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  <p:sldMasterId id="2147483706" r:id="rId2"/>
    <p:sldMasterId id="2147483718" r:id="rId3"/>
    <p:sldMasterId id="2147483731" r:id="rId4"/>
  </p:sldMasterIdLst>
  <p:notesMasterIdLst>
    <p:notesMasterId r:id="rId41"/>
  </p:notesMasterIdLst>
  <p:handoutMasterIdLst>
    <p:handoutMasterId r:id="rId42"/>
  </p:handoutMasterIdLst>
  <p:sldIdLst>
    <p:sldId id="383" r:id="rId5"/>
    <p:sldId id="429" r:id="rId6"/>
    <p:sldId id="427" r:id="rId7"/>
    <p:sldId id="385" r:id="rId8"/>
    <p:sldId id="434" r:id="rId9"/>
    <p:sldId id="435" r:id="rId10"/>
    <p:sldId id="419" r:id="rId11"/>
    <p:sldId id="388" r:id="rId12"/>
    <p:sldId id="389" r:id="rId13"/>
    <p:sldId id="375" r:id="rId14"/>
    <p:sldId id="396" r:id="rId15"/>
    <p:sldId id="397" r:id="rId16"/>
    <p:sldId id="377" r:id="rId17"/>
    <p:sldId id="378" r:id="rId18"/>
    <p:sldId id="379" r:id="rId19"/>
    <p:sldId id="418" r:id="rId20"/>
    <p:sldId id="436" r:id="rId21"/>
    <p:sldId id="428" r:id="rId22"/>
    <p:sldId id="404" r:id="rId23"/>
    <p:sldId id="437" r:id="rId24"/>
    <p:sldId id="406" r:id="rId25"/>
    <p:sldId id="407" r:id="rId26"/>
    <p:sldId id="408" r:id="rId27"/>
    <p:sldId id="409" r:id="rId28"/>
    <p:sldId id="440" r:id="rId29"/>
    <p:sldId id="441" r:id="rId30"/>
    <p:sldId id="413" r:id="rId31"/>
    <p:sldId id="415" r:id="rId32"/>
    <p:sldId id="362" r:id="rId33"/>
    <p:sldId id="390" r:id="rId34"/>
    <p:sldId id="391" r:id="rId35"/>
    <p:sldId id="392" r:id="rId36"/>
    <p:sldId id="398" r:id="rId37"/>
    <p:sldId id="399" r:id="rId38"/>
    <p:sldId id="438" r:id="rId39"/>
    <p:sldId id="439" r:id="rId40"/>
  </p:sldIdLst>
  <p:sldSz cx="12192000" cy="6858000"/>
  <p:notesSz cx="7010400" cy="92964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4E4"/>
    <a:srgbClr val="E2F0D9"/>
    <a:srgbClr val="C3B3C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FC0E7-3D8F-43E8-867F-0DBB3FB3800E}" v="1" dt="2020-04-06T05:12:21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68089" autoAdjust="0"/>
  </p:normalViewPr>
  <p:slideViewPr>
    <p:cSldViewPr snapToGrid="0">
      <p:cViewPr varScale="1">
        <p:scale>
          <a:sx n="75" d="100"/>
          <a:sy n="75" d="100"/>
        </p:scale>
        <p:origin x="13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רן דרור" userId="d649898e-c88f-419e-9825-ab7a14fa2bf2" providerId="ADAL" clId="{48C6B4B0-C595-9440-8252-C1DAB38831BE}"/>
    <pc:docChg chg="modSld">
      <pc:chgData name="רן דרור" userId="d649898e-c88f-419e-9825-ab7a14fa2bf2" providerId="ADAL" clId="{48C6B4B0-C595-9440-8252-C1DAB38831BE}" dt="2020-03-18T11:50:19.639" v="0" actId="20577"/>
      <pc:docMkLst>
        <pc:docMk/>
      </pc:docMkLst>
      <pc:sldChg chg="modNotesTx">
        <pc:chgData name="רן דרור" userId="d649898e-c88f-419e-9825-ab7a14fa2bf2" providerId="ADAL" clId="{48C6B4B0-C595-9440-8252-C1DAB38831BE}" dt="2020-03-18T11:50:19.639" v="0" actId="20577"/>
        <pc:sldMkLst>
          <pc:docMk/>
          <pc:sldMk cId="1110974324" sldId="436"/>
        </pc:sldMkLst>
      </pc:sldChg>
    </pc:docChg>
  </pc:docChgLst>
  <pc:docChgLst>
    <pc:chgData name="רן דרור" userId="d649898e-c88f-419e-9825-ab7a14fa2bf2" providerId="ADAL" clId="{37E3F2E6-96C9-4176-A033-C7BEFF3680A2}"/>
    <pc:docChg chg="modSld">
      <pc:chgData name="רן דרור" userId="d649898e-c88f-419e-9825-ab7a14fa2bf2" providerId="ADAL" clId="{37E3F2E6-96C9-4176-A033-C7BEFF3680A2}" dt="2020-03-22T21:24:29.491" v="20"/>
      <pc:docMkLst>
        <pc:docMk/>
      </pc:docMkLst>
      <pc:sldChg chg="modAnim">
        <pc:chgData name="רן דרור" userId="d649898e-c88f-419e-9825-ab7a14fa2bf2" providerId="ADAL" clId="{37E3F2E6-96C9-4176-A033-C7BEFF3680A2}" dt="2020-03-22T21:24:29.491" v="20"/>
        <pc:sldMkLst>
          <pc:docMk/>
          <pc:sldMk cId="3456733034" sldId="398"/>
        </pc:sldMkLst>
      </pc:sldChg>
      <pc:sldChg chg="modSp mod">
        <pc:chgData name="רן דרור" userId="d649898e-c88f-419e-9825-ab7a14fa2bf2" providerId="ADAL" clId="{37E3F2E6-96C9-4176-A033-C7BEFF3680A2}" dt="2020-03-22T21:12:21.584" v="15" actId="6549"/>
        <pc:sldMkLst>
          <pc:docMk/>
          <pc:sldMk cId="1375920670" sldId="441"/>
        </pc:sldMkLst>
        <pc:spChg chg="mod">
          <ac:chgData name="רן דרור" userId="d649898e-c88f-419e-9825-ab7a14fa2bf2" providerId="ADAL" clId="{37E3F2E6-96C9-4176-A033-C7BEFF3680A2}" dt="2020-03-22T21:12:21.584" v="15" actId="6549"/>
          <ac:spMkLst>
            <pc:docMk/>
            <pc:sldMk cId="1375920670" sldId="441"/>
            <ac:spMk id="14" creationId="{00000000-0000-0000-0000-000000000000}"/>
          </ac:spMkLst>
        </pc:spChg>
        <pc:spChg chg="mod">
          <ac:chgData name="רן דרור" userId="d649898e-c88f-419e-9825-ab7a14fa2bf2" providerId="ADAL" clId="{37E3F2E6-96C9-4176-A033-C7BEFF3680A2}" dt="2020-03-22T21:10:48.804" v="7" actId="20577"/>
          <ac:spMkLst>
            <pc:docMk/>
            <pc:sldMk cId="1375920670" sldId="441"/>
            <ac:spMk id="15" creationId="{00000000-0000-0000-0000-000000000000}"/>
          </ac:spMkLst>
        </pc:spChg>
      </pc:sldChg>
    </pc:docChg>
  </pc:docChgLst>
  <pc:docChgLst>
    <pc:chgData name="רן דרור" userId="d649898e-c88f-419e-9825-ab7a14fa2bf2" providerId="ADAL" clId="{90BFFA0C-8C3A-4836-B103-6ED87B3D41EA}"/>
    <pc:docChg chg="modSld">
      <pc:chgData name="רן דרור" userId="d649898e-c88f-419e-9825-ab7a14fa2bf2" providerId="ADAL" clId="{90BFFA0C-8C3A-4836-B103-6ED87B3D41EA}" dt="2020-04-06T05:47:29.630" v="26" actId="6549"/>
      <pc:docMkLst>
        <pc:docMk/>
      </pc:docMkLst>
      <pc:sldChg chg="modNotesTx">
        <pc:chgData name="רן דרור" userId="d649898e-c88f-419e-9825-ab7a14fa2bf2" providerId="ADAL" clId="{90BFFA0C-8C3A-4836-B103-6ED87B3D41EA}" dt="2020-04-06T05:46:31.049" v="8" actId="6549"/>
        <pc:sldMkLst>
          <pc:docMk/>
          <pc:sldMk cId="3309199170" sldId="375"/>
        </pc:sldMkLst>
      </pc:sldChg>
      <pc:sldChg chg="modNotesTx">
        <pc:chgData name="רן דרור" userId="d649898e-c88f-419e-9825-ab7a14fa2bf2" providerId="ADAL" clId="{90BFFA0C-8C3A-4836-B103-6ED87B3D41EA}" dt="2020-04-06T05:46:38.840" v="11" actId="6549"/>
        <pc:sldMkLst>
          <pc:docMk/>
          <pc:sldMk cId="2782225989" sldId="377"/>
        </pc:sldMkLst>
      </pc:sldChg>
      <pc:sldChg chg="modNotesTx">
        <pc:chgData name="רן דרור" userId="d649898e-c88f-419e-9825-ab7a14fa2bf2" providerId="ADAL" clId="{90BFFA0C-8C3A-4836-B103-6ED87B3D41EA}" dt="2020-04-06T05:46:42.680" v="12" actId="6549"/>
        <pc:sldMkLst>
          <pc:docMk/>
          <pc:sldMk cId="580985485" sldId="378"/>
        </pc:sldMkLst>
      </pc:sldChg>
      <pc:sldChg chg="modNotesTx">
        <pc:chgData name="רן דרור" userId="d649898e-c88f-419e-9825-ab7a14fa2bf2" providerId="ADAL" clId="{90BFFA0C-8C3A-4836-B103-6ED87B3D41EA}" dt="2020-04-06T05:46:45.108" v="13" actId="6549"/>
        <pc:sldMkLst>
          <pc:docMk/>
          <pc:sldMk cId="2757120128" sldId="379"/>
        </pc:sldMkLst>
      </pc:sldChg>
      <pc:sldChg chg="modNotesTx">
        <pc:chgData name="רן דרור" userId="d649898e-c88f-419e-9825-ab7a14fa2bf2" providerId="ADAL" clId="{90BFFA0C-8C3A-4836-B103-6ED87B3D41EA}" dt="2020-04-06T05:46:06.134" v="0" actId="6549"/>
        <pc:sldMkLst>
          <pc:docMk/>
          <pc:sldMk cId="4128016747" sldId="383"/>
        </pc:sldMkLst>
      </pc:sldChg>
      <pc:sldChg chg="modNotesTx">
        <pc:chgData name="רן דרור" userId="d649898e-c88f-419e-9825-ab7a14fa2bf2" providerId="ADAL" clId="{90BFFA0C-8C3A-4836-B103-6ED87B3D41EA}" dt="2020-04-06T05:46:13.929" v="2" actId="6549"/>
        <pc:sldMkLst>
          <pc:docMk/>
          <pc:sldMk cId="3003057449" sldId="385"/>
        </pc:sldMkLst>
      </pc:sldChg>
      <pc:sldChg chg="modNotesTx">
        <pc:chgData name="רן דרור" userId="d649898e-c88f-419e-9825-ab7a14fa2bf2" providerId="ADAL" clId="{90BFFA0C-8C3A-4836-B103-6ED87B3D41EA}" dt="2020-04-06T05:46:25.705" v="6" actId="6549"/>
        <pc:sldMkLst>
          <pc:docMk/>
          <pc:sldMk cId="589984250" sldId="388"/>
        </pc:sldMkLst>
      </pc:sldChg>
      <pc:sldChg chg="modNotesTx">
        <pc:chgData name="רן דרור" userId="d649898e-c88f-419e-9825-ab7a14fa2bf2" providerId="ADAL" clId="{90BFFA0C-8C3A-4836-B103-6ED87B3D41EA}" dt="2020-04-06T05:46:28.429" v="7" actId="6549"/>
        <pc:sldMkLst>
          <pc:docMk/>
          <pc:sldMk cId="2760664379" sldId="389"/>
        </pc:sldMkLst>
      </pc:sldChg>
      <pc:sldChg chg="modNotesTx">
        <pc:chgData name="רן דרור" userId="d649898e-c88f-419e-9825-ab7a14fa2bf2" providerId="ADAL" clId="{90BFFA0C-8C3A-4836-B103-6ED87B3D41EA}" dt="2020-04-06T05:47:19.482" v="23" actId="6549"/>
        <pc:sldMkLst>
          <pc:docMk/>
          <pc:sldMk cId="2211605835" sldId="390"/>
        </pc:sldMkLst>
      </pc:sldChg>
      <pc:sldChg chg="modNotesTx">
        <pc:chgData name="רן דרור" userId="d649898e-c88f-419e-9825-ab7a14fa2bf2" providerId="ADAL" clId="{90BFFA0C-8C3A-4836-B103-6ED87B3D41EA}" dt="2020-04-06T05:47:22.833" v="24" actId="6549"/>
        <pc:sldMkLst>
          <pc:docMk/>
          <pc:sldMk cId="2064643431" sldId="391"/>
        </pc:sldMkLst>
      </pc:sldChg>
      <pc:sldChg chg="modNotesTx">
        <pc:chgData name="רן דרור" userId="d649898e-c88f-419e-9825-ab7a14fa2bf2" providerId="ADAL" clId="{90BFFA0C-8C3A-4836-B103-6ED87B3D41EA}" dt="2020-04-06T05:47:25.392" v="25" actId="6549"/>
        <pc:sldMkLst>
          <pc:docMk/>
          <pc:sldMk cId="1514543006" sldId="392"/>
        </pc:sldMkLst>
      </pc:sldChg>
      <pc:sldChg chg="modNotesTx">
        <pc:chgData name="רן דרור" userId="d649898e-c88f-419e-9825-ab7a14fa2bf2" providerId="ADAL" clId="{90BFFA0C-8C3A-4836-B103-6ED87B3D41EA}" dt="2020-04-06T05:46:33.641" v="9" actId="6549"/>
        <pc:sldMkLst>
          <pc:docMk/>
          <pc:sldMk cId="1234334480" sldId="396"/>
        </pc:sldMkLst>
      </pc:sldChg>
      <pc:sldChg chg="modNotesTx">
        <pc:chgData name="רן דרור" userId="d649898e-c88f-419e-9825-ab7a14fa2bf2" providerId="ADAL" clId="{90BFFA0C-8C3A-4836-B103-6ED87B3D41EA}" dt="2020-04-06T05:46:36.264" v="10" actId="6549"/>
        <pc:sldMkLst>
          <pc:docMk/>
          <pc:sldMk cId="1751740244" sldId="397"/>
        </pc:sldMkLst>
      </pc:sldChg>
      <pc:sldChg chg="modNotesTx">
        <pc:chgData name="רן דרור" userId="d649898e-c88f-419e-9825-ab7a14fa2bf2" providerId="ADAL" clId="{90BFFA0C-8C3A-4836-B103-6ED87B3D41EA}" dt="2020-04-06T05:47:29.630" v="26" actId="6549"/>
        <pc:sldMkLst>
          <pc:docMk/>
          <pc:sldMk cId="2306453229" sldId="399"/>
        </pc:sldMkLst>
      </pc:sldChg>
      <pc:sldChg chg="modNotesTx">
        <pc:chgData name="רן דרור" userId="d649898e-c88f-419e-9825-ab7a14fa2bf2" providerId="ADAL" clId="{90BFFA0C-8C3A-4836-B103-6ED87B3D41EA}" dt="2020-04-06T05:46:56.977" v="16" actId="6549"/>
        <pc:sldMkLst>
          <pc:docMk/>
          <pc:sldMk cId="87027604" sldId="406"/>
        </pc:sldMkLst>
      </pc:sldChg>
      <pc:sldChg chg="modNotesTx">
        <pc:chgData name="רן דרור" userId="d649898e-c88f-419e-9825-ab7a14fa2bf2" providerId="ADAL" clId="{90BFFA0C-8C3A-4836-B103-6ED87B3D41EA}" dt="2020-04-06T05:46:59.809" v="17" actId="6549"/>
        <pc:sldMkLst>
          <pc:docMk/>
          <pc:sldMk cId="2976192954" sldId="407"/>
        </pc:sldMkLst>
      </pc:sldChg>
      <pc:sldChg chg="modNotesTx">
        <pc:chgData name="רן דרור" userId="d649898e-c88f-419e-9825-ab7a14fa2bf2" providerId="ADAL" clId="{90BFFA0C-8C3A-4836-B103-6ED87B3D41EA}" dt="2020-04-06T05:47:02.408" v="18" actId="6549"/>
        <pc:sldMkLst>
          <pc:docMk/>
          <pc:sldMk cId="3753445630" sldId="408"/>
        </pc:sldMkLst>
      </pc:sldChg>
      <pc:sldChg chg="modNotesTx">
        <pc:chgData name="רן דרור" userId="d649898e-c88f-419e-9825-ab7a14fa2bf2" providerId="ADAL" clId="{90BFFA0C-8C3A-4836-B103-6ED87B3D41EA}" dt="2020-04-06T05:47:05.133" v="19" actId="6549"/>
        <pc:sldMkLst>
          <pc:docMk/>
          <pc:sldMk cId="4124235265" sldId="409"/>
        </pc:sldMkLst>
      </pc:sldChg>
      <pc:sldChg chg="modNotesTx">
        <pc:chgData name="רן דרור" userId="d649898e-c88f-419e-9825-ab7a14fa2bf2" providerId="ADAL" clId="{90BFFA0C-8C3A-4836-B103-6ED87B3D41EA}" dt="2020-04-06T05:47:13.925" v="22" actId="6549"/>
        <pc:sldMkLst>
          <pc:docMk/>
          <pc:sldMk cId="862302965" sldId="413"/>
        </pc:sldMkLst>
      </pc:sldChg>
      <pc:sldChg chg="modNotesTx">
        <pc:chgData name="רן דרור" userId="d649898e-c88f-419e-9825-ab7a14fa2bf2" providerId="ADAL" clId="{90BFFA0C-8C3A-4836-B103-6ED87B3D41EA}" dt="2020-04-06T05:46:47.617" v="14" actId="6549"/>
        <pc:sldMkLst>
          <pc:docMk/>
          <pc:sldMk cId="2668896475" sldId="418"/>
        </pc:sldMkLst>
      </pc:sldChg>
      <pc:sldChg chg="modNotesTx">
        <pc:chgData name="רן דרור" userId="d649898e-c88f-419e-9825-ab7a14fa2bf2" providerId="ADAL" clId="{90BFFA0C-8C3A-4836-B103-6ED87B3D41EA}" dt="2020-04-06T05:46:23.214" v="5" actId="6549"/>
        <pc:sldMkLst>
          <pc:docMk/>
          <pc:sldMk cId="1781682365" sldId="419"/>
        </pc:sldMkLst>
      </pc:sldChg>
      <pc:sldChg chg="modNotesTx">
        <pc:chgData name="רן דרור" userId="d649898e-c88f-419e-9825-ab7a14fa2bf2" providerId="ADAL" clId="{90BFFA0C-8C3A-4836-B103-6ED87B3D41EA}" dt="2020-04-06T05:46:11.121" v="1" actId="6549"/>
        <pc:sldMkLst>
          <pc:docMk/>
          <pc:sldMk cId="2061142095" sldId="427"/>
        </pc:sldMkLst>
      </pc:sldChg>
      <pc:sldChg chg="modNotesTx">
        <pc:chgData name="רן דרור" userId="d649898e-c88f-419e-9825-ab7a14fa2bf2" providerId="ADAL" clId="{90BFFA0C-8C3A-4836-B103-6ED87B3D41EA}" dt="2020-04-06T05:46:16.641" v="3" actId="6549"/>
        <pc:sldMkLst>
          <pc:docMk/>
          <pc:sldMk cId="171932539" sldId="434"/>
        </pc:sldMkLst>
      </pc:sldChg>
      <pc:sldChg chg="modNotesTx">
        <pc:chgData name="רן דרור" userId="d649898e-c88f-419e-9825-ab7a14fa2bf2" providerId="ADAL" clId="{90BFFA0C-8C3A-4836-B103-6ED87B3D41EA}" dt="2020-04-06T05:46:19.272" v="4" actId="6549"/>
        <pc:sldMkLst>
          <pc:docMk/>
          <pc:sldMk cId="1898126914" sldId="435"/>
        </pc:sldMkLst>
      </pc:sldChg>
      <pc:sldChg chg="modNotesTx">
        <pc:chgData name="רן דרור" userId="d649898e-c88f-419e-9825-ab7a14fa2bf2" providerId="ADAL" clId="{90BFFA0C-8C3A-4836-B103-6ED87B3D41EA}" dt="2020-04-06T05:46:51.257" v="15" actId="6549"/>
        <pc:sldMkLst>
          <pc:docMk/>
          <pc:sldMk cId="1110974324" sldId="436"/>
        </pc:sldMkLst>
      </pc:sldChg>
      <pc:sldChg chg="modNotesTx">
        <pc:chgData name="רן דרור" userId="d649898e-c88f-419e-9825-ab7a14fa2bf2" providerId="ADAL" clId="{90BFFA0C-8C3A-4836-B103-6ED87B3D41EA}" dt="2020-04-06T05:47:08.256" v="20" actId="6549"/>
        <pc:sldMkLst>
          <pc:docMk/>
          <pc:sldMk cId="2619959541" sldId="440"/>
        </pc:sldMkLst>
      </pc:sldChg>
      <pc:sldChg chg="modNotesTx">
        <pc:chgData name="רן דרור" userId="d649898e-c88f-419e-9825-ab7a14fa2bf2" providerId="ADAL" clId="{90BFFA0C-8C3A-4836-B103-6ED87B3D41EA}" dt="2020-04-06T05:47:11.080" v="21" actId="6549"/>
        <pc:sldMkLst>
          <pc:docMk/>
          <pc:sldMk cId="1375920670" sldId="441"/>
        </pc:sldMkLst>
      </pc:sldChg>
    </pc:docChg>
  </pc:docChgLst>
  <pc:docChgLst>
    <pc:chgData name="רן דרור" userId="d649898e-c88f-419e-9825-ab7a14fa2bf2" providerId="ADAL" clId="{118FC0E7-3D8F-43E8-867F-0DBB3FB3800E}"/>
    <pc:docChg chg="undo custSel modSld modShowInfo">
      <pc:chgData name="רן דרור" userId="d649898e-c88f-419e-9825-ab7a14fa2bf2" providerId="ADAL" clId="{118FC0E7-3D8F-43E8-867F-0DBB3FB3800E}" dt="2020-04-06T05:14:15.257" v="217" actId="20577"/>
      <pc:docMkLst>
        <pc:docMk/>
      </pc:docMkLst>
      <pc:sldChg chg="modSp mod modNotesTx">
        <pc:chgData name="רן דרור" userId="d649898e-c88f-419e-9825-ab7a14fa2bf2" providerId="ADAL" clId="{118FC0E7-3D8F-43E8-867F-0DBB3FB3800E}" dt="2020-03-18T05:08:18.967" v="5" actId="20577"/>
        <pc:sldMkLst>
          <pc:docMk/>
          <pc:sldMk cId="2760664379" sldId="389"/>
        </pc:sldMkLst>
        <pc:spChg chg="mod">
          <ac:chgData name="רן דרור" userId="d649898e-c88f-419e-9825-ab7a14fa2bf2" providerId="ADAL" clId="{118FC0E7-3D8F-43E8-867F-0DBB3FB3800E}" dt="2020-03-18T05:08:18.967" v="5" actId="20577"/>
          <ac:spMkLst>
            <pc:docMk/>
            <pc:sldMk cId="2760664379" sldId="389"/>
            <ac:spMk id="32" creationId="{00000000-0000-0000-0000-000000000000}"/>
          </ac:spMkLst>
        </pc:spChg>
      </pc:sldChg>
      <pc:sldChg chg="addSp delSp modSp mod">
        <pc:chgData name="רן דרור" userId="d649898e-c88f-419e-9825-ab7a14fa2bf2" providerId="ADAL" clId="{118FC0E7-3D8F-43E8-867F-0DBB3FB3800E}" dt="2020-03-18T10:27:12.243" v="60" actId="1035"/>
        <pc:sldMkLst>
          <pc:docMk/>
          <pc:sldMk cId="1514543006" sldId="392"/>
        </pc:sldMkLst>
        <pc:picChg chg="add del mod modCrop">
          <ac:chgData name="רן דרור" userId="d649898e-c88f-419e-9825-ab7a14fa2bf2" providerId="ADAL" clId="{118FC0E7-3D8F-43E8-867F-0DBB3FB3800E}" dt="2020-03-18T10:27:06.644" v="32" actId="478"/>
          <ac:picMkLst>
            <pc:docMk/>
            <pc:sldMk cId="1514543006" sldId="392"/>
            <ac:picMk id="3" creationId="{08EB9827-714D-4375-B4DF-9677217A715E}"/>
          </ac:picMkLst>
        </pc:picChg>
        <pc:picChg chg="add mod">
          <ac:chgData name="רן דרור" userId="d649898e-c88f-419e-9825-ab7a14fa2bf2" providerId="ADAL" clId="{118FC0E7-3D8F-43E8-867F-0DBB3FB3800E}" dt="2020-03-18T10:27:12.243" v="60" actId="1035"/>
          <ac:picMkLst>
            <pc:docMk/>
            <pc:sldMk cId="1514543006" sldId="392"/>
            <ac:picMk id="5" creationId="{7A7B7112-0C08-426E-97E1-56FBB5809622}"/>
          </ac:picMkLst>
        </pc:picChg>
      </pc:sldChg>
      <pc:sldChg chg="addSp delSp modSp mod">
        <pc:chgData name="רן דרור" userId="d649898e-c88f-419e-9825-ab7a14fa2bf2" providerId="ADAL" clId="{118FC0E7-3D8F-43E8-867F-0DBB3FB3800E}" dt="2020-03-18T10:27:01.033" v="31" actId="1036"/>
        <pc:sldMkLst>
          <pc:docMk/>
          <pc:sldMk cId="3456733034" sldId="398"/>
        </pc:sldMkLst>
        <pc:picChg chg="add del mod ord">
          <ac:chgData name="רן דרור" userId="d649898e-c88f-419e-9825-ab7a14fa2bf2" providerId="ADAL" clId="{118FC0E7-3D8F-43E8-867F-0DBB3FB3800E}" dt="2020-03-18T10:26:53.022" v="19" actId="478"/>
          <ac:picMkLst>
            <pc:docMk/>
            <pc:sldMk cId="3456733034" sldId="398"/>
            <ac:picMk id="43" creationId="{6328F0F4-3BD2-43A7-AD33-1A0674CBA62E}"/>
          </ac:picMkLst>
        </pc:picChg>
        <pc:picChg chg="add mod ord">
          <ac:chgData name="רן דרור" userId="d649898e-c88f-419e-9825-ab7a14fa2bf2" providerId="ADAL" clId="{118FC0E7-3D8F-43E8-867F-0DBB3FB3800E}" dt="2020-03-18T10:27:01.033" v="31" actId="1036"/>
          <ac:picMkLst>
            <pc:docMk/>
            <pc:sldMk cId="3456733034" sldId="398"/>
            <ac:picMk id="44" creationId="{47795367-2629-48FA-AF8E-14314550B981}"/>
          </ac:picMkLst>
        </pc:picChg>
      </pc:sldChg>
      <pc:sldChg chg="addSp modSp mod">
        <pc:chgData name="רן דרור" userId="d649898e-c88f-419e-9825-ab7a14fa2bf2" providerId="ADAL" clId="{118FC0E7-3D8F-43E8-867F-0DBB3FB3800E}" dt="2020-03-18T10:26:46.608" v="18" actId="14100"/>
        <pc:sldMkLst>
          <pc:docMk/>
          <pc:sldMk cId="2306453229" sldId="399"/>
        </pc:sldMkLst>
        <pc:picChg chg="add mod">
          <ac:chgData name="רן דרור" userId="d649898e-c88f-419e-9825-ab7a14fa2bf2" providerId="ADAL" clId="{118FC0E7-3D8F-43E8-867F-0DBB3FB3800E}" dt="2020-03-18T10:26:46.608" v="18" actId="14100"/>
          <ac:picMkLst>
            <pc:docMk/>
            <pc:sldMk cId="2306453229" sldId="399"/>
            <ac:picMk id="3" creationId="{DE13D7E6-08FE-45E3-AEA0-E230FB5D13A7}"/>
          </ac:picMkLst>
        </pc:picChg>
      </pc:sldChg>
      <pc:sldChg chg="modSp mod">
        <pc:chgData name="רן דרור" userId="d649898e-c88f-419e-9825-ab7a14fa2bf2" providerId="ADAL" clId="{118FC0E7-3D8F-43E8-867F-0DBB3FB3800E}" dt="2020-04-06T05:14:15.257" v="217" actId="20577"/>
        <pc:sldMkLst>
          <pc:docMk/>
          <pc:sldMk cId="1898126914" sldId="435"/>
        </pc:sldMkLst>
        <pc:graphicFrameChg chg="mod modGraphic">
          <ac:chgData name="רן דרור" userId="d649898e-c88f-419e-9825-ab7a14fa2bf2" providerId="ADAL" clId="{118FC0E7-3D8F-43E8-867F-0DBB3FB3800E}" dt="2020-04-06T05:14:15.257" v="217" actId="20577"/>
          <ac:graphicFrameMkLst>
            <pc:docMk/>
            <pc:sldMk cId="1898126914" sldId="435"/>
            <ac:graphicFrameMk id="5" creationId="{00000000-0000-0000-0000-000000000000}"/>
          </ac:graphicFrameMkLst>
        </pc:graphicFrameChg>
      </pc:sldChg>
      <pc:sldChg chg="addSp modSp mod">
        <pc:chgData name="רן דרור" userId="d649898e-c88f-419e-9825-ab7a14fa2bf2" providerId="ADAL" clId="{118FC0E7-3D8F-43E8-867F-0DBB3FB3800E}" dt="2020-03-18T10:28:52.680" v="103" actId="14100"/>
        <pc:sldMkLst>
          <pc:docMk/>
          <pc:sldMk cId="2054293041" sldId="438"/>
        </pc:sldMkLst>
        <pc:spChg chg="mod">
          <ac:chgData name="רן דרור" userId="d649898e-c88f-419e-9825-ab7a14fa2bf2" providerId="ADAL" clId="{118FC0E7-3D8F-43E8-867F-0DBB3FB3800E}" dt="2020-03-18T10:28:27.411" v="97" actId="1037"/>
          <ac:spMkLst>
            <pc:docMk/>
            <pc:sldMk cId="2054293041" sldId="438"/>
            <ac:spMk id="2" creationId="{00000000-0000-0000-0000-000000000000}"/>
          </ac:spMkLst>
        </pc:spChg>
        <pc:spChg chg="mod">
          <ac:chgData name="רן דרור" userId="d649898e-c88f-419e-9825-ab7a14fa2bf2" providerId="ADAL" clId="{118FC0E7-3D8F-43E8-867F-0DBB3FB3800E}" dt="2020-03-18T10:28:27.411" v="97" actId="1037"/>
          <ac:spMkLst>
            <pc:docMk/>
            <pc:sldMk cId="2054293041" sldId="438"/>
            <ac:spMk id="5" creationId="{00000000-0000-0000-0000-000000000000}"/>
          </ac:spMkLst>
        </pc:spChg>
        <pc:spChg chg="mod">
          <ac:chgData name="רן דרור" userId="d649898e-c88f-419e-9825-ab7a14fa2bf2" providerId="ADAL" clId="{118FC0E7-3D8F-43E8-867F-0DBB3FB3800E}" dt="2020-03-18T10:28:27.411" v="97" actId="1037"/>
          <ac:spMkLst>
            <pc:docMk/>
            <pc:sldMk cId="2054293041" sldId="438"/>
            <ac:spMk id="6" creationId="{00000000-0000-0000-0000-000000000000}"/>
          </ac:spMkLst>
        </pc:spChg>
        <pc:picChg chg="mod">
          <ac:chgData name="רן דרור" userId="d649898e-c88f-419e-9825-ab7a14fa2bf2" providerId="ADAL" clId="{118FC0E7-3D8F-43E8-867F-0DBB3FB3800E}" dt="2020-03-18T10:28:27.411" v="97" actId="1037"/>
          <ac:picMkLst>
            <pc:docMk/>
            <pc:sldMk cId="2054293041" sldId="438"/>
            <ac:picMk id="4" creationId="{00000000-0000-0000-0000-000000000000}"/>
          </ac:picMkLst>
        </pc:picChg>
        <pc:picChg chg="add mod ord">
          <ac:chgData name="רן דרור" userId="d649898e-c88f-419e-9825-ab7a14fa2bf2" providerId="ADAL" clId="{118FC0E7-3D8F-43E8-867F-0DBB3FB3800E}" dt="2020-03-18T10:28:52.680" v="103" actId="14100"/>
          <ac:picMkLst>
            <pc:docMk/>
            <pc:sldMk cId="2054293041" sldId="438"/>
            <ac:picMk id="7" creationId="{6BCE4489-BF90-4C60-8FBB-D23725611B7D}"/>
          </ac:picMkLst>
        </pc:picChg>
      </pc:sldChg>
      <pc:sldChg chg="modSp mod">
        <pc:chgData name="רן דרור" userId="d649898e-c88f-419e-9825-ab7a14fa2bf2" providerId="ADAL" clId="{118FC0E7-3D8F-43E8-867F-0DBB3FB3800E}" dt="2020-03-18T10:32:05.378" v="141" actId="20577"/>
        <pc:sldMkLst>
          <pc:docMk/>
          <pc:sldMk cId="2520102697" sldId="439"/>
        </pc:sldMkLst>
        <pc:spChg chg="mod">
          <ac:chgData name="רן דרור" userId="d649898e-c88f-419e-9825-ab7a14fa2bf2" providerId="ADAL" clId="{118FC0E7-3D8F-43E8-867F-0DBB3FB3800E}" dt="2020-03-18T10:32:05.378" v="141" actId="20577"/>
          <ac:spMkLst>
            <pc:docMk/>
            <pc:sldMk cId="2520102697" sldId="439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734797-AFFE-41EF-9E3B-07ABE9EFD3E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1B44C8-85B7-4CC1-B205-2CAE5858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40ADCA3B-A998-49DE-8C41-4F89A5A17C58}" type="datetimeFigureOut">
              <a:rPr lang="he-IL" smtClean="0"/>
              <a:t>י"ב/ניסן/תש"ף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0A11644C-62ED-40E2-9393-59E8475B8E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19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6067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9984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0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8730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3191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0642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9754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4750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738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21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08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22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0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4987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23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69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24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66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25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52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26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68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27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98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29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78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82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1387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7269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1" u="sn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34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2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0179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425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117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071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183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800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572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823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2191-ABF6-4698-9314-D5EDAD58AEE4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09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2191-ABF6-4698-9314-D5EDAD58AEE4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1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AF5C-F9AF-4CC1-ADC5-199EAA29056D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0BF0-1663-4F85-BAE4-40E5F6D62FC5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7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DA-B1ED-4D24-A178-A7EA086E626D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5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809C-81D4-4FFB-8791-874BB84719E5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B2F9-76AE-4586-85F8-B51EA22B58FD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C74-ED9C-4139-A379-90FD3AF91B53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C94-C457-4DAE-B168-6AABB491E844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47A-23C5-4EBB-A32B-B2CEC3E44198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6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0285-ADA7-4306-967D-BE599F381A55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8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AF5C-F9AF-4CC1-ADC5-199EAA29056D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10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8D5-D627-440B-B269-732D4985C360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1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E18D-44D3-407E-ACB6-C0B609FDA40A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D112-D434-41EE-A0FD-F426FF205F4D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5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EF5C-FF85-41B7-BDDC-D9AE61214CC9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6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50E2-615C-4B99-B20F-1C67DF962786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3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C2BF-0FEA-4A79-907D-5D65399B203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8D44-5CF4-4BBD-B3B4-DEBBDC1503C1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2545-B8B1-4FE2-AFEC-58E82C14B12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EE1-7212-464A-9815-DC9C47BD8332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802-5D6C-4E51-AD65-00941105C472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8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0BF0-1663-4F85-BAE4-40E5F6D62FC5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61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50D-4C92-4994-92FC-E5F270596E18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B5E5-ED65-42F1-B6DB-D4AF34D87831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6421254-FA1E-47E6-B7A0-A5184C0B4BA3}" type="datetime8">
              <a:rPr lang="he-IL" alt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en-US" alt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he-IL" alt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  <a:endParaRPr lang="en-US" alt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190C5A2-B1C0-45D9-94BE-ADC6912EB1BD}" type="slidenum">
              <a:rPr lang="he-IL" altLang="he-IL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2191-ABF6-4698-9314-D5EDAD58AEE4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5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AF5C-F9AF-4CC1-ADC5-199EAA29056D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0BF0-1663-4F85-BAE4-40E5F6D62FC5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47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DA-B1ED-4D24-A178-A7EA086E626D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5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809C-81D4-4FFB-8791-874BB84719E5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0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B2F9-76AE-4586-85F8-B51EA22B58FD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4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C74-ED9C-4139-A379-90FD3AF91B53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7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DA-B1ED-4D24-A178-A7EA086E626D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6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C94-C457-4DAE-B168-6AABB491E844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0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47A-23C5-4EBB-A32B-B2CEC3E44198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1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0285-ADA7-4306-967D-BE599F381A55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0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8D5-D627-440B-B269-732D4985C360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809C-81D4-4FFB-8791-874BB84719E5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18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B2F9-76AE-4586-85F8-B51EA22B58FD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646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C74-ED9C-4139-A379-90FD3AF91B53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837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C94-C457-4DAE-B168-6AABB491E844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5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47A-23C5-4EBB-A32B-B2CEC3E44198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121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26BF-64D1-4AB6-8ACD-5E4521D6AB60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70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hf sldNum="0"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26BF-64D1-4AB6-8ACD-5E4521D6AB60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hf sldNum="0"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054A-D4A4-455C-9DBA-E4147ADEAEB6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6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26BF-64D1-4AB6-8ACD-5E4521D6AB60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06 אפריל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hf sldNum="0"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ce425web.groups.et.byu.net/stable/labs/8086InstructionSet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felixcloutier.com/x86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93966"/>
            <a:ext cx="9144000" cy="1791482"/>
          </a:xfrm>
        </p:spPr>
        <p:txBody>
          <a:bodyPr/>
          <a:lstStyle/>
          <a:p>
            <a:br>
              <a:rPr lang="en-US" dirty="0"/>
            </a:br>
            <a:r>
              <a:rPr lang="he-IL" dirty="0" err="1"/>
              <a:t>תוכנית</a:t>
            </a:r>
            <a:r>
              <a:rPr lang="he-IL" dirty="0"/>
              <a:t> ראשונה </a:t>
            </a:r>
            <a:r>
              <a:rPr lang="he-IL" dirty="0" err="1"/>
              <a:t>באסמבלי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90" t="9577" r="53877" b="52911"/>
          <a:stretch/>
        </p:blipFill>
        <p:spPr>
          <a:xfrm>
            <a:off x="2729548" y="793600"/>
            <a:ext cx="7758002" cy="4168693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/>
        </p:nvSpPr>
        <p:spPr>
          <a:xfrm>
            <a:off x="1524000" y="6019519"/>
            <a:ext cx="9144000" cy="54074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רן דרור ©</a:t>
            </a:r>
          </a:p>
        </p:txBody>
      </p:sp>
    </p:spTree>
    <p:extLst>
      <p:ext uri="{BB962C8B-B14F-4D97-AF65-F5344CB8AC3E}">
        <p14:creationId xmlns:p14="http://schemas.microsoft.com/office/powerpoint/2010/main" val="412801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אוגרים (</a:t>
            </a:r>
            <a:r>
              <a:rPr lang="en-US" dirty="0"/>
              <a:t>Registers</a:t>
            </a:r>
            <a:r>
              <a:rPr lang="he-IL" dirty="0"/>
              <a:t>)</a:t>
            </a:r>
          </a:p>
        </p:txBody>
      </p:sp>
      <p:pic>
        <p:nvPicPr>
          <p:cNvPr id="1026" name="Picture 2" descr="http://www.mypets.co.il/upload/media/553e1fc1c5bcfSiberian-hams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33" y="1724655"/>
            <a:ext cx="5279960" cy="462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1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6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אוגרים (</a:t>
            </a:r>
            <a:r>
              <a:rPr lang="en-US" dirty="0"/>
              <a:t>Registers</a:t>
            </a:r>
            <a:r>
              <a:rPr lang="he-IL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-1572" y="1423491"/>
            <a:ext cx="121935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4000" dirty="0"/>
              <a:t>אוגרים כלליים</a:t>
            </a:r>
            <a:endParaRPr lang="en-US" sz="4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6205" y="2205484"/>
          <a:ext cx="11585512" cy="3352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6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8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AX</a:t>
                      </a:r>
                      <a:r>
                        <a:rPr lang="he-IL" sz="2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Accumulator</a:t>
                      </a:r>
                      <a:r>
                        <a:rPr lang="en-US" sz="2800" b="1" baseline="0" dirty="0"/>
                        <a:t> </a:t>
                      </a:r>
                      <a:r>
                        <a:rPr lang="en-US" sz="1600" b="0" baseline="0" dirty="0"/>
                        <a:t>Register</a:t>
                      </a:r>
                      <a:endParaRPr lang="he-IL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/>
                        <a:t>או בעברית</a:t>
                      </a:r>
                      <a:r>
                        <a:rPr lang="he-IL" sz="2800" baseline="0" dirty="0"/>
                        <a:t> </a:t>
                      </a:r>
                      <a:r>
                        <a:rPr lang="he-IL" sz="2800" dirty="0"/>
                        <a:t>צובר, משמש בעיקר לפעולות חישוב, והעברת</a:t>
                      </a:r>
                      <a:r>
                        <a:rPr lang="he-IL" sz="2800" baseline="0" dirty="0"/>
                        <a:t> פרמטרים לרוטינות המערכת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BX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Base </a:t>
                      </a:r>
                      <a:r>
                        <a:rPr lang="en-US" sz="1600" b="0" dirty="0"/>
                        <a:t>Register</a:t>
                      </a:r>
                      <a:endParaRPr lang="he-I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/>
                        <a:t>משמש בעיקר כמצביע לכתובות בזיכרון </a:t>
                      </a:r>
                      <a:r>
                        <a:rPr lang="he-IL" sz="2800" baseline="0" dirty="0"/>
                        <a:t>(אפשר להקיף בסוגריים מרובעים). 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CX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Counter </a:t>
                      </a:r>
                      <a:r>
                        <a:rPr lang="en-US" sz="1600" b="0" dirty="0"/>
                        <a:t>Register</a:t>
                      </a:r>
                      <a:r>
                        <a:rPr lang="he-IL" sz="2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/>
                        <a:t>משמש בעיקר כמונה לולאות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DX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Data </a:t>
                      </a:r>
                      <a:r>
                        <a:rPr lang="en-US" sz="1600" b="0" dirty="0"/>
                        <a:t>Register</a:t>
                      </a:r>
                      <a:r>
                        <a:rPr lang="he-IL" sz="2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800" dirty="0"/>
                        <a:t>משמש</a:t>
                      </a:r>
                      <a:r>
                        <a:rPr lang="he-IL" sz="2800" baseline="0" dirty="0"/>
                        <a:t> ביחד עם </a:t>
                      </a:r>
                      <a:r>
                        <a:rPr lang="en-US" sz="2800" baseline="0" dirty="0"/>
                        <a:t>AX</a:t>
                      </a:r>
                      <a:r>
                        <a:rPr lang="he-IL" sz="2800" baseline="0" dirty="0"/>
                        <a:t> בפעולות בחלק מפעולות החילוק וכפל.</a:t>
                      </a:r>
                      <a:br>
                        <a:rPr lang="en-US" sz="2800" baseline="0" dirty="0"/>
                      </a:br>
                      <a:r>
                        <a:rPr lang="he-IL" sz="2800" baseline="0" dirty="0"/>
                        <a:t>משמש להעברת פרמטרים לרוטינות המערכת.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90" y="5611167"/>
            <a:ext cx="107857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/>
              <a:t>גודלם 16 ביט.</a:t>
            </a:r>
          </a:p>
          <a:p>
            <a:r>
              <a:rPr lang="he-IL" sz="2400" dirty="0"/>
              <a:t>אפשר להשתמש בכולם לפעולות חישוב.</a:t>
            </a:r>
          </a:p>
        </p:txBody>
      </p:sp>
    </p:spTree>
    <p:extLst>
      <p:ext uri="{BB962C8B-B14F-4D97-AF65-F5344CB8AC3E}">
        <p14:creationId xmlns:p14="http://schemas.microsoft.com/office/powerpoint/2010/main" val="12343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20857" y="1359608"/>
            <a:ext cx="8565288" cy="516225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3200" dirty="0"/>
              <a:t>כל אחד מהאוגרים הכלליים מחולק לשני חלקים, </a:t>
            </a:r>
            <a:br>
              <a:rPr lang="en-US" sz="3200" dirty="0"/>
            </a:br>
            <a:r>
              <a:rPr lang="he-IL" sz="3200" dirty="0"/>
              <a:t>וניתן לגשת לכל חלק בנפרד:</a:t>
            </a:r>
            <a:r>
              <a:rPr lang="en-US" sz="32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0979" y="2635438"/>
            <a:ext cx="1704109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AH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5088" y="2635438"/>
            <a:ext cx="1704109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AL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3617" y="2635438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AX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344832" y="3454419"/>
            <a:ext cx="1704109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CH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8941" y="3454419"/>
            <a:ext cx="1704109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93223" y="3454419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CX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7099906" y="2635438"/>
            <a:ext cx="1704109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BH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04015" y="2635438"/>
            <a:ext cx="1704109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BL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17124" y="2635438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BX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7113759" y="3454419"/>
            <a:ext cx="1704109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DH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17868" y="3454419"/>
            <a:ext cx="1704109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DL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330977" y="3395394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DX</a:t>
            </a:r>
            <a:endParaRPr lang="en-US" sz="2800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556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אוגרים כלליים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  <a:endParaRPr lang="he-IL" dirty="0"/>
          </a:p>
        </p:txBody>
      </p:sp>
      <p:grpSp>
        <p:nvGrpSpPr>
          <p:cNvPr id="3" name="Group 2"/>
          <p:cNvGrpSpPr/>
          <p:nvPr/>
        </p:nvGrpSpPr>
        <p:grpSpPr>
          <a:xfrm>
            <a:off x="1647326" y="4349546"/>
            <a:ext cx="8838819" cy="2066689"/>
            <a:chOff x="1647326" y="4349546"/>
            <a:chExt cx="8838819" cy="206668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1647326" y="4817548"/>
              <a:ext cx="3179412" cy="128139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1">
              <a:normAutofit fontScale="92500" lnSpcReduction="20000"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marL="0" indent="0" algn="l" rtl="0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ch1 DB ?</a:t>
              </a:r>
            </a:p>
            <a:p>
              <a:pPr marL="0" indent="0" algn="l" rtl="0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marL="0" indent="0" algn="l" rtl="0">
                <a:buFont typeface="Arial" panose="020B0604020202020204" pitchFamily="34" charset="0"/>
                <a:buNone/>
              </a:pPr>
              <a:endPara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4048941" y="4349546"/>
              <a:ext cx="3179412" cy="195277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1">
              <a:normAutofit lnSpcReduction="10000"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marL="0" indent="0" algn="l" rtl="0">
                <a:buFont typeface="Arial" panose="020B0604020202020204" pitchFamily="34" charset="0"/>
                <a:buNone/>
              </a:pPr>
              <a:r>
                <a:rPr lang="en-GB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 AX,0</a:t>
              </a:r>
              <a:b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AX,1234h</a:t>
              </a:r>
              <a:b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 ch1,AL</a:t>
              </a:r>
              <a:b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 AH,0ABh</a:t>
              </a:r>
            </a:p>
            <a:p>
              <a:pPr marL="0" indent="0" algn="l" rtl="0">
                <a:buFont typeface="Arial" panose="020B0604020202020204" pitchFamily="34" charset="0"/>
                <a:buNone/>
              </a:pPr>
              <a:endPara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 algn="l" rtl="0">
                <a:buFont typeface="Arial" panose="020B0604020202020204" pitchFamily="34" charset="0"/>
                <a:buNone/>
              </a:pPr>
              <a:endPara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7502660" y="4500256"/>
              <a:ext cx="2983485" cy="1915979"/>
            </a:xfrm>
            <a:prstGeom prst="rect">
              <a:avLst/>
            </a:prstGeom>
          </p:spPr>
          <p:txBody>
            <a:bodyPr vert="horz" lIns="91440" tIns="45720" rIns="91440" bIns="45720" rtlCol="1">
              <a:no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he-IL" sz="3200" dirty="0"/>
                <a:t>לדוגמה, </a:t>
              </a:r>
              <a:br>
                <a:rPr lang="en-US" sz="3200" dirty="0"/>
              </a:br>
              <a:r>
                <a:rPr lang="he-IL" sz="3200" dirty="0"/>
                <a:t>מה יהיו הערכים</a:t>
              </a:r>
              <a:br>
                <a:rPr lang="en-US" sz="3200" dirty="0"/>
              </a:br>
              <a:r>
                <a:rPr lang="he-IL" sz="3200" dirty="0"/>
                <a:t>של </a:t>
              </a:r>
              <a:r>
                <a:rPr lang="en-US" sz="3200" dirty="0"/>
                <a:t>AX</a:t>
              </a:r>
              <a:r>
                <a:rPr lang="he-IL" sz="3200" dirty="0"/>
                <a:t> ו-</a:t>
              </a:r>
              <a:r>
                <a:rPr lang="en-US" sz="3200" dirty="0"/>
                <a:t>ch1</a:t>
              </a:r>
              <a:br>
                <a:rPr lang="en-US" sz="3200" dirty="0"/>
              </a:br>
              <a:r>
                <a:rPr lang="he-IL" sz="3200" dirty="0"/>
                <a:t>אחרי הקוד הבא?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7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80261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4000" dirty="0"/>
              <a:t>אוגרי האינדקס</a:t>
            </a:r>
            <a:endParaRPr lang="en-US" sz="4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6205" y="1745992"/>
          <a:ext cx="11585512" cy="23164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6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8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SI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Source</a:t>
                      </a:r>
                      <a:r>
                        <a:rPr lang="en-US" sz="2800" b="1" baseline="0" dirty="0"/>
                        <a:t> Index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/>
                        <a:t>משמש כפוינטר</a:t>
                      </a:r>
                      <a:r>
                        <a:rPr lang="he-IL" sz="2800" baseline="0" dirty="0"/>
                        <a:t> לגישה למידע (אפשר להקיף בסוגריים מרובעים). יכול לשמש כצובר. משמש כמקור בפקודות למחרוזות. 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DI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Destination Index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/>
                        <a:t>כמו</a:t>
                      </a:r>
                      <a:r>
                        <a:rPr lang="he-IL" sz="2800" baseline="0" dirty="0"/>
                        <a:t> </a:t>
                      </a:r>
                      <a:r>
                        <a:rPr lang="en-US" sz="2800" baseline="0" dirty="0"/>
                        <a:t>SI</a:t>
                      </a:r>
                      <a:r>
                        <a:rPr lang="he-IL" sz="2800" baseline="0" dirty="0"/>
                        <a:t>, רק שמשמש כיעד בפקודות למחרוזות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4134727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4000" dirty="0"/>
              <a:t>אוגרי המחסנית</a:t>
            </a:r>
            <a:endParaRPr lang="en-US" sz="4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16205" y="4900458"/>
          <a:ext cx="11585512" cy="18897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6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8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SP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Stack Pointer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/>
                        <a:t>מצביע</a:t>
                      </a:r>
                      <a:r>
                        <a:rPr lang="he-IL" sz="2800" baseline="0" dirty="0"/>
                        <a:t> על הנתון האחרון שהוכנס למחסנית.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BP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Base Pointer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/>
                        <a:t>משמש</a:t>
                      </a:r>
                      <a:r>
                        <a:rPr lang="he-IL" sz="2800" baseline="0" dirty="0"/>
                        <a:t> בעיקר לגישה לפרמטרים שמועברים דרך המחסנית.</a:t>
                      </a:r>
                      <a:br>
                        <a:rPr lang="en-US" sz="2800" baseline="0" dirty="0"/>
                      </a:br>
                      <a:r>
                        <a:rPr lang="he-IL" sz="2800" baseline="0" dirty="0"/>
                        <a:t>אפשר להשתמש בו כ</a:t>
                      </a:r>
                      <a:r>
                        <a:rPr lang="he-IL" sz="2800" dirty="0"/>
                        <a:t>פוינטר</a:t>
                      </a:r>
                      <a:r>
                        <a:rPr lang="he-IL" sz="2800" baseline="0" dirty="0"/>
                        <a:t> למידע (אפשר להקיף בסוגריים מרובעים). 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2046"/>
            <a:ext cx="10515600" cy="1047209"/>
          </a:xfrm>
        </p:spPr>
        <p:txBody>
          <a:bodyPr/>
          <a:lstStyle/>
          <a:p>
            <a:pPr algn="ctr"/>
            <a:r>
              <a:rPr lang="he-IL" dirty="0"/>
              <a:t>אוגרים (</a:t>
            </a:r>
            <a:r>
              <a:rPr lang="en-US" dirty="0"/>
              <a:t>Registers</a:t>
            </a:r>
            <a:r>
              <a:rPr lang="he-IL" dirty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222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90424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4000" dirty="0"/>
              <a:t>אוגר מצביע הפקודה הבאה לביצוע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16205" y="4932424"/>
          <a:ext cx="11585512" cy="5181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25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FLAGS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/>
                        <a:t>שומר</a:t>
                      </a:r>
                      <a:r>
                        <a:rPr lang="he-IL" sz="2800" baseline="0" dirty="0"/>
                        <a:t> את סטטוס ה-</a:t>
                      </a:r>
                      <a:r>
                        <a:rPr lang="en-US" sz="2800" baseline="0" dirty="0"/>
                        <a:t>CPU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422976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4000" dirty="0"/>
              <a:t>אוגר הדגלים</a:t>
            </a:r>
            <a:endParaRPr lang="en-US" sz="4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3244" y="2748350"/>
          <a:ext cx="11585512" cy="944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6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8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IP</a:t>
                      </a:r>
                      <a:r>
                        <a:rPr lang="he-IL" sz="2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Instruction Pointer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IP</a:t>
                      </a:r>
                      <a:r>
                        <a:rPr lang="he-IL" sz="2800" baseline="0" dirty="0"/>
                        <a:t> מצביע על הפקודה הבאה לביצוע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אוגרים (</a:t>
            </a:r>
            <a:r>
              <a:rPr lang="en-US" dirty="0"/>
              <a:t>Registers</a:t>
            </a:r>
            <a:r>
              <a:rPr lang="he-IL" dirty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098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אוגרים (</a:t>
            </a:r>
            <a:r>
              <a:rPr lang="en-US" dirty="0"/>
              <a:t>Registers</a:t>
            </a:r>
            <a:r>
              <a:rPr lang="he-IL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3208" y="1796711"/>
            <a:ext cx="33714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000" dirty="0"/>
              <a:t>אוגרי הסגמנטים</a:t>
            </a:r>
            <a:endParaRPr lang="en-US" sz="4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6205" y="2767713"/>
          <a:ext cx="11585512" cy="3352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6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8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CS</a:t>
                      </a:r>
                      <a:r>
                        <a:rPr lang="he-IL" sz="2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Code Segment</a:t>
                      </a:r>
                      <a:r>
                        <a:rPr lang="he-IL" sz="2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/>
                        <a:t>מצביע על הסגמנט (בלוק הזיכרון) בו מתחיל הקוד. ההנחיה </a:t>
                      </a:r>
                      <a:r>
                        <a:rPr lang="en-US" sz="2800" dirty="0"/>
                        <a:t>.CODE</a:t>
                      </a:r>
                      <a:r>
                        <a:rPr lang="he-IL" sz="2800" dirty="0"/>
                        <a:t> קובעת את ערכו של האוגר.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DS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Data Segment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/>
                        <a:t>מצביע על תחילת סגמנט המידע, סגמנט זה מכיל נתונים כמו משתנים גלובליים, מחרוזות קבועות ומשתנים סטטיים.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SS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Stack Segment</a:t>
                      </a:r>
                      <a:r>
                        <a:rPr lang="he-IL" sz="2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/>
                        <a:t>מצביע על תחילת הסגמנט שמוקדש למחסנית.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ES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Extra Segment</a:t>
                      </a:r>
                      <a:r>
                        <a:rPr lang="he-IL" sz="2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800" dirty="0"/>
                        <a:t>אוגר נוסף, שלא נקבע לו תפקיד </a:t>
                      </a:r>
                      <a:r>
                        <a:rPr lang="he-IL" sz="2800" dirty="0" err="1"/>
                        <a:t>והתכנת</a:t>
                      </a:r>
                      <a:r>
                        <a:rPr lang="he-IL" sz="2800" dirty="0"/>
                        <a:t> יכול לקבוע לאן יצביע.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71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7"/>
            <a:ext cx="10515600" cy="790720"/>
          </a:xfrm>
        </p:spPr>
        <p:txBody>
          <a:bodyPr/>
          <a:lstStyle/>
          <a:p>
            <a:pPr algn="ctr"/>
            <a:r>
              <a:rPr lang="he-IL" dirty="0">
                <a:cs typeface="+mn-cs"/>
              </a:rPr>
              <a:t>אוגרים ב-386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37662" y="821414"/>
            <a:ext cx="1704109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41771" y="821414"/>
            <a:ext cx="1704109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66107" y="801728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EAX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3537690" y="821414"/>
            <a:ext cx="3408218" cy="376706"/>
          </a:xfrm>
          <a:prstGeom prst="rect">
            <a:avLst/>
          </a:prstGeom>
          <a:solidFill>
            <a:srgbClr val="EAF4E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35515" y="1265828"/>
            <a:ext cx="1704109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39624" y="1265828"/>
            <a:ext cx="1704109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463960" y="1246142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EBX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6937662" y="1728406"/>
            <a:ext cx="1704109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41771" y="1728406"/>
            <a:ext cx="1704109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466107" y="1708720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ECX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6935515" y="2190926"/>
            <a:ext cx="1704109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639624" y="2190926"/>
            <a:ext cx="1704109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2463960" y="2171240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EDX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3537690" y="1265828"/>
            <a:ext cx="3408218" cy="376706"/>
          </a:xfrm>
          <a:prstGeom prst="rect">
            <a:avLst/>
          </a:prstGeom>
          <a:solidFill>
            <a:srgbClr val="EAF4E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37690" y="1728348"/>
            <a:ext cx="3408218" cy="376706"/>
          </a:xfrm>
          <a:prstGeom prst="rect">
            <a:avLst/>
          </a:prstGeom>
          <a:solidFill>
            <a:srgbClr val="EAF4E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37690" y="2190984"/>
            <a:ext cx="3408218" cy="376706"/>
          </a:xfrm>
          <a:prstGeom prst="rect">
            <a:avLst/>
          </a:prstGeom>
          <a:solidFill>
            <a:srgbClr val="EAF4E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37662" y="2671163"/>
            <a:ext cx="3406071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SI</a:t>
            </a:r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466107" y="2651477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ESI</a:t>
            </a:r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3537690" y="2671163"/>
            <a:ext cx="3408218" cy="376706"/>
          </a:xfrm>
          <a:prstGeom prst="rect">
            <a:avLst/>
          </a:prstGeom>
          <a:solidFill>
            <a:srgbClr val="EAF4E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463960" y="3104944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EDI</a:t>
            </a:r>
            <a:endParaRPr lang="en-US" sz="2800" dirty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2466107" y="3558469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ESP</a:t>
            </a:r>
            <a:endParaRPr lang="en-US" sz="2800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2463960" y="4011936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EBP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3537690" y="3124630"/>
            <a:ext cx="3408218" cy="376706"/>
          </a:xfrm>
          <a:prstGeom prst="rect">
            <a:avLst/>
          </a:prstGeom>
          <a:solidFill>
            <a:srgbClr val="EAF4E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37690" y="3578097"/>
            <a:ext cx="3408218" cy="376706"/>
          </a:xfrm>
          <a:prstGeom prst="rect">
            <a:avLst/>
          </a:prstGeom>
          <a:solidFill>
            <a:srgbClr val="EAF4E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7690" y="4031680"/>
            <a:ext cx="3408218" cy="376706"/>
          </a:xfrm>
          <a:prstGeom prst="rect">
            <a:avLst/>
          </a:prstGeom>
          <a:solidFill>
            <a:srgbClr val="EAF4E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935515" y="3124630"/>
            <a:ext cx="3406071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DI</a:t>
            </a:r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5908" y="3578097"/>
            <a:ext cx="3406071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SP</a:t>
            </a:r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35514" y="4031680"/>
            <a:ext cx="3406071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BP</a:t>
            </a:r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935585" y="5549931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CS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3007168" y="5569617"/>
            <a:ext cx="3408218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33438" y="5985292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DS</a:t>
            </a:r>
            <a:endParaRPr lang="en-US" sz="2800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6750370" y="5984136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ES</a:t>
            </a:r>
            <a:endParaRPr lang="en-US" sz="28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759607" y="5550636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SS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007168" y="6004978"/>
            <a:ext cx="3408218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07168" y="6449392"/>
            <a:ext cx="3408218" cy="376706"/>
          </a:xfrm>
          <a:prstGeom prst="rect">
            <a:avLst/>
          </a:prstGeom>
          <a:solidFill>
            <a:srgbClr val="EAF4E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33337" y="5550636"/>
            <a:ext cx="3408218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909527" y="6418612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FS</a:t>
            </a:r>
            <a:endParaRPr lang="en-US" sz="2800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6761754" y="6439242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GS</a:t>
            </a:r>
            <a:endParaRPr lang="en-US" sz="2800" dirty="0"/>
          </a:p>
        </p:txBody>
      </p:sp>
      <p:sp>
        <p:nvSpPr>
          <p:cNvPr id="66" name="Rectangle 65"/>
          <p:cNvSpPr/>
          <p:nvPr/>
        </p:nvSpPr>
        <p:spPr>
          <a:xfrm>
            <a:off x="7833337" y="6014456"/>
            <a:ext cx="3408218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833337" y="6458870"/>
            <a:ext cx="3408218" cy="376706"/>
          </a:xfrm>
          <a:prstGeom prst="rect">
            <a:avLst/>
          </a:prstGeom>
          <a:solidFill>
            <a:srgbClr val="EAF4E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37662" y="4494557"/>
            <a:ext cx="3406071" cy="414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IP</a:t>
            </a:r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2466107" y="4467894"/>
            <a:ext cx="727362" cy="56784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EIP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3537690" y="4494557"/>
            <a:ext cx="3408218" cy="414377"/>
          </a:xfrm>
          <a:prstGeom prst="rect">
            <a:avLst/>
          </a:prstGeom>
          <a:solidFill>
            <a:srgbClr val="EAF4E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1803042" y="4966626"/>
            <a:ext cx="1388280" cy="56784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EFLAGS</a:t>
            </a:r>
            <a:endParaRPr lang="en-US" sz="2800" dirty="0"/>
          </a:p>
        </p:txBody>
      </p:sp>
      <p:sp>
        <p:nvSpPr>
          <p:cNvPr id="72" name="Rectangle 71"/>
          <p:cNvSpPr/>
          <p:nvPr/>
        </p:nvSpPr>
        <p:spPr>
          <a:xfrm>
            <a:off x="3537690" y="4993289"/>
            <a:ext cx="3408218" cy="414377"/>
          </a:xfrm>
          <a:prstGeom prst="rect">
            <a:avLst/>
          </a:prstGeom>
          <a:solidFill>
            <a:srgbClr val="EAF4E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935515" y="4993289"/>
            <a:ext cx="3406071" cy="414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FLAGS</a:t>
            </a:r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050833" y="6019633"/>
            <a:ext cx="4114800" cy="365125"/>
          </a:xfrm>
        </p:spPr>
        <p:txBody>
          <a:bodyPr/>
          <a:lstStyle/>
          <a:p>
            <a:r>
              <a:rPr lang="he-IL" dirty="0"/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16</a:t>
            </a:fld>
            <a:endParaRPr lang="he-IL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8285261" y="811165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AX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945908" y="931710"/>
            <a:ext cx="3399972" cy="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2"/>
          <p:cNvSpPr txBox="1">
            <a:spLocks/>
          </p:cNvSpPr>
          <p:nvPr/>
        </p:nvSpPr>
        <p:spPr>
          <a:xfrm>
            <a:off x="7408528" y="965188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AH</a:t>
            </a:r>
            <a:endParaRPr lang="en-US" sz="2400" dirty="0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9092168" y="961083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AL</a:t>
            </a:r>
            <a:endParaRPr lang="en-US" sz="2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8639624" y="1086194"/>
            <a:ext cx="1704109" cy="0"/>
          </a:xfrm>
          <a:prstGeom prst="straightConnector1">
            <a:avLst/>
          </a:prstGeom>
          <a:ln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935515" y="1086194"/>
            <a:ext cx="1704109" cy="0"/>
          </a:xfrm>
          <a:prstGeom prst="straightConnector1">
            <a:avLst/>
          </a:prstGeom>
          <a:ln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 txBox="1">
            <a:spLocks/>
          </p:cNvSpPr>
          <p:nvPr/>
        </p:nvSpPr>
        <p:spPr>
          <a:xfrm>
            <a:off x="8303849" y="1253497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BX</a:t>
            </a:r>
            <a:endParaRPr lang="en-US" sz="2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964496" y="1374042"/>
            <a:ext cx="3399972" cy="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/>
          <p:cNvSpPr txBox="1">
            <a:spLocks/>
          </p:cNvSpPr>
          <p:nvPr/>
        </p:nvSpPr>
        <p:spPr>
          <a:xfrm>
            <a:off x="7427116" y="1407520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BH</a:t>
            </a:r>
            <a:endParaRPr lang="en-US" sz="2400" dirty="0"/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9110756" y="1403415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BL</a:t>
            </a:r>
            <a:endParaRPr lang="en-US" sz="24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658212" y="1528526"/>
            <a:ext cx="1704109" cy="0"/>
          </a:xfrm>
          <a:prstGeom prst="straightConnector1">
            <a:avLst/>
          </a:prstGeom>
          <a:ln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954103" y="1528526"/>
            <a:ext cx="1704109" cy="0"/>
          </a:xfrm>
          <a:prstGeom prst="straightConnector1">
            <a:avLst/>
          </a:prstGeom>
          <a:ln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2"/>
          <p:cNvSpPr txBox="1">
            <a:spLocks/>
          </p:cNvSpPr>
          <p:nvPr/>
        </p:nvSpPr>
        <p:spPr>
          <a:xfrm>
            <a:off x="8291360" y="1719366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CX</a:t>
            </a:r>
            <a:endParaRPr lang="en-US" sz="24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6952007" y="1839911"/>
            <a:ext cx="3399972" cy="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ontent Placeholder 2"/>
          <p:cNvSpPr txBox="1">
            <a:spLocks/>
          </p:cNvSpPr>
          <p:nvPr/>
        </p:nvSpPr>
        <p:spPr>
          <a:xfrm>
            <a:off x="7414627" y="1873389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CH</a:t>
            </a:r>
            <a:endParaRPr lang="en-US" sz="2400" dirty="0"/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9098267" y="1869284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CL</a:t>
            </a:r>
            <a:endParaRPr lang="en-US" sz="24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645723" y="1994395"/>
            <a:ext cx="1704109" cy="0"/>
          </a:xfrm>
          <a:prstGeom prst="straightConnector1">
            <a:avLst/>
          </a:prstGeom>
          <a:ln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941614" y="1994395"/>
            <a:ext cx="1704109" cy="0"/>
          </a:xfrm>
          <a:prstGeom prst="straightConnector1">
            <a:avLst/>
          </a:prstGeom>
          <a:ln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8285261" y="2190832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DX</a:t>
            </a:r>
            <a:endParaRPr lang="en-US" sz="2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945908" y="2311377"/>
            <a:ext cx="3399972" cy="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 Placeholder 2"/>
          <p:cNvSpPr txBox="1">
            <a:spLocks/>
          </p:cNvSpPr>
          <p:nvPr/>
        </p:nvSpPr>
        <p:spPr>
          <a:xfrm>
            <a:off x="7408528" y="2344855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DH</a:t>
            </a:r>
          </a:p>
        </p:txBody>
      </p:sp>
      <p:sp>
        <p:nvSpPr>
          <p:cNvPr id="89" name="Content Placeholder 2"/>
          <p:cNvSpPr txBox="1">
            <a:spLocks/>
          </p:cNvSpPr>
          <p:nvPr/>
        </p:nvSpPr>
        <p:spPr>
          <a:xfrm>
            <a:off x="9092168" y="2340750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DL</a:t>
            </a:r>
            <a:endParaRPr lang="en-US" sz="24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639624" y="2465861"/>
            <a:ext cx="1704109" cy="0"/>
          </a:xfrm>
          <a:prstGeom prst="straightConnector1">
            <a:avLst/>
          </a:prstGeom>
          <a:ln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935515" y="2465861"/>
            <a:ext cx="1704109" cy="0"/>
          </a:xfrm>
          <a:prstGeom prst="straightConnector1">
            <a:avLst/>
          </a:prstGeom>
          <a:ln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9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176399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אוגרים כלליים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  <a:endParaRPr lang="he-IL" dirty="0"/>
          </a:p>
        </p:txBody>
      </p:sp>
      <p:grpSp>
        <p:nvGrpSpPr>
          <p:cNvPr id="3" name="Group 2"/>
          <p:cNvGrpSpPr/>
          <p:nvPr/>
        </p:nvGrpSpPr>
        <p:grpSpPr>
          <a:xfrm>
            <a:off x="2425927" y="4007562"/>
            <a:ext cx="7684343" cy="2093737"/>
            <a:chOff x="2677978" y="4023679"/>
            <a:chExt cx="7684343" cy="2093737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2677978" y="4023679"/>
              <a:ext cx="6185305" cy="20937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1">
              <a:norm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None/>
              </a:pP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 EAX,12345678h</a:t>
              </a:r>
            </a:p>
            <a:p>
              <a:pPr marL="0" indent="0" algn="l" rtl="0">
                <a:buNone/>
              </a:pP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 EBX,0</a:t>
              </a:r>
            </a:p>
            <a:p>
              <a:pPr marL="0" indent="0" algn="l" rtl="0">
                <a:buNone/>
              </a:pP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 BX,AX</a:t>
              </a:r>
            </a:p>
            <a:p>
              <a:pPr marL="0" indent="0" algn="l" rtl="0">
                <a:buNone/>
              </a:pPr>
              <a:r>
                <a: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 BH,0ABh</a:t>
              </a: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7378836" y="4096251"/>
              <a:ext cx="2983485" cy="1915979"/>
            </a:xfrm>
            <a:prstGeom prst="rect">
              <a:avLst/>
            </a:prstGeom>
          </p:spPr>
          <p:txBody>
            <a:bodyPr vert="horz" lIns="91440" tIns="45720" rIns="91440" bIns="45720" rtlCol="1">
              <a:no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he-IL" sz="3200" dirty="0"/>
                <a:t>לדוגמה, </a:t>
              </a:r>
              <a:br>
                <a:rPr lang="en-US" sz="3200" dirty="0"/>
              </a:br>
              <a:r>
                <a:rPr lang="he-IL" sz="3200" dirty="0"/>
                <a:t>מה יהיו הערכים</a:t>
              </a:r>
              <a:br>
                <a:rPr lang="en-US" sz="3200" dirty="0"/>
              </a:br>
              <a:r>
                <a:rPr lang="he-IL" sz="3200" dirty="0"/>
                <a:t>של </a:t>
              </a:r>
              <a:r>
                <a:rPr lang="en-GB" sz="3200" dirty="0"/>
                <a:t>E</a:t>
              </a:r>
              <a:r>
                <a:rPr lang="en-US" sz="3200" dirty="0"/>
                <a:t>AX</a:t>
              </a:r>
              <a:r>
                <a:rPr lang="he-IL" sz="3200" dirty="0"/>
                <a:t> ו-</a:t>
              </a:r>
              <a:r>
                <a:rPr lang="en-US" sz="3200" dirty="0"/>
                <a:t>EBX</a:t>
              </a:r>
              <a:br>
                <a:rPr lang="en-US" sz="3200" dirty="0"/>
              </a:br>
              <a:r>
                <a:rPr lang="he-IL" sz="3200" dirty="0"/>
                <a:t>אחרי הקוד הבא?</a:t>
              </a:r>
              <a:endParaRPr lang="en-US" sz="3200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110A2EB-AD75-490C-821B-BE454294F2BE}"/>
              </a:ext>
            </a:extLst>
          </p:cNvPr>
          <p:cNvSpPr/>
          <p:nvPr/>
        </p:nvSpPr>
        <p:spPr>
          <a:xfrm>
            <a:off x="6656302" y="2087504"/>
            <a:ext cx="1704109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3E5AB2-8CFA-4A17-8DDA-B96FCA7A13CB}"/>
              </a:ext>
            </a:extLst>
          </p:cNvPr>
          <p:cNvSpPr/>
          <p:nvPr/>
        </p:nvSpPr>
        <p:spPr>
          <a:xfrm>
            <a:off x="8360411" y="2087504"/>
            <a:ext cx="1704109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0A01A0D-3CE8-4F2C-82BE-20A5408C2C19}"/>
              </a:ext>
            </a:extLst>
          </p:cNvPr>
          <p:cNvSpPr txBox="1">
            <a:spLocks/>
          </p:cNvSpPr>
          <p:nvPr/>
        </p:nvSpPr>
        <p:spPr>
          <a:xfrm>
            <a:off x="2184747" y="2067818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EAX</a:t>
            </a:r>
            <a:endParaRPr lang="en-US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F903B-9B4C-4831-A123-688ACB6AC1C3}"/>
              </a:ext>
            </a:extLst>
          </p:cNvPr>
          <p:cNvSpPr/>
          <p:nvPr/>
        </p:nvSpPr>
        <p:spPr>
          <a:xfrm>
            <a:off x="3256330" y="2087504"/>
            <a:ext cx="3408218" cy="376706"/>
          </a:xfrm>
          <a:prstGeom prst="rect">
            <a:avLst/>
          </a:prstGeom>
          <a:solidFill>
            <a:srgbClr val="EAF4E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73CAD0-8E03-4606-8539-3A3AD0CE1407}"/>
              </a:ext>
            </a:extLst>
          </p:cNvPr>
          <p:cNvSpPr/>
          <p:nvPr/>
        </p:nvSpPr>
        <p:spPr>
          <a:xfrm>
            <a:off x="6654155" y="3129804"/>
            <a:ext cx="1704109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79DB7F-35E1-4544-8D0A-6C7E2419845F}"/>
              </a:ext>
            </a:extLst>
          </p:cNvPr>
          <p:cNvSpPr/>
          <p:nvPr/>
        </p:nvSpPr>
        <p:spPr>
          <a:xfrm>
            <a:off x="8358264" y="3129804"/>
            <a:ext cx="1704109" cy="376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F778296-B74D-4A46-BDF8-28D42AC9C00F}"/>
              </a:ext>
            </a:extLst>
          </p:cNvPr>
          <p:cNvSpPr txBox="1">
            <a:spLocks/>
          </p:cNvSpPr>
          <p:nvPr/>
        </p:nvSpPr>
        <p:spPr>
          <a:xfrm>
            <a:off x="2182600" y="3110118"/>
            <a:ext cx="727362" cy="516225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EBX</a:t>
            </a:r>
            <a:endParaRPr lang="en-US" sz="2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22D340-ED4E-4680-8155-B336F19C24A8}"/>
              </a:ext>
            </a:extLst>
          </p:cNvPr>
          <p:cNvSpPr/>
          <p:nvPr/>
        </p:nvSpPr>
        <p:spPr>
          <a:xfrm>
            <a:off x="3256330" y="3129804"/>
            <a:ext cx="3408218" cy="376706"/>
          </a:xfrm>
          <a:prstGeom prst="rect">
            <a:avLst/>
          </a:prstGeom>
          <a:solidFill>
            <a:srgbClr val="EAF4E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644BA195-AE67-492F-9069-E5B540E11014}"/>
              </a:ext>
            </a:extLst>
          </p:cNvPr>
          <p:cNvSpPr txBox="1">
            <a:spLocks/>
          </p:cNvSpPr>
          <p:nvPr/>
        </p:nvSpPr>
        <p:spPr>
          <a:xfrm>
            <a:off x="8003901" y="1479375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AX</a:t>
            </a: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60E7E8-CA14-4B9A-8E5A-B8C09FEF1DB5}"/>
              </a:ext>
            </a:extLst>
          </p:cNvPr>
          <p:cNvCxnSpPr/>
          <p:nvPr/>
        </p:nvCxnSpPr>
        <p:spPr>
          <a:xfrm>
            <a:off x="6664548" y="1740600"/>
            <a:ext cx="3399972" cy="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6AF551C-940E-47A4-90CD-B94DED12B236}"/>
              </a:ext>
            </a:extLst>
          </p:cNvPr>
          <p:cNvSpPr txBox="1">
            <a:spLocks/>
          </p:cNvSpPr>
          <p:nvPr/>
        </p:nvSpPr>
        <p:spPr>
          <a:xfrm>
            <a:off x="7127168" y="1791661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AH</a:t>
            </a:r>
            <a:endParaRPr lang="en-US" sz="2400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F8DB6E9B-198B-46CE-AA1B-1228C1CCE48D}"/>
              </a:ext>
            </a:extLst>
          </p:cNvPr>
          <p:cNvSpPr txBox="1">
            <a:spLocks/>
          </p:cNvSpPr>
          <p:nvPr/>
        </p:nvSpPr>
        <p:spPr>
          <a:xfrm>
            <a:off x="8810808" y="1787552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AL</a:t>
            </a:r>
            <a:endParaRPr lang="en-US" sz="2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348A9B4-E529-4DFC-8B1F-0C3C38E92EA5}"/>
              </a:ext>
            </a:extLst>
          </p:cNvPr>
          <p:cNvCxnSpPr/>
          <p:nvPr/>
        </p:nvCxnSpPr>
        <p:spPr>
          <a:xfrm>
            <a:off x="8358264" y="2018183"/>
            <a:ext cx="1704109" cy="0"/>
          </a:xfrm>
          <a:prstGeom prst="straightConnector1">
            <a:avLst/>
          </a:prstGeom>
          <a:ln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EDF429-643F-4ABE-929F-C72AAA36B40E}"/>
              </a:ext>
            </a:extLst>
          </p:cNvPr>
          <p:cNvCxnSpPr/>
          <p:nvPr/>
        </p:nvCxnSpPr>
        <p:spPr>
          <a:xfrm>
            <a:off x="6654155" y="2018179"/>
            <a:ext cx="1704109" cy="0"/>
          </a:xfrm>
          <a:prstGeom prst="straightConnector1">
            <a:avLst/>
          </a:prstGeom>
          <a:ln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E364BF8C-FB98-4CFC-B41D-013E4EA5D0BA}"/>
              </a:ext>
            </a:extLst>
          </p:cNvPr>
          <p:cNvSpPr txBox="1">
            <a:spLocks/>
          </p:cNvSpPr>
          <p:nvPr/>
        </p:nvSpPr>
        <p:spPr>
          <a:xfrm>
            <a:off x="8022489" y="2607518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BX</a:t>
            </a:r>
            <a:endParaRPr lang="en-US" sz="2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884A7F-52A0-4786-9BDF-E06B74322BDB}"/>
              </a:ext>
            </a:extLst>
          </p:cNvPr>
          <p:cNvCxnSpPr/>
          <p:nvPr/>
        </p:nvCxnSpPr>
        <p:spPr>
          <a:xfrm>
            <a:off x="6683136" y="2851158"/>
            <a:ext cx="3399972" cy="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9777E2B-331C-46CC-B6C4-E52A21C5C036}"/>
              </a:ext>
            </a:extLst>
          </p:cNvPr>
          <p:cNvSpPr txBox="1">
            <a:spLocks/>
          </p:cNvSpPr>
          <p:nvPr/>
        </p:nvSpPr>
        <p:spPr>
          <a:xfrm>
            <a:off x="7145756" y="2867047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BH</a:t>
            </a:r>
            <a:endParaRPr lang="en-US" sz="2400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48EAFD9A-C26F-419A-AE97-267B733D5D9B}"/>
              </a:ext>
            </a:extLst>
          </p:cNvPr>
          <p:cNvSpPr txBox="1">
            <a:spLocks/>
          </p:cNvSpPr>
          <p:nvPr/>
        </p:nvSpPr>
        <p:spPr>
          <a:xfrm>
            <a:off x="8829396" y="2862942"/>
            <a:ext cx="727362" cy="30852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BL</a:t>
            </a:r>
            <a:endParaRPr lang="en-US" sz="2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F3B628-01DC-40D4-B689-E77025F60A25}"/>
              </a:ext>
            </a:extLst>
          </p:cNvPr>
          <p:cNvCxnSpPr/>
          <p:nvPr/>
        </p:nvCxnSpPr>
        <p:spPr>
          <a:xfrm>
            <a:off x="8376852" y="3075972"/>
            <a:ext cx="1704109" cy="0"/>
          </a:xfrm>
          <a:prstGeom prst="straightConnector1">
            <a:avLst/>
          </a:prstGeom>
          <a:ln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A39558-F16E-42FE-882F-A5D62D54D2FB}"/>
              </a:ext>
            </a:extLst>
          </p:cNvPr>
          <p:cNvCxnSpPr/>
          <p:nvPr/>
        </p:nvCxnSpPr>
        <p:spPr>
          <a:xfrm>
            <a:off x="6672743" y="3075972"/>
            <a:ext cx="1704109" cy="0"/>
          </a:xfrm>
          <a:prstGeom prst="straightConnector1">
            <a:avLst/>
          </a:prstGeom>
          <a:ln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7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אוגרים ב-</a:t>
            </a:r>
            <a:r>
              <a:rPr lang="en-US" dirty="0"/>
              <a:t> x86-64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בקורס הזה נתכנת רק את ה-8086 ו-386.</a:t>
            </a:r>
          </a:p>
          <a:p>
            <a:r>
              <a:rPr lang="he-IL" dirty="0"/>
              <a:t>בכל הזדמנות שאין הוראה מפורשת אחרת ניתן לתכנת עם 386.</a:t>
            </a:r>
          </a:p>
          <a:p>
            <a:r>
              <a:rPr lang="he-IL" dirty="0"/>
              <a:t>לידע הכללי רוב האוגרים ב-</a:t>
            </a:r>
            <a:r>
              <a:rPr lang="en-US" dirty="0"/>
              <a:t> x86-64</a:t>
            </a:r>
            <a:r>
              <a:rPr lang="he-IL" dirty="0"/>
              <a:t> גודלם 64 ביט ושמם מתחיל ב-</a:t>
            </a:r>
            <a:r>
              <a:rPr lang="en-US" dirty="0"/>
              <a:t>R</a:t>
            </a:r>
            <a:r>
              <a:rPr lang="he-IL" dirty="0"/>
              <a:t> למשל </a:t>
            </a:r>
            <a:r>
              <a:rPr lang="en-US" dirty="0"/>
              <a:t>RAX</a:t>
            </a:r>
            <a:r>
              <a:rPr lang="he-I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8579" y="3534762"/>
            <a:ext cx="11402009" cy="2265363"/>
            <a:chOff x="298579" y="4001294"/>
            <a:chExt cx="11402009" cy="2265363"/>
          </a:xfrm>
        </p:grpSpPr>
        <p:pic>
          <p:nvPicPr>
            <p:cNvPr id="18434" name="Picture 2" descr="Image result for 64 bit processo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01" r="33469" b="12543"/>
            <a:stretch/>
          </p:blipFill>
          <p:spPr bwMode="auto">
            <a:xfrm>
              <a:off x="7644882" y="4632261"/>
              <a:ext cx="4055706" cy="151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mage result for 64 bit processo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5" b="66650"/>
            <a:stretch/>
          </p:blipFill>
          <p:spPr bwMode="auto">
            <a:xfrm>
              <a:off x="298579" y="4430583"/>
              <a:ext cx="4435151" cy="1836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 for 64 bit processo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47" b="39635"/>
            <a:stretch/>
          </p:blipFill>
          <p:spPr bwMode="auto">
            <a:xfrm>
              <a:off x="3206621" y="4335196"/>
              <a:ext cx="6096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393094" y="4001294"/>
              <a:ext cx="1306286" cy="63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7401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פעולות חשבון</a:t>
            </a:r>
          </a:p>
        </p:txBody>
      </p:sp>
      <p:pic>
        <p:nvPicPr>
          <p:cNvPr id="4" name="Picture 2" descr="http://talk-to-me.co.il/GoopSitesFiles/76066/User/Upload/math-symbol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93" y="2002782"/>
            <a:ext cx="4229813" cy="355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כדאי </a:t>
            </a:r>
            <a:r>
              <a:rPr lang="he-IL"/>
              <a:t>ללכת לסדנאות </a:t>
            </a:r>
            <a:r>
              <a:rPr lang="he-IL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pic>
        <p:nvPicPr>
          <p:cNvPr id="1026" name="Picture 2" descr="http://images.clipartpanda.com/cinnamon-clipart-ice-cream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183" y="1408865"/>
            <a:ext cx="3416928" cy="455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ignette4.wikia.nocookie.net/clubpenguin/images/1/14/2_pizza_box_puffle_item.png/revision/latest?cb=201208161538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34" y="2236177"/>
            <a:ext cx="4828071" cy="326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7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06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פעולות בסיסיות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7715" t="18324" r="46708" b="74518"/>
          <a:stretch/>
        </p:blipFill>
        <p:spPr>
          <a:xfrm>
            <a:off x="5762207" y="2144718"/>
            <a:ext cx="6023393" cy="757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514" t="13641" r="54380" b="68343"/>
          <a:stretch/>
        </p:blipFill>
        <p:spPr>
          <a:xfrm>
            <a:off x="561311" y="2170527"/>
            <a:ext cx="4815694" cy="598608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362135" y="2072294"/>
            <a:ext cx="114234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62134" y="1436241"/>
            <a:ext cx="2" cy="2310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2135" y="1436241"/>
            <a:ext cx="114234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10279" y="1483550"/>
            <a:ext cx="162057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prstClr val="black"/>
                </a:solidFill>
              </a:rPr>
              <a:t>חיסור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95029" y="1480396"/>
            <a:ext cx="162057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prstClr val="black"/>
                </a:solidFill>
              </a:rPr>
              <a:t>חיבור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1785599" y="1438566"/>
            <a:ext cx="0" cy="230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52750" y="1432896"/>
            <a:ext cx="0" cy="230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95075" y="5134174"/>
            <a:ext cx="4114800" cy="365125"/>
          </a:xfrm>
        </p:spPr>
        <p:txBody>
          <a:bodyPr/>
          <a:lstStyle/>
          <a:p>
            <a:r>
              <a:rPr lang="he-IL" dirty="0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483" y="4071755"/>
            <a:ext cx="2078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XCHG</a:t>
            </a:r>
            <a:r>
              <a:rPr lang="en-US" altLang="en-US" sz="2400" dirty="0"/>
              <a:t> </a:t>
            </a:r>
            <a:r>
              <a:rPr lang="en-US" altLang="en-US" sz="2400" u="sng" dirty="0"/>
              <a:t>OP1</a:t>
            </a:r>
            <a:r>
              <a:rPr lang="en-US" altLang="en-US" sz="2400" dirty="0"/>
              <a:t>,</a:t>
            </a:r>
            <a:r>
              <a:rPr lang="en-US" altLang="en-US" sz="2400" u="sng" dirty="0"/>
              <a:t>OP2</a:t>
            </a:r>
            <a:endParaRPr lang="he-IL" sz="2400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5463953" y="4013540"/>
            <a:ext cx="37853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prstClr val="black"/>
                </a:solidFill>
              </a:rPr>
              <a:t>החלפה בין האופרנדים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3514" t="41031" r="54380" b="43674"/>
          <a:stretch/>
        </p:blipFill>
        <p:spPr>
          <a:xfrm>
            <a:off x="601460" y="3084796"/>
            <a:ext cx="4815694" cy="50820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362135" y="2949661"/>
            <a:ext cx="114234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2134" y="3746366"/>
            <a:ext cx="114234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7715" t="34069" r="46708" b="60520"/>
          <a:stretch/>
        </p:blipFill>
        <p:spPr>
          <a:xfrm>
            <a:off x="5762207" y="3000570"/>
            <a:ext cx="6023393" cy="57252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4400439"/>
            <a:ext cx="13787105" cy="2884929"/>
            <a:chOff x="0" y="4400439"/>
            <a:chExt cx="13787105" cy="2884929"/>
          </a:xfrm>
        </p:grpSpPr>
        <p:sp>
          <p:nvSpPr>
            <p:cNvPr id="6" name="Rectangle 5"/>
            <p:cNvSpPr/>
            <p:nvPr/>
          </p:nvSpPr>
          <p:spPr>
            <a:xfrm>
              <a:off x="0" y="5488476"/>
              <a:ext cx="12192000" cy="13757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168" t="53869" r="88209" b="41128"/>
            <a:stretch/>
          </p:blipFill>
          <p:spPr>
            <a:xfrm>
              <a:off x="1775343" y="5499299"/>
              <a:ext cx="2700994" cy="773184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4"/>
            <a:srcRect l="31640" t="54345" r="32975" b="40875"/>
            <a:stretch/>
          </p:blipFill>
          <p:spPr>
            <a:xfrm>
              <a:off x="0" y="6239904"/>
              <a:ext cx="6982691" cy="627301"/>
            </a:xfrm>
            <a:prstGeom prst="rect">
              <a:avLst/>
            </a:prstGeom>
          </p:spPr>
        </p:pic>
        <p:sp>
          <p:nvSpPr>
            <p:cNvPr id="30" name="Explosion 2 29"/>
            <p:cNvSpPr/>
            <p:nvPr/>
          </p:nvSpPr>
          <p:spPr>
            <a:xfrm rot="285470">
              <a:off x="6110430" y="4400439"/>
              <a:ext cx="7676675" cy="2884929"/>
            </a:xfrm>
            <a:prstGeom prst="irregularSeal2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73" y="5091468"/>
              <a:ext cx="5375371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algn="ctr">
                <a:lnSpc>
                  <a:spcPct val="115000"/>
                </a:lnSpc>
                <a:spcBef>
                  <a:spcPts val="1200"/>
                </a:spcBef>
              </a:pPr>
              <a:r>
                <a:rPr lang="he-IL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לא לשכוח:</a:t>
              </a:r>
              <a:b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he-IL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* שני האופרנדים צריכים להיות באותו הגודל.</a:t>
              </a:r>
              <a:b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he-IL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* אי אפשר שיהיה יותר מאופרנד אחד מהזיכרון בפקודה.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93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8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נשא </a:t>
            </a:r>
            <a:r>
              <a:rPr lang="en-US" dirty="0"/>
              <a:t>(carry)</a:t>
            </a:r>
            <a:endParaRPr lang="he-I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56374" y="1877501"/>
            <a:ext cx="6549825" cy="53060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>
                <a:solidFill>
                  <a:prstClr val="black"/>
                </a:solidFill>
              </a:rPr>
              <a:t>סכום של זוג חסרי סימן עלול לתת תוצאה החורגת מטווח הזכרון המוקצה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15923" y="3271076"/>
            <a:ext cx="1891050" cy="38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sz="2000" b="1" dirty="0">
                <a:solidFill>
                  <a:prstClr val="black"/>
                </a:solidFill>
              </a:rPr>
              <a:t> 0 0 0 0 0 0 1 1 </a:t>
            </a:r>
            <a:endParaRPr lang="he-IL" sz="1600" b="1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23424" y="2217642"/>
            <a:ext cx="1683550" cy="38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1 1 1 1 1 0 1 0 </a:t>
            </a:r>
            <a:endParaRPr lang="he-IL" sz="1600" b="1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81322" y="2204116"/>
            <a:ext cx="1108973" cy="386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250  = </a:t>
            </a:r>
            <a:endParaRPr lang="he-IL" sz="16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23423" y="2680116"/>
            <a:ext cx="1683550" cy="38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0 0 0 0 1 0 0 1 </a:t>
            </a:r>
            <a:endParaRPr lang="he-IL" sz="1600" b="1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21926" y="2680115"/>
            <a:ext cx="701497" cy="386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9  = </a:t>
            </a:r>
            <a:endParaRPr lang="he-IL" sz="1600" b="1" dirty="0">
              <a:solidFill>
                <a:prstClr val="black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01270" y="3156115"/>
            <a:ext cx="2327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474639" y="2434728"/>
            <a:ext cx="1108973" cy="386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+</a:t>
            </a:r>
            <a:endParaRPr lang="he-IL" sz="1600" b="1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56374" y="2898748"/>
            <a:ext cx="6549825" cy="1087123"/>
            <a:chOff x="4956374" y="2898748"/>
            <a:chExt cx="6549825" cy="1087123"/>
          </a:xfrm>
        </p:grpSpPr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6632620" y="3357471"/>
              <a:ext cx="2833352" cy="628400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he-IL" sz="2400" dirty="0">
                  <a:solidFill>
                    <a:prstClr val="black"/>
                  </a:solidFill>
                  <a:sym typeface="Wingdings" panose="05000000000000000000" pitchFamily="2" charset="2"/>
                </a:rPr>
                <a:t>והנשא </a:t>
              </a:r>
              <a:r>
                <a:rPr lang="en-US" sz="2400" dirty="0">
                  <a:solidFill>
                    <a:prstClr val="black"/>
                  </a:solidFill>
                  <a:sym typeface="Wingdings" panose="05000000000000000000" pitchFamily="2" charset="2"/>
                </a:rPr>
                <a:t>(carry)</a:t>
              </a:r>
              <a:r>
                <a:rPr lang="he-IL" sz="2400" dirty="0">
                  <a:solidFill>
                    <a:prstClr val="black"/>
                  </a:solidFill>
                  <a:sym typeface="Wingdings" panose="05000000000000000000" pitchFamily="2" charset="2"/>
                </a:rPr>
                <a:t> הוא </a:t>
              </a:r>
              <a:endParaRPr lang="he-IL" sz="2400" dirty="0">
                <a:solidFill>
                  <a:prstClr val="black"/>
                </a:solidFill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956374" y="2898748"/>
              <a:ext cx="6549825" cy="530609"/>
            </a:xfrm>
            <a:prstGeom prst="rect">
              <a:avLst/>
            </a:prstGeom>
          </p:spPr>
          <p:txBody>
            <a:bodyPr vert="horz" lIns="91440" tIns="45720" rIns="91440" bIns="45720" rtlCol="1">
              <a:no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sz="2400" dirty="0">
                  <a:solidFill>
                    <a:prstClr val="black"/>
                  </a:solidFill>
                </a:rPr>
                <a:t>במקרה כזה, תוצאת הסכום היא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465972" y="3338168"/>
              <a:ext cx="1721478" cy="38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>
                  <a:solidFill>
                    <a:prstClr val="black"/>
                  </a:solidFill>
                </a:rPr>
                <a:t>0 0 0 0 0 0 1 1 </a:t>
              </a:r>
              <a:endParaRPr lang="he-IL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78075" y="3338167"/>
              <a:ext cx="452011" cy="38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1 </a:t>
              </a:r>
              <a:endParaRPr lang="he-IL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4960667" y="4382181"/>
            <a:ext cx="6549825" cy="53060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>
                <a:solidFill>
                  <a:prstClr val="black"/>
                </a:solidFill>
              </a:rPr>
              <a:t>באופן דומה, חיסור של זוג ערכים עלול לתת תוצאה הדורשת לווה </a:t>
            </a:r>
            <a:r>
              <a:rPr lang="en-US" sz="2400" dirty="0">
                <a:solidFill>
                  <a:prstClr val="black"/>
                </a:solidFill>
              </a:rPr>
              <a:t>(borrow in)</a:t>
            </a:r>
            <a:endParaRPr lang="he-IL" sz="24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23423" y="5668733"/>
            <a:ext cx="1683550" cy="38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1 0 0 0 1 0 0 1 </a:t>
            </a:r>
            <a:endParaRPr lang="he-IL" sz="1600" b="1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23423" y="5034694"/>
            <a:ext cx="1683550" cy="38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1 1 1 1 0 0 1 0 </a:t>
            </a:r>
            <a:endParaRPr lang="he-IL" sz="160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5522" y="4601773"/>
            <a:ext cx="1108973" cy="386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123  = </a:t>
            </a:r>
            <a:endParaRPr lang="he-IL" sz="160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23423" y="4537073"/>
            <a:ext cx="1683550" cy="38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0 1 1 1 1 0 1 1 </a:t>
            </a:r>
            <a:endParaRPr lang="he-IL" sz="1600" b="1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5526" y="5034694"/>
            <a:ext cx="1042100" cy="386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242  = </a:t>
            </a:r>
            <a:endParaRPr lang="he-IL" sz="1600" b="1" dirty="0">
              <a:solidFill>
                <a:prstClr val="black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701270" y="5553772"/>
            <a:ext cx="2327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74639" y="4832385"/>
            <a:ext cx="1108973" cy="386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-</a:t>
            </a:r>
            <a:endParaRPr lang="he-IL" sz="1600" b="1" dirty="0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60667" y="5403428"/>
            <a:ext cx="6549825" cy="1087123"/>
            <a:chOff x="4960667" y="5403428"/>
            <a:chExt cx="6549825" cy="1087123"/>
          </a:xfrm>
        </p:grpSpPr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6636913" y="5862151"/>
              <a:ext cx="2833352" cy="628400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he-IL" sz="2400" dirty="0">
                  <a:solidFill>
                    <a:prstClr val="black"/>
                  </a:solidFill>
                  <a:sym typeface="Wingdings" panose="05000000000000000000" pitchFamily="2" charset="2"/>
                </a:rPr>
                <a:t>והנשא הוא </a:t>
              </a:r>
              <a:endParaRPr lang="he-IL" sz="2400" dirty="0">
                <a:solidFill>
                  <a:prstClr val="black"/>
                </a:solidFill>
              </a:endParaRPr>
            </a:p>
          </p:txBody>
        </p: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4960667" y="5403428"/>
              <a:ext cx="6549825" cy="530609"/>
            </a:xfrm>
            <a:prstGeom prst="rect">
              <a:avLst/>
            </a:prstGeom>
          </p:spPr>
          <p:txBody>
            <a:bodyPr vert="horz" lIns="91440" tIns="45720" rIns="91440" bIns="45720" rtlCol="1">
              <a:no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sz="2400" dirty="0">
                  <a:solidFill>
                    <a:prstClr val="black"/>
                  </a:solidFill>
                </a:rPr>
                <a:t>במקרה כזה, תוצאת ההפרש היא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470265" y="5842848"/>
              <a:ext cx="1721478" cy="38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>
                  <a:solidFill>
                    <a:prstClr val="black"/>
                  </a:solidFill>
                </a:rPr>
                <a:t>1 0 0 0 1 0 0 1 </a:t>
              </a:r>
              <a:endParaRPr lang="he-IL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35123" y="5842847"/>
              <a:ext cx="452011" cy="38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1 </a:t>
              </a:r>
              <a:endParaRPr lang="he-IL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87382" y="1378756"/>
            <a:ext cx="482122" cy="1067351"/>
            <a:chOff x="1687382" y="1378756"/>
            <a:chExt cx="482122" cy="1067351"/>
          </a:xfrm>
        </p:grpSpPr>
        <p:sp>
          <p:nvSpPr>
            <p:cNvPr id="37" name="Rectangle 36"/>
            <p:cNvSpPr/>
            <p:nvPr/>
          </p:nvSpPr>
          <p:spPr>
            <a:xfrm>
              <a:off x="1729557" y="1378756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he-IL" sz="2800" dirty="0">
                <a:solidFill>
                  <a:prstClr val="black"/>
                </a:solidFill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21435603">
              <a:off x="1687382" y="1811132"/>
              <a:ext cx="482122" cy="634975"/>
            </a:xfrm>
            <a:prstGeom prst="arc">
              <a:avLst>
                <a:gd name="adj1" fmla="val 10817256"/>
                <a:gd name="adj2" fmla="val 0"/>
              </a:avLst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76565" y="3748807"/>
            <a:ext cx="482122" cy="1067351"/>
            <a:chOff x="1687382" y="1378756"/>
            <a:chExt cx="482122" cy="1067351"/>
          </a:xfrm>
        </p:grpSpPr>
        <p:sp>
          <p:nvSpPr>
            <p:cNvPr id="40" name="Rectangle 39"/>
            <p:cNvSpPr/>
            <p:nvPr/>
          </p:nvSpPr>
          <p:spPr>
            <a:xfrm>
              <a:off x="1729557" y="1378756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he-IL" sz="2800" dirty="0">
                <a:solidFill>
                  <a:prstClr val="black"/>
                </a:solidFill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21435603">
              <a:off x="1687382" y="1811132"/>
              <a:ext cx="482122" cy="634975"/>
            </a:xfrm>
            <a:prstGeom prst="arc">
              <a:avLst>
                <a:gd name="adj1" fmla="val 10817256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23" grpId="0" animBg="1"/>
      <p:bldP spid="24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3777" y="4360647"/>
            <a:ext cx="2561108" cy="562310"/>
            <a:chOff x="333777" y="4360647"/>
            <a:chExt cx="2561108" cy="562310"/>
          </a:xfrm>
        </p:grpSpPr>
        <p:sp>
          <p:nvSpPr>
            <p:cNvPr id="53" name="Rectangle 52"/>
            <p:cNvSpPr/>
            <p:nvPr/>
          </p:nvSpPr>
          <p:spPr>
            <a:xfrm>
              <a:off x="1049262" y="4360647"/>
              <a:ext cx="1845623" cy="4861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333777" y="4372719"/>
              <a:ext cx="850422" cy="55023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1">
              <a:no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DX: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2715" y="1616521"/>
            <a:ext cx="8383416" cy="626795"/>
            <a:chOff x="312715" y="1616521"/>
            <a:chExt cx="8383416" cy="626795"/>
          </a:xfrm>
        </p:grpSpPr>
        <p:sp>
          <p:nvSpPr>
            <p:cNvPr id="10" name="Rectangle 9"/>
            <p:cNvSpPr/>
            <p:nvPr/>
          </p:nvSpPr>
          <p:spPr>
            <a:xfrm>
              <a:off x="1028200" y="1616521"/>
              <a:ext cx="1845623" cy="4861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468006" y="1758442"/>
              <a:ext cx="5228125" cy="48487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1">
              <a:norm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 DX,3090h</a:t>
              </a:r>
            </a:p>
            <a:p>
              <a:pPr marL="0" indent="0" algn="l" rtl="0">
                <a:buFont typeface="Arial" panose="020B0604020202020204" pitchFamily="34" charset="0"/>
                <a:buNone/>
              </a:pPr>
              <a:endPara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 algn="l" rtl="0">
                <a:buFont typeface="Arial" panose="020B0604020202020204" pitchFamily="34" charset="0"/>
                <a:buNone/>
              </a:pPr>
              <a:endPara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312715" y="1628593"/>
              <a:ext cx="850422" cy="55023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1">
              <a:no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DX: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36259" y="1545271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30  90</a:t>
            </a:r>
            <a:endParaRPr lang="he-IL" sz="3600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53400" y="1766967"/>
            <a:ext cx="2957365" cy="57448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b="1" dirty="0">
                <a:solidFill>
                  <a:prstClr val="black"/>
                </a:solidFill>
              </a:rPr>
              <a:t>חיבור עם</a:t>
            </a:r>
            <a:r>
              <a:rPr lang="en-US" sz="2400" b="1" dirty="0">
                <a:solidFill>
                  <a:prstClr val="black"/>
                </a:solidFill>
              </a:rPr>
              <a:t>carry </a:t>
            </a:r>
            <a:r>
              <a:rPr lang="he-IL" sz="2400" b="1" dirty="0">
                <a:solidFill>
                  <a:prstClr val="black"/>
                </a:solidFill>
              </a:rPr>
              <a:t> :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9925" y="4652037"/>
            <a:ext cx="7768794" cy="57448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b="1" dirty="0">
                <a:solidFill>
                  <a:prstClr val="black"/>
                </a:solidFill>
              </a:rPr>
              <a:t>חיסור עם </a:t>
            </a:r>
            <a:r>
              <a:rPr lang="en-US" sz="2400" b="1" dirty="0">
                <a:solidFill>
                  <a:prstClr val="black"/>
                </a:solidFill>
              </a:rPr>
              <a:t>borrow </a:t>
            </a:r>
            <a:r>
              <a:rPr lang="he-IL" sz="2400" b="1" dirty="0">
                <a:solidFill>
                  <a:prstClr val="black"/>
                </a:solidFill>
              </a:rPr>
              <a:t> :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-6652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חיבור וחיסור עם </a:t>
            </a:r>
            <a:r>
              <a:rPr lang="en-US" dirty="0"/>
              <a:t>carry</a:t>
            </a:r>
            <a:endParaRPr lang="he-IL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551427" y="617045"/>
            <a:ext cx="675489" cy="1398755"/>
            <a:chOff x="1551427" y="688295"/>
            <a:chExt cx="675489" cy="1398755"/>
          </a:xfrm>
        </p:grpSpPr>
        <p:sp>
          <p:nvSpPr>
            <p:cNvPr id="11" name="Rectangle 10"/>
            <p:cNvSpPr/>
            <p:nvPr/>
          </p:nvSpPr>
          <p:spPr>
            <a:xfrm>
              <a:off x="1673574" y="688295"/>
              <a:ext cx="4619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36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he-IL" sz="3600" dirty="0">
                <a:solidFill>
                  <a:prstClr val="black"/>
                </a:solidFill>
              </a:endParaRPr>
            </a:p>
          </p:txBody>
        </p:sp>
        <p:sp>
          <p:nvSpPr>
            <p:cNvPr id="12" name="Arc 11"/>
            <p:cNvSpPr/>
            <p:nvPr/>
          </p:nvSpPr>
          <p:spPr>
            <a:xfrm rot="21435603">
              <a:off x="1551427" y="1233855"/>
              <a:ext cx="675489" cy="853195"/>
            </a:xfrm>
            <a:prstGeom prst="arc">
              <a:avLst>
                <a:gd name="adj1" fmla="val 10817256"/>
                <a:gd name="adj2" fmla="val 0"/>
              </a:avLst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86493" y="3340814"/>
            <a:ext cx="675489" cy="1398755"/>
            <a:chOff x="1586493" y="3698557"/>
            <a:chExt cx="675489" cy="1398755"/>
          </a:xfrm>
        </p:grpSpPr>
        <p:sp>
          <p:nvSpPr>
            <p:cNvPr id="17" name="Rectangle 16"/>
            <p:cNvSpPr/>
            <p:nvPr/>
          </p:nvSpPr>
          <p:spPr>
            <a:xfrm>
              <a:off x="1708640" y="3698557"/>
              <a:ext cx="4619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36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he-IL" sz="3600" dirty="0">
                <a:solidFill>
                  <a:prstClr val="black"/>
                </a:solidFill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238114">
              <a:off x="1586493" y="4244117"/>
              <a:ext cx="675489" cy="853195"/>
            </a:xfrm>
            <a:prstGeom prst="arc">
              <a:avLst>
                <a:gd name="adj1" fmla="val 10817256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040385" y="2897300"/>
            <a:ext cx="739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he-IL" sz="36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33924" y="2894190"/>
            <a:ext cx="739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he-IL" sz="36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52664" y="5668199"/>
            <a:ext cx="739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endParaRPr lang="he-IL" sz="36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6963" y="5671184"/>
            <a:ext cx="739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endParaRPr lang="he-IL" sz="3600" dirty="0">
              <a:solidFill>
                <a:prstClr val="black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896399" y="1961267"/>
            <a:ext cx="1040757" cy="944689"/>
            <a:chOff x="1896399" y="1961267"/>
            <a:chExt cx="1040757" cy="944689"/>
          </a:xfrm>
        </p:grpSpPr>
        <p:sp>
          <p:nvSpPr>
            <p:cNvPr id="13" name="Rectangle 12"/>
            <p:cNvSpPr/>
            <p:nvPr/>
          </p:nvSpPr>
          <p:spPr>
            <a:xfrm>
              <a:off x="1896399" y="1961267"/>
              <a:ext cx="4619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36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endParaRPr lang="he-IL" sz="3600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40781" y="2259625"/>
              <a:ext cx="7393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36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80</a:t>
              </a:r>
              <a:endParaRPr lang="he-IL" sz="3600" dirty="0">
                <a:solidFill>
                  <a:prstClr val="black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069996" y="2894190"/>
              <a:ext cx="8671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91403" y="1955974"/>
            <a:ext cx="1017112" cy="955944"/>
            <a:chOff x="791403" y="1955974"/>
            <a:chExt cx="1017112" cy="955944"/>
          </a:xfrm>
        </p:grpSpPr>
        <p:sp>
          <p:nvSpPr>
            <p:cNvPr id="20" name="Rectangle 19"/>
            <p:cNvSpPr/>
            <p:nvPr/>
          </p:nvSpPr>
          <p:spPr>
            <a:xfrm>
              <a:off x="791403" y="1955974"/>
              <a:ext cx="4619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36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endParaRPr lang="he-IL" sz="3600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38189" y="2265587"/>
              <a:ext cx="7393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36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  <a:endParaRPr lang="he-IL" sz="3600" dirty="0">
                <a:solidFill>
                  <a:prstClr val="black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941355" y="2895565"/>
              <a:ext cx="8671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1141" y="4304665"/>
            <a:ext cx="9420565" cy="1382222"/>
            <a:chOff x="731141" y="4304665"/>
            <a:chExt cx="9420565" cy="1382222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3485959" y="4492655"/>
              <a:ext cx="6665747" cy="92662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1">
              <a:norm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 DX,3010h</a:t>
              </a:r>
            </a:p>
            <a:p>
              <a:pPr marL="0" indent="0" algn="l" rtl="0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 DL,20h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52664" y="4304665"/>
              <a:ext cx="184858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36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30  10</a:t>
              </a:r>
              <a:endParaRPr lang="he-IL" sz="3600" dirty="0">
                <a:solidFill>
                  <a:prstClr val="black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912804" y="4673161"/>
              <a:ext cx="1031209" cy="1012195"/>
              <a:chOff x="1912804" y="4912154"/>
              <a:chExt cx="1031209" cy="101219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912804" y="4912154"/>
                <a:ext cx="4619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36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endParaRPr lang="he-IL" sz="3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47910" y="5278018"/>
                <a:ext cx="73930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36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  <a:endParaRPr lang="he-IL" sz="36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2076853" y="5924349"/>
                <a:ext cx="867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31141" y="4676086"/>
              <a:ext cx="1123163" cy="1010801"/>
              <a:chOff x="731141" y="4915079"/>
              <a:chExt cx="1123163" cy="101080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31141" y="4915079"/>
                <a:ext cx="4619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36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endParaRPr lang="he-IL" sz="3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51072" y="5278836"/>
                <a:ext cx="73930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36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  <a:endParaRPr lang="he-IL" sz="36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987144" y="5925880"/>
                <a:ext cx="867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3469020" y="2678005"/>
            <a:ext cx="5228125" cy="4689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DH,60h ; </a:t>
            </a:r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arry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3466715" y="2243316"/>
            <a:ext cx="5228125" cy="418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DL,80h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3490299" y="5419274"/>
            <a:ext cx="6665747" cy="4767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DH,20h  ;</a:t>
            </a:r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stract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orrow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9" grpId="0"/>
      <p:bldP spid="30" grpId="0"/>
      <p:bldP spid="31" grpId="0"/>
      <p:bldP spid="32" grpId="0"/>
      <p:bldP spid="48" grpId="0"/>
      <p:bldP spid="49" grpId="0"/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חיבור וחיסור עם </a:t>
            </a:r>
            <a:r>
              <a:rPr lang="en-US" dirty="0"/>
              <a:t>carry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1035629" y="3906874"/>
            <a:ext cx="4729864" cy="2794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l" rtl="0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00B05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he-IL" sz="2400" dirty="0">
                <a:solidFill>
                  <a:srgbClr val="00B050"/>
                </a:solidFill>
                <a:ea typeface="Calibri" panose="020F0502020204030204" pitchFamily="34" charset="0"/>
              </a:rPr>
              <a:t>חיבור המילה הפחות משמעותית</a:t>
            </a:r>
            <a:br>
              <a:rPr lang="en-US" sz="2400" dirty="0">
                <a:solidFill>
                  <a:srgbClr val="00B050"/>
                </a:solidFill>
                <a:ea typeface="Calibri" panose="020F0502020204030204" pitchFamily="34" charset="0"/>
              </a:rPr>
            </a:b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MOV AX, WORD PTR </a:t>
            </a:r>
            <a:r>
              <a:rPr lang="en-US" sz="2400" u="sng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Var2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b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ADD WORD PTR </a:t>
            </a:r>
            <a:r>
              <a:rPr lang="en-US" sz="2400" u="sng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Var1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AX</a:t>
            </a:r>
            <a:endParaRPr lang="en-US" sz="2000" dirty="0">
              <a:solidFill>
                <a:prstClr val="black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0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00B05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he-IL" sz="2400" dirty="0">
                <a:solidFill>
                  <a:srgbClr val="00B050"/>
                </a:solidFill>
                <a:ea typeface="Calibri" panose="020F0502020204030204" pitchFamily="34" charset="0"/>
              </a:rPr>
              <a:t>חיבור המילה היותר משמעותית</a:t>
            </a:r>
            <a:br>
              <a:rPr lang="en-US" sz="2400" dirty="0">
                <a:solidFill>
                  <a:srgbClr val="00B050"/>
                </a:solidFill>
                <a:ea typeface="Calibri" panose="020F0502020204030204" pitchFamily="34" charset="0"/>
              </a:rPr>
            </a:b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MOV AX, WORD PTR </a:t>
            </a:r>
            <a:r>
              <a:rPr lang="en-US" sz="2400" u="sng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VAR2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+2</a:t>
            </a:r>
            <a:br>
              <a:rPr lang="en-US" sz="2000" dirty="0">
                <a:solidFill>
                  <a:srgbClr val="00B050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ADC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WORD PTR </a:t>
            </a:r>
            <a:r>
              <a:rPr lang="en-US" sz="2400" u="sng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VAR1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+2, AX</a:t>
            </a:r>
            <a:endParaRPr lang="en-US" sz="2000" dirty="0">
              <a:solidFill>
                <a:prstClr val="black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1476" y="3989264"/>
            <a:ext cx="555560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>
                <a:solidFill>
                  <a:prstClr val="black"/>
                </a:solidFill>
              </a:rPr>
              <a:t>רוצים לחשב: </a:t>
            </a:r>
            <a:r>
              <a:rPr lang="en-US" sz="3200" dirty="0">
                <a:solidFill>
                  <a:prstClr val="black"/>
                </a:solidFill>
              </a:rPr>
              <a:t>Var1 = Var1 + Var2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</a:rPr>
              <a:t>Var1, Var2</a:t>
            </a:r>
            <a:r>
              <a:rPr lang="he-IL" sz="3200" dirty="0">
                <a:solidFill>
                  <a:prstClr val="black"/>
                </a:solidFill>
              </a:rPr>
              <a:t> הם מסוג </a:t>
            </a:r>
            <a:r>
              <a:rPr lang="en-US" sz="3200" dirty="0">
                <a:solidFill>
                  <a:prstClr val="black"/>
                </a:solidFill>
              </a:rPr>
              <a:t>DD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he-IL" sz="3200" dirty="0">
                <a:solidFill>
                  <a:prstClr val="black"/>
                </a:solidFill>
              </a:rPr>
              <a:t>איך עושים את החיבור ב-8086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35629" y="1685848"/>
            <a:ext cx="4670159" cy="2015400"/>
            <a:chOff x="1035629" y="1685848"/>
            <a:chExt cx="4670159" cy="2015400"/>
          </a:xfrm>
        </p:grpSpPr>
        <p:sp>
          <p:nvSpPr>
            <p:cNvPr id="8" name="Rectangle 7"/>
            <p:cNvSpPr/>
            <p:nvPr/>
          </p:nvSpPr>
          <p:spPr>
            <a:xfrm>
              <a:off x="1434115" y="1685849"/>
              <a:ext cx="1936998" cy="49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64883" y="1685848"/>
              <a:ext cx="1936998" cy="49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4883" y="1758359"/>
              <a:ext cx="19409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WORD PTR </a:t>
              </a:r>
              <a:r>
                <a:rPr lang="en-US" u="sng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Var1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0434" y="1762994"/>
              <a:ext cx="21853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WORD PTR </a:t>
              </a:r>
              <a:r>
                <a:rPr lang="en-US" u="sng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VAR1</a:t>
              </a:r>
              <a:r>
                <a:rPr lang="en-US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+2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1041" y="2430532"/>
              <a:ext cx="1936998" cy="49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71809" y="2430531"/>
              <a:ext cx="1936998" cy="49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71809" y="2503042"/>
              <a:ext cx="19409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WORD PTR </a:t>
              </a:r>
              <a:r>
                <a:rPr lang="en-US" u="sng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Var2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17360" y="2507677"/>
              <a:ext cx="21853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WORD PTR </a:t>
              </a:r>
              <a:r>
                <a:rPr lang="en-US" u="sng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VAR2</a:t>
              </a:r>
              <a:r>
                <a:rPr lang="en-US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+2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85110" y="2001771"/>
              <a:ext cx="49183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+</a:t>
              </a:r>
              <a:endParaRPr lang="he-IL" sz="3200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35629" y="1991382"/>
              <a:ext cx="49183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+</a:t>
              </a:r>
              <a:endParaRPr lang="he-IL" sz="3200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37576" y="3206391"/>
              <a:ext cx="1936998" cy="49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68344" y="3206390"/>
              <a:ext cx="1936998" cy="49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68344" y="3278901"/>
              <a:ext cx="19409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WORD PTR </a:t>
              </a:r>
              <a:r>
                <a:rPr lang="en-US" u="sng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Var1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3895" y="3283536"/>
              <a:ext cx="21853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WORD PTR </a:t>
              </a:r>
              <a:r>
                <a:rPr lang="en-US" u="sng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VAR1</a:t>
              </a:r>
              <a:r>
                <a:rPr lang="en-US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+2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3571398" y="3073273"/>
              <a:ext cx="2134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331216" y="3073273"/>
              <a:ext cx="2134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202446" y="576157"/>
            <a:ext cx="675489" cy="1398755"/>
            <a:chOff x="1551427" y="688295"/>
            <a:chExt cx="675489" cy="1398755"/>
          </a:xfrm>
        </p:grpSpPr>
        <p:sp>
          <p:nvSpPr>
            <p:cNvPr id="27" name="Rectangle 26"/>
            <p:cNvSpPr/>
            <p:nvPr/>
          </p:nvSpPr>
          <p:spPr>
            <a:xfrm>
              <a:off x="1673574" y="688295"/>
              <a:ext cx="4619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36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he-IL" sz="3600" dirty="0">
                <a:solidFill>
                  <a:prstClr val="black"/>
                </a:solidFill>
              </a:endParaRPr>
            </a:p>
          </p:txBody>
        </p:sp>
        <p:sp>
          <p:nvSpPr>
            <p:cNvPr id="28" name="Arc 27"/>
            <p:cNvSpPr/>
            <p:nvPr/>
          </p:nvSpPr>
          <p:spPr>
            <a:xfrm rot="21435603">
              <a:off x="1551427" y="1233855"/>
              <a:ext cx="675489" cy="853195"/>
            </a:xfrm>
            <a:prstGeom prst="arc">
              <a:avLst>
                <a:gd name="adj1" fmla="val 10817256"/>
                <a:gd name="adj2" fmla="val 0"/>
              </a:avLst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6646721" y="1998459"/>
            <a:ext cx="491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endParaRPr lang="he-IL" sz="3200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8901933" y="3080350"/>
            <a:ext cx="2134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942308" y="3080350"/>
            <a:ext cx="2134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24425" y="2436320"/>
            <a:ext cx="3894135" cy="4948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25684" y="3213467"/>
            <a:ext cx="3894135" cy="4948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25683" y="1697780"/>
            <a:ext cx="3894135" cy="4948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78806" y="1760612"/>
            <a:ext cx="2185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VAR1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878806" y="2502267"/>
            <a:ext cx="2185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VAR2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78806" y="3276229"/>
            <a:ext cx="2185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VAR1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2895"/>
          </a:xfrm>
        </p:spPr>
        <p:txBody>
          <a:bodyPr/>
          <a:lstStyle/>
          <a:p>
            <a:pPr algn="ctr"/>
            <a:r>
              <a:rPr lang="he-IL" dirty="0"/>
              <a:t>כפל וחילוק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8496" y="1092895"/>
          <a:ext cx="11103429" cy="5541837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92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035">
                <a:tc>
                  <a:txBody>
                    <a:bodyPr/>
                    <a:lstStyle/>
                    <a:p>
                      <a:pPr algn="l" rtl="1"/>
                      <a:endParaRPr lang="he-IL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כפל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חילוק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661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 ביט</a:t>
                      </a:r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Op8 DB 10</a:t>
                      </a:r>
                    </a:p>
                    <a:p>
                      <a:pPr algn="l" rtl="1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…</a:t>
                      </a:r>
                    </a:p>
                    <a:p>
                      <a:pPr algn="l" rtl="1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MUL Op8  ;</a:t>
                      </a:r>
                      <a:r>
                        <a:rPr lang="en-US" sz="2400" baseline="0" dirty="0">
                          <a:solidFill>
                            <a:schemeClr val="bg2"/>
                          </a:solidFill>
                        </a:rPr>
                        <a:t> AX = AL * Op8</a:t>
                      </a:r>
                      <a:endParaRPr lang="he-IL" sz="2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400">
                          <a:solidFill>
                            <a:schemeClr val="bg2"/>
                          </a:solidFill>
                        </a:rPr>
                        <a:t>Op8 DB 10</a:t>
                      </a:r>
                    </a:p>
                    <a:p>
                      <a:pPr algn="l" rtl="1"/>
                      <a:r>
                        <a:rPr lang="en-US" sz="2400">
                          <a:solidFill>
                            <a:schemeClr val="bg2"/>
                          </a:solidFill>
                        </a:rPr>
                        <a:t>…</a:t>
                      </a:r>
                    </a:p>
                    <a:p>
                      <a:pPr algn="l" rtl="1"/>
                      <a:r>
                        <a:rPr lang="en-US" sz="2400">
                          <a:solidFill>
                            <a:schemeClr val="bg2"/>
                          </a:solidFill>
                        </a:rPr>
                        <a:t>DIV Op8  ;</a:t>
                      </a:r>
                      <a:r>
                        <a:rPr lang="en-US" sz="2400" baseline="0">
                          <a:solidFill>
                            <a:schemeClr val="bg2"/>
                          </a:solidFill>
                        </a:rPr>
                        <a:t> AL = AX / Op8,</a:t>
                      </a:r>
                      <a:br>
                        <a:rPr lang="en-US" sz="2400" baseline="0">
                          <a:solidFill>
                            <a:schemeClr val="bg2"/>
                          </a:solidFill>
                        </a:rPr>
                      </a:br>
                      <a:r>
                        <a:rPr lang="en-US" sz="2400" baseline="0">
                          <a:solidFill>
                            <a:schemeClr val="bg2"/>
                          </a:solidFill>
                        </a:rPr>
                        <a:t>                 ; AH = AX % Op8</a:t>
                      </a:r>
                      <a:endParaRPr lang="he-IL" sz="2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661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16 ביט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400">
                          <a:solidFill>
                            <a:schemeClr val="bg2"/>
                          </a:solidFill>
                        </a:rPr>
                        <a:t>Op16 DW 10</a:t>
                      </a:r>
                    </a:p>
                    <a:p>
                      <a:pPr algn="l" rtl="1"/>
                      <a:r>
                        <a:rPr lang="en-US" sz="2400">
                          <a:solidFill>
                            <a:schemeClr val="bg2"/>
                          </a:solidFill>
                        </a:rPr>
                        <a:t>…</a:t>
                      </a:r>
                    </a:p>
                    <a:p>
                      <a:pPr algn="l" rtl="1"/>
                      <a:r>
                        <a:rPr lang="en-US" sz="2400">
                          <a:solidFill>
                            <a:schemeClr val="bg2"/>
                          </a:solidFill>
                        </a:rPr>
                        <a:t>MUL Op16  ;</a:t>
                      </a:r>
                      <a:r>
                        <a:rPr lang="en-US" sz="2400" baseline="0">
                          <a:solidFill>
                            <a:schemeClr val="bg2"/>
                          </a:solidFill>
                        </a:rPr>
                        <a:t> DX:AX = AX * Op16</a:t>
                      </a:r>
                      <a:endParaRPr lang="he-IL" sz="2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400">
                          <a:solidFill>
                            <a:schemeClr val="bg2"/>
                          </a:solidFill>
                        </a:rPr>
                        <a:t>Op16 DW 10</a:t>
                      </a:r>
                    </a:p>
                    <a:p>
                      <a:pPr algn="l" rtl="1"/>
                      <a:r>
                        <a:rPr lang="en-US" sz="2400">
                          <a:solidFill>
                            <a:schemeClr val="bg2"/>
                          </a:solidFill>
                        </a:rPr>
                        <a:t>…</a:t>
                      </a:r>
                    </a:p>
                    <a:p>
                      <a:pPr algn="l" rtl="1"/>
                      <a:r>
                        <a:rPr lang="en-US" sz="2400">
                          <a:solidFill>
                            <a:schemeClr val="bg2"/>
                          </a:solidFill>
                        </a:rPr>
                        <a:t>DIV Op16  ;</a:t>
                      </a:r>
                      <a:r>
                        <a:rPr lang="en-US" sz="2400" baseline="0">
                          <a:solidFill>
                            <a:schemeClr val="bg2"/>
                          </a:solidFill>
                        </a:rPr>
                        <a:t> AX = DX:AX / Op16, </a:t>
                      </a:r>
                      <a:br>
                        <a:rPr lang="en-US" sz="2400" baseline="0">
                          <a:solidFill>
                            <a:schemeClr val="bg2"/>
                          </a:solidFill>
                        </a:rPr>
                      </a:br>
                      <a:r>
                        <a:rPr lang="en-US" sz="2400" baseline="0">
                          <a:solidFill>
                            <a:schemeClr val="bg2"/>
                          </a:solidFill>
                        </a:rPr>
                        <a:t>                   ; DX = DX:AX % Op16</a:t>
                      </a:r>
                      <a:endParaRPr lang="he-IL" sz="2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663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32 ביט</a:t>
                      </a:r>
                      <a:br>
                        <a:rPr lang="en-US" sz="2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(386)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Op32 DD 10</a:t>
                      </a:r>
                    </a:p>
                    <a:p>
                      <a:pPr algn="l" rtl="1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…</a:t>
                      </a:r>
                    </a:p>
                    <a:p>
                      <a:pPr algn="l" rtl="1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MUL Op32  ;</a:t>
                      </a:r>
                      <a:r>
                        <a:rPr lang="en-US" sz="2400" baseline="0" dirty="0">
                          <a:solidFill>
                            <a:schemeClr val="bg2"/>
                          </a:solidFill>
                        </a:rPr>
                        <a:t> EDX:EAX =EAX * Op32</a:t>
                      </a:r>
                      <a:endParaRPr lang="he-IL" sz="2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Op32 DD 10</a:t>
                      </a:r>
                    </a:p>
                    <a:p>
                      <a:pPr algn="l" rtl="1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…</a:t>
                      </a:r>
                    </a:p>
                    <a:p>
                      <a:pPr algn="l" rtl="1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DIV Op32  ;</a:t>
                      </a:r>
                      <a:r>
                        <a:rPr lang="en-US" sz="2400" baseline="0" dirty="0">
                          <a:solidFill>
                            <a:schemeClr val="bg2"/>
                          </a:solidFill>
                        </a:rPr>
                        <a:t> EAX = EDX:EAX / Op32, </a:t>
                      </a:r>
                      <a:br>
                        <a:rPr lang="en-US" sz="2400" baseline="0" dirty="0">
                          <a:solidFill>
                            <a:schemeClr val="bg2"/>
                          </a:solidFill>
                        </a:rPr>
                      </a:br>
                      <a:r>
                        <a:rPr lang="en-US" sz="2400" baseline="0" dirty="0">
                          <a:solidFill>
                            <a:schemeClr val="bg2"/>
                          </a:solidFill>
                        </a:rPr>
                        <a:t>                   ; EDX = EDX:EAX % Op32</a:t>
                      </a:r>
                      <a:endParaRPr lang="he-IL" sz="2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4782" y="1627189"/>
            <a:ext cx="3435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prstClr val="black"/>
                </a:solidFill>
              </a:rPr>
              <a:t>Op8 DB 10</a:t>
            </a:r>
          </a:p>
          <a:p>
            <a:pPr algn="l"/>
            <a:r>
              <a:rPr lang="en-US" sz="2400" dirty="0">
                <a:solidFill>
                  <a:prstClr val="black"/>
                </a:solidFill>
              </a:rPr>
              <a:t>…</a:t>
            </a:r>
          </a:p>
          <a:p>
            <a:pPr algn="l"/>
            <a:r>
              <a:rPr lang="en-US" sz="2400" dirty="0">
                <a:solidFill>
                  <a:prstClr val="black"/>
                </a:solidFill>
              </a:rPr>
              <a:t>MUL Op8  </a:t>
            </a:r>
            <a:r>
              <a:rPr lang="en-US" sz="2400" dirty="0">
                <a:solidFill>
                  <a:srgbClr val="00B050"/>
                </a:solidFill>
              </a:rPr>
              <a:t>; AX = AL * Op8</a:t>
            </a:r>
            <a:endParaRPr lang="he-IL" sz="24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54782" y="3352612"/>
            <a:ext cx="4204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prstClr val="black"/>
                </a:solidFill>
              </a:rPr>
              <a:t>Op16 DW 10</a:t>
            </a:r>
          </a:p>
          <a:p>
            <a:pPr algn="l"/>
            <a:r>
              <a:rPr lang="en-US" sz="2400" dirty="0">
                <a:solidFill>
                  <a:prstClr val="black"/>
                </a:solidFill>
              </a:rPr>
              <a:t>…</a:t>
            </a:r>
          </a:p>
          <a:p>
            <a:pPr algn="l"/>
            <a:r>
              <a:rPr lang="en-US" sz="2400" dirty="0">
                <a:solidFill>
                  <a:prstClr val="black"/>
                </a:solidFill>
              </a:rPr>
              <a:t>MUL Op16  </a:t>
            </a:r>
            <a:r>
              <a:rPr lang="en-US" sz="2400" dirty="0">
                <a:solidFill>
                  <a:srgbClr val="00B050"/>
                </a:solidFill>
              </a:rPr>
              <a:t>; DX:AX = AX * Op16</a:t>
            </a:r>
            <a:endParaRPr lang="he-IL" sz="24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54782" y="5076844"/>
            <a:ext cx="46828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prstClr val="black"/>
                </a:solidFill>
              </a:rPr>
              <a:t>Op32 DD 10</a:t>
            </a:r>
          </a:p>
          <a:p>
            <a:pPr algn="l"/>
            <a:r>
              <a:rPr lang="en-US" sz="2400" dirty="0">
                <a:solidFill>
                  <a:prstClr val="black"/>
                </a:solidFill>
              </a:rPr>
              <a:t>…</a:t>
            </a:r>
          </a:p>
          <a:p>
            <a:pPr algn="l"/>
            <a:r>
              <a:rPr lang="en-US" sz="2400" dirty="0">
                <a:solidFill>
                  <a:prstClr val="black"/>
                </a:solidFill>
              </a:rPr>
              <a:t>MUL Op32  </a:t>
            </a:r>
            <a:r>
              <a:rPr lang="en-US" sz="2400" dirty="0">
                <a:solidFill>
                  <a:srgbClr val="00B050"/>
                </a:solidFill>
              </a:rPr>
              <a:t>; EDX:EAX =EAX * Op32</a:t>
            </a:r>
            <a:endParaRPr lang="he-IL" sz="24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496" y="1627189"/>
            <a:ext cx="381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prstClr val="black"/>
                </a:solidFill>
              </a:rPr>
              <a:t>Op8 DB 10</a:t>
            </a:r>
          </a:p>
          <a:p>
            <a:pPr algn="l"/>
            <a:r>
              <a:rPr lang="en-US" sz="2400" dirty="0">
                <a:solidFill>
                  <a:prstClr val="black"/>
                </a:solidFill>
              </a:rPr>
              <a:t>…</a:t>
            </a:r>
          </a:p>
          <a:p>
            <a:pPr algn="l"/>
            <a:r>
              <a:rPr lang="en-US" sz="2400" dirty="0">
                <a:solidFill>
                  <a:prstClr val="black"/>
                </a:solidFill>
              </a:rPr>
              <a:t>DIV Op8  </a:t>
            </a:r>
            <a:r>
              <a:rPr lang="en-US" sz="2400" dirty="0">
                <a:solidFill>
                  <a:srgbClr val="00B050"/>
                </a:solidFill>
              </a:rPr>
              <a:t>; AL = AX / Op8,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                 ; AH = AX % Op8</a:t>
            </a:r>
            <a:endParaRPr lang="he-IL" sz="24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496" y="3356521"/>
            <a:ext cx="4194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prstClr val="black"/>
                </a:solidFill>
              </a:rPr>
              <a:t>Op16 DW 10</a:t>
            </a:r>
          </a:p>
          <a:p>
            <a:pPr algn="l"/>
            <a:r>
              <a:rPr lang="en-US" sz="2400" dirty="0">
                <a:solidFill>
                  <a:prstClr val="black"/>
                </a:solidFill>
              </a:rPr>
              <a:t>…</a:t>
            </a:r>
          </a:p>
          <a:p>
            <a:pPr algn="l"/>
            <a:r>
              <a:rPr lang="en-US" sz="2400" dirty="0">
                <a:solidFill>
                  <a:prstClr val="black"/>
                </a:solidFill>
              </a:rPr>
              <a:t>DIV Op16  </a:t>
            </a:r>
            <a:r>
              <a:rPr lang="en-US" sz="2400" dirty="0">
                <a:solidFill>
                  <a:srgbClr val="00B050"/>
                </a:solidFill>
              </a:rPr>
              <a:t>; AX = DX:AX / Op16,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                   ; DX = DX:AX % Op16</a:t>
            </a:r>
            <a:endParaRPr lang="he-IL" sz="24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8496" y="5076844"/>
            <a:ext cx="472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prstClr val="black"/>
                </a:solidFill>
              </a:rPr>
              <a:t>Op32 DD 10</a:t>
            </a:r>
          </a:p>
          <a:p>
            <a:pPr algn="l"/>
            <a:r>
              <a:rPr lang="en-US" sz="2400" dirty="0">
                <a:solidFill>
                  <a:prstClr val="black"/>
                </a:solidFill>
              </a:rPr>
              <a:t>…</a:t>
            </a:r>
          </a:p>
          <a:p>
            <a:pPr algn="l"/>
            <a:r>
              <a:rPr lang="en-US" sz="2400" dirty="0">
                <a:solidFill>
                  <a:prstClr val="black"/>
                </a:solidFill>
              </a:rPr>
              <a:t>DIV Op32  </a:t>
            </a:r>
            <a:r>
              <a:rPr lang="en-US" sz="2400" dirty="0">
                <a:solidFill>
                  <a:srgbClr val="00B050"/>
                </a:solidFill>
              </a:rPr>
              <a:t>; EAX = EDX:EAX / Op32,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                   ; EDX = EDX:EAX % Op32</a:t>
            </a:r>
            <a:endParaRPr lang="he-IL" sz="2400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018556" y="59378"/>
            <a:ext cx="4903519" cy="1650672"/>
            <a:chOff x="8018556" y="59378"/>
            <a:chExt cx="4903519" cy="1650672"/>
          </a:xfrm>
        </p:grpSpPr>
        <p:sp>
          <p:nvSpPr>
            <p:cNvPr id="12" name="Oval Callout 11"/>
            <p:cNvSpPr/>
            <p:nvPr/>
          </p:nvSpPr>
          <p:spPr>
            <a:xfrm>
              <a:off x="8585850" y="59378"/>
              <a:ext cx="3357325" cy="1650672"/>
            </a:xfrm>
            <a:prstGeom prst="wedgeEllipseCallout">
              <a:avLst>
                <a:gd name="adj1" fmla="val -85262"/>
                <a:gd name="adj2" fmla="val 2070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18556" y="67885"/>
              <a:ext cx="4903519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algn="ctr">
                <a:lnSpc>
                  <a:spcPct val="115000"/>
                </a:lnSpc>
                <a:spcBef>
                  <a:spcPts val="1200"/>
                </a:spcBef>
              </a:pPr>
              <a:r>
                <a:rPr lang="he-IL" sz="2000" dirty="0">
                  <a:solidFill>
                    <a:prstClr val="black"/>
                  </a:solidFill>
                  <a:ea typeface="Calibri" panose="020F0502020204030204" pitchFamily="34" charset="0"/>
                </a:rPr>
                <a:t>התוצאה היא 32 ביט.</a:t>
              </a:r>
              <a:br>
                <a:rPr lang="en-US" sz="2000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he-IL" sz="2000" dirty="0">
                  <a:solidFill>
                    <a:prstClr val="black"/>
                  </a:solidFill>
                  <a:ea typeface="Calibri" panose="020F0502020204030204" pitchFamily="34" charset="0"/>
                </a:rPr>
                <a:t>16 הביט הפחות משמעותיים</a:t>
              </a:r>
              <a:br>
                <a:rPr lang="en-US" sz="2000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he-IL" sz="2000" dirty="0">
                  <a:solidFill>
                    <a:prstClr val="black"/>
                  </a:solidFill>
                  <a:ea typeface="Calibri" panose="020F0502020204030204" pitchFamily="34" charset="0"/>
                </a:rPr>
                <a:t>נכנסים ל-</a:t>
              </a:r>
              <a:r>
                <a:rPr lang="en-US" sz="2000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AX</a:t>
              </a:r>
              <a:r>
                <a:rPr lang="he-IL" sz="2000" dirty="0">
                  <a:solidFill>
                    <a:prstClr val="black"/>
                  </a:solidFill>
                  <a:ea typeface="Calibri" panose="020F0502020204030204" pitchFamily="34" charset="0"/>
                </a:rPr>
                <a:t>,</a:t>
              </a:r>
              <a:br>
                <a:rPr lang="en-US" sz="2000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he-IL" sz="2000" dirty="0">
                  <a:solidFill>
                    <a:prstClr val="black"/>
                  </a:solidFill>
                  <a:ea typeface="Calibri" panose="020F0502020204030204" pitchFamily="34" charset="0"/>
                </a:rPr>
                <a:t>והיותר משמעותיים ל-</a:t>
              </a:r>
              <a:r>
                <a:rPr lang="en-US" sz="2000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DX</a:t>
              </a:r>
              <a:endParaRPr lang="he-IL" sz="2000" dirty="0">
                <a:solidFill>
                  <a:prstClr val="black"/>
                </a:solidFill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23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585" y="2177191"/>
            <a:ext cx="3204173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l" rtl="0">
              <a:lnSpc>
                <a:spcPct val="115000"/>
              </a:lnSpc>
              <a:spcBef>
                <a:spcPts val="1200"/>
              </a:spcBef>
            </a:pPr>
            <a: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Var1 DW 800</a:t>
            </a:r>
            <a:b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Var2 DB 2</a:t>
            </a:r>
            <a:b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  <a:b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MOV AX, Var1</a:t>
            </a:r>
            <a:b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DIV Var2</a:t>
            </a:r>
            <a:endParaRPr lang="he-IL" sz="280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4538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he-IL" sz="3200" dirty="0">
                <a:solidFill>
                  <a:srgbClr val="FF0000"/>
                </a:solidFill>
              </a:rPr>
              <a:t>בחלוקה צריך לשים לב שהתוצאה תיכנס </a:t>
            </a:r>
            <a:r>
              <a:rPr lang="he-IL" sz="3200" dirty="0" err="1">
                <a:solidFill>
                  <a:srgbClr val="FF0000"/>
                </a:solidFill>
              </a:rPr>
              <a:t>לרגיסטרי</a:t>
            </a:r>
            <a:r>
              <a:rPr lang="he-IL" sz="3200" dirty="0">
                <a:solidFill>
                  <a:srgbClr val="FF0000"/>
                </a:solidFill>
              </a:rPr>
              <a:t> התוצאה !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81711"/>
            <a:ext cx="12192000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Bef>
                <a:spcPts val="1200"/>
              </a:spcBef>
            </a:pPr>
            <a:r>
              <a:rPr lang="he-IL" sz="2800" dirty="0">
                <a:solidFill>
                  <a:prstClr val="black"/>
                </a:solidFill>
                <a:ea typeface="Calibri" panose="020F0502020204030204" pitchFamily="34" charset="0"/>
              </a:rPr>
              <a:t>איזה רגיסטרים ישתנו בעקבות הקוד הבא ומה יהיה ערכם?</a:t>
            </a:r>
            <a:endParaRPr lang="en-US" sz="2800" dirty="0">
              <a:solidFill>
                <a:prstClr val="black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59267" y="2137697"/>
            <a:ext cx="5989657" cy="1981749"/>
            <a:chOff x="5233011" y="2233276"/>
            <a:chExt cx="5679621" cy="1668390"/>
          </a:xfrm>
        </p:grpSpPr>
        <p:sp>
          <p:nvSpPr>
            <p:cNvPr id="13" name="Oval Callout 12"/>
            <p:cNvSpPr/>
            <p:nvPr/>
          </p:nvSpPr>
          <p:spPr>
            <a:xfrm>
              <a:off x="5233011" y="2233276"/>
              <a:ext cx="5422548" cy="1668390"/>
            </a:xfrm>
            <a:prstGeom prst="wedgeEllipseCallout">
              <a:avLst>
                <a:gd name="adj1" fmla="val -66635"/>
                <a:gd name="adj2" fmla="val 5842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22616" y="2503482"/>
              <a:ext cx="5390016" cy="1366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algn="ctr">
                <a:lnSpc>
                  <a:spcPct val="115000"/>
                </a:lnSpc>
                <a:spcBef>
                  <a:spcPts val="1200"/>
                </a:spcBef>
              </a:pPr>
              <a:r>
                <a:rPr lang="he-IL" sz="2400" dirty="0">
                  <a:solidFill>
                    <a:prstClr val="black"/>
                  </a:solidFill>
                  <a:ea typeface="Calibri" panose="020F0502020204030204" pitchFamily="34" charset="0"/>
                </a:rPr>
                <a:t>תוצאת החלוקה צריכה להיכנס ל-</a:t>
              </a:r>
              <a:r>
                <a:rPr lang="en-US" sz="2400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AL</a:t>
              </a:r>
              <a:r>
                <a:rPr lang="he-IL" sz="2400" dirty="0">
                  <a:solidFill>
                    <a:prstClr val="black"/>
                  </a:solidFill>
                  <a:ea typeface="Calibri" panose="020F0502020204030204" pitchFamily="34" charset="0"/>
                </a:rPr>
                <a:t> כיוון שהתוצאה לא נכנסת ב-8 ביט, תהיה פסיקה לא מטופלת והתוכנית תיעצר.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331" y="151993"/>
            <a:ext cx="3621338" cy="12193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98495" y="4132225"/>
            <a:ext cx="3222939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l" rtl="0">
              <a:lnSpc>
                <a:spcPct val="115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B050"/>
                </a:solidFill>
              </a:rPr>
              <a:t>; AL = AX / Var2,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; AH = AX % Var2</a:t>
            </a:r>
            <a:endParaRPr lang="he-IL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3361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he-IL" sz="2800" dirty="0">
                <a:solidFill>
                  <a:srgbClr val="FF0000"/>
                </a:solidFill>
              </a:rPr>
              <a:t>בחלוקה צריך לשים לב לערך של כל הרגיסטרים </a:t>
            </a:r>
            <a:r>
              <a:rPr lang="he-IL" sz="2800" dirty="0" err="1">
                <a:solidFill>
                  <a:srgbClr val="FF0000"/>
                </a:solidFill>
              </a:rPr>
              <a:t>שמהוים</a:t>
            </a:r>
            <a:r>
              <a:rPr lang="he-IL" sz="2800" dirty="0">
                <a:solidFill>
                  <a:srgbClr val="FF0000"/>
                </a:solidFill>
              </a:rPr>
              <a:t> את המחולק !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81711"/>
            <a:ext cx="12192000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Bef>
                <a:spcPts val="1200"/>
              </a:spcBef>
            </a:pPr>
            <a:r>
              <a:rPr lang="he-IL" sz="2800" dirty="0">
                <a:solidFill>
                  <a:prstClr val="black"/>
                </a:solidFill>
                <a:ea typeface="Calibri" panose="020F0502020204030204" pitchFamily="34" charset="0"/>
              </a:rPr>
              <a:t>איזה רגיסטרים ישתנו בעקבות הקוד הבא ומה יהיה ערכם?</a:t>
            </a:r>
            <a:endParaRPr lang="en-US" sz="2800" dirty="0">
              <a:solidFill>
                <a:prstClr val="black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331" y="151993"/>
            <a:ext cx="3621338" cy="121930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222017" y="4097334"/>
            <a:ext cx="3924609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l" rtl="0">
              <a:lnSpc>
                <a:spcPct val="115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B050"/>
                </a:solidFill>
              </a:rPr>
              <a:t>; AX = DX:AX / Var2, 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; DX = DX:AX % Var2</a:t>
            </a:r>
            <a:endParaRPr lang="he-IL" sz="2800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316307" y="3862920"/>
            <a:ext cx="2526107" cy="587853"/>
            <a:chOff x="-316307" y="3862920"/>
            <a:chExt cx="2526107" cy="587853"/>
          </a:xfrm>
        </p:grpSpPr>
        <p:sp>
          <p:nvSpPr>
            <p:cNvPr id="16" name="Rectangle 15"/>
            <p:cNvSpPr/>
            <p:nvPr/>
          </p:nvSpPr>
          <p:spPr>
            <a:xfrm>
              <a:off x="-316307" y="3862920"/>
              <a:ext cx="2306515" cy="587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algn="l" rtl="0">
                <a:lnSpc>
                  <a:spcPct val="115000"/>
                </a:lnSpc>
                <a:spcBef>
                  <a:spcPts val="1200"/>
                </a:spcBef>
              </a:pPr>
              <a:r>
                <a:rPr lang="en-US" sz="2800" b="1" dirty="0">
                  <a:solidFill>
                    <a:srgbClr val="0070C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MOV DX, 0</a:t>
              </a:r>
              <a:endPara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ight Brace 7"/>
            <p:cNvSpPr/>
            <p:nvPr/>
          </p:nvSpPr>
          <p:spPr>
            <a:xfrm>
              <a:off x="1889760" y="3889248"/>
              <a:ext cx="320040" cy="53644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85885" y="2231416"/>
            <a:ext cx="4068170" cy="2061101"/>
            <a:chOff x="6785885" y="2231416"/>
            <a:chExt cx="4068170" cy="2061101"/>
          </a:xfrm>
        </p:grpSpPr>
        <p:sp>
          <p:nvSpPr>
            <p:cNvPr id="18" name="Oval Callout 17"/>
            <p:cNvSpPr/>
            <p:nvPr/>
          </p:nvSpPr>
          <p:spPr>
            <a:xfrm>
              <a:off x="6785885" y="2231416"/>
              <a:ext cx="3812346" cy="2061101"/>
            </a:xfrm>
            <a:prstGeom prst="wedgeEllipseCallout">
              <a:avLst>
                <a:gd name="adj1" fmla="val -168542"/>
                <a:gd name="adj2" fmla="val 4352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13712" y="2634354"/>
              <a:ext cx="3840343" cy="1366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algn="ctr">
                <a:lnSpc>
                  <a:spcPct val="115000"/>
                </a:lnSpc>
                <a:spcBef>
                  <a:spcPts val="1200"/>
                </a:spcBef>
              </a:pPr>
              <a:r>
                <a:rPr lang="he-IL" sz="2400" dirty="0">
                  <a:solidFill>
                    <a:prstClr val="black"/>
                  </a:solidFill>
                  <a:ea typeface="Calibri" panose="020F0502020204030204" pitchFamily="34" charset="0"/>
                </a:rPr>
                <a:t>המספר המחולק מיוצג ע"י הרגיסטרים </a:t>
              </a:r>
              <a:r>
                <a:rPr lang="en-US" sz="2400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DX:AX</a:t>
              </a:r>
              <a:r>
                <a:rPr lang="he-IL" sz="2400" dirty="0">
                  <a:solidFill>
                    <a:prstClr val="black"/>
                  </a:solidFill>
                  <a:ea typeface="Calibri" panose="020F0502020204030204" pitchFamily="34" charset="0"/>
                </a:rPr>
                <a:t>.</a:t>
              </a:r>
              <a:br>
                <a:rPr lang="en-US" sz="2400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he-IL" sz="2400" dirty="0">
                  <a:solidFill>
                    <a:prstClr val="black"/>
                  </a:solidFill>
                  <a:ea typeface="Calibri" panose="020F0502020204030204" pitchFamily="34" charset="0"/>
                </a:rPr>
                <a:t>ולכן יש לאפס את </a:t>
              </a:r>
              <a:r>
                <a:rPr lang="en-US" sz="2400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DX</a:t>
              </a:r>
              <a:r>
                <a:rPr lang="he-IL" sz="2400" dirty="0">
                  <a:solidFill>
                    <a:prstClr val="black"/>
                  </a:solidFill>
                  <a:ea typeface="Calibri" panose="020F0502020204030204" pitchFamily="34" charset="0"/>
                </a:rPr>
                <a:t>.</a:t>
              </a:r>
              <a:endPara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676585" y="2165312"/>
            <a:ext cx="7112852" cy="253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l" rtl="0">
              <a:lnSpc>
                <a:spcPct val="115000"/>
              </a:lnSpc>
              <a:spcBef>
                <a:spcPts val="1200"/>
              </a:spcBef>
            </a:pPr>
            <a: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Var1 DW 100h</a:t>
            </a:r>
            <a:b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Var2 DW 10h</a:t>
            </a:r>
            <a:b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  <a:b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MOV AX, Var1</a:t>
            </a:r>
            <a:b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DIV Var2</a:t>
            </a:r>
            <a:endParaRPr lang="he-IL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Callout 11"/>
          <p:cNvSpPr/>
          <p:nvPr/>
        </p:nvSpPr>
        <p:spPr>
          <a:xfrm>
            <a:off x="3359020" y="5896418"/>
            <a:ext cx="5019870" cy="678037"/>
          </a:xfrm>
          <a:prstGeom prst="wedgeEllipseCallout">
            <a:avLst>
              <a:gd name="adj1" fmla="val 80304"/>
              <a:gd name="adj2" fmla="val -9074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499070" y="5896418"/>
            <a:ext cx="4596710" cy="678037"/>
          </a:xfrm>
          <a:prstGeom prst="wedgeEllipseCallout">
            <a:avLst>
              <a:gd name="adj1" fmla="val -42187"/>
              <a:gd name="adj2" fmla="val -8644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14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פעולות בביטים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92995"/>
            <a:ext cx="4114800" cy="365125"/>
          </a:xfrm>
        </p:spPr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492995"/>
            <a:ext cx="2743200" cy="365125"/>
          </a:xfrm>
        </p:spPr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1964" y="1248857"/>
            <a:ext cx="5990256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3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Xor</a:t>
            </a:r>
            <a:r>
              <a:rPr kumimoji="0" lang="en-US" altLang="he-IL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Bitwise logical </a:t>
            </a:r>
            <a:r>
              <a:rPr lang="en-US" altLang="he-IL" sz="3600" dirty="0" err="1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xor</a:t>
            </a:r>
            <a:r>
              <a:rPr kumimoji="0" lang="en-US" altLang="he-IL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br>
              <a:rPr kumimoji="0" lang="en-US" altLang="he-IL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he-IL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he-IL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XOR </a:t>
            </a:r>
            <a:r>
              <a:rPr kumimoji="0" lang="en-US" altLang="he-IL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dest</a:t>
            </a:r>
            <a:r>
              <a:rPr kumimoji="0" lang="en-US" altLang="he-IL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he-IL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br>
              <a:rPr kumimoji="0" lang="en-US" altLang="he-IL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kumimoji="0" lang="en-US" altLang="he-IL" sz="360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he-IL" sz="3600" b="1" dirty="0">
                <a:solidFill>
                  <a:srgbClr val="00B05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en-US" altLang="he-IL" sz="3600" dirty="0">
                <a:solidFill>
                  <a:srgbClr val="7030A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altLang="he-IL" sz="3600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Bitwise logical and</a:t>
            </a:r>
            <a:br>
              <a:rPr lang="en-US" altLang="he-IL" sz="3600" dirty="0">
                <a:solidFill>
                  <a:srgbClr val="7030A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he-IL" sz="3600" dirty="0">
                <a:solidFill>
                  <a:srgbClr val="7030A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he-IL" sz="3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 </a:t>
            </a:r>
            <a:r>
              <a:rPr lang="en-US" altLang="he-IL" sz="3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dest</a:t>
            </a:r>
            <a:r>
              <a:rPr lang="en-US" altLang="he-IL" sz="3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he-IL" sz="3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endParaRPr lang="en-US" altLang="he-IL" sz="3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he-IL" sz="3600" b="1" dirty="0">
              <a:solidFill>
                <a:srgbClr val="00B05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he-IL" sz="3600" b="1" dirty="0" err="1">
                <a:solidFill>
                  <a:srgbClr val="00B05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SHift</a:t>
            </a:r>
            <a:r>
              <a:rPr lang="en-US" altLang="he-IL" sz="3600" b="1" dirty="0">
                <a:solidFill>
                  <a:srgbClr val="00B05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Left</a:t>
            </a:r>
            <a:r>
              <a:rPr lang="en-US" altLang="he-IL" sz="3600" dirty="0">
                <a:solidFill>
                  <a:srgbClr val="7030A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altLang="he-IL" sz="3600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Bitwise shift left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he-IL" sz="3600" dirty="0">
                <a:solidFill>
                  <a:srgbClr val="7030A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he-IL" sz="3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SHL op, count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909391" y="1248857"/>
            <a:ext cx="6444341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he-IL" sz="3600" b="1" dirty="0">
                <a:solidFill>
                  <a:srgbClr val="00B05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Or</a:t>
            </a:r>
            <a:r>
              <a:rPr lang="en-US" altLang="he-IL" sz="3600" dirty="0">
                <a:solidFill>
                  <a:srgbClr val="7030A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altLang="he-IL" sz="3600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Bitwise logical or</a:t>
            </a:r>
            <a:br>
              <a:rPr lang="en-US" altLang="he-IL" sz="3600" dirty="0">
                <a:solidFill>
                  <a:srgbClr val="7030A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he-IL" sz="3600" dirty="0">
                <a:solidFill>
                  <a:srgbClr val="7030A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he-IL" sz="3600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 </a:t>
            </a:r>
            <a:r>
              <a:rPr lang="en-US" altLang="he-IL" sz="3600" dirty="0" err="1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dest</a:t>
            </a:r>
            <a:r>
              <a:rPr lang="en-US" altLang="he-IL" sz="3600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he-IL" sz="3600" dirty="0" err="1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en-US" altLang="he-IL" sz="3600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he-IL" sz="3600" dirty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he-IL" sz="3600" b="1" dirty="0">
                <a:solidFill>
                  <a:srgbClr val="00B05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lang="en-US" altLang="he-IL" sz="3600" dirty="0">
                <a:solidFill>
                  <a:srgbClr val="7030A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altLang="he-IL" sz="3600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Bitwise logical not</a:t>
            </a:r>
            <a:br>
              <a:rPr lang="en-US" altLang="he-IL" sz="3600" dirty="0">
                <a:solidFill>
                  <a:srgbClr val="7030A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he-IL" sz="3600" dirty="0">
                <a:solidFill>
                  <a:srgbClr val="7030A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he-IL" sz="3600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 op </a:t>
            </a:r>
          </a:p>
          <a:p>
            <a: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he-IL" sz="3600" dirty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he-IL" sz="3600" b="1" dirty="0" err="1">
                <a:solidFill>
                  <a:srgbClr val="00B05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SHift</a:t>
            </a:r>
            <a:r>
              <a:rPr lang="en-US" altLang="he-IL" sz="3600" b="1" dirty="0">
                <a:solidFill>
                  <a:srgbClr val="00B05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Right</a:t>
            </a:r>
            <a:r>
              <a:rPr lang="en-US" altLang="he-IL" sz="3600" dirty="0">
                <a:solidFill>
                  <a:srgbClr val="7030A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altLang="he-IL" sz="3600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Bitwise shift right</a:t>
            </a:r>
          </a:p>
          <a:p>
            <a: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he-IL" sz="3600" dirty="0">
                <a:solidFill>
                  <a:srgbClr val="7030A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he-IL" sz="3600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SHR op, count</a:t>
            </a: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3445458" y="5996909"/>
            <a:ext cx="4905533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he-IL" dirty="0">
                <a:solidFill>
                  <a:prstClr val="black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386: Count can be im8 or CL</a:t>
            </a:r>
            <a:endParaRPr lang="en-US" altLang="he-IL" dirty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1393" r="76751" b="47446"/>
          <a:stretch/>
        </p:blipFill>
        <p:spPr>
          <a:xfrm>
            <a:off x="1485523" y="2237986"/>
            <a:ext cx="9454532" cy="2836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עוד פקודות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247114"/>
            <a:ext cx="95581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>
                <a:solidFill>
                  <a:prstClr val="black"/>
                </a:solidFill>
              </a:rPr>
              <a:t>עוד פקודות ותיעוד יותר מפורט של פקודות </a:t>
            </a:r>
            <a:r>
              <a:rPr lang="he-IL" sz="2400" b="1" u="sng" dirty="0">
                <a:solidFill>
                  <a:prstClr val="black"/>
                </a:solidFill>
              </a:rPr>
              <a:t>8086</a:t>
            </a:r>
            <a:r>
              <a:rPr lang="he-IL" sz="2400" dirty="0">
                <a:solidFill>
                  <a:prstClr val="black"/>
                </a:solidFill>
              </a:rPr>
              <a:t>: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  <a:hlinkClick r:id="rId3"/>
              </a:rPr>
              <a:t>http://ece425web.groups.et.byu.net/stable/labs/8086InstructionSet.html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he-IL" sz="2400" dirty="0">
                <a:solidFill>
                  <a:prstClr val="black"/>
                </a:solidFill>
              </a:rPr>
              <a:t>למשל תיעוד הפקודה </a:t>
            </a:r>
            <a:r>
              <a:rPr lang="en-US" sz="2400" dirty="0">
                <a:solidFill>
                  <a:prstClr val="black"/>
                </a:solidFill>
              </a:rPr>
              <a:t>ADD</a:t>
            </a:r>
            <a:r>
              <a:rPr lang="he-IL" sz="24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5336569"/>
            <a:ext cx="95581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>
                <a:solidFill>
                  <a:prstClr val="black"/>
                </a:solidFill>
              </a:rPr>
              <a:t>עוד פקודות ותיעוד יותר מפורט של פקודות משפחת ה-</a:t>
            </a:r>
            <a:r>
              <a:rPr lang="en-US" sz="2400" b="1" u="sng" dirty="0">
                <a:solidFill>
                  <a:prstClr val="black"/>
                </a:solidFill>
              </a:rPr>
              <a:t>x86</a:t>
            </a:r>
            <a:r>
              <a:rPr lang="he-IL" sz="2400" dirty="0">
                <a:solidFill>
                  <a:prstClr val="black"/>
                </a:solidFill>
              </a:rPr>
              <a:t>: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  <a:hlinkClick r:id="rId4"/>
              </a:rPr>
              <a:t>http://www.felixcloutier.com/x86/</a:t>
            </a:r>
            <a:endParaRPr lang="he-IL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9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600" dirty="0"/>
              <a:t>רוטינות של </a:t>
            </a:r>
            <a:r>
              <a:rPr lang="en-US" sz="6600" dirty="0"/>
              <a:t>DOS</a:t>
            </a:r>
            <a:endParaRPr lang="he-IL" sz="6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pic>
        <p:nvPicPr>
          <p:cNvPr id="19460" name="Picture 4" descr="http://www.the7eye.org.il/wp-content/uploads/2015/04/F150417FFMH02-672x3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13" y="1746671"/>
            <a:ext cx="7514188" cy="422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39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6425" t="12998" r="56257" b="48012"/>
          <a:stretch/>
        </p:blipFill>
        <p:spPr>
          <a:xfrm>
            <a:off x="1216131" y="739054"/>
            <a:ext cx="4778153" cy="6002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7459" y="4609239"/>
            <a:ext cx="489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...</a:t>
            </a:r>
            <a:endParaRPr lang="he-IL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34106" y="2050538"/>
            <a:ext cx="54379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...</a:t>
            </a:r>
            <a:endParaRPr lang="he-IL" sz="2000" dirty="0"/>
          </a:p>
        </p:txBody>
      </p:sp>
      <p:sp>
        <p:nvSpPr>
          <p:cNvPr id="6" name="Rectangle 5"/>
          <p:cNvSpPr/>
          <p:nvPr/>
        </p:nvSpPr>
        <p:spPr>
          <a:xfrm>
            <a:off x="1839690" y="2051553"/>
            <a:ext cx="686108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ectangle 27"/>
          <p:cNvSpPr/>
          <p:nvPr/>
        </p:nvSpPr>
        <p:spPr>
          <a:xfrm>
            <a:off x="2818987" y="4617363"/>
            <a:ext cx="686108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39" y="-8094"/>
            <a:ext cx="5701423" cy="804800"/>
          </a:xfrm>
        </p:spPr>
        <p:txBody>
          <a:bodyPr/>
          <a:lstStyle/>
          <a:p>
            <a:pPr algn="ctr"/>
            <a:r>
              <a:rPr lang="he-IL" dirty="0"/>
              <a:t>מבנה התוכניות הראשונות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997584" y="853175"/>
            <a:ext cx="2174661" cy="687172"/>
            <a:chOff x="3157831" y="900888"/>
            <a:chExt cx="2174661" cy="687172"/>
          </a:xfrm>
        </p:grpSpPr>
        <p:sp>
          <p:nvSpPr>
            <p:cNvPr id="3" name="Right Brace 2"/>
            <p:cNvSpPr/>
            <p:nvPr/>
          </p:nvSpPr>
          <p:spPr>
            <a:xfrm>
              <a:off x="3157831" y="900888"/>
              <a:ext cx="463556" cy="68717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39905" y="1046384"/>
              <a:ext cx="179258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הנחיות לאסמבלר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96912" y="1640016"/>
            <a:ext cx="4524822" cy="5025118"/>
            <a:chOff x="1196912" y="1640016"/>
            <a:chExt cx="4524822" cy="5025118"/>
          </a:xfrm>
        </p:grpSpPr>
        <p:sp>
          <p:nvSpPr>
            <p:cNvPr id="11" name="Rectangle 10"/>
            <p:cNvSpPr/>
            <p:nvPr/>
          </p:nvSpPr>
          <p:spPr>
            <a:xfrm>
              <a:off x="1196912" y="1640016"/>
              <a:ext cx="4502956" cy="1173076"/>
            </a:xfrm>
            <a:prstGeom prst="rect">
              <a:avLst/>
            </a:prstGeom>
            <a:solidFill>
              <a:schemeClr val="tx1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96912" y="2875440"/>
              <a:ext cx="4524822" cy="3789694"/>
            </a:xfrm>
            <a:prstGeom prst="rect">
              <a:avLst/>
            </a:prstGeom>
            <a:solidFill>
              <a:srgbClr val="00B05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96913" y="2058895"/>
            <a:ext cx="45221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0070C0"/>
                </a:solidFill>
              </a:rPr>
              <a:t>כאן מצהירים על משתנים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16131" y="4617363"/>
            <a:ext cx="4483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00B050"/>
                </a:solidFill>
              </a:rPr>
              <a:t>כאן כותבים את קוד התוכנית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19976" t="15922" r="76138" b="81198"/>
          <a:stretch/>
        </p:blipFill>
        <p:spPr>
          <a:xfrm>
            <a:off x="3168073" y="1192390"/>
            <a:ext cx="497743" cy="443346"/>
          </a:xfrm>
          <a:prstGeom prst="rect">
            <a:avLst/>
          </a:prstGeom>
        </p:spPr>
      </p:pic>
      <p:sp>
        <p:nvSpPr>
          <p:cNvPr id="40" name="Title 1"/>
          <p:cNvSpPr txBox="1">
            <a:spLocks/>
          </p:cNvSpPr>
          <p:nvPr/>
        </p:nvSpPr>
        <p:spPr>
          <a:xfrm>
            <a:off x="8146801" y="139985"/>
            <a:ext cx="2865157" cy="8048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25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מה נלמד היום: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5674" y="902667"/>
            <a:ext cx="3532886" cy="2205597"/>
            <a:chOff x="7745674" y="902667"/>
            <a:chExt cx="3532886" cy="2205597"/>
          </a:xfrm>
        </p:grpSpPr>
        <p:sp>
          <p:nvSpPr>
            <p:cNvPr id="43" name="Oval Callout 42"/>
            <p:cNvSpPr/>
            <p:nvPr/>
          </p:nvSpPr>
          <p:spPr>
            <a:xfrm>
              <a:off x="7745674" y="931690"/>
              <a:ext cx="3532886" cy="2176574"/>
            </a:xfrm>
            <a:prstGeom prst="wedgeEllipseCallout">
              <a:avLst>
                <a:gd name="adj1" fmla="val -108092"/>
                <a:gd name="adj2" fmla="val 1336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12585" y="902667"/>
              <a:ext cx="25619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e-IL" sz="2400" dirty="0"/>
                <a:t>משתנים</a:t>
              </a:r>
              <a:br>
                <a:rPr lang="en-US" sz="2400" dirty="0"/>
              </a:br>
              <a:r>
                <a:rPr lang="he-IL" sz="2400" dirty="0"/>
                <a:t>והצהרה על משתנים</a:t>
              </a:r>
            </a:p>
          </p:txBody>
        </p:sp>
        <p:pic>
          <p:nvPicPr>
            <p:cNvPr id="41" name="Picture 2" descr="Image result for variabl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9245" y="1741964"/>
              <a:ext cx="2435173" cy="1009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7324590" y="3061904"/>
            <a:ext cx="4682374" cy="3737500"/>
            <a:chOff x="7324590" y="3061904"/>
            <a:chExt cx="4682374" cy="3737500"/>
          </a:xfrm>
        </p:grpSpPr>
        <p:sp>
          <p:nvSpPr>
            <p:cNvPr id="37" name="Rectangle 36"/>
            <p:cNvSpPr/>
            <p:nvPr/>
          </p:nvSpPr>
          <p:spPr>
            <a:xfrm>
              <a:off x="11426671" y="5326028"/>
              <a:ext cx="580293" cy="959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Callout 44"/>
            <p:cNvSpPr/>
            <p:nvPr/>
          </p:nvSpPr>
          <p:spPr>
            <a:xfrm>
              <a:off x="9490194" y="3061904"/>
              <a:ext cx="2397328" cy="1652367"/>
            </a:xfrm>
            <a:prstGeom prst="wedgeEllipseCallout">
              <a:avLst>
                <a:gd name="adj1" fmla="val -197027"/>
                <a:gd name="adj2" fmla="val 374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253962" y="3164976"/>
              <a:ext cx="9733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e-IL" sz="2400" dirty="0"/>
                <a:t>אוגרים</a:t>
              </a:r>
            </a:p>
          </p:txBody>
        </p:sp>
        <p:sp>
          <p:nvSpPr>
            <p:cNvPr id="48" name="Oval Callout 47"/>
            <p:cNvSpPr/>
            <p:nvPr/>
          </p:nvSpPr>
          <p:spPr>
            <a:xfrm>
              <a:off x="7324590" y="4118207"/>
              <a:ext cx="2397328" cy="1652367"/>
            </a:xfrm>
            <a:prstGeom prst="wedgeEllipseCallout">
              <a:avLst>
                <a:gd name="adj1" fmla="val -108287"/>
                <a:gd name="adj2" fmla="val 14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/>
            </a:p>
          </p:txBody>
        </p:sp>
        <p:sp>
          <p:nvSpPr>
            <p:cNvPr id="49" name="Oval Callout 48"/>
            <p:cNvSpPr/>
            <p:nvPr/>
          </p:nvSpPr>
          <p:spPr>
            <a:xfrm>
              <a:off x="9579379" y="5147037"/>
              <a:ext cx="2397328" cy="1652367"/>
            </a:xfrm>
            <a:prstGeom prst="wedgeEllipseCallout">
              <a:avLst>
                <a:gd name="adj1" fmla="val -203254"/>
                <a:gd name="adj2" fmla="val -77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30338" y="4263282"/>
              <a:ext cx="18069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e-IL" sz="2400" dirty="0"/>
                <a:t>פעולות חשבון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4282" y="3568748"/>
              <a:ext cx="1267510" cy="1015347"/>
            </a:xfrm>
            <a:prstGeom prst="rect">
              <a:avLst/>
            </a:prstGeom>
          </p:spPr>
        </p:pic>
        <p:pic>
          <p:nvPicPr>
            <p:cNvPr id="53" name="Picture 2" descr="http://talk-to-me.co.il/GoopSitesFiles/76066/User/Upload/math-symbols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627" y="4787965"/>
              <a:ext cx="910953" cy="765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>
            <a:xfrm>
              <a:off x="9710701" y="5438179"/>
              <a:ext cx="21146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e-IL" sz="2400" dirty="0"/>
                <a:t>רוטינות של </a:t>
              </a:r>
              <a:r>
                <a:rPr lang="en-US" sz="2400" dirty="0"/>
                <a:t>DOS</a:t>
              </a:r>
              <a:endParaRPr lang="he-IL" sz="24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3508" t="1604" r="4814" b="2321"/>
            <a:stretch/>
          </p:blipFill>
          <p:spPr>
            <a:xfrm>
              <a:off x="10366201" y="5852594"/>
              <a:ext cx="805641" cy="846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114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  <p:bldP spid="34" grpId="0"/>
      <p:bldP spid="36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959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רוטינות של </a:t>
            </a:r>
            <a:r>
              <a:rPr lang="en-US" dirty="0"/>
              <a:t>DOS</a:t>
            </a:r>
            <a:r>
              <a:rPr lang="he-IL" dirty="0"/>
              <a:t> – </a:t>
            </a:r>
            <a:r>
              <a:rPr lang="en-US" dirty="0"/>
              <a:t>INT 21h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770"/>
            <a:ext cx="10515600" cy="1125805"/>
          </a:xfrm>
        </p:spPr>
        <p:txBody>
          <a:bodyPr>
            <a:normAutofit fontScale="92500"/>
          </a:bodyPr>
          <a:lstStyle/>
          <a:p>
            <a:r>
              <a:rPr lang="he-IL" dirty="0"/>
              <a:t>ספרית הרוטינות של </a:t>
            </a:r>
            <a:r>
              <a:rPr lang="en-US" dirty="0"/>
              <a:t>DOS</a:t>
            </a:r>
            <a:r>
              <a:rPr lang="he-IL" dirty="0"/>
              <a:t> באה לעזרתנו במימוש קלט פלט ויציאה מהתוכנית.</a:t>
            </a:r>
          </a:p>
          <a:p>
            <a:r>
              <a:rPr lang="he-IL" dirty="0"/>
              <a:t>הדוגמה הבאה מדפיסה מחרוזת למסך: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882" t="46973" r="55391" b="42693"/>
          <a:stretch/>
        </p:blipFill>
        <p:spPr>
          <a:xfrm>
            <a:off x="343568" y="4152425"/>
            <a:ext cx="6557372" cy="168342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4235178" y="2541432"/>
            <a:ext cx="4576312" cy="1781676"/>
          </a:xfrm>
          <a:prstGeom prst="wedgeEllipseCallout">
            <a:avLst>
              <a:gd name="adj1" fmla="val -88693"/>
              <a:gd name="adj2" fmla="val 5831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00" dirty="0"/>
          </a:p>
        </p:txBody>
      </p:sp>
      <p:sp>
        <p:nvSpPr>
          <p:cNvPr id="10" name="Rectangle 9"/>
          <p:cNvSpPr/>
          <p:nvPr/>
        </p:nvSpPr>
        <p:spPr>
          <a:xfrm>
            <a:off x="4318306" y="2710798"/>
            <a:ext cx="43269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dirty="0"/>
              <a:t>העברה לרוטינת ה-</a:t>
            </a:r>
            <a:r>
              <a:rPr lang="en-US" sz="2800" dirty="0"/>
              <a:t>DOS</a:t>
            </a:r>
            <a:r>
              <a:rPr lang="he-IL" sz="2800" dirty="0"/>
              <a:t> ברגיסטר </a:t>
            </a:r>
            <a:r>
              <a:rPr lang="en-US" sz="2800" dirty="0"/>
              <a:t>AH</a:t>
            </a:r>
            <a:r>
              <a:rPr lang="he-IL" sz="2800" dirty="0"/>
              <a:t>, 9 שמשמעותו בצע הדפסת מחרוזת לצג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8094517" y="4064043"/>
            <a:ext cx="3455861" cy="1549206"/>
          </a:xfrm>
          <a:prstGeom prst="wedgeEllipseCallout">
            <a:avLst>
              <a:gd name="adj1" fmla="val -90357"/>
              <a:gd name="adj2" fmla="val 92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00" dirty="0"/>
          </a:p>
        </p:txBody>
      </p:sp>
      <p:sp>
        <p:nvSpPr>
          <p:cNvPr id="12" name="Rectangle 11"/>
          <p:cNvSpPr/>
          <p:nvPr/>
        </p:nvSpPr>
        <p:spPr>
          <a:xfrm>
            <a:off x="7913558" y="4270437"/>
            <a:ext cx="38811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dirty="0"/>
              <a:t>העברה לרוטינה את הכתובת של המחרוזת לתצוגה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2996694" y="5572073"/>
            <a:ext cx="3870371" cy="822501"/>
          </a:xfrm>
          <a:prstGeom prst="wedgeEllipseCallout">
            <a:avLst>
              <a:gd name="adj1" fmla="val -71313"/>
              <a:gd name="adj2" fmla="val -6856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00" dirty="0"/>
          </a:p>
        </p:txBody>
      </p:sp>
      <p:sp>
        <p:nvSpPr>
          <p:cNvPr id="14" name="Rectangle 13"/>
          <p:cNvSpPr/>
          <p:nvPr/>
        </p:nvSpPr>
        <p:spPr>
          <a:xfrm>
            <a:off x="3210791" y="5613248"/>
            <a:ext cx="33801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dirty="0"/>
              <a:t>קפיצה לרוטינת ה-</a:t>
            </a:r>
            <a:r>
              <a:rPr lang="en-US" sz="2800" dirty="0"/>
              <a:t>DOS</a:t>
            </a:r>
            <a:br>
              <a:rPr lang="en-US" sz="2800" dirty="0"/>
            </a:br>
            <a:r>
              <a:rPr lang="en-US" dirty="0"/>
              <a:t>(Software </a:t>
            </a:r>
            <a:r>
              <a:rPr lang="en-US" b="1" dirty="0" err="1"/>
              <a:t>INT</a:t>
            </a:r>
            <a:r>
              <a:rPr lang="en-US" dirty="0" err="1"/>
              <a:t>errupt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160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49655"/>
            <a:ext cx="4114800" cy="365125"/>
          </a:xfrm>
        </p:spPr>
        <p:txBody>
          <a:bodyPr/>
          <a:lstStyle/>
          <a:p>
            <a:r>
              <a:rPr lang="he-IL"/>
              <a:t>רן דרור ©</a:t>
            </a:r>
            <a:endParaRPr lang="he-IL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-8098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רוטינות של </a:t>
            </a:r>
            <a:r>
              <a:rPr lang="en-US" dirty="0"/>
              <a:t>DOS</a:t>
            </a:r>
            <a:r>
              <a:rPr lang="he-IL" dirty="0"/>
              <a:t> – </a:t>
            </a:r>
            <a:r>
              <a:rPr lang="en-US" dirty="0"/>
              <a:t>INT 21h</a:t>
            </a:r>
            <a:endParaRPr lang="he-IL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3934" y="1223522"/>
          <a:ext cx="11756572" cy="521803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81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559">
                <a:tc>
                  <a:txBody>
                    <a:bodyPr/>
                    <a:lstStyle/>
                    <a:p>
                      <a:pPr rtl="1"/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קלט</a:t>
                      </a:r>
                      <a:r>
                        <a:rPr lang="he-IL" sz="2800" b="1" baseline="0" dirty="0"/>
                        <a:t> - </a:t>
                      </a:r>
                      <a:r>
                        <a:rPr lang="en-US" sz="2800" b="1" baseline="0" dirty="0"/>
                        <a:t>AH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קלט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פלט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דוגמה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489">
                <a:tc>
                  <a:txBody>
                    <a:bodyPr/>
                    <a:lstStyle/>
                    <a:p>
                      <a:pPr rtl="1"/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420">
                <a:tc>
                  <a:txBody>
                    <a:bodyPr/>
                    <a:lstStyle/>
                    <a:p>
                      <a:pPr rtl="1"/>
                      <a:endParaRPr lang="he-IL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2800" baseline="0" dirty="0"/>
                        <a:t> 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489">
                <a:tc>
                  <a:txBody>
                    <a:bodyPr/>
                    <a:lstStyle/>
                    <a:p>
                      <a:pPr rtl="1"/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6081">
                <a:tc>
                  <a:txBody>
                    <a:bodyPr/>
                    <a:lstStyle/>
                    <a:p>
                      <a:pPr rtl="1"/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9960" t="36047" r="59952" b="58268"/>
          <a:stretch/>
        </p:blipFill>
        <p:spPr>
          <a:xfrm>
            <a:off x="830814" y="1884787"/>
            <a:ext cx="4107024" cy="9330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9960" t="44038" r="59952" b="49595"/>
          <a:stretch/>
        </p:blipFill>
        <p:spPr>
          <a:xfrm>
            <a:off x="838200" y="3170322"/>
            <a:ext cx="4107024" cy="10450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9960" t="52381" r="59952" b="43071"/>
          <a:stretch/>
        </p:blipFill>
        <p:spPr>
          <a:xfrm>
            <a:off x="867026" y="4599996"/>
            <a:ext cx="4107024" cy="7464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9960" t="58286" r="59952" b="37106"/>
          <a:stretch/>
        </p:blipFill>
        <p:spPr>
          <a:xfrm>
            <a:off x="838200" y="5588527"/>
            <a:ext cx="4107024" cy="7562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66575" y="1808410"/>
            <a:ext cx="1713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he-IL" sz="2800" b="1" dirty="0">
                <a:solidFill>
                  <a:prstClr val="black"/>
                </a:solidFill>
              </a:rPr>
              <a:t>הדפסת תו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14051" y="2871920"/>
            <a:ext cx="17664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b="1" dirty="0">
                <a:solidFill>
                  <a:prstClr val="black"/>
                </a:solidFill>
              </a:rPr>
              <a:t>הדפסת שורה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he-IL" sz="2800" dirty="0">
                <a:solidFill>
                  <a:prstClr val="black"/>
                </a:solidFill>
              </a:rPr>
              <a:t>(עד ה-$)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09753" y="4400732"/>
            <a:ext cx="1765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he-IL" sz="2800" b="1" dirty="0">
                <a:solidFill>
                  <a:prstClr val="black"/>
                </a:solidFill>
              </a:rPr>
              <a:t>קלט של תו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131136" y="5467626"/>
            <a:ext cx="1843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b="1" dirty="0">
                <a:solidFill>
                  <a:prstClr val="black"/>
                </a:solidFill>
              </a:rPr>
              <a:t>יציאה מהתוכנית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181" y="1843787"/>
            <a:ext cx="2375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0"/>
            <a:r>
              <a:rPr lang="en-US" sz="2800" dirty="0">
                <a:solidFill>
                  <a:prstClr val="black"/>
                </a:solidFill>
              </a:rPr>
              <a:t>AH=2</a:t>
            </a:r>
            <a:endParaRPr lang="he-IL" sz="28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59181" y="2927831"/>
            <a:ext cx="2375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0"/>
            <a:r>
              <a:rPr lang="en-US" sz="2800" dirty="0">
                <a:solidFill>
                  <a:prstClr val="black"/>
                </a:solidFill>
              </a:rPr>
              <a:t>AH=9</a:t>
            </a:r>
            <a:endParaRPr lang="he-IL" dirty="0"/>
          </a:p>
        </p:txBody>
      </p:sp>
      <p:sp>
        <p:nvSpPr>
          <p:cNvPr id="17" name="Rectangle 16"/>
          <p:cNvSpPr/>
          <p:nvPr/>
        </p:nvSpPr>
        <p:spPr>
          <a:xfrm>
            <a:off x="8728627" y="4450001"/>
            <a:ext cx="979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rtl="0"/>
            <a:r>
              <a:rPr lang="en-US" sz="2800" dirty="0">
                <a:solidFill>
                  <a:prstClr val="black"/>
                </a:solidFill>
              </a:rPr>
              <a:t>AH=1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38670" y="5588527"/>
            <a:ext cx="1359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rtl="0">
              <a:defRPr/>
            </a:pPr>
            <a:r>
              <a:rPr lang="en-US" sz="2800" dirty="0">
                <a:solidFill>
                  <a:prstClr val="black"/>
                </a:solidFill>
              </a:rPr>
              <a:t>AH=4Ch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83011" y="4438189"/>
            <a:ext cx="16225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/>
            <a:r>
              <a:rPr lang="en-US" sz="2800" dirty="0">
                <a:solidFill>
                  <a:prstClr val="black"/>
                </a:solidFill>
              </a:rPr>
              <a:t>AL – </a:t>
            </a:r>
            <a:r>
              <a:rPr lang="he-IL" sz="2800" dirty="0">
                <a:solidFill>
                  <a:prstClr val="black"/>
                </a:solidFill>
              </a:rPr>
              <a:t>התו שנקלט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06955" y="1808410"/>
            <a:ext cx="16274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/>
            <a:r>
              <a:rPr lang="en-US" sz="2800" dirty="0">
                <a:solidFill>
                  <a:prstClr val="black"/>
                </a:solidFill>
              </a:rPr>
              <a:t>DL – </a:t>
            </a:r>
            <a:r>
              <a:rPr lang="he-IL" sz="2800" dirty="0">
                <a:solidFill>
                  <a:prstClr val="black"/>
                </a:solidFill>
              </a:rPr>
              <a:t>התו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he-IL" sz="2800" dirty="0">
                <a:solidFill>
                  <a:prstClr val="black"/>
                </a:solidFill>
              </a:rPr>
              <a:t>להדפסה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08118" y="2931623"/>
            <a:ext cx="15724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/>
            <a:r>
              <a:rPr lang="en-US" sz="2800" dirty="0">
                <a:solidFill>
                  <a:prstClr val="black"/>
                </a:solidFill>
              </a:rPr>
              <a:t>DS</a:t>
            </a:r>
            <a:r>
              <a:rPr lang="he-IL" sz="2800" dirty="0">
                <a:solidFill>
                  <a:prstClr val="black"/>
                </a:solidFill>
              </a:rPr>
              <a:t>:</a:t>
            </a:r>
            <a:r>
              <a:rPr lang="en-US" sz="2800" dirty="0">
                <a:solidFill>
                  <a:prstClr val="black"/>
                </a:solidFill>
              </a:rPr>
              <a:t>DX – </a:t>
            </a:r>
            <a:r>
              <a:rPr lang="he-IL" sz="2800" dirty="0">
                <a:solidFill>
                  <a:prstClr val="black"/>
                </a:solidFill>
              </a:rPr>
              <a:t>המחרוזת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he-IL" sz="2800" dirty="0">
                <a:solidFill>
                  <a:prstClr val="black"/>
                </a:solidFill>
              </a:rPr>
              <a:t>להדפסה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464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7" grpId="0"/>
      <p:bldP spid="23" grpId="0"/>
      <p:bldP spid="25" grpId="0"/>
      <p:bldP spid="22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844" t="15953" r="11322" b="18616"/>
          <a:stretch/>
        </p:blipFill>
        <p:spPr>
          <a:xfrm>
            <a:off x="821096" y="410549"/>
            <a:ext cx="10674219" cy="546773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B7112-0C08-426E-97E1-56FBB58096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57" t="42150" r="17764" b="29033"/>
          <a:stretch/>
        </p:blipFill>
        <p:spPr>
          <a:xfrm>
            <a:off x="7905134" y="1415994"/>
            <a:ext cx="4286865" cy="31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4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47795367-2629-48FA-AF8E-14314550B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57" t="42150" r="17764" b="29033"/>
          <a:stretch/>
        </p:blipFill>
        <p:spPr>
          <a:xfrm>
            <a:off x="7905134" y="753220"/>
            <a:ext cx="4286865" cy="312195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6425" t="12998" r="56257" b="48012"/>
          <a:stretch/>
        </p:blipFill>
        <p:spPr>
          <a:xfrm>
            <a:off x="1216131" y="739054"/>
            <a:ext cx="4778153" cy="6002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7459" y="4609239"/>
            <a:ext cx="489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solidFill>
                  <a:prstClr val="black"/>
                </a:solidFill>
              </a:rPr>
              <a:t>...</a:t>
            </a:r>
            <a:endParaRPr lang="he-IL" sz="20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4106" y="2050538"/>
            <a:ext cx="54379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solidFill>
                  <a:prstClr val="black"/>
                </a:solidFill>
              </a:rPr>
              <a:t>...</a:t>
            </a:r>
            <a:endParaRPr lang="he-IL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9690" y="2051553"/>
            <a:ext cx="686108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18987" y="4617363"/>
            <a:ext cx="686108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094"/>
            <a:ext cx="10515600" cy="804800"/>
          </a:xfrm>
        </p:spPr>
        <p:txBody>
          <a:bodyPr/>
          <a:lstStyle/>
          <a:p>
            <a:pPr algn="ctr"/>
            <a:r>
              <a:rPr lang="he-IL" dirty="0"/>
              <a:t>מבנה התוכניות הראשונות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997584" y="853175"/>
            <a:ext cx="2174661" cy="687172"/>
            <a:chOff x="3157831" y="900888"/>
            <a:chExt cx="2174661" cy="687172"/>
          </a:xfrm>
        </p:grpSpPr>
        <p:sp>
          <p:nvSpPr>
            <p:cNvPr id="3" name="Right Brace 2"/>
            <p:cNvSpPr/>
            <p:nvPr/>
          </p:nvSpPr>
          <p:spPr>
            <a:xfrm>
              <a:off x="3157831" y="900888"/>
              <a:ext cx="463556" cy="68717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39905" y="1046384"/>
              <a:ext cx="179258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solidFill>
                    <a:prstClr val="black"/>
                  </a:solidFill>
                </a:rPr>
                <a:t>הנחיות לאסמבלר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20367" y="3688272"/>
            <a:ext cx="1901739" cy="760936"/>
            <a:chOff x="4178178" y="3688272"/>
            <a:chExt cx="1901739" cy="760936"/>
          </a:xfrm>
        </p:grpSpPr>
        <p:sp>
          <p:nvSpPr>
            <p:cNvPr id="16" name="Right Brace 15"/>
            <p:cNvSpPr/>
            <p:nvPr/>
          </p:nvSpPr>
          <p:spPr>
            <a:xfrm>
              <a:off x="4178178" y="3688272"/>
              <a:ext cx="525101" cy="76093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209" y="3745574"/>
              <a:ext cx="150770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err="1">
                  <a:solidFill>
                    <a:prstClr val="black"/>
                  </a:solidFill>
                </a:rPr>
                <a:t>איתחול</a:t>
              </a:r>
              <a:r>
                <a:rPr lang="he-IL" dirty="0">
                  <a:solidFill>
                    <a:prstClr val="black"/>
                  </a:solidFill>
                </a:rPr>
                <a:t> חיוני</a:t>
              </a:r>
              <a:br>
                <a:rPr lang="en-US" dirty="0">
                  <a:solidFill>
                    <a:prstClr val="black"/>
                  </a:solidFill>
                </a:rPr>
              </a:br>
              <a:r>
                <a:rPr lang="he-IL" dirty="0">
                  <a:solidFill>
                    <a:prstClr val="black"/>
                  </a:solidFill>
                </a:rPr>
                <a:t>נלמד בהמשך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18416" y="5386995"/>
            <a:ext cx="3601558" cy="760936"/>
            <a:chOff x="3784347" y="5442978"/>
            <a:chExt cx="3601558" cy="760936"/>
          </a:xfrm>
        </p:grpSpPr>
        <p:sp>
          <p:nvSpPr>
            <p:cNvPr id="14" name="Right Brace 13"/>
            <p:cNvSpPr/>
            <p:nvPr/>
          </p:nvSpPr>
          <p:spPr>
            <a:xfrm>
              <a:off x="3784347" y="5442978"/>
              <a:ext cx="525101" cy="76093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36326" y="5641456"/>
              <a:ext cx="31495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solidFill>
                    <a:prstClr val="black"/>
                  </a:solidFill>
                </a:rPr>
                <a:t>סיים ריצה והחזרת שליטה ל-</a:t>
              </a:r>
              <a:r>
                <a:rPr lang="en-US" dirty="0">
                  <a:solidFill>
                    <a:prstClr val="black"/>
                  </a:solidFill>
                </a:rPr>
                <a:t>DOS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96912" y="1640016"/>
            <a:ext cx="4524822" cy="5025118"/>
            <a:chOff x="1196912" y="1640016"/>
            <a:chExt cx="4524822" cy="5025118"/>
          </a:xfrm>
        </p:grpSpPr>
        <p:sp>
          <p:nvSpPr>
            <p:cNvPr id="11" name="Rectangle 10"/>
            <p:cNvSpPr/>
            <p:nvPr/>
          </p:nvSpPr>
          <p:spPr>
            <a:xfrm>
              <a:off x="1196912" y="1640016"/>
              <a:ext cx="4502956" cy="1173076"/>
            </a:xfrm>
            <a:prstGeom prst="rect">
              <a:avLst/>
            </a:prstGeom>
            <a:solidFill>
              <a:schemeClr val="tx1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96912" y="2875440"/>
              <a:ext cx="4524822" cy="3789694"/>
            </a:xfrm>
            <a:prstGeom prst="rect">
              <a:avLst/>
            </a:prstGeom>
            <a:solidFill>
              <a:srgbClr val="00B05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96913" y="2058895"/>
            <a:ext cx="45221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0070C0"/>
                </a:solidFill>
              </a:rPr>
              <a:t>כאן מצהירים על משתנים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16131" y="4617363"/>
            <a:ext cx="4483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00B050"/>
                </a:solidFill>
              </a:rPr>
              <a:t>כאן כותבים את קוד התוכנית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426671" y="5326028"/>
            <a:ext cx="580293" cy="959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081611" y="6024123"/>
            <a:ext cx="54503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775572" y="5721764"/>
            <a:ext cx="54503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930369" y="6356350"/>
            <a:ext cx="2312403" cy="24623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69774" y="6034953"/>
            <a:ext cx="260015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prstClr val="black"/>
                </a:solidFill>
              </a:rPr>
              <a:t>ה-</a:t>
            </a:r>
            <a:r>
              <a:rPr lang="en-US" dirty="0">
                <a:solidFill>
                  <a:prstClr val="black"/>
                </a:solidFill>
              </a:rPr>
              <a:t>label</a:t>
            </a:r>
            <a:r>
              <a:rPr lang="he-IL" dirty="0">
                <a:solidFill>
                  <a:prstClr val="black"/>
                </a:solidFill>
              </a:rPr>
              <a:t> אחרי </a:t>
            </a:r>
            <a:r>
              <a:rPr lang="en-US" dirty="0">
                <a:solidFill>
                  <a:prstClr val="black"/>
                </a:solidFill>
              </a:rPr>
              <a:t>END</a:t>
            </a:r>
            <a:r>
              <a:rPr lang="he-IL" dirty="0">
                <a:solidFill>
                  <a:prstClr val="black"/>
                </a:solidFill>
              </a:rPr>
              <a:t> מציין איפה מתחילה התוכנית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19976" t="15922" r="76138" b="81198"/>
          <a:stretch/>
        </p:blipFill>
        <p:spPr>
          <a:xfrm>
            <a:off x="3168073" y="1192390"/>
            <a:ext cx="497743" cy="44334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8461971" y="2334803"/>
            <a:ext cx="3869473" cy="2174878"/>
            <a:chOff x="9888856" y="-72996"/>
            <a:chExt cx="3869473" cy="2174878"/>
          </a:xfrm>
        </p:grpSpPr>
        <p:sp>
          <p:nvSpPr>
            <p:cNvPr id="33" name="Oval Callout 32"/>
            <p:cNvSpPr/>
            <p:nvPr/>
          </p:nvSpPr>
          <p:spPr>
            <a:xfrm>
              <a:off x="9888856" y="-72996"/>
              <a:ext cx="3869473" cy="2174878"/>
            </a:xfrm>
            <a:prstGeom prst="wedgeEllipseCallout">
              <a:avLst>
                <a:gd name="adj1" fmla="val -206625"/>
                <a:gd name="adj2" fmla="val -1714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281424" y="162890"/>
              <a:ext cx="308433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e-IL" sz="2400" dirty="0"/>
                <a:t>בדרך כלל מילים שמורות נכתוב באותיות גדולות, אך האסמבלר אינו רגיש להבדל בין אותיות קטנות לגדולות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88458" y="383234"/>
            <a:ext cx="4773341" cy="2174878"/>
            <a:chOff x="9466527" y="-72996"/>
            <a:chExt cx="4773341" cy="2174878"/>
          </a:xfrm>
        </p:grpSpPr>
        <p:sp>
          <p:nvSpPr>
            <p:cNvPr id="40" name="Oval Callout 39"/>
            <p:cNvSpPr/>
            <p:nvPr/>
          </p:nvSpPr>
          <p:spPr>
            <a:xfrm>
              <a:off x="9888856" y="-72996"/>
              <a:ext cx="3869473" cy="2174878"/>
            </a:xfrm>
            <a:prstGeom prst="wedgeEllipseCallout">
              <a:avLst>
                <a:gd name="adj1" fmla="val -98844"/>
                <a:gd name="adj2" fmla="val -1098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466527" y="218671"/>
              <a:ext cx="477334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e-IL" sz="2400" dirty="0"/>
                <a:t>ההנחיה הראשונה שנלמד</a:t>
              </a:r>
              <a:br>
                <a:rPr lang="en-US" sz="2400" dirty="0"/>
              </a:br>
              <a:r>
                <a:rPr lang="he-IL" sz="2400" dirty="0"/>
                <a:t>היא: "</a:t>
              </a:r>
              <a:r>
                <a:rPr lang="en-US" sz="2400" dirty="0"/>
                <a:t>.386</a:t>
              </a:r>
              <a:r>
                <a:rPr lang="he-IL" sz="2400" dirty="0"/>
                <a:t>"</a:t>
              </a:r>
              <a:br>
                <a:rPr lang="en-US" sz="2400" dirty="0"/>
              </a:br>
              <a:r>
                <a:rPr lang="he-IL" sz="2400" dirty="0"/>
                <a:t>נוסיף אותה אם נרצה להשתמש בפקודות של 386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73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  <p:bldP spid="34" grpId="0"/>
      <p:bldP spid="36" grpId="0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725" t="25219" r="14937" b="19109"/>
          <a:stretch/>
        </p:blipFill>
        <p:spPr>
          <a:xfrm>
            <a:off x="2631230" y="3726"/>
            <a:ext cx="7016621" cy="68729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3D7E6-08FE-45E3-AEA0-E230FB5D13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57" t="42150" r="17764" b="29033"/>
          <a:stretch/>
        </p:blipFill>
        <p:spPr>
          <a:xfrm>
            <a:off x="7905134" y="566610"/>
            <a:ext cx="4286865" cy="31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807" t="17930" r="19106" b="5010"/>
          <a:stretch/>
        </p:blipFill>
        <p:spPr>
          <a:xfrm>
            <a:off x="167957" y="74673"/>
            <a:ext cx="8920065" cy="670868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71064" y="6356350"/>
            <a:ext cx="4114800" cy="365125"/>
          </a:xfrm>
        </p:spPr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רן דרור ©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3510718" y="824645"/>
            <a:ext cx="4083626" cy="1058675"/>
          </a:xfrm>
          <a:prstGeom prst="wedgeEllipseCallout">
            <a:avLst>
              <a:gd name="adj1" fmla="val 1559"/>
              <a:gd name="adj2" fmla="val 6867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67880" y="943282"/>
            <a:ext cx="38811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ההדפסה לצג מתבצעת עד ל-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‘$’</a:t>
            </a: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E4489-BF90-4C60-8FBB-D23725611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57" t="42150" r="17764" b="29033"/>
          <a:stretch/>
        </p:blipFill>
        <p:spPr>
          <a:xfrm>
            <a:off x="8297093" y="74643"/>
            <a:ext cx="3894907" cy="28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9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863"/>
            <a:ext cx="10515600" cy="789703"/>
          </a:xfrm>
        </p:spPr>
        <p:txBody>
          <a:bodyPr/>
          <a:lstStyle/>
          <a:p>
            <a:pPr algn="ctr"/>
            <a:r>
              <a:rPr lang="he-IL" dirty="0"/>
              <a:t>עצות למימוש </a:t>
            </a:r>
            <a:r>
              <a:rPr lang="en-GB" dirty="0"/>
              <a:t>if</a:t>
            </a:r>
            <a:r>
              <a:rPr lang="he-IL" dirty="0"/>
              <a:t>-ים מקוננים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786840"/>
            <a:ext cx="11177954" cy="2149779"/>
          </a:xfrm>
        </p:spPr>
        <p:txBody>
          <a:bodyPr>
            <a:normAutofit/>
          </a:bodyPr>
          <a:lstStyle/>
          <a:p>
            <a:r>
              <a:rPr lang="he-IL" dirty="0"/>
              <a:t>בסיום כל אפשרות לזכור לבדוק האם צריך להמשיך בביצוע לאפשרות הבאה או לקפוץ, ולאן.</a:t>
            </a:r>
          </a:p>
          <a:p>
            <a:r>
              <a:rPr lang="he-IL" dirty="0"/>
              <a:t>ב-</a:t>
            </a:r>
            <a:r>
              <a:rPr lang="en-GB" dirty="0"/>
              <a:t>if</a:t>
            </a:r>
            <a:r>
              <a:rPr lang="he-IL" dirty="0"/>
              <a:t>-ים מקוננים האתגר הוא לשמור על הסדר. </a:t>
            </a:r>
            <a:br>
              <a:rPr lang="en-US" dirty="0"/>
            </a:br>
            <a:r>
              <a:rPr lang="he-IL" dirty="0"/>
              <a:t>מומלץ לכתוב קודם הערות </a:t>
            </a:r>
            <a:r>
              <a:rPr lang="he-IL" dirty="0" err="1"/>
              <a:t>מוזחות</a:t>
            </a:r>
            <a:r>
              <a:rPr lang="he-IL" dirty="0"/>
              <a:t> ורק אז להוסיף את המימוש.</a:t>
            </a:r>
            <a:br>
              <a:rPr lang="en-US" dirty="0"/>
            </a:br>
            <a:r>
              <a:rPr lang="he-IL" dirty="0"/>
              <a:t>לדוגמא אם נדרש להשוות בין </a:t>
            </a:r>
            <a:r>
              <a:rPr lang="en-US" dirty="0"/>
              <a:t>ch1</a:t>
            </a:r>
            <a:r>
              <a:rPr lang="he-IL" dirty="0"/>
              <a:t> ו-</a:t>
            </a:r>
            <a:r>
              <a:rPr lang="en-US" dirty="0"/>
              <a:t>ch2</a:t>
            </a:r>
            <a:r>
              <a:rPr lang="he-IL" dirty="0"/>
              <a:t> אז ראשית לכתוב: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97030"/>
            <a:ext cx="4114800" cy="365125"/>
          </a:xfrm>
        </p:spPr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897" y="3871741"/>
            <a:ext cx="432388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;comparing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ch1 ch2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baseline="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;ch1==ch2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;ch1!=ch2</a:t>
            </a: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9345" y="3043710"/>
            <a:ext cx="4412166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;comparing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ch1 ch2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MOV AL,ch1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CMP AL,ch2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JNE ch1_ne_ch2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baseline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;ch1==ch2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baseline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JMP …</a:t>
            </a:r>
            <a:endParaRPr lang="en-US" sz="2400" b="1" baseline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;ch1!=ch2</a:t>
            </a:r>
          </a:p>
          <a:p>
            <a:pPr lvl="0" algn="l" rtl="0">
              <a:defRPr/>
            </a:pPr>
            <a:r>
              <a:rPr lang="en-US" sz="24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ch1_ne_ch2:</a:t>
            </a:r>
          </a:p>
          <a:p>
            <a:pPr lvl="0" algn="l" rtl="0"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107258" y="4112614"/>
            <a:ext cx="1293542" cy="947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010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600" dirty="0"/>
              <a:t>משתנים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pic>
        <p:nvPicPr>
          <p:cNvPr id="1026" name="Picture 2" descr="Image result for vari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88" y="2179361"/>
            <a:ext cx="7173022" cy="29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780"/>
            <a:ext cx="10515600" cy="1123217"/>
          </a:xfrm>
        </p:spPr>
        <p:txBody>
          <a:bodyPr/>
          <a:lstStyle/>
          <a:p>
            <a:pPr algn="ctr"/>
            <a:r>
              <a:rPr lang="he-IL" dirty="0"/>
              <a:t>משתנים שלמים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8420" y="1532974"/>
          <a:ext cx="11842595" cy="408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2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3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9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/>
                        <a:t>בעברית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/>
                        <a:t>באנגלית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/>
                        <a:t>הצהרה </a:t>
                      </a:r>
                      <a:r>
                        <a:rPr lang="he-IL" sz="3200" dirty="0" err="1"/>
                        <a:t>באסמבלי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/>
                        <a:t>גודל בבתים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תחום ערכים</a:t>
                      </a:r>
                      <a:b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endParaRPr lang="he-IL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תחום ערכים</a:t>
                      </a:r>
                      <a:b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signed</a:t>
                      </a: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2’s complement</a:t>
                      </a:r>
                      <a:endParaRPr lang="he-IL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/>
                        <a:t>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Byte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DB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0-255</a:t>
                      </a:r>
                      <a:endParaRPr lang="he-IL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-128 – 127</a:t>
                      </a:r>
                      <a:endParaRPr lang="he-IL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/>
                        <a:t>מילה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Word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DW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0-65,535</a:t>
                      </a:r>
                      <a:endParaRPr lang="he-IL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-32,768 – 32,767</a:t>
                      </a:r>
                      <a:endParaRPr lang="he-IL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/>
                        <a:t>מילה כפולה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Double Word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DD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 rtl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algn="ctr" rtl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4,294,967,295</a:t>
                      </a:r>
                      <a:endParaRPr lang="he-IL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-2,147,483,648</a:t>
                      </a:r>
                    </a:p>
                    <a:p>
                      <a:pPr algn="ctr" rtl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algn="ctr" rtl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he-IL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57375"/>
            <a:ext cx="4114800" cy="321787"/>
          </a:xfrm>
        </p:spPr>
        <p:txBody>
          <a:bodyPr/>
          <a:lstStyle/>
          <a:p>
            <a:r>
              <a:rPr lang="he-IL" dirty="0"/>
              <a:t>רן דרור ©</a:t>
            </a:r>
          </a:p>
        </p:txBody>
      </p:sp>
    </p:spTree>
    <p:extLst>
      <p:ext uri="{BB962C8B-B14F-4D97-AF65-F5344CB8AC3E}">
        <p14:creationId xmlns:p14="http://schemas.microsoft.com/office/powerpoint/2010/main" val="17193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095"/>
            <a:ext cx="10515600" cy="945073"/>
          </a:xfrm>
        </p:spPr>
        <p:txBody>
          <a:bodyPr/>
          <a:lstStyle/>
          <a:p>
            <a:pPr algn="ctr"/>
            <a:r>
              <a:rPr lang="he-IL" dirty="0"/>
              <a:t>משתנים בקורס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3640"/>
              </p:ext>
            </p:extLst>
          </p:nvPr>
        </p:nvGraphicFramePr>
        <p:xfrm>
          <a:off x="191911" y="857974"/>
          <a:ext cx="11819467" cy="5669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2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4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095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בעברית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באנגלית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הצהרה </a:t>
                      </a:r>
                      <a:r>
                        <a:rPr lang="he-IL" sz="2400" dirty="0" err="1"/>
                        <a:t>באסמבלי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גודל בבתים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/>
                        <a:t>קביעת גודל בגישה לזיכרון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הצהרה ב-</a:t>
                      </a:r>
                      <a:r>
                        <a:rPr lang="en-US" sz="2400" dirty="0"/>
                        <a:t>C</a:t>
                      </a:r>
                      <a:r>
                        <a:rPr lang="he-IL" sz="2400" dirty="0"/>
                        <a:t> </a:t>
                      </a:r>
                      <a:br>
                        <a:rPr lang="en-US" sz="2400" dirty="0"/>
                      </a:br>
                      <a:r>
                        <a:rPr lang="he-IL" sz="1800" dirty="0"/>
                        <a:t>(ב-</a:t>
                      </a:r>
                      <a:r>
                        <a:rPr lang="en-US" sz="1800" dirty="0"/>
                        <a:t>TC</a:t>
                      </a:r>
                      <a:r>
                        <a:rPr lang="he-IL" sz="1800" dirty="0"/>
                        <a:t>)</a:t>
                      </a:r>
                      <a:r>
                        <a:rPr lang="he-IL" sz="2400" dirty="0"/>
                        <a:t> כשלם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הצהרה ב-</a:t>
                      </a:r>
                      <a:r>
                        <a:rPr lang="en-US" sz="2400" dirty="0"/>
                        <a:t>C</a:t>
                      </a:r>
                      <a:r>
                        <a:rPr lang="he-IL" sz="2400" dirty="0"/>
                        <a:t> </a:t>
                      </a:r>
                      <a:br>
                        <a:rPr lang="en-US" sz="2400" dirty="0"/>
                      </a:br>
                      <a:r>
                        <a:rPr kumimoji="0" lang="he-IL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(ב-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TC</a:t>
                      </a:r>
                      <a:r>
                        <a:rPr kumimoji="0" lang="he-IL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he-IL" sz="2400" dirty="0"/>
                        <a:t>כממשי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תחום ערכים</a:t>
                      </a:r>
                      <a:b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endParaRPr lang="he-IL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תחום ערכים</a:t>
                      </a:r>
                      <a:b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signed</a:t>
                      </a: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2’s complement</a:t>
                      </a:r>
                      <a:endParaRPr lang="he-IL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Byte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DB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BYTE PTR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char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0-255</a:t>
                      </a:r>
                      <a:endParaRPr lang="he-IL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-128 – 127</a:t>
                      </a:r>
                      <a:endParaRPr lang="he-IL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מילה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Word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DW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WORD PTR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int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0-65,535</a:t>
                      </a:r>
                      <a:endParaRPr lang="he-IL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-32,768 – 32,767</a:t>
                      </a:r>
                      <a:endParaRPr lang="he-IL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מילה כפולה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Double Word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DWORD PTR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long </a:t>
                      </a:r>
                      <a:r>
                        <a:rPr lang="en-US" sz="2400" dirty="0" err="1"/>
                        <a:t>int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float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 rtl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algn="ctr" rtl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4,294,967,295</a:t>
                      </a:r>
                      <a:endParaRPr lang="he-IL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-2,147,483,648</a:t>
                      </a:r>
                    </a:p>
                    <a:p>
                      <a:pPr algn="ctr" rtl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algn="ctr" rtl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he-IL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מילה מרובעת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Quad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Word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DQ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QWORD PTR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double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10 בתים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Ten Bytes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TBYTE PTR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long</a:t>
                      </a:r>
                      <a:r>
                        <a:rPr lang="en-US" sz="2400" baseline="0" dirty="0"/>
                        <a:t> double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57734"/>
            <a:ext cx="4114800" cy="321787"/>
          </a:xfrm>
        </p:spPr>
        <p:txBody>
          <a:bodyPr/>
          <a:lstStyle/>
          <a:p>
            <a:r>
              <a:rPr lang="he-IL" dirty="0"/>
              <a:t>רן דרור ©</a:t>
            </a:r>
          </a:p>
        </p:txBody>
      </p:sp>
    </p:spTree>
    <p:extLst>
      <p:ext uri="{BB962C8B-B14F-4D97-AF65-F5344CB8AC3E}">
        <p14:creationId xmlns:p14="http://schemas.microsoft.com/office/powerpoint/2010/main" val="189812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הצהרה על משתנים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4198004" y="2781565"/>
            <a:ext cx="467624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endParaRPr lang="he-IL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198004" y="1419097"/>
            <a:ext cx="7102930" cy="585362"/>
            <a:chOff x="4198004" y="1419097"/>
            <a:chExt cx="7102930" cy="585362"/>
          </a:xfrm>
        </p:grpSpPr>
        <p:sp>
          <p:nvSpPr>
            <p:cNvPr id="5" name="TextBox 4"/>
            <p:cNvSpPr txBox="1"/>
            <p:nvPr/>
          </p:nvSpPr>
          <p:spPr>
            <a:xfrm>
              <a:off x="4198004" y="1419684"/>
              <a:ext cx="4870768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Var1 </a:t>
              </a:r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DB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17</a:t>
              </a:r>
              <a:endParaRPr lang="he-IL" sz="3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742495" y="1419097"/>
              <a:ext cx="155843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3200" b="1" dirty="0"/>
                <a:t>משתנה: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7769238" y="2735217"/>
            <a:ext cx="3570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b="1" dirty="0"/>
              <a:t>משתנה לא מאותחל: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7542" y="3790898"/>
            <a:ext cx="908062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Array1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1973,1975,2009,2012</a:t>
            </a:r>
            <a:endParaRPr lang="he-IL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23734" y="3734483"/>
            <a:ext cx="1231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b="1" dirty="0"/>
              <a:t>מערך: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7542" y="5048894"/>
            <a:ext cx="834729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Array3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100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(10</a:t>
            </a:r>
            <a:r>
              <a:rPr lang="he-IL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h)</a:t>
            </a:r>
            <a:endParaRPr lang="he-IL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7542" y="5645845"/>
            <a:ext cx="776787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Array4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100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(?)</a:t>
            </a:r>
            <a:endParaRPr lang="he-IL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7542" y="4418014"/>
            <a:ext cx="908062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Array2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1973 1975 2009 2012</a:t>
            </a:r>
            <a:endParaRPr lang="he-IL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122471" y="4644254"/>
            <a:ext cx="2987351" cy="1818705"/>
            <a:chOff x="9031031" y="4769984"/>
            <a:chExt cx="2987351" cy="1818705"/>
          </a:xfrm>
        </p:grpSpPr>
        <p:sp>
          <p:nvSpPr>
            <p:cNvPr id="17" name="Oval Callout 16"/>
            <p:cNvSpPr/>
            <p:nvPr/>
          </p:nvSpPr>
          <p:spPr>
            <a:xfrm>
              <a:off x="9031031" y="4769984"/>
              <a:ext cx="2987351" cy="1818705"/>
            </a:xfrm>
            <a:prstGeom prst="wedgeEllipseCallout">
              <a:avLst>
                <a:gd name="adj1" fmla="val -109219"/>
                <a:gd name="adj2" fmla="val -115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089692" y="4979159"/>
              <a:ext cx="28862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e-IL" sz="2400" dirty="0"/>
                <a:t>מצהיר על מערך</a:t>
              </a:r>
              <a:br>
                <a:rPr lang="en-US" sz="2400" dirty="0"/>
              </a:br>
              <a:r>
                <a:rPr lang="he-IL" sz="2400" dirty="0"/>
                <a:t>בעל 100 איברים, ומאתחל אותם ל-</a:t>
              </a:r>
              <a:r>
                <a:rPr lang="en-US" sz="2400" dirty="0"/>
                <a:t>107h</a:t>
              </a:r>
              <a:endParaRPr lang="he-IL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97" y="847232"/>
            <a:ext cx="3431745" cy="2175571"/>
            <a:chOff x="1197" y="847232"/>
            <a:chExt cx="3431745" cy="2175571"/>
          </a:xfrm>
        </p:grpSpPr>
        <p:sp>
          <p:nvSpPr>
            <p:cNvPr id="20" name="Oval Callout 19"/>
            <p:cNvSpPr/>
            <p:nvPr/>
          </p:nvSpPr>
          <p:spPr>
            <a:xfrm>
              <a:off x="81207" y="847232"/>
              <a:ext cx="3257689" cy="1956141"/>
            </a:xfrm>
            <a:prstGeom prst="wedgeEllipseCallout">
              <a:avLst>
                <a:gd name="adj1" fmla="val 76254"/>
                <a:gd name="adj2" fmla="val 1764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97" y="1092950"/>
              <a:ext cx="3431745" cy="1929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h – hexadecimal</a:t>
              </a:r>
              <a:endParaRPr lang="he-IL" sz="2400" dirty="0"/>
            </a:p>
            <a:p>
              <a:pPr algn="ctr"/>
              <a:r>
                <a:rPr lang="en-US" sz="2400" dirty="0"/>
                <a:t>Should begin with digit</a:t>
              </a:r>
            </a:p>
            <a:p>
              <a:pPr algn="ctr"/>
              <a:r>
                <a:rPr lang="en-US" sz="2400" dirty="0"/>
                <a:t>d – decimal (default)</a:t>
              </a:r>
            </a:p>
            <a:p>
              <a:pPr algn="ctr"/>
              <a:r>
                <a:rPr lang="en-US" sz="2400" dirty="0"/>
                <a:t>b - binary</a:t>
              </a:r>
              <a:endParaRPr lang="he-IL" sz="24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01116" y="1945307"/>
            <a:ext cx="487076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Var1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0A1h</a:t>
            </a:r>
            <a:endParaRPr lang="he-IL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8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6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8806" y="365125"/>
            <a:ext cx="3533193" cy="1325563"/>
          </a:xfrm>
        </p:spPr>
        <p:txBody>
          <a:bodyPr/>
          <a:lstStyle/>
          <a:p>
            <a:pPr algn="ctr"/>
            <a:r>
              <a:rPr lang="en-US" dirty="0"/>
              <a:t>ASCII Table</a:t>
            </a:r>
            <a:endParaRPr lang="he-IL" dirty="0"/>
          </a:p>
        </p:txBody>
      </p:sp>
      <p:pic>
        <p:nvPicPr>
          <p:cNvPr id="1026" name="Picture 2" descr="standard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0" y="-20423"/>
            <a:ext cx="8111347" cy="68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250196" y="1560945"/>
            <a:ext cx="9042392" cy="856331"/>
            <a:chOff x="3250196" y="1560945"/>
            <a:chExt cx="9042392" cy="8563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l="29661" t="24652" r="31218" b="68755"/>
            <a:stretch/>
          </p:blipFill>
          <p:spPr>
            <a:xfrm>
              <a:off x="5848539" y="1560945"/>
              <a:ext cx="6444049" cy="678773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3250196" y="1900331"/>
              <a:ext cx="2740518" cy="5169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322622" y="2176347"/>
            <a:ext cx="8951859" cy="847510"/>
            <a:chOff x="3322622" y="2176347"/>
            <a:chExt cx="8951859" cy="84751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29661" t="17405" r="31218" b="75551"/>
            <a:stretch/>
          </p:blipFill>
          <p:spPr>
            <a:xfrm>
              <a:off x="5830432" y="2176347"/>
              <a:ext cx="6444049" cy="725155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3322622" y="2538924"/>
              <a:ext cx="2668092" cy="48493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22419" y="2861305"/>
            <a:ext cx="4517662" cy="574089"/>
            <a:chOff x="6822419" y="2861305"/>
            <a:chExt cx="4517662" cy="574089"/>
          </a:xfrm>
        </p:grpSpPr>
        <p:sp>
          <p:nvSpPr>
            <p:cNvPr id="11" name="Rectangle 10"/>
            <p:cNvSpPr/>
            <p:nvPr/>
          </p:nvSpPr>
          <p:spPr>
            <a:xfrm>
              <a:off x="6866968" y="2861305"/>
              <a:ext cx="4428564" cy="574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22419" y="2947163"/>
              <a:ext cx="451766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In C and Java </a:t>
              </a:r>
              <a:r>
                <a:rPr lang="en-US" sz="2400" b="1" dirty="0">
                  <a:solidFill>
                    <a:srgbClr val="FF0000"/>
                  </a:solidFill>
                </a:rPr>
                <a:t>‘\n’ Equal CR + LF </a:t>
              </a:r>
              <a:endParaRPr lang="he-IL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8434" name="Picture 2" descr="Image result for old typing machine carri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115" y="3627740"/>
            <a:ext cx="3266574" cy="303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98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64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הצהרה על משתנים - מחרוזות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295" y="1441198"/>
            <a:ext cx="1094565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Str1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52,41,78,32,68,82,79,82</a:t>
            </a:r>
            <a:endParaRPr lang="he-I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704" y="2099543"/>
            <a:ext cx="72745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Str2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50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(?)</a:t>
            </a:r>
            <a:endParaRPr lang="he-I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12605" y="1460184"/>
            <a:ext cx="1428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b="1" dirty="0"/>
              <a:t>מחרוזת:</a:t>
            </a:r>
          </a:p>
        </p:txBody>
      </p:sp>
      <p:sp>
        <p:nvSpPr>
          <p:cNvPr id="8" name="Rectangle 7"/>
          <p:cNvSpPr/>
          <p:nvPr/>
        </p:nvSpPr>
        <p:spPr>
          <a:xfrm>
            <a:off x="8312057" y="2099864"/>
            <a:ext cx="3429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b="1" dirty="0"/>
              <a:t>מחרוזת לא מאותחלת: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1294" y="3020830"/>
            <a:ext cx="971438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Str3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’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he-I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95" y="4166667"/>
            <a:ext cx="971438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Str5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’a’ ’b’ ’c’</a:t>
            </a:r>
            <a:endParaRPr lang="he-I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31699" y="3018475"/>
            <a:ext cx="6609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b="1" dirty="0"/>
              <a:t>אפשרויות שונות להצהיר על אותה המחרוזת: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8046" y="3563957"/>
            <a:ext cx="971438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Str4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’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a’,’b’,’c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he-I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294" y="4788466"/>
            <a:ext cx="971438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Str6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97,98,99</a:t>
            </a:r>
            <a:endParaRPr lang="he-I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רן דרור ©</a:t>
            </a:r>
            <a:endParaRPr lang="he-IL" dirty="0"/>
          </a:p>
        </p:txBody>
      </p:sp>
      <p:sp>
        <p:nvSpPr>
          <p:cNvPr id="22" name="Rectangle 21"/>
          <p:cNvSpPr/>
          <p:nvPr/>
        </p:nvSpPr>
        <p:spPr>
          <a:xfrm>
            <a:off x="9126383" y="5763154"/>
            <a:ext cx="2614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b="1" dirty="0"/>
              <a:t>מחרוזת לתצוגה: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8220" y="5767629"/>
            <a:ext cx="971438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Str7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’Hello World!’,13,10,’$’ </a:t>
            </a:r>
            <a:endParaRPr lang="he-I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596812" y="3705609"/>
            <a:ext cx="6209468" cy="1834048"/>
            <a:chOff x="5596812" y="3705609"/>
            <a:chExt cx="6209468" cy="1834048"/>
          </a:xfrm>
        </p:grpSpPr>
        <p:sp>
          <p:nvSpPr>
            <p:cNvPr id="31" name="Oval Callout 30"/>
            <p:cNvSpPr/>
            <p:nvPr/>
          </p:nvSpPr>
          <p:spPr>
            <a:xfrm>
              <a:off x="5596812" y="3720952"/>
              <a:ext cx="2987351" cy="1818705"/>
            </a:xfrm>
            <a:prstGeom prst="wedgeEllipseCallout">
              <a:avLst>
                <a:gd name="adj1" fmla="val -32467"/>
                <a:gd name="adj2" fmla="val 6515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80922" y="3963547"/>
              <a:ext cx="20869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/>
                <a:t>LF</a:t>
              </a:r>
              <a:r>
                <a:rPr lang="he-IL" sz="2800" dirty="0"/>
                <a:t> ו-</a:t>
              </a:r>
              <a:r>
                <a:rPr lang="en-US" sz="2800" dirty="0"/>
                <a:t>CR</a:t>
              </a:r>
              <a:r>
                <a:rPr lang="he-IL" sz="2800" dirty="0"/>
                <a:t>, ביחד לעבור שורה כמו: </a:t>
              </a:r>
              <a:r>
                <a:rPr lang="en-US" sz="2800" dirty="0"/>
                <a:t>‘\n’</a:t>
              </a:r>
              <a:endParaRPr lang="he-IL" sz="2800" dirty="0"/>
            </a:p>
          </p:txBody>
        </p:sp>
        <p:sp>
          <p:nvSpPr>
            <p:cNvPr id="33" name="Oval Callout 32"/>
            <p:cNvSpPr/>
            <p:nvPr/>
          </p:nvSpPr>
          <p:spPr>
            <a:xfrm>
              <a:off x="8818929" y="3705609"/>
              <a:ext cx="2987351" cy="1818705"/>
            </a:xfrm>
            <a:prstGeom prst="wedgeEllipseCallout">
              <a:avLst>
                <a:gd name="adj1" fmla="val -101181"/>
                <a:gd name="adj2" fmla="val 68233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20439" y="3893849"/>
              <a:ext cx="268470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e-IL" sz="2800" dirty="0"/>
                <a:t>תו שמסמל את סוף המחרוזת לרוטינות תצוגה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6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6" grpId="0"/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11414</TotalTime>
  <Words>2102</Words>
  <Application>Microsoft Office PowerPoint</Application>
  <PresentationFormat>Widescreen</PresentationFormat>
  <Paragraphs>535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 Unicode MS</vt:lpstr>
      <vt:lpstr>Arial</vt:lpstr>
      <vt:lpstr>Calibri</vt:lpstr>
      <vt:lpstr>Calibri Light</vt:lpstr>
      <vt:lpstr>Courier New</vt:lpstr>
      <vt:lpstr>Office Theme</vt:lpstr>
      <vt:lpstr>1_Office Theme</vt:lpstr>
      <vt:lpstr>2_Office Theme</vt:lpstr>
      <vt:lpstr>3_Office Theme</vt:lpstr>
      <vt:lpstr> תוכנית ראשונה באסמבלי</vt:lpstr>
      <vt:lpstr>כדאי ללכת לסדנאות !</vt:lpstr>
      <vt:lpstr>מבנה התוכניות הראשונות</vt:lpstr>
      <vt:lpstr>משתנים</vt:lpstr>
      <vt:lpstr>משתנים שלמים</vt:lpstr>
      <vt:lpstr>משתנים בקורס</vt:lpstr>
      <vt:lpstr>הצהרה על משתנים</vt:lpstr>
      <vt:lpstr>ASCII Table</vt:lpstr>
      <vt:lpstr>הצהרה על משתנים - מחרוזות</vt:lpstr>
      <vt:lpstr>אוגרים (Registers)</vt:lpstr>
      <vt:lpstr>אוגרים (Registers)</vt:lpstr>
      <vt:lpstr>אוגרים כלליים</vt:lpstr>
      <vt:lpstr>אוגרים (Registers)</vt:lpstr>
      <vt:lpstr>אוגרים (Registers)</vt:lpstr>
      <vt:lpstr>אוגרים (Registers)</vt:lpstr>
      <vt:lpstr>אוגרים ב-386</vt:lpstr>
      <vt:lpstr>אוגרים כלליים</vt:lpstr>
      <vt:lpstr>אוגרים ב- x86-64</vt:lpstr>
      <vt:lpstr>פעולות חשבון</vt:lpstr>
      <vt:lpstr>פעולות בסיסיות</vt:lpstr>
      <vt:lpstr>נשא (carry)</vt:lpstr>
      <vt:lpstr>חיבור וחיסור עם carry</vt:lpstr>
      <vt:lpstr>חיבור וחיסור עם carry</vt:lpstr>
      <vt:lpstr>כפל וחילוק</vt:lpstr>
      <vt:lpstr>בחלוקה צריך לשים לב שהתוצאה תיכנס לרגיסטרי התוצאה !</vt:lpstr>
      <vt:lpstr>בחלוקה צריך לשים לב לערך של כל הרגיסטרים שמהוים את המחולק !</vt:lpstr>
      <vt:lpstr>פעולות בביטים</vt:lpstr>
      <vt:lpstr>עוד פקודות</vt:lpstr>
      <vt:lpstr>רוטינות של DOS</vt:lpstr>
      <vt:lpstr>רוטינות של DOS – INT 21h</vt:lpstr>
      <vt:lpstr>רוטינות של DOS – INT 21h</vt:lpstr>
      <vt:lpstr>PowerPoint Presentation</vt:lpstr>
      <vt:lpstr>מבנה התוכניות הראשונות</vt:lpstr>
      <vt:lpstr>PowerPoint Presentation</vt:lpstr>
      <vt:lpstr>PowerPoint Presentation</vt:lpstr>
      <vt:lpstr>עצות למימוש if-ים מקוננים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תוכנית ראשונה באסמבלי</dc:title>
  <dc:creator>רן דרור</dc:creator>
  <cp:lastModifiedBy>רן דרור</cp:lastModifiedBy>
  <cp:revision>337</cp:revision>
  <cp:lastPrinted>2016-11-09T04:31:56Z</cp:lastPrinted>
  <dcterms:created xsi:type="dcterms:W3CDTF">2016-02-16T08:22:29Z</dcterms:created>
  <dcterms:modified xsi:type="dcterms:W3CDTF">2020-04-06T05:47:34Z</dcterms:modified>
</cp:coreProperties>
</file>