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5" r:id="rId4"/>
    <p:sldId id="264" r:id="rId5"/>
    <p:sldId id="263" r:id="rId6"/>
    <p:sldId id="262" r:id="rId7"/>
    <p:sldId id="266" r:id="rId8"/>
    <p:sldId id="269" r:id="rId9"/>
    <p:sldId id="268" r:id="rId10"/>
    <p:sldId id="267" r:id="rId11"/>
    <p:sldId id="270" r:id="rId12"/>
    <p:sldId id="258" r:id="rId13"/>
    <p:sldId id="276" r:id="rId14"/>
    <p:sldId id="275" r:id="rId15"/>
    <p:sldId id="273" r:id="rId16"/>
    <p:sldId id="274" r:id="rId17"/>
    <p:sldId id="271" r:id="rId18"/>
    <p:sldId id="259" r:id="rId19"/>
    <p:sldId id="278" r:id="rId20"/>
    <p:sldId id="277" r:id="rId21"/>
    <p:sldId id="257" r:id="rId22"/>
    <p:sldId id="282" r:id="rId23"/>
    <p:sldId id="281" r:id="rId24"/>
    <p:sldId id="280" r:id="rId25"/>
    <p:sldId id="284" r:id="rId26"/>
    <p:sldId id="289" r:id="rId27"/>
    <p:sldId id="283" r:id="rId28"/>
    <p:sldId id="260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12/30/2019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DD4B-F5C0-40BF-9BE6-9C92035F4925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1CA-D94A-4616-808E-6CB727334B65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F8A-1A66-42D1-A866-6C5C4769F2D2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AA88-4CC4-4A5F-A32F-8415E1F7BFF5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5D71-2FA5-4A2C-BD20-8AADD7EB64A1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8B46-0870-4F81-B60E-20D309ED6F0D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078-623C-428A-903F-6790426C0882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0785-A5C4-4E99-A680-C4265910C1DC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E636-199D-427B-9416-9F3107D145EA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A931-743C-4B31-AB48-1E1686F5C6B8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220-A8AB-4CC3-A7A2-F56B662B04C0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D8D-1F49-4552-9458-CE9472D1F962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822-E65C-4831-8936-33302BA6D1B8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DAF-0632-48BA-A6D8-0ABEFE590FFF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F98F-0464-4DE0-B82F-337C6C582C86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B7-741C-4CF3-8514-6638ED9BF905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D6E3-1A43-4E37-A005-D69D4E119172}" type="datetime1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omputerhope.com/msdo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sbo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braude.ac.il/mod/url/view.php?id=2493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braude.ac.il/mod/resource/view.php?id=350070" TargetMode="External"/><Relationship Id="rId2" Type="http://schemas.openxmlformats.org/officeDocument/2006/relationships/hyperlink" Target="https://moodle.braude.ac.il/mod/folder/view.php?id=34409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- מבוא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D912-DF6C-427C-A0B2-494FEE40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משלים ל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5A9C-EFA0-4D48-B1FB-370D7EB3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b="1" dirty="0"/>
              <a:t>שיטת המשלים ל-2</a:t>
            </a:r>
            <a:r>
              <a:rPr lang="he-IL" dirty="0"/>
              <a:t> היא שיטה לייצוג מספרים עם סימן בבסיס בינארי. </a:t>
            </a:r>
          </a:p>
          <a:p>
            <a:pPr algn="r" rtl="1"/>
            <a:r>
              <a:rPr lang="he-IL" dirty="0"/>
              <a:t>בשיטה זאת הסיבית הגבוהה ביותר </a:t>
            </a:r>
            <a:r>
              <a:rPr lang="en-US" dirty="0"/>
              <a:t>MSB - Most Significant Bit) </a:t>
            </a:r>
            <a:r>
              <a:rPr lang="he-IL" dirty="0"/>
              <a:t>) ,  מייצגת את הסימן של המספר (חיובי או שלילי) ושאר הספרות מייצגות את המספר. </a:t>
            </a:r>
          </a:p>
          <a:p>
            <a:pPr algn="r" rtl="1"/>
            <a:r>
              <a:rPr lang="he-IL" dirty="0"/>
              <a:t>שיטה זו מקובלת במחשבים לייצוג בינארי של מספרים שעשויים להיות שליליים, כיוון שקל יחסית לחשב את ערך המספר וכן לבצע עליו פעולות בסיסיות.</a:t>
            </a:r>
          </a:p>
          <a:p>
            <a:pPr algn="r" rtl="1"/>
            <a:r>
              <a:rPr lang="he-IL" dirty="0"/>
              <a:t>על מנת לייצג מספר בן    סיביות בשיטת המשלים ל-2 יש להפריד את הסיבית השמאלית ביותר משאר המספר.</a:t>
            </a:r>
          </a:p>
          <a:p>
            <a:pPr algn="r" rtl="1"/>
            <a:r>
              <a:rPr lang="he-IL" dirty="0"/>
              <a:t>כאשר ישנן    סיביות, ניתן לייצג כל</a:t>
            </a:r>
            <a:endParaRPr lang="en-US" dirty="0"/>
          </a:p>
          <a:p>
            <a:pPr algn="r" rtl="1"/>
            <a:r>
              <a:rPr lang="he-IL" dirty="0"/>
              <a:t>על מנת להמיר מספר שלילי למספר המיוצג בשיטת המשלים ל-2 יש לחשב את ערכו המוחלט של המספר, להמיר את הערך המוחלט לייצוג בינארי, להפוך את כל הסיביות (1 ל-0 ו-0 ל-1) ולהוסיף 1.</a:t>
            </a:r>
          </a:p>
          <a:p>
            <a:pPr algn="r" rtl="1"/>
            <a:r>
              <a:rPr lang="he-IL" dirty="0"/>
              <a:t>דוגמה : נמיר לדוגמה את המספר 17- </a:t>
            </a:r>
            <a:br>
              <a:rPr lang="he-IL" dirty="0"/>
            </a:br>
            <a:r>
              <a:rPr lang="he-IL" dirty="0"/>
              <a:t>צעד ראשון: נמיר את ערכו המוחלט של 17- למספר בייצוג בינארי (17 = 0001 0001)</a:t>
            </a:r>
            <a:br>
              <a:rPr lang="he-IL" dirty="0"/>
            </a:br>
            <a:r>
              <a:rPr lang="he-IL" dirty="0"/>
              <a:t>צעד שני: נהפוך את כל הסיביות (1110 1110)</a:t>
            </a:r>
            <a:br>
              <a:rPr lang="he-IL" dirty="0"/>
            </a:br>
            <a:r>
              <a:rPr lang="he-IL" dirty="0"/>
              <a:t>צעד שלישי: נוסיף 1 (1111 1110 = 17-)</a:t>
            </a:r>
          </a:p>
          <a:p>
            <a:pPr algn="r" rtl="1"/>
            <a:r>
              <a:rPr lang="he-IL" dirty="0"/>
              <a:t> 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B00B9-5D10-4E55-8C37-80C3A17D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6678648-24C5-4931-AF77-FBEA7560A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65210"/>
              </p:ext>
            </p:extLst>
          </p:nvPr>
        </p:nvGraphicFramePr>
        <p:xfrm>
          <a:off x="10052206" y="3749197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182AE7E-A966-40D2-9781-DD55B06B8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2206" y="3749197"/>
                        <a:ext cx="20955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23969D8-8FA2-4102-BF40-60163607F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97351"/>
              </p:ext>
            </p:extLst>
          </p:nvPr>
        </p:nvGraphicFramePr>
        <p:xfrm>
          <a:off x="9160068" y="3452307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6678648-24C5-4931-AF77-FBEA7560A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0068" y="3452307"/>
                        <a:ext cx="20955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85D22EC-AA72-4709-B4CC-491C10246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26932"/>
              </p:ext>
            </p:extLst>
          </p:nvPr>
        </p:nvGraphicFramePr>
        <p:xfrm>
          <a:off x="6537588" y="3684082"/>
          <a:ext cx="1885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6" imgW="1143000" imgH="203040" progId="Equation.DSMT4">
                  <p:embed/>
                </p:oleObj>
              </mc:Choice>
              <mc:Fallback>
                <p:oleObj name="Equation" r:id="rId6" imgW="114300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23969D8-8FA2-4102-BF40-60163607F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7588" y="3684082"/>
                        <a:ext cx="1885950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7B2C-D207-4A8A-9C5D-9C8B346E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משלים ל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0985-FEB4-4522-83D6-EED2F8CC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D95D9-E253-4DF9-A754-3CDBA82E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DEB60-F58B-489F-BB24-E15DD165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67" y="1650698"/>
            <a:ext cx="4828672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2CE-C8A6-485C-AADD-AE022AED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שלבים ב</a:t>
            </a:r>
            <a:r>
              <a:rPr lang="en-US" dirty="0"/>
              <a:t> </a:t>
            </a:r>
            <a:r>
              <a:rPr lang="he-IL" dirty="0"/>
              <a:t>שפת סף</a:t>
            </a:r>
            <a:r>
              <a:rPr lang="en-US" dirty="0"/>
              <a:t> - </a:t>
            </a:r>
            <a:r>
              <a:rPr lang="he-IL" dirty="0"/>
              <a:t> אשר נקראת גם </a:t>
            </a:r>
            <a:r>
              <a:rPr lang="he-IL" dirty="0" err="1"/>
              <a:t>אסמבלי</a:t>
            </a:r>
            <a:r>
              <a:rPr lang="he-IL" dirty="0"/>
              <a:t> </a:t>
            </a:r>
            <a:r>
              <a:rPr lang="en-US" dirty="0"/>
              <a:t>Assembly)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4BB5-B5C1-4545-898D-E5B9658E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שלב 1 : עריכת קבצי מקור (</a:t>
            </a:r>
            <a:r>
              <a:rPr lang="en-US" dirty="0"/>
              <a:t> </a:t>
            </a:r>
            <a:r>
              <a:rPr lang="he-IL" dirty="0"/>
              <a:t>לדוגמה קבצי </a:t>
            </a:r>
            <a:r>
              <a:rPr lang="en-US" dirty="0"/>
              <a:t>c</a:t>
            </a:r>
            <a:r>
              <a:rPr lang="he-IL" dirty="0"/>
              <a:t> ו </a:t>
            </a:r>
            <a:r>
              <a:rPr lang="en-US" dirty="0" err="1"/>
              <a:t>asm</a:t>
            </a:r>
            <a:r>
              <a:rPr lang="he-IL" dirty="0"/>
              <a:t> ) </a:t>
            </a:r>
          </a:p>
          <a:p>
            <a:pPr algn="r" rtl="1"/>
            <a:r>
              <a:rPr lang="he-IL" dirty="0"/>
              <a:t>שלב 2 : </a:t>
            </a:r>
            <a:r>
              <a:rPr lang="en-US" dirty="0"/>
              <a:t>Assembling</a:t>
            </a:r>
            <a:r>
              <a:rPr lang="he-IL" dirty="0"/>
              <a:t> (</a:t>
            </a:r>
            <a:r>
              <a:rPr lang="en-US" dirty="0"/>
              <a:t> </a:t>
            </a:r>
            <a:r>
              <a:rPr lang="he-IL" dirty="0"/>
              <a:t>כתוצאה נוצר לנו קובץ </a:t>
            </a:r>
            <a:r>
              <a:rPr lang="en-US" dirty="0"/>
              <a:t>object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, בקורס יבוצע בעזרת </a:t>
            </a:r>
            <a:r>
              <a:rPr lang="en-US" dirty="0" err="1"/>
              <a:t>tasm</a:t>
            </a:r>
            <a:endParaRPr lang="he-IL" dirty="0"/>
          </a:p>
          <a:p>
            <a:pPr algn="r" rtl="1"/>
            <a:r>
              <a:rPr lang="he-IL" dirty="0"/>
              <a:t>שלב 3 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Linking</a:t>
            </a:r>
            <a:r>
              <a:rPr lang="he-IL" dirty="0"/>
              <a:t> (מקשר את קבצי ה </a:t>
            </a:r>
            <a:r>
              <a:rPr lang="en-US" dirty="0"/>
              <a:t>object</a:t>
            </a:r>
            <a:r>
              <a:rPr lang="he-IL" dirty="0"/>
              <a:t> לקובץ  </a:t>
            </a:r>
            <a:r>
              <a:rPr lang="en-US" dirty="0"/>
              <a:t> Executable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, בקורס יבוצע בעזרת </a:t>
            </a:r>
            <a:r>
              <a:rPr lang="en-US" dirty="0" err="1"/>
              <a:t>tlink</a:t>
            </a:r>
            <a:endParaRPr lang="he-IL" dirty="0"/>
          </a:p>
          <a:p>
            <a:pPr algn="r" rtl="1"/>
            <a:r>
              <a:rPr lang="he-IL" dirty="0"/>
              <a:t>שלב 4 : הרצה של </a:t>
            </a:r>
            <a:r>
              <a:rPr lang="en-US" dirty="0"/>
              <a:t> Executable file</a:t>
            </a:r>
            <a:r>
              <a:rPr lang="he-I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4AEA-2E79-4B67-9585-F2377414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F07F-DF53-48EB-B741-D451E49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Command 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C288-86F5-46D6-8D79-C79AEE39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קיימים אתרים שונים שמסבירים את הפקודות השונות שניתן להריץ ב</a:t>
            </a:r>
            <a:r>
              <a:rPr lang="en-US" dirty="0"/>
              <a:t>Command Line </a:t>
            </a:r>
            <a:br>
              <a:rPr lang="en-US" dirty="0"/>
            </a:br>
            <a:r>
              <a:rPr lang="he-IL" dirty="0"/>
              <a:t>אתר מומלץ ובו כל רשימת הפקודות הוא : </a:t>
            </a:r>
            <a:r>
              <a:rPr lang="en-US" dirty="0">
                <a:hlinkClick r:id="rId2"/>
              </a:rPr>
              <a:t>http://www.computerhope.com/msdos.htm</a:t>
            </a:r>
            <a:endParaRPr lang="he-IL" dirty="0"/>
          </a:p>
          <a:p>
            <a:pPr algn="r" rtl="1"/>
            <a:r>
              <a:rPr lang="en-US" dirty="0"/>
              <a:t> </a:t>
            </a:r>
            <a:r>
              <a:rPr lang="he-IL" dirty="0"/>
              <a:t>אנחנו נשתמש בעיקר בפקודות הבאות :</a:t>
            </a:r>
          </a:p>
          <a:p>
            <a:pPr algn="r" rtl="1"/>
            <a:r>
              <a:rPr lang="en-US" dirty="0"/>
              <a:t>CD</a:t>
            </a:r>
            <a:r>
              <a:rPr lang="he-IL" dirty="0"/>
              <a:t> </a:t>
            </a:r>
            <a:r>
              <a:rPr lang="en-US" dirty="0"/>
              <a:t>(Change Directory)</a:t>
            </a:r>
            <a:r>
              <a:rPr lang="he-IL" dirty="0"/>
              <a:t> : כדי לעבור לספריה כלשהי , יש לרשום : </a:t>
            </a:r>
            <a:r>
              <a:rPr lang="en-US" dirty="0"/>
              <a:t>CD </a:t>
            </a:r>
            <a:r>
              <a:rPr lang="en-US" dirty="0" err="1"/>
              <a:t>DirectoryName</a:t>
            </a:r>
            <a:endParaRPr lang="he-IL" dirty="0"/>
          </a:p>
          <a:p>
            <a:pPr algn="r" rtl="1"/>
            <a:r>
              <a:rPr lang="he-IL" dirty="0"/>
              <a:t>כאשר שם </a:t>
            </a:r>
            <a:r>
              <a:rPr lang="he-IL" dirty="0" err="1"/>
              <a:t>הספריה</a:t>
            </a:r>
            <a:r>
              <a:rPr lang="he-IL" dirty="0"/>
              <a:t> בא במקום</a:t>
            </a:r>
            <a:r>
              <a:rPr lang="en-US" dirty="0"/>
              <a:t> , </a:t>
            </a:r>
            <a:r>
              <a:rPr lang="en-US" dirty="0" err="1"/>
              <a:t>DirectoryName</a:t>
            </a:r>
            <a:r>
              <a:rPr lang="en-US" dirty="0"/>
              <a:t> </a:t>
            </a:r>
            <a:r>
              <a:rPr lang="he-IL" dirty="0"/>
              <a:t>לדוגמה. </a:t>
            </a:r>
            <a:r>
              <a:rPr lang="en-US" dirty="0"/>
              <a:t>CD Games 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כדי לחזור ספריה אחת אחורה בעץ הספריות יש לרשום </a:t>
            </a:r>
            <a:r>
              <a:rPr lang="en-US" dirty="0"/>
              <a:t>CD .. </a:t>
            </a:r>
          </a:p>
          <a:p>
            <a:pPr algn="r" rtl="1"/>
            <a:r>
              <a:rPr lang="he-IL" dirty="0"/>
              <a:t>כדי לחזור לתחילת העץ יש לרשום </a:t>
            </a:r>
            <a:r>
              <a:rPr lang="en-US" dirty="0"/>
              <a:t>CD \ </a:t>
            </a:r>
          </a:p>
          <a:p>
            <a:pPr marL="0" indent="0" algn="r" rtl="1"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3E1C4-6574-4EDC-AB2A-D98CF80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92032-772E-4172-BB45-E9D28B21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98" y="4291641"/>
            <a:ext cx="3545177" cy="24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4EE6-295C-45A1-89BD-D4224B2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 u="sng" dirty="0"/>
              <a:t>Command Line</a:t>
            </a:r>
            <a:endParaRPr lang="LID4096" dirty="0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1550-19A6-4C93-BD02-205CDA6C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rtl="1"/>
            <a:r>
              <a:rPr lang="en-US"/>
              <a:t>DIR</a:t>
            </a:r>
            <a:r>
              <a:rPr lang="he-IL"/>
              <a:t> : פירוט כל הקבצים ותתי הספריות הקיימים בספריה כלשהי.                                                   לעיתים יש קבצים וספריות רבות מדי בשביל הצגה על מסך אחד, ולכן רצוי לכתוב</a:t>
            </a:r>
            <a:r>
              <a:rPr lang="en-US"/>
              <a:t> dir /p. </a:t>
            </a:r>
            <a:r>
              <a:rPr lang="he-IL"/>
              <a:t>הסימון</a:t>
            </a:r>
            <a:r>
              <a:rPr lang="en-US"/>
              <a:t> p </a:t>
            </a:r>
            <a:r>
              <a:rPr lang="he-IL"/>
              <a:t>הוא קיצור ל</a:t>
            </a:r>
            <a:r>
              <a:rPr lang="en-US"/>
              <a:t>page  </a:t>
            </a:r>
            <a:r>
              <a:rPr lang="he-IL"/>
              <a:t> והתוכן יוצג על המסך עמוד אחרי עמוד. עוד אפשרות לכתוב </a:t>
            </a:r>
            <a:r>
              <a:rPr lang="en-US"/>
              <a:t>dir/w</a:t>
            </a:r>
            <a:r>
              <a:rPr lang="he-IL"/>
              <a:t> שיפרוש את התוכן לעמודות.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B5EDB-E345-4012-8BA0-3C05E633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66" y="645106"/>
            <a:ext cx="3862327" cy="2698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3B068-9B0E-47E4-AA87-E9516B02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737" y="3508529"/>
            <a:ext cx="3412232" cy="2384324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4EC2-57AE-4267-BD15-126B5504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e-IL"/>
              <a:t>איליה זלדנר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85B-DAA4-44FA-820F-62FE2D5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E14A-3002-4BE2-9DAE-2A1D47EA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כיוון שלמערכות הפעלה מודרניות אין תאימות לאחור עם מעבדי ה־</a:t>
            </a:r>
            <a:r>
              <a:rPr lang="en-US" dirty="0"/>
              <a:t>80x86 </a:t>
            </a:r>
            <a:r>
              <a:rPr lang="he-IL" dirty="0"/>
              <a:t> ומרחב הכתובות שלהם (</a:t>
            </a:r>
            <a:r>
              <a:rPr lang="en-US" dirty="0"/>
              <a:t> </a:t>
            </a:r>
            <a:r>
              <a:rPr lang="he-IL" dirty="0"/>
              <a:t>64 ביט ולא 32 ביט )</a:t>
            </a:r>
            <a:r>
              <a:rPr lang="en-US" dirty="0"/>
              <a:t> </a:t>
            </a:r>
            <a:r>
              <a:rPr lang="he-IL" dirty="0"/>
              <a:t>. נדרשת תוכנה שנקראת בשם כללי </a:t>
            </a:r>
            <a:r>
              <a:rPr lang="he-IL" dirty="0" err="1"/>
              <a:t>אמולטור</a:t>
            </a:r>
            <a:r>
              <a:rPr lang="he-IL" dirty="0"/>
              <a:t> </a:t>
            </a:r>
            <a:r>
              <a:rPr lang="en-US" dirty="0"/>
              <a:t>  (Emulator)</a:t>
            </a:r>
            <a:r>
              <a:rPr lang="he-IL" dirty="0"/>
              <a:t>  </a:t>
            </a:r>
          </a:p>
          <a:p>
            <a:pPr algn="r" rtl="1"/>
            <a:r>
              <a:rPr lang="he-IL" dirty="0" err="1"/>
              <a:t>אמולטור</a:t>
            </a:r>
            <a:r>
              <a:rPr lang="he-IL" dirty="0"/>
              <a:t> היא תוכנה שמדמה מחשב או מערכת הפעלה כלשהי. </a:t>
            </a:r>
          </a:p>
          <a:p>
            <a:pPr algn="r" rtl="1"/>
            <a:r>
              <a:rPr lang="he-IL" dirty="0"/>
              <a:t>לדוגמה, אנחנו יכולים להוריד מהאינטרנט תוכנת </a:t>
            </a:r>
            <a:r>
              <a:rPr lang="he-IL" dirty="0" err="1"/>
              <a:t>אמולטור</a:t>
            </a:r>
            <a:r>
              <a:rPr lang="he-IL" dirty="0"/>
              <a:t> שתגרום למחשב שלנו, ואפילו </a:t>
            </a:r>
            <a:r>
              <a:rPr lang="he-IL" dirty="0" err="1"/>
              <a:t>לסמארטפון</a:t>
            </a:r>
            <a:r>
              <a:rPr lang="he-IL" dirty="0"/>
              <a:t> שלנו, להתנהג כמו מחשב מיושן.</a:t>
            </a:r>
          </a:p>
          <a:p>
            <a:pPr algn="r" rtl="1"/>
            <a:r>
              <a:rPr lang="he-IL" dirty="0"/>
              <a:t>כדי להריץ את סביבת העבודה של </a:t>
            </a:r>
            <a:r>
              <a:rPr lang="he-IL" dirty="0" err="1"/>
              <a:t>אסמבלי</a:t>
            </a:r>
            <a:r>
              <a:rPr lang="he-IL" dirty="0"/>
              <a:t>, נצטרך מערכת הפעלה מוקדמת של מיקרוסופט.         מערכת הפעלה זו קרויה </a:t>
            </a:r>
            <a:r>
              <a:rPr lang="en-US" dirty="0"/>
              <a:t>DOS, </a:t>
            </a:r>
            <a:r>
              <a:rPr lang="he-IL" dirty="0"/>
              <a:t> קיצור של </a:t>
            </a:r>
            <a:r>
              <a:rPr lang="en-US" dirty="0"/>
              <a:t>Disk Operating System, </a:t>
            </a:r>
            <a:r>
              <a:rPr lang="he-IL" dirty="0"/>
              <a:t> והגרסה האחרונה שלה יצאה בשנת 1994. </a:t>
            </a:r>
          </a:p>
          <a:p>
            <a:pPr algn="r" rtl="1"/>
            <a:r>
              <a:rPr lang="he-IL" dirty="0" err="1"/>
              <a:t>האמולטור</a:t>
            </a:r>
            <a:r>
              <a:rPr lang="he-IL" dirty="0"/>
              <a:t> של </a:t>
            </a:r>
            <a:r>
              <a:rPr lang="en-US" dirty="0"/>
              <a:t>DOS </a:t>
            </a:r>
            <a:r>
              <a:rPr lang="he-IL" dirty="0"/>
              <a:t> שנשתמש בו , נקרא</a:t>
            </a:r>
            <a:r>
              <a:rPr lang="en-US" dirty="0" err="1"/>
              <a:t>Dosbox</a:t>
            </a:r>
            <a:r>
              <a:rPr lang="en-US" dirty="0"/>
              <a:t> 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הורידו והתקינו את התוכנה  מהלינק : . </a:t>
            </a:r>
            <a:r>
              <a:rPr lang="en-US" u="sng" dirty="0">
                <a:hlinkClick r:id="rId2"/>
              </a:rPr>
              <a:t>http://www.dosbox.com/</a:t>
            </a:r>
            <a:r>
              <a:rPr lang="en-US" dirty="0"/>
              <a:t> 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13947-A97C-404D-9C82-107B0FA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7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B92D-7EDF-4BB1-8212-514927FB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CE2-8ACF-4682-9B47-ED92FA9A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פתיחת </a:t>
            </a:r>
            <a:r>
              <a:rPr lang="he-IL" dirty="0" err="1"/>
              <a:t>דוסבוקס</a:t>
            </a:r>
            <a:r>
              <a:rPr lang="he-IL" dirty="0"/>
              <a:t> תפתח מסך כדוגמת המסך הבא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E41E-29B3-4DF5-BEBE-292EEF0F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B6F93-35DE-4B8A-9F37-18B09536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73" y="2505075"/>
            <a:ext cx="3674030" cy="25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4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874-8C45-4C91-849B-43B77D9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0E7-793B-4579-B424-18BD090B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Mount [Drive – Letter] [Local – Directory] </a:t>
            </a:r>
            <a:r>
              <a:rPr lang="he-IL" dirty="0"/>
              <a:t> :</a:t>
            </a:r>
            <a:r>
              <a:rPr lang="en-US" dirty="0"/>
              <a:t> </a:t>
            </a:r>
            <a:r>
              <a:rPr lang="he-IL" dirty="0"/>
              <a:t> פקודה שמחברת </a:t>
            </a:r>
            <a:r>
              <a:rPr lang="he-IL" dirty="0" err="1"/>
              <a:t>זכרון</a:t>
            </a:r>
            <a:r>
              <a:rPr lang="he-IL" dirty="0"/>
              <a:t> פיזי (</a:t>
            </a:r>
            <a:r>
              <a:rPr lang="en-US" dirty="0"/>
              <a:t> </a:t>
            </a:r>
            <a:r>
              <a:rPr lang="he-IL" dirty="0"/>
              <a:t>כוננים ותיקיות ) לכונן </a:t>
            </a:r>
            <a:r>
              <a:rPr lang="he-IL" dirty="0" err="1"/>
              <a:t>ורטואלי</a:t>
            </a:r>
            <a:r>
              <a:rPr lang="he-IL" dirty="0"/>
              <a:t> בתוך </a:t>
            </a:r>
            <a:r>
              <a:rPr lang="en-US" dirty="0" err="1"/>
              <a:t>dosbox</a:t>
            </a:r>
            <a:r>
              <a:rPr lang="he-IL" dirty="0"/>
              <a:t> .</a:t>
            </a:r>
          </a:p>
          <a:p>
            <a:pPr algn="r" rtl="1"/>
            <a:r>
              <a:rPr lang="he-IL" dirty="0"/>
              <a:t>כאשר רוצים לבצע </a:t>
            </a:r>
            <a:r>
              <a:rPr lang="he-IL" dirty="0" err="1"/>
              <a:t>רענון</a:t>
            </a:r>
            <a:r>
              <a:rPr lang="he-IL" dirty="0"/>
              <a:t> אחרי עדכון כונן (</a:t>
            </a:r>
            <a:r>
              <a:rPr lang="en-US" dirty="0"/>
              <a:t> </a:t>
            </a:r>
            <a:r>
              <a:rPr lang="he-IL" dirty="0"/>
              <a:t>למשל העתקת קבצים חדשים )  , ניתן להשתמש ב </a:t>
            </a:r>
            <a:r>
              <a:rPr lang="en-US" dirty="0"/>
              <a:t>ctrl f4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במקרה שהקבצים שלנו נמצאים על כונן </a:t>
            </a:r>
            <a:r>
              <a:rPr lang="en-US" dirty="0"/>
              <a:t>C</a:t>
            </a:r>
            <a:r>
              <a:rPr lang="he-IL" dirty="0"/>
              <a:t> בספריה </a:t>
            </a:r>
            <a:r>
              <a:rPr lang="en-US" dirty="0" err="1"/>
              <a:t>tc</a:t>
            </a:r>
            <a:r>
              <a:rPr lang="en-US" dirty="0"/>
              <a:t>\bin   , </a:t>
            </a:r>
            <a:r>
              <a:rPr lang="he-IL" dirty="0"/>
              <a:t> נכתוב </a:t>
            </a:r>
            <a:r>
              <a:rPr lang="en-US" dirty="0"/>
              <a:t>Mount c: c:\ </a:t>
            </a:r>
          </a:p>
          <a:p>
            <a:pPr algn="r" rtl="1"/>
            <a:r>
              <a:rPr lang="he-IL" dirty="0"/>
              <a:t>נכתוב כעת</a:t>
            </a:r>
            <a:r>
              <a:rPr lang="en-US" dirty="0"/>
              <a:t>C:  </a:t>
            </a:r>
            <a:r>
              <a:rPr lang="he-IL" dirty="0"/>
              <a:t> ועברנו לכונן הקבצים </a:t>
            </a:r>
            <a:r>
              <a:rPr lang="en-US" dirty="0"/>
              <a:t>C </a:t>
            </a:r>
            <a:r>
              <a:rPr lang="he-IL" dirty="0"/>
              <a:t> ובשלב הבא : </a:t>
            </a:r>
            <a:r>
              <a:rPr lang="en-US" dirty="0"/>
              <a:t>cd </a:t>
            </a:r>
            <a:r>
              <a:rPr lang="en-US" dirty="0" err="1"/>
              <a:t>tc</a:t>
            </a:r>
            <a:r>
              <a:rPr lang="en-US" dirty="0"/>
              <a:t>\bin</a:t>
            </a:r>
          </a:p>
          <a:p>
            <a:pPr algn="r" rtl="1"/>
            <a:r>
              <a:rPr lang="he-IL" dirty="0"/>
              <a:t>כל הפקודות של ה-</a:t>
            </a:r>
            <a:r>
              <a:rPr lang="en-US" dirty="0"/>
              <a:t>Command Line </a:t>
            </a:r>
            <a:r>
              <a:rPr lang="he-IL" dirty="0"/>
              <a:t> תקפות גם כאן.</a:t>
            </a:r>
            <a:br>
              <a:rPr lang="he-IL" dirty="0"/>
            </a:b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75E90-C185-45AA-A5AA-89CC9621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080FF-1FE4-4A76-8EC0-24A108CE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30" y="3882644"/>
            <a:ext cx="3063598" cy="21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832-77FC-4403-9093-28B8AFE3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C522-6DF5-4D3F-98EA-E6A82BA4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ניתן לשנות גודל מסך כך : </a:t>
            </a:r>
          </a:p>
          <a:p>
            <a:pPr algn="r" rtl="1"/>
            <a:r>
              <a:rPr lang="he-IL" dirty="0"/>
              <a:t>להריץ :   </a:t>
            </a:r>
            <a:r>
              <a:rPr lang="en-US" dirty="0">
                <a:hlinkClick r:id="rId2" tooltip="DOSBox"/>
              </a:rPr>
              <a:t>DOSBox</a:t>
            </a:r>
            <a:r>
              <a:rPr lang="en-US" dirty="0"/>
              <a:t> 0.74 Options.bat </a:t>
            </a:r>
            <a:r>
              <a:rPr lang="he-IL" dirty="0"/>
              <a:t> כ </a:t>
            </a:r>
            <a:r>
              <a:rPr lang="en-US" dirty="0"/>
              <a:t>admin </a:t>
            </a:r>
            <a:endParaRPr lang="he-IL" dirty="0"/>
          </a:p>
          <a:p>
            <a:pPr algn="r" rtl="1"/>
            <a:r>
              <a:rPr lang="he-IL" dirty="0"/>
              <a:t>לשנות את השורות : </a:t>
            </a:r>
          </a:p>
          <a:p>
            <a:pPr lvl="1" algn="r" rtl="1"/>
            <a:r>
              <a:rPr lang="en-US" dirty="0" err="1"/>
              <a:t>windowresolution</a:t>
            </a:r>
            <a:r>
              <a:rPr lang="en-US" dirty="0"/>
              <a:t>=original</a:t>
            </a:r>
            <a:endParaRPr lang="he-IL" dirty="0"/>
          </a:p>
          <a:p>
            <a:pPr lvl="1" algn="r" rtl="1"/>
            <a:r>
              <a:rPr lang="en-US" dirty="0"/>
              <a:t>output=surface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ל :</a:t>
            </a:r>
          </a:p>
          <a:p>
            <a:pPr lvl="1" algn="r" rtl="1"/>
            <a:r>
              <a:rPr lang="en-US" dirty="0" err="1"/>
              <a:t>windowresolution</a:t>
            </a:r>
            <a:r>
              <a:rPr lang="en-US" dirty="0"/>
              <a:t>=1600x800</a:t>
            </a:r>
          </a:p>
          <a:p>
            <a:pPr lvl="1" algn="r" rtl="1"/>
            <a:r>
              <a:rPr lang="en-US" dirty="0"/>
              <a:t>output=</a:t>
            </a:r>
            <a:r>
              <a:rPr lang="en-US" dirty="0" err="1"/>
              <a:t>ddraw</a:t>
            </a:r>
            <a:endParaRPr lang="en-US" dirty="0"/>
          </a:p>
          <a:p>
            <a:pPr algn="r" rtl="1"/>
            <a:r>
              <a:rPr lang="he-IL" dirty="0"/>
              <a:t>זה יוריד רזולוציה , אבל גם יגדיל את המסך 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AECE-B44C-4DD6-9C25-621473BF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6DB-AB98-4C63-BF46-A6B89139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89A-75A8-4134-A783-8E4276B8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כיוון שאנחנו מבצעים אמולציה של מעבד ישן, מהירות הריצה של </a:t>
            </a:r>
            <a:r>
              <a:rPr lang="he-IL" dirty="0" err="1"/>
              <a:t>הדוסבוקס</a:t>
            </a:r>
            <a:r>
              <a:rPr lang="he-IL" dirty="0"/>
              <a:t> הופחתה בהתאם וברירת המחדל היא ריצה בקצב של </a:t>
            </a:r>
            <a:r>
              <a:rPr lang="en-US" dirty="0"/>
              <a:t>cycles 3000 </a:t>
            </a:r>
            <a:r>
              <a:rPr lang="he-IL" dirty="0"/>
              <a:t> </a:t>
            </a:r>
            <a:r>
              <a:rPr lang="he-IL" dirty="0" err="1"/>
              <a:t>לשניה</a:t>
            </a:r>
            <a:r>
              <a:rPr lang="he-IL" dirty="0"/>
              <a:t> בלבד (שימו לב לכתוב בכותרת למעלה). ניתן לשנות את הקצב הזה באמצעות כתיבת הפקודה הבאה  .</a:t>
            </a:r>
            <a:r>
              <a:rPr lang="en-US" dirty="0"/>
              <a:t>Cycles = max</a:t>
            </a:r>
            <a:r>
              <a:rPr lang="he-IL" dirty="0"/>
              <a:t>    כעת מהירות השעון של </a:t>
            </a:r>
            <a:r>
              <a:rPr lang="he-IL" dirty="0" err="1"/>
              <a:t>האמולטור</a:t>
            </a:r>
            <a:r>
              <a:rPr lang="he-IL" dirty="0"/>
              <a:t> עלתה למהירות המקסימלית אותה הוא מסוגל להריץ (עדיין משמעותית פחות ממהירות השעון של המעבד במחשב שלכם, אבל ככל הנראה טוב בהרבה מ־</a:t>
            </a:r>
            <a:r>
              <a:rPr lang="en-US" dirty="0"/>
              <a:t>cycles 3000  )</a:t>
            </a:r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ניתן להגדיל את המסך </a:t>
            </a:r>
            <a:r>
              <a:rPr lang="en-US" dirty="0" err="1"/>
              <a:t>dosbox</a:t>
            </a:r>
            <a:r>
              <a:rPr lang="he-IL" dirty="0"/>
              <a:t> על כל שטח המסך , באמצאות </a:t>
            </a:r>
            <a:r>
              <a:rPr lang="en-US" dirty="0"/>
              <a:t>alt – enter</a:t>
            </a:r>
            <a:r>
              <a:rPr lang="he-IL" dirty="0"/>
              <a:t> .</a:t>
            </a:r>
          </a:p>
          <a:p>
            <a:pPr algn="r" rtl="1"/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FD615-1E69-419E-8B9E-A8E1D3D1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61C-634E-4E4B-9973-DEA3CAF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E1D1-AA3A-4CED-9111-8FF70F5E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ביט:</a:t>
            </a:r>
          </a:p>
          <a:p>
            <a:pPr lvl="1" algn="r" rtl="1"/>
            <a:r>
              <a:rPr lang="he-IL" b="1" dirty="0"/>
              <a:t>ביט (</a:t>
            </a:r>
            <a:r>
              <a:rPr lang="en-US" b="1" dirty="0"/>
              <a:t>bit</a:t>
            </a:r>
            <a:r>
              <a:rPr lang="he-IL" b="1" dirty="0"/>
              <a:t>) הוא הערך הבינארי המינימלי שיכול להיות. </a:t>
            </a:r>
          </a:p>
          <a:p>
            <a:pPr lvl="1" algn="r" rtl="1"/>
            <a:r>
              <a:rPr lang="he-IL" b="1" dirty="0"/>
              <a:t>תופסת סיבית נתונים אחת(מכאן אפשר להסיק כי הערך הדצימלי המקסימלי שלה</a:t>
            </a:r>
            <a:br>
              <a:rPr lang="he-IL" b="1" dirty="0"/>
            </a:br>
            <a:r>
              <a:rPr lang="he-IL" b="1" dirty="0"/>
              <a:t>הוא 1, והערך המינימלי שלה הוא 0)</a:t>
            </a:r>
          </a:p>
          <a:p>
            <a:pPr lvl="1" algn="r" rtl="1"/>
            <a:r>
              <a:rPr lang="he-IL" b="1" dirty="0"/>
              <a:t>ברוב שפות התכנות העיליות יש שימוש במשתנה שמשתמש בביט אחד, והוא המשתנה הבוליאני (</a:t>
            </a:r>
            <a:r>
              <a:rPr lang="en-US" b="1" dirty="0"/>
              <a:t>Boolean</a:t>
            </a:r>
            <a:r>
              <a:rPr lang="he-IL" b="1" dirty="0"/>
              <a:t>). </a:t>
            </a:r>
          </a:p>
          <a:p>
            <a:pPr lvl="1" algn="r" rtl="1"/>
            <a:r>
              <a:rPr lang="he-IL" b="1" dirty="0"/>
              <a:t>משתנה בוליאני יכול להחזיר </a:t>
            </a:r>
            <a:r>
              <a:rPr lang="en-US" b="1" dirty="0"/>
              <a:t>True</a:t>
            </a:r>
            <a:r>
              <a:rPr lang="he-IL" b="1" dirty="0"/>
              <a:t> או </a:t>
            </a:r>
            <a:r>
              <a:rPr lang="en-US" b="1" dirty="0"/>
              <a:t>False</a:t>
            </a:r>
            <a:r>
              <a:rPr lang="he-IL" b="1" dirty="0"/>
              <a:t>, 1 או 0. השימוש היעיל ביותר בזיכרון</a:t>
            </a:r>
            <a:br>
              <a:rPr lang="he-IL" b="1" dirty="0"/>
            </a:br>
            <a:r>
              <a:rPr lang="he-IL" b="1" dirty="0"/>
              <a:t>בתוכניות הוא משתנה בוליאני.</a:t>
            </a:r>
            <a:br>
              <a:rPr lang="he-IL" b="1" dirty="0"/>
            </a:br>
            <a:br>
              <a:rPr lang="he-IL" b="1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2EB32-EA78-4201-B09D-87F9F64E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6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0EBB-FD1B-4FF6-A980-2156117E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DOSBOX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5F4D-01E9-417E-84C9-21FB9861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טיפ לעבודה קלה עם </a:t>
            </a:r>
            <a:r>
              <a:rPr lang="en-US" dirty="0" err="1"/>
              <a:t>Dosbox</a:t>
            </a:r>
            <a:r>
              <a:rPr lang="en-US" dirty="0"/>
              <a:t> </a:t>
            </a:r>
            <a:r>
              <a:rPr lang="he-IL" dirty="0"/>
              <a:t> : אפשר לקבוע </a:t>
            </a:r>
            <a:r>
              <a:rPr lang="he-IL" dirty="0" err="1"/>
              <a:t>לדוסבוקס</a:t>
            </a:r>
            <a:r>
              <a:rPr lang="he-IL" dirty="0"/>
              <a:t> אוסף של פקודות שיורצו באופן אוטומטי עם עליית התוכנה. </a:t>
            </a:r>
          </a:p>
          <a:p>
            <a:pPr algn="r" rtl="1"/>
            <a:r>
              <a:rPr lang="he-IL" dirty="0"/>
              <a:t>קביעת פקודות אלו יכולה לחסוך לנו הקלדה רבה בעתיד- לדוגמה, נוכל </a:t>
            </a:r>
            <a:r>
              <a:rPr lang="he-IL" dirty="0" err="1"/>
              <a:t>לקנפג</a:t>
            </a:r>
            <a:r>
              <a:rPr lang="he-IL" dirty="0"/>
              <a:t> את </a:t>
            </a:r>
            <a:r>
              <a:rPr lang="he-IL" dirty="0" err="1"/>
              <a:t>דוסבוקס</a:t>
            </a:r>
            <a:r>
              <a:rPr lang="he-IL" dirty="0"/>
              <a:t> כך שבכל פעם שהוא עולה, הוא יגיע מיד לספריה הנכונה. </a:t>
            </a:r>
          </a:p>
          <a:p>
            <a:pPr algn="r" rtl="1"/>
            <a:r>
              <a:rPr lang="he-IL" dirty="0"/>
              <a:t>הקובץ בו ניתן להגדיר את הפקודות נקרא </a:t>
            </a:r>
            <a:r>
              <a:rPr lang="en-US" dirty="0"/>
              <a:t>dosbox-0.74.conf </a:t>
            </a:r>
            <a:r>
              <a:rPr lang="he-IL" dirty="0"/>
              <a:t> וניתן להגיע אליו דרך תפריט הפתיחה של חלונות- יש לבחור ב-</a:t>
            </a:r>
            <a:r>
              <a:rPr lang="en-US" dirty="0"/>
              <a:t>DOSBox 0.74 Options </a:t>
            </a:r>
            <a:r>
              <a:rPr lang="he-IL" dirty="0"/>
              <a:t> (בפתיחה </a:t>
            </a:r>
            <a:r>
              <a:rPr lang="he-IL" dirty="0" err="1"/>
              <a:t>כאדמין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בתוך תפריט </a:t>
            </a:r>
            <a:r>
              <a:rPr lang="he-IL" dirty="0" err="1"/>
              <a:t>הדוסבוקס</a:t>
            </a:r>
            <a:r>
              <a:rPr lang="he-IL" dirty="0"/>
              <a:t>:</a:t>
            </a:r>
            <a:endParaRPr lang="en-US" dirty="0"/>
          </a:p>
          <a:p>
            <a:pPr algn="r" rtl="1"/>
            <a:r>
              <a:rPr lang="he-IL" dirty="0"/>
              <a:t>בחירת האפשרות הזו , תפתח לנו את הקובץ. </a:t>
            </a:r>
            <a:endParaRPr lang="en-US" dirty="0"/>
          </a:p>
          <a:p>
            <a:pPr algn="r" rtl="1"/>
            <a:r>
              <a:rPr lang="he-IL" dirty="0"/>
              <a:t>בסוף הקובץ נמצא את הכיתוב הבא : </a:t>
            </a:r>
            <a:endParaRPr lang="en-US" dirty="0"/>
          </a:p>
          <a:p>
            <a:pPr algn="r" rtl="1"/>
            <a:r>
              <a:rPr lang="he-IL" dirty="0"/>
              <a:t>את הפקודות שלנו ניתן לכתוב מיד לאחר מכן.</a:t>
            </a:r>
          </a:p>
          <a:p>
            <a:pPr algn="r" rtl="1"/>
            <a:br>
              <a:rPr lang="he-IL" dirty="0"/>
            </a:br>
            <a:br>
              <a:rPr lang="he-IL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F4B3C-A545-436D-A207-FE7D9EC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16">
            <a:extLst>
              <a:ext uri="{FF2B5EF4-FFF2-40B4-BE49-F238E27FC236}">
                <a16:creationId xmlns:a16="http://schemas.microsoft.com/office/drawing/2014/main" id="{5FC6172F-F93F-4B7B-9C77-969BFD94026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074" y="3680903"/>
            <a:ext cx="1743041" cy="112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3894F-D52C-4880-A7B7-6B092435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33" y="4196465"/>
            <a:ext cx="3608799" cy="608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A5E4A-2E8D-4860-B129-AEFCC3B7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69" y="4940870"/>
            <a:ext cx="6359645" cy="17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7CFF-A293-41A8-8D8E-0B2EF09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TASM(Microsoft Turbo Assembler)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324E-937E-4E65-8021-16D2F16F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TASM.EXE</a:t>
            </a:r>
            <a:r>
              <a:rPr lang="he-IL" dirty="0"/>
              <a:t> : אסמבלר במצב </a:t>
            </a:r>
            <a:r>
              <a:rPr lang="en-US" dirty="0"/>
              <a:t>real – mod</a:t>
            </a:r>
            <a:r>
              <a:rPr lang="he-IL" dirty="0"/>
              <a:t> . </a:t>
            </a:r>
            <a:r>
              <a:rPr lang="en-US" dirty="0"/>
              <a:t>Assembles</a:t>
            </a:r>
            <a:r>
              <a:rPr lang="he-IL" dirty="0"/>
              <a:t> 16 ו 32 ביט . ה </a:t>
            </a:r>
            <a:r>
              <a:rPr lang="en-US" dirty="0"/>
              <a:t>obj</a:t>
            </a:r>
            <a:r>
              <a:rPr lang="he-IL" dirty="0"/>
              <a:t> משתמשים ב </a:t>
            </a:r>
            <a:r>
              <a:rPr lang="en-US" dirty="0"/>
              <a:t>640k</a:t>
            </a:r>
            <a:r>
              <a:rPr lang="he-IL" dirty="0"/>
              <a:t> </a:t>
            </a:r>
            <a:r>
              <a:rPr lang="he-IL" dirty="0" err="1"/>
              <a:t>זכרון</a:t>
            </a:r>
            <a:r>
              <a:rPr lang="he-IL" dirty="0"/>
              <a:t> שממופה על ידי </a:t>
            </a:r>
            <a:r>
              <a:rPr lang="en-US" dirty="0"/>
              <a:t>dos</a:t>
            </a:r>
            <a:r>
              <a:rPr lang="he-IL" dirty="0"/>
              <a:t> .מייצר מידע </a:t>
            </a:r>
            <a:r>
              <a:rPr lang="he-IL" dirty="0" err="1"/>
              <a:t>לדבאג</a:t>
            </a:r>
            <a:r>
              <a:rPr lang="he-IL" dirty="0"/>
              <a:t>  16 ביט. </a:t>
            </a:r>
            <a:r>
              <a:rPr lang="he-IL" b="1" dirty="0"/>
              <a:t>נשתמש בו בקורס.</a:t>
            </a:r>
          </a:p>
          <a:p>
            <a:pPr algn="r" rtl="1"/>
            <a:r>
              <a:rPr lang="en-US" dirty="0"/>
              <a:t>TASMX.EXE</a:t>
            </a:r>
            <a:r>
              <a:rPr lang="he-IL" dirty="0"/>
              <a:t> : אסמבלר במצב </a:t>
            </a:r>
            <a:r>
              <a:rPr lang="en-US" dirty="0"/>
              <a:t>protected – mod</a:t>
            </a:r>
            <a:r>
              <a:rPr lang="he-IL" dirty="0"/>
              <a:t> . </a:t>
            </a:r>
            <a:r>
              <a:rPr lang="en-US" dirty="0"/>
              <a:t>Assembles</a:t>
            </a:r>
            <a:r>
              <a:rPr lang="he-IL" dirty="0"/>
              <a:t> 16 ו 32 ביט . ה </a:t>
            </a:r>
            <a:r>
              <a:rPr lang="en-US" dirty="0"/>
              <a:t>obj</a:t>
            </a:r>
            <a:r>
              <a:rPr lang="he-IL" dirty="0"/>
              <a:t> משתמשים ב </a:t>
            </a:r>
            <a:r>
              <a:rPr lang="en-US" dirty="0"/>
              <a:t>640k</a:t>
            </a:r>
            <a:r>
              <a:rPr lang="he-IL" dirty="0"/>
              <a:t> </a:t>
            </a:r>
            <a:r>
              <a:rPr lang="he-IL" dirty="0" err="1"/>
              <a:t>זכרון</a:t>
            </a:r>
            <a:r>
              <a:rPr lang="he-IL" dirty="0"/>
              <a:t> שממופה על ידי </a:t>
            </a:r>
            <a:r>
              <a:rPr lang="en-US" dirty="0"/>
              <a:t>dos</a:t>
            </a:r>
            <a:r>
              <a:rPr lang="he-IL" dirty="0"/>
              <a:t> .מייצר מידע </a:t>
            </a:r>
            <a:r>
              <a:rPr lang="he-IL" dirty="0" err="1"/>
              <a:t>לדבאג</a:t>
            </a:r>
            <a:r>
              <a:rPr lang="he-IL" dirty="0"/>
              <a:t>  16 ביט.</a:t>
            </a:r>
            <a:endParaRPr lang="en-US" dirty="0"/>
          </a:p>
          <a:p>
            <a:pPr algn="r" rtl="1"/>
            <a:r>
              <a:rPr lang="en-US" dirty="0"/>
              <a:t>TASM32.EXE</a:t>
            </a:r>
            <a:r>
              <a:rPr lang="he-IL" dirty="0"/>
              <a:t> : אסמבלר במצב </a:t>
            </a:r>
            <a:r>
              <a:rPr lang="en-US" dirty="0"/>
              <a:t>protected – mod</a:t>
            </a:r>
            <a:r>
              <a:rPr lang="he-IL" dirty="0"/>
              <a:t> . </a:t>
            </a:r>
            <a:r>
              <a:rPr lang="en-US" dirty="0"/>
              <a:t>Assembles</a:t>
            </a:r>
            <a:r>
              <a:rPr lang="he-IL" dirty="0"/>
              <a:t> 16 ו 32 ביט . ה </a:t>
            </a:r>
            <a:r>
              <a:rPr lang="en-US" dirty="0"/>
              <a:t>obj</a:t>
            </a:r>
            <a:r>
              <a:rPr lang="he-IL" dirty="0"/>
              <a:t> משתמשים ב </a:t>
            </a:r>
            <a:r>
              <a:rPr lang="en-US" dirty="0"/>
              <a:t>640k</a:t>
            </a:r>
            <a:r>
              <a:rPr lang="he-IL" dirty="0"/>
              <a:t> </a:t>
            </a:r>
            <a:r>
              <a:rPr lang="he-IL" dirty="0" err="1"/>
              <a:t>זכרון</a:t>
            </a:r>
            <a:r>
              <a:rPr lang="he-IL" dirty="0"/>
              <a:t> שממופה על ידי </a:t>
            </a:r>
            <a:r>
              <a:rPr lang="en-US" dirty="0"/>
              <a:t>dos</a:t>
            </a:r>
            <a:r>
              <a:rPr lang="he-IL" dirty="0"/>
              <a:t> .מייצר מידע </a:t>
            </a:r>
            <a:r>
              <a:rPr lang="he-IL" dirty="0" err="1"/>
              <a:t>לדבאג</a:t>
            </a:r>
            <a:r>
              <a:rPr lang="he-IL" dirty="0"/>
              <a:t>  32 ביט.</a:t>
            </a:r>
          </a:p>
          <a:p>
            <a:pPr algn="r" rtl="1"/>
            <a:r>
              <a:rPr lang="he-IL" dirty="0"/>
              <a:t>אסמבלר</a:t>
            </a:r>
            <a:r>
              <a:rPr lang="en-US" dirty="0"/>
              <a:t> Assembler </a:t>
            </a:r>
            <a:r>
              <a:rPr lang="he-IL" dirty="0"/>
              <a:t> : היא כל תוכנה שמסוגלת להפוך קוד בשפה כלשהי לשפת מכונה. קיימים מגוון אסמבלרים לשפת </a:t>
            </a:r>
            <a:r>
              <a:rPr lang="he-IL" dirty="0" err="1"/>
              <a:t>אסמבלי</a:t>
            </a:r>
            <a:r>
              <a:rPr lang="he-IL" dirty="0"/>
              <a:t>, אנחנו בחרנו לעבוד עם</a:t>
            </a:r>
            <a:r>
              <a:rPr lang="en-US" dirty="0"/>
              <a:t>TASM  </a:t>
            </a:r>
            <a:r>
              <a:rPr lang="he-IL" dirty="0"/>
              <a:t> : קיצור של</a:t>
            </a:r>
            <a:r>
              <a:rPr lang="en-US" dirty="0"/>
              <a:t> Turbo Assembler</a:t>
            </a:r>
            <a:r>
              <a:rPr lang="he-IL" dirty="0"/>
              <a:t> הגרסה האחרונה של</a:t>
            </a:r>
            <a:r>
              <a:rPr lang="en-US" dirty="0"/>
              <a:t> TASM </a:t>
            </a:r>
            <a:r>
              <a:rPr lang="he-IL" dirty="0"/>
              <a:t>היא 5.0 והיא יצאה בשנת 1996</a:t>
            </a:r>
            <a:r>
              <a:rPr lang="en-US" dirty="0"/>
              <a:t>.</a:t>
            </a:r>
            <a:br>
              <a:rPr lang="en-US" dirty="0"/>
            </a:b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24384-B281-44B6-91CA-FC52889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4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58DA-8E9D-4758-B0E1-2135E69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TASM(Microsoft Turbo Assembler)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7AA4-3B46-488A-BF4D-A27A12BF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74DD-F848-41A3-AB3E-C02A6225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39BF-AE44-49B4-AB76-02E9BDD2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10" y="1708195"/>
            <a:ext cx="6623799" cy="46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8CCC-CFDA-4F54-9ED0-696E95B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TASM(Microsoft Turbo Assembler)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227A-A6E4-498A-A6D7-D7CF7453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לדוגמה : אם נרצה לקמפל את הקובץ </a:t>
            </a:r>
            <a:r>
              <a:rPr lang="en-US" dirty="0"/>
              <a:t>hello1a.asm</a:t>
            </a:r>
            <a:r>
              <a:rPr lang="he-IL" dirty="0"/>
              <a:t> ביחד עם דגל </a:t>
            </a:r>
            <a:r>
              <a:rPr lang="en-US" dirty="0"/>
              <a:t>/</a:t>
            </a:r>
            <a:r>
              <a:rPr lang="en-US" dirty="0" err="1"/>
              <a:t>zi</a:t>
            </a:r>
            <a:endParaRPr lang="he-IL" dirty="0"/>
          </a:p>
          <a:p>
            <a:pPr algn="r" rtl="1"/>
            <a:r>
              <a:rPr lang="he-IL" dirty="0"/>
              <a:t>נכתוב את הפקודה : </a:t>
            </a:r>
            <a:r>
              <a:rPr lang="en-US" dirty="0" err="1"/>
              <a:t>tasm</a:t>
            </a:r>
            <a:r>
              <a:rPr lang="en-US" dirty="0"/>
              <a:t> /</a:t>
            </a:r>
            <a:r>
              <a:rPr lang="en-US" dirty="0" err="1"/>
              <a:t>zi</a:t>
            </a:r>
            <a:r>
              <a:rPr lang="en-US" dirty="0"/>
              <a:t> hello1a.asm</a:t>
            </a:r>
            <a:endParaRPr lang="he-IL" dirty="0"/>
          </a:p>
          <a:p>
            <a:pPr algn="r" rtl="1"/>
            <a:r>
              <a:rPr lang="he-IL" dirty="0"/>
              <a:t>כמו שרואים בדוגמה , קיבלנו בפלט פרטים על תוכן וכמות הערות ושגיאות בקוד מקור.</a:t>
            </a:r>
          </a:p>
          <a:p>
            <a:pPr algn="r" rtl="1"/>
            <a:r>
              <a:rPr lang="he-IL" dirty="0"/>
              <a:t> אם אין לנו שגיאות בזמן הידור , נוצר בתיקייה קובץ בשם </a:t>
            </a:r>
            <a:r>
              <a:rPr lang="en-US" dirty="0"/>
              <a:t>hello1a.obj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E61D0-DAB0-4B11-AC4C-FAB8BAA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C3FBD-FE86-4D1D-9EAE-1EED2C3F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5" y="3372292"/>
            <a:ext cx="3633491" cy="25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542-77D1-424D-8EDF-C9A35AE6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TLINK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EC39-9428-4007-A6DE-527F8EA5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לינקר</a:t>
            </a:r>
            <a:r>
              <a:rPr lang="en-US" dirty="0"/>
              <a:t> Linker </a:t>
            </a:r>
            <a:r>
              <a:rPr lang="he-IL" dirty="0"/>
              <a:t>היא תוכנה אשר מבצעת המרה לקובץ הרצה. </a:t>
            </a:r>
          </a:p>
          <a:p>
            <a:pPr algn="r" rtl="1"/>
            <a:r>
              <a:rPr lang="he-IL" dirty="0"/>
              <a:t>היא מקשרת קבצי </a:t>
            </a:r>
            <a:r>
              <a:rPr lang="en-US" dirty="0"/>
              <a:t>obj</a:t>
            </a:r>
            <a:r>
              <a:rPr lang="he-IL" dirty="0"/>
              <a:t> וקבצי ספריה </a:t>
            </a:r>
            <a:r>
              <a:rPr lang="en-US" dirty="0"/>
              <a:t>lib</a:t>
            </a:r>
            <a:r>
              <a:rPr lang="he-IL" dirty="0"/>
              <a:t> .</a:t>
            </a:r>
            <a:br>
              <a:rPr lang="he-IL" dirty="0"/>
            </a:br>
            <a:r>
              <a:rPr lang="he-IL" dirty="0" err="1"/>
              <a:t>הלינקר</a:t>
            </a:r>
            <a:r>
              <a:rPr lang="he-IL" dirty="0"/>
              <a:t> יכולה לקבל קובץ אחד או מספר קבצים , ולהמיר אותם לקובץ הרצה יחיד.                           </a:t>
            </a:r>
            <a:r>
              <a:rPr lang="he-IL" dirty="0" err="1"/>
              <a:t>הלינקר</a:t>
            </a:r>
            <a:r>
              <a:rPr lang="he-IL" dirty="0"/>
              <a:t> שימושי במקרים שבהם התוכנה מחולקת בין מספר קבצים.                                            לדוגמה, קובץ אחד כולל את התוכנית הראשית, שמבצעת קריאה לקטעי קוד שנמצאים בקבצים אחרים. </a:t>
            </a:r>
            <a:br>
              <a:rPr lang="he-IL" dirty="0"/>
            </a:br>
            <a:r>
              <a:rPr lang="he-IL" dirty="0" err="1"/>
              <a:t>הלינקר</a:t>
            </a:r>
            <a:r>
              <a:rPr lang="he-IL" dirty="0"/>
              <a:t> יודע לקשר בין הקריאה לקטעי קוד לבין קטעי הקוד שנמצאים בקובץ נוכחי וקבצים אחרים</a:t>
            </a:r>
            <a:r>
              <a:rPr lang="en-US" dirty="0"/>
              <a:t>.</a:t>
            </a:r>
            <a:br>
              <a:rPr lang="he-IL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422DE-AF29-49AF-BC0C-0559F1FC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BC549-2749-4158-8E6D-30879011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73" y="4300783"/>
            <a:ext cx="3566190" cy="24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7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48D-267C-4D5B-8575-C27B09BC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TLINK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41FC-81FA-445A-80A6-EA5A77BE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r" rtl="1"/>
            <a:r>
              <a:rPr lang="he-IL" dirty="0"/>
              <a:t>לדוגמה : אם נרצה לקשר את הקובץ </a:t>
            </a:r>
            <a:r>
              <a:rPr lang="en-US" dirty="0"/>
              <a:t>hello1a.obj</a:t>
            </a:r>
            <a:r>
              <a:rPr lang="he-IL" dirty="0"/>
              <a:t> ביחד עם דגל </a:t>
            </a:r>
            <a:r>
              <a:rPr lang="en-US" dirty="0"/>
              <a:t>/v</a:t>
            </a:r>
            <a:endParaRPr lang="he-IL" dirty="0"/>
          </a:p>
          <a:p>
            <a:pPr algn="r" rtl="1"/>
            <a:r>
              <a:rPr lang="he-IL" dirty="0"/>
              <a:t>נכתוב את הפקודה : </a:t>
            </a:r>
            <a:r>
              <a:rPr lang="en-US" dirty="0" err="1"/>
              <a:t>tlink</a:t>
            </a:r>
            <a:r>
              <a:rPr lang="en-US" dirty="0"/>
              <a:t> /v hello1a.obj</a:t>
            </a:r>
            <a:endParaRPr lang="he-IL" dirty="0"/>
          </a:p>
          <a:p>
            <a:pPr algn="r" rtl="1"/>
            <a:r>
              <a:rPr lang="he-IL" dirty="0"/>
              <a:t>כמו שרואים בדוגמה ,נקבל בפלט פרטים על תוכן</a:t>
            </a:r>
            <a:r>
              <a:rPr lang="en-US" dirty="0"/>
              <a:t> </a:t>
            </a:r>
            <a:r>
              <a:rPr lang="he-IL" dirty="0"/>
              <a:t>שגיאות בקוד מקור של </a:t>
            </a:r>
            <a:r>
              <a:rPr lang="he-IL" dirty="0" err="1"/>
              <a:t>לינקר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אם אין לנו שגיאות בזמן הידור , נוצר בתיקייה קובץ בשם </a:t>
            </a:r>
            <a:r>
              <a:rPr lang="en-US" dirty="0"/>
              <a:t>hello1a.exe</a:t>
            </a:r>
          </a:p>
          <a:p>
            <a:pPr algn="r" rtl="1"/>
            <a:r>
              <a:rPr lang="he-IL" dirty="0"/>
              <a:t>נוכל להריץ את הקובץ על ידי כתיבת </a:t>
            </a:r>
            <a:r>
              <a:rPr lang="en-US" dirty="0"/>
              <a:t>hello1a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2DD13-4C18-48B6-8401-EFEC3138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8A543-5C90-415E-AADF-8194B942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66" y="3429000"/>
            <a:ext cx="3543757" cy="24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1F8A-7E2A-4DC1-8426-5793A766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שינוי מיקום </a:t>
            </a:r>
            <a:r>
              <a:rPr lang="he-IL" b="1" dirty="0" err="1"/>
              <a:t>קימפול</a:t>
            </a:r>
            <a:r>
              <a:rPr lang="he-IL" b="1" dirty="0"/>
              <a:t> של </a:t>
            </a:r>
            <a:r>
              <a:rPr lang="en-US" b="1" dirty="0"/>
              <a:t>TURBO 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43DB-41E7-4630-BC6D-669ED602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err="1"/>
              <a:t>בורלנד</a:t>
            </a:r>
            <a:r>
              <a:rPr lang="he-IL" dirty="0"/>
              <a:t> נותן לנו אפשרות לקמפל ישירות מ  </a:t>
            </a:r>
            <a:r>
              <a:rPr lang="en-US" b="1"/>
              <a:t>command line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הוא מגדיר כבר בהתקנה את הספריות ל </a:t>
            </a:r>
            <a:r>
              <a:rPr lang="en-US" b="1" dirty="0"/>
              <a:t>bin include  </a:t>
            </a:r>
            <a:r>
              <a:rPr lang="he-IL" dirty="0"/>
              <a:t>ו </a:t>
            </a:r>
            <a:r>
              <a:rPr lang="en-US" b="1" dirty="0"/>
              <a:t>lib</a:t>
            </a:r>
            <a:r>
              <a:rPr lang="he-IL" b="1" dirty="0"/>
              <a:t> </a:t>
            </a:r>
          </a:p>
          <a:p>
            <a:pPr marL="0" indent="0" algn="r" rtl="1">
              <a:buNone/>
            </a:pPr>
            <a:r>
              <a:rPr lang="he-IL" dirty="0"/>
              <a:t>כרגע , בגרסה שקיימת בספריה של </a:t>
            </a:r>
            <a:r>
              <a:rPr lang="he-IL" dirty="0">
                <a:hlinkClick r:id="rId2" tooltip="מעבדה 1"/>
              </a:rPr>
              <a:t>מעבדה 1</a:t>
            </a:r>
            <a:r>
              <a:rPr lang="he-IL" dirty="0"/>
              <a:t>  </a:t>
            </a:r>
            <a:r>
              <a:rPr lang="en-US" b="1" dirty="0" err="1">
                <a:hlinkClick r:id="rId3" tooltip="TC"/>
              </a:rPr>
              <a:t>tc</a:t>
            </a:r>
            <a:r>
              <a:rPr lang="en-US" b="1" dirty="0" err="1"/>
              <a:t>.rar</a:t>
            </a:r>
            <a:r>
              <a:rPr lang="he-IL" b="1" dirty="0"/>
              <a:t>  </a:t>
            </a:r>
            <a:r>
              <a:rPr lang="he-IL" dirty="0"/>
              <a:t>הכתובות אותחלו ל</a:t>
            </a:r>
          </a:p>
          <a:p>
            <a:pPr marL="0" indent="0" algn="r" rtl="1">
              <a:buNone/>
            </a:pPr>
            <a:r>
              <a:rPr lang="he-IL" dirty="0"/>
              <a:t>  </a:t>
            </a:r>
            <a:r>
              <a:rPr lang="en-US" b="1" dirty="0"/>
              <a:t>C:\</a:t>
            </a:r>
            <a:r>
              <a:rPr lang="en-US" b="1" dirty="0">
                <a:hlinkClick r:id="rId3" tooltip="TC"/>
              </a:rPr>
              <a:t>TC</a:t>
            </a:r>
            <a:r>
              <a:rPr lang="en-US" b="1" dirty="0"/>
              <a:t>\INCLUDE</a:t>
            </a:r>
            <a:r>
              <a:rPr lang="he-IL" b="1" dirty="0"/>
              <a:t>  </a:t>
            </a:r>
            <a:r>
              <a:rPr lang="en-US" b="1" dirty="0"/>
              <a:t>C:\</a:t>
            </a:r>
            <a:r>
              <a:rPr lang="en-US" b="1" dirty="0">
                <a:hlinkClick r:id="rId3" tooltip="TC"/>
              </a:rPr>
              <a:t>TC</a:t>
            </a:r>
            <a:r>
              <a:rPr lang="en-US" b="1" dirty="0"/>
              <a:t>\LIB</a:t>
            </a:r>
            <a:r>
              <a:rPr lang="he-IL" b="1" dirty="0"/>
              <a:t> </a:t>
            </a:r>
            <a:r>
              <a:rPr lang="he-IL" dirty="0"/>
              <a:t>ו  </a:t>
            </a:r>
            <a:r>
              <a:rPr lang="en-US" b="1" dirty="0"/>
              <a:t>c:\</a:t>
            </a:r>
            <a:r>
              <a:rPr lang="en-US" b="1" dirty="0">
                <a:hlinkClick r:id="rId3" tooltip="TC"/>
              </a:rPr>
              <a:t>tc</a:t>
            </a:r>
            <a:r>
              <a:rPr lang="en-US" b="1" dirty="0"/>
              <a:t>\bin</a:t>
            </a:r>
            <a:r>
              <a:rPr lang="he-IL" b="1" dirty="0"/>
              <a:t>  </a:t>
            </a:r>
            <a:r>
              <a:rPr lang="he-IL" dirty="0"/>
              <a:t>ושם</a:t>
            </a:r>
            <a:r>
              <a:rPr lang="en-US" b="1" dirty="0" err="1"/>
              <a:t>tasm</a:t>
            </a:r>
            <a:r>
              <a:rPr lang="en-US" b="1" dirty="0"/>
              <a:t>  </a:t>
            </a:r>
            <a:r>
              <a:rPr lang="he-IL" b="1" dirty="0"/>
              <a:t> </a:t>
            </a:r>
            <a:r>
              <a:rPr lang="he-IL" dirty="0"/>
              <a:t>או </a:t>
            </a:r>
            <a:r>
              <a:rPr lang="en-US" b="1" dirty="0" err="1"/>
              <a:t>tcc</a:t>
            </a:r>
            <a:r>
              <a:rPr lang="en-US" b="1" dirty="0"/>
              <a:t> </a:t>
            </a:r>
            <a:r>
              <a:rPr lang="he-IL" b="1" dirty="0"/>
              <a:t> </a:t>
            </a:r>
            <a:r>
              <a:rPr lang="he-IL" dirty="0"/>
              <a:t>יחפשו את הקבצים הרצויים (למשל </a:t>
            </a:r>
            <a:r>
              <a:rPr lang="en-US" b="1" dirty="0" err="1"/>
              <a:t>stdio.h</a:t>
            </a:r>
            <a:r>
              <a:rPr lang="en-US" dirty="0"/>
              <a:t>  </a:t>
            </a:r>
            <a:r>
              <a:rPr lang="he-IL" dirty="0"/>
              <a:t> ) </a:t>
            </a:r>
          </a:p>
          <a:p>
            <a:pPr marL="0" indent="0" algn="r" rtl="1">
              <a:buNone/>
            </a:pPr>
            <a:r>
              <a:rPr lang="he-IL" dirty="0"/>
              <a:t>בתיקיה  </a:t>
            </a:r>
            <a:r>
              <a:rPr lang="en-US" b="1" dirty="0" err="1">
                <a:hlinkClick r:id="rId3" tooltip="TC"/>
              </a:rPr>
              <a:t>tc</a:t>
            </a:r>
            <a:r>
              <a:rPr lang="en-US" b="1" dirty="0"/>
              <a:t>\bin</a:t>
            </a:r>
            <a:r>
              <a:rPr lang="en-US" dirty="0"/>
              <a:t> </a:t>
            </a:r>
            <a:r>
              <a:rPr lang="he-IL" dirty="0"/>
              <a:t> קיים קובץ  </a:t>
            </a:r>
            <a:r>
              <a:rPr lang="en-US" b="1" dirty="0"/>
              <a:t>TURBOC.CFG</a:t>
            </a:r>
            <a:r>
              <a:rPr lang="he-IL" b="1" dirty="0"/>
              <a:t> </a:t>
            </a:r>
            <a:r>
              <a:rPr lang="he-IL" dirty="0"/>
              <a:t>שבו ניתן להגדיר ולשנות כתובות של ספריות אלו </a:t>
            </a:r>
          </a:p>
          <a:p>
            <a:pPr marL="0" indent="0" algn="r" rtl="1">
              <a:buNone/>
            </a:pPr>
            <a:r>
              <a:rPr lang="he-IL" dirty="0"/>
              <a:t>לדוגמה ל :  </a:t>
            </a:r>
            <a:r>
              <a:rPr lang="he-IL" b="1" dirty="0"/>
              <a:t>-</a:t>
            </a:r>
            <a:r>
              <a:rPr lang="en-US" b="1" dirty="0"/>
              <a:t>IC:\PROGS\</a:t>
            </a:r>
            <a:r>
              <a:rPr lang="en-US" b="1" dirty="0">
                <a:hlinkClick r:id="rId3" tooltip="TC"/>
              </a:rPr>
              <a:t>TC</a:t>
            </a:r>
            <a:r>
              <a:rPr lang="en-US" b="1" dirty="0"/>
              <a:t>\INCLUDE</a:t>
            </a:r>
            <a:r>
              <a:rPr lang="he-IL" dirty="0"/>
              <a:t> </a:t>
            </a:r>
            <a:r>
              <a:rPr lang="he-IL" b="1" dirty="0"/>
              <a:t> </a:t>
            </a:r>
            <a:r>
              <a:rPr lang="en-US" b="1" dirty="0"/>
              <a:t>LC:\PROGS\</a:t>
            </a:r>
            <a:r>
              <a:rPr lang="en-US" b="1" dirty="0">
                <a:hlinkClick r:id="rId3" tooltip="TC"/>
              </a:rPr>
              <a:t>TC</a:t>
            </a:r>
            <a:r>
              <a:rPr lang="en-US" b="1" dirty="0"/>
              <a:t>\LIB</a:t>
            </a:r>
            <a:r>
              <a:rPr lang="he-IL" dirty="0"/>
              <a:t> </a:t>
            </a:r>
          </a:p>
          <a:p>
            <a:pPr marL="0" indent="0" algn="r" rtl="1">
              <a:buNone/>
            </a:pPr>
            <a:r>
              <a:rPr lang="he-IL" b="1" dirty="0"/>
              <a:t>למרות שאם מראש תשימו את הספרייה במקום מוגדר לכתובות התחלתיות , לא תצטרכו לעשות זאת כלל.</a:t>
            </a:r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188D5-094E-4878-93A4-DE585638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7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FC6-2271-4B84-B1D4-84004440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b="1" u="sng" dirty="0"/>
              <a:t>Turbo Debugger – TD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025F-5884-4F9A-B20E-87884FC2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כדי להפעיל את תוכנת </a:t>
            </a:r>
            <a:r>
              <a:rPr lang="he-IL" dirty="0" err="1"/>
              <a:t>הדיבוג</a:t>
            </a:r>
            <a:r>
              <a:rPr lang="he-IL" dirty="0"/>
              <a:t> שלנו, נכתוב </a:t>
            </a:r>
            <a:r>
              <a:rPr lang="he-IL" dirty="0" err="1"/>
              <a:t>בדוסבוקס</a:t>
            </a:r>
            <a:r>
              <a:rPr lang="he-IL" dirty="0"/>
              <a:t> : </a:t>
            </a:r>
            <a:r>
              <a:rPr lang="en-US" dirty="0"/>
              <a:t>td hello1a</a:t>
            </a:r>
          </a:p>
          <a:p>
            <a:pPr lvl="1" algn="r" rtl="1"/>
            <a:r>
              <a:rPr lang="en-US" dirty="0"/>
              <a:t> </a:t>
            </a:r>
            <a:r>
              <a:rPr lang="he-IL" dirty="0"/>
              <a:t>יופיע המסך הבא:</a:t>
            </a:r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או במקרה והשתמשנו בדגלים </a:t>
            </a:r>
            <a:r>
              <a:rPr lang="en-US" dirty="0"/>
              <a:t>/</a:t>
            </a:r>
            <a:r>
              <a:rPr lang="en-US" dirty="0" err="1"/>
              <a:t>zi</a:t>
            </a:r>
            <a:r>
              <a:rPr lang="he-IL" dirty="0"/>
              <a:t> ב </a:t>
            </a:r>
            <a:r>
              <a:rPr lang="en-US" dirty="0" err="1"/>
              <a:t>tasm</a:t>
            </a:r>
            <a:r>
              <a:rPr lang="he-IL" dirty="0"/>
              <a:t> ן </a:t>
            </a:r>
            <a:r>
              <a:rPr lang="en-US" dirty="0"/>
              <a:t>/v</a:t>
            </a:r>
            <a:r>
              <a:rPr lang="he-IL" dirty="0"/>
              <a:t> ב </a:t>
            </a:r>
            <a:r>
              <a:rPr lang="en-US" dirty="0" err="1"/>
              <a:t>tlink</a:t>
            </a:r>
            <a:r>
              <a:rPr lang="he-IL" dirty="0"/>
              <a:t> :</a:t>
            </a:r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DEF8-C047-4A10-A4A2-DA395BA6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D0BEC-9F94-427B-BB18-5F113EB4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72603"/>
            <a:ext cx="3078194" cy="2150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91522-1CD6-4997-A348-3A371A1B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29" y="2518405"/>
            <a:ext cx="30670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96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28FF-0D3C-4F45-9525-81E9F3C1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678D-8E9B-4DE3-AC25-4FDABBE4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הרצת הקוד שורה אחרי שורה – ניתן לעשות באחד משני מצבים. </a:t>
            </a:r>
          </a:p>
          <a:p>
            <a:pPr lvl="1" algn="r" rtl="1"/>
            <a:r>
              <a:rPr lang="he-IL" dirty="0"/>
              <a:t>מצב </a:t>
            </a:r>
            <a:r>
              <a:rPr lang="en-US" dirty="0"/>
              <a:t>Step, </a:t>
            </a:r>
            <a:r>
              <a:rPr lang="he-IL" dirty="0"/>
              <a:t> </a:t>
            </a:r>
            <a:r>
              <a:rPr lang="he-IL" dirty="0" err="1"/>
              <a:t>על־ידי</a:t>
            </a:r>
            <a:r>
              <a:rPr lang="he-IL" dirty="0"/>
              <a:t> לחיצה על </a:t>
            </a:r>
            <a:r>
              <a:rPr lang="en-US" b="1" dirty="0"/>
              <a:t>F8</a:t>
            </a:r>
            <a:r>
              <a:rPr lang="en-US" dirty="0"/>
              <a:t> : </a:t>
            </a:r>
            <a:r>
              <a:rPr lang="he-IL" dirty="0"/>
              <a:t> עובר לשורת הקוד הבאה. </a:t>
            </a:r>
          </a:p>
          <a:p>
            <a:pPr lvl="1" algn="r" rtl="1"/>
            <a:r>
              <a:rPr lang="he-IL" dirty="0"/>
              <a:t>אם שורת הקוד הנוכחית היא פרוצדורה, בהרצה של שורה יחידה נעבור את כל הפרוצדורה ונצא ממנה. כדי לדבג פרוצדורה, נשתמש במצב </a:t>
            </a:r>
            <a:r>
              <a:rPr lang="en-US" dirty="0"/>
              <a:t>Trace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 err="1"/>
              <a:t>על־ידי</a:t>
            </a:r>
            <a:r>
              <a:rPr lang="he-IL" dirty="0"/>
              <a:t> לחיצה על </a:t>
            </a:r>
            <a:r>
              <a:rPr lang="en-US" b="1" dirty="0"/>
              <a:t>F7</a:t>
            </a:r>
            <a:r>
              <a:rPr lang="en-US" dirty="0"/>
              <a:t> . </a:t>
            </a:r>
            <a:r>
              <a:rPr lang="he-IL" dirty="0"/>
              <a:t> במצב זה, כשאנחנו מגיעים לתחילתה של פרוצדורה, </a:t>
            </a:r>
            <a:r>
              <a:rPr lang="he-IL" dirty="0" err="1"/>
              <a:t>הדיבאגר</a:t>
            </a:r>
            <a:r>
              <a:rPr lang="he-IL" dirty="0"/>
              <a:t> יתקדם כל פעם שורה יחידה בתוך הפרוצדורה. </a:t>
            </a:r>
          </a:p>
          <a:p>
            <a:pPr algn="r" rtl="1"/>
            <a:r>
              <a:rPr lang="he-IL" dirty="0"/>
              <a:t>אפשרויות הרצה שימושיות נוספות הן </a:t>
            </a:r>
            <a:r>
              <a:rPr lang="en-US" b="1" dirty="0"/>
              <a:t>F4</a:t>
            </a:r>
            <a:r>
              <a:rPr lang="en-US" dirty="0"/>
              <a:t> : </a:t>
            </a:r>
            <a:r>
              <a:rPr lang="he-IL" dirty="0"/>
              <a:t> שמשמעותו </a:t>
            </a:r>
            <a:r>
              <a:rPr lang="en-US" dirty="0"/>
              <a:t>Go to cursor – </a:t>
            </a:r>
            <a:r>
              <a:rPr lang="he-IL" dirty="0"/>
              <a:t> התוכנה תרוץ עד למקום שאנחנו עומדים עליו. </a:t>
            </a:r>
          </a:p>
          <a:p>
            <a:pPr algn="r" rtl="1"/>
            <a:r>
              <a:rPr lang="he-IL" dirty="0"/>
              <a:t>הפקודה </a:t>
            </a:r>
            <a:r>
              <a:rPr lang="en-US" b="1" dirty="0"/>
              <a:t>F9</a:t>
            </a:r>
            <a:r>
              <a:rPr lang="en-US" dirty="0"/>
              <a:t> : </a:t>
            </a:r>
            <a:r>
              <a:rPr lang="he-IL" dirty="0"/>
              <a:t> מריצה את התכנית עד עצירה.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98FCE-BA35-4E14-9BE8-01D1C4E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F433-C4BD-4D85-BB9B-A68F8B8A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2BED-629C-40CA-9B11-FC4E856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אפשרויות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באמצעות האפשרויות השונות אפשר לחקור כל אלמנט בתכנית. ה־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השימושיים ביותר הם: - ה־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,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שמציג לנו את שורות הקוד ותרגומן לשפת מכונה, וכמו כן את סגמנט ה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 :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b="1" dirty="0"/>
              <a:t>הרגיסטרים והדגלים , </a:t>
            </a:r>
            <a:r>
              <a:rPr lang="he-IL" dirty="0"/>
              <a:t>ה־</a:t>
            </a:r>
            <a:r>
              <a:rPr lang="en-US" b="1" dirty="0"/>
              <a:t>STACK </a:t>
            </a:r>
            <a:r>
              <a:rPr lang="he-IL" dirty="0"/>
              <a:t> : שמציג לנו את סגמנט ה </a:t>
            </a:r>
            <a:r>
              <a:rPr lang="en-US" dirty="0"/>
              <a:t> STACK</a:t>
            </a:r>
            <a:r>
              <a:rPr lang="he-IL" dirty="0"/>
              <a:t> (מחסנית ) </a:t>
            </a:r>
            <a:r>
              <a:rPr lang="en-US" b="1" dirty="0"/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34EE1-62C3-44AD-8E51-A70A16D7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תמונה 28">
            <a:extLst>
              <a:ext uri="{FF2B5EF4-FFF2-40B4-BE49-F238E27FC236}">
                <a16:creationId xmlns:a16="http://schemas.microsoft.com/office/drawing/2014/main" id="{0E7C950C-A859-417E-B939-11721FF5326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291" y="3180087"/>
            <a:ext cx="3550920" cy="29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תמונה 34">
            <a:extLst>
              <a:ext uri="{FF2B5EF4-FFF2-40B4-BE49-F238E27FC236}">
                <a16:creationId xmlns:a16="http://schemas.microsoft.com/office/drawing/2014/main" id="{81BE79DC-9955-4AD0-8C3E-745FA5CF911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033" y="3642163"/>
            <a:ext cx="1258570" cy="249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תמונה 37">
            <a:extLst>
              <a:ext uri="{FF2B5EF4-FFF2-40B4-BE49-F238E27FC236}">
                <a16:creationId xmlns:a16="http://schemas.microsoft.com/office/drawing/2014/main" id="{1D6DC536-8467-4869-A203-18227DAF19E5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2049" y="4856602"/>
            <a:ext cx="2099724" cy="128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016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DB86-ABF8-4616-B952-7C70B288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FD91-0858-42E8-BFEC-6EA59E5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ליחידות המידה קיימים שני מצבים: </a:t>
            </a:r>
            <a:r>
              <a:rPr lang="en-US" b="1" dirty="0"/>
              <a:t>Signed</a:t>
            </a:r>
            <a:r>
              <a:rPr lang="he-IL" b="1" dirty="0"/>
              <a:t> וגם </a:t>
            </a:r>
            <a:r>
              <a:rPr lang="en-US" b="1" dirty="0"/>
              <a:t>Unsigned</a:t>
            </a:r>
            <a:r>
              <a:rPr lang="he-IL" b="1" dirty="0"/>
              <a:t>. </a:t>
            </a:r>
          </a:p>
          <a:p>
            <a:pPr algn="r" rtl="1"/>
            <a:r>
              <a:rPr lang="he-IL" b="1" dirty="0"/>
              <a:t>מצב </a:t>
            </a:r>
            <a:r>
              <a:rPr lang="en-US" b="1" dirty="0"/>
              <a:t>Unsigned</a:t>
            </a:r>
            <a:r>
              <a:rPr lang="he-IL" b="1" dirty="0"/>
              <a:t> הוא מצב שבעצם אומר שהערך המינימלי של המשתנה</a:t>
            </a:r>
            <a:br>
              <a:rPr lang="he-IL" b="1" dirty="0"/>
            </a:br>
            <a:r>
              <a:rPr lang="he-IL" b="1" dirty="0"/>
              <a:t>תמיד יהיה 0, והערך המקסימלי תלוי בגודל סיביות הנתונים. </a:t>
            </a:r>
          </a:p>
          <a:p>
            <a:pPr algn="r" rtl="1"/>
            <a:r>
              <a:rPr lang="he-IL" b="1" dirty="0"/>
              <a:t>מצב </a:t>
            </a:r>
            <a:r>
              <a:rPr lang="en-US" b="1" dirty="0"/>
              <a:t>Signed</a:t>
            </a:r>
            <a:r>
              <a:rPr lang="he-IL" b="1" dirty="0"/>
              <a:t> הוא מצב שלוקח את הערך המקסימלי של </a:t>
            </a:r>
            <a:r>
              <a:rPr lang="en-US" b="1" dirty="0"/>
              <a:t>Unsigned</a:t>
            </a:r>
            <a:r>
              <a:rPr lang="he-IL" b="1" dirty="0"/>
              <a:t>, מחלק בשתיים, וקובע שהערך</a:t>
            </a:r>
            <a:br>
              <a:rPr lang="he-IL" b="1" dirty="0"/>
            </a:br>
            <a:r>
              <a:rPr lang="he-IL" b="1" dirty="0"/>
              <a:t>המינימלי הוא מינוס החילוק בשתיים, והערך המקסימלי הוא החילוק בשתיים מינוס אחד (</a:t>
            </a:r>
            <a:r>
              <a:rPr lang="en-US" b="1" dirty="0"/>
              <a:t> </a:t>
            </a:r>
            <a:r>
              <a:rPr lang="he-IL" b="1" dirty="0"/>
              <a:t>יש גם 0 )</a:t>
            </a:r>
          </a:p>
          <a:p>
            <a:pPr algn="r" rtl="1"/>
            <a:r>
              <a:rPr lang="he-IL" b="1" dirty="0"/>
              <a:t>שני המצבים תופסים את אותה כמות זיכרון.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0C610-F8D2-4BD4-87E1-9E56E5BA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07DA-19E4-4364-9E00-32436B8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83A0-7037-4800-A78F-4FCF431B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Watches</a:t>
            </a:r>
            <a:r>
              <a:rPr lang="en-US" dirty="0"/>
              <a:t> </a:t>
            </a:r>
            <a:r>
              <a:rPr lang="he-IL" dirty="0"/>
              <a:t> אנחנו יכולים לקחת משתנה או ביטוי כלשהו ולהכניס אותו בתור ערך הביטוי שיעודכן באופן דינמי. </a:t>
            </a:r>
            <a:r>
              <a:rPr lang="en-US" b="1" dirty="0"/>
              <a:t>Variables</a:t>
            </a:r>
            <a:r>
              <a:rPr lang="en-US" dirty="0"/>
              <a:t>  </a:t>
            </a:r>
            <a:r>
              <a:rPr lang="he-IL" dirty="0"/>
              <a:t> מציג לנו את רשימת כל המשתנים והתוויות בתוכנית. מעבר למקום מבוקש בזיכרון</a:t>
            </a:r>
          </a:p>
          <a:p>
            <a:pPr algn="r" rtl="1"/>
            <a:r>
              <a:rPr lang="he-IL" dirty="0"/>
              <a:t>לחיצה על </a:t>
            </a:r>
            <a:r>
              <a:rPr lang="en-US" b="1" dirty="0"/>
              <a:t>CTRL+G</a:t>
            </a:r>
            <a:r>
              <a:rPr lang="en-US" dirty="0"/>
              <a:t> </a:t>
            </a:r>
            <a:r>
              <a:rPr lang="he-IL" dirty="0"/>
              <a:t> תפתח את המסך הבא:</a:t>
            </a:r>
          </a:p>
          <a:p>
            <a:pPr algn="r" rtl="1"/>
            <a:r>
              <a:rPr lang="he-IL" dirty="0"/>
              <a:t>בחלון שנפתח נכניס את הכתובת המבוקשת </a:t>
            </a:r>
          </a:p>
          <a:p>
            <a:pPr marL="0" indent="0" algn="r" rtl="1">
              <a:buNone/>
            </a:pPr>
            <a:r>
              <a:rPr lang="he-IL" dirty="0"/>
              <a:t>(נניח </a:t>
            </a:r>
            <a:r>
              <a:rPr lang="en-US" dirty="0"/>
              <a:t>ds:0 </a:t>
            </a:r>
            <a:r>
              <a:rPr lang="he-IL" dirty="0"/>
              <a:t>כדי לראות מה יש במקטע </a:t>
            </a:r>
          </a:p>
          <a:p>
            <a:pPr marL="0" indent="0" algn="r" rtl="1">
              <a:buNone/>
            </a:pPr>
            <a:r>
              <a:rPr lang="he-IL" dirty="0"/>
              <a:t>הנתונים( ופעולה זו "תקפיץ" אותנו לאזור המבוקש:</a:t>
            </a:r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114-0718-4A9A-AD0E-DE5F057E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0">
            <a:extLst>
              <a:ext uri="{FF2B5EF4-FFF2-40B4-BE49-F238E27FC236}">
                <a16:creationId xmlns:a16="http://schemas.microsoft.com/office/drawing/2014/main" id="{5B82037E-133A-4B32-9C67-E41DE7D6EF8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8961" y="2767831"/>
            <a:ext cx="3270250" cy="210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תמונה 43">
            <a:extLst>
              <a:ext uri="{FF2B5EF4-FFF2-40B4-BE49-F238E27FC236}">
                <a16:creationId xmlns:a16="http://schemas.microsoft.com/office/drawing/2014/main" id="{D9966F35-8CC9-401D-B358-839E5A1C46C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772" y="4652652"/>
            <a:ext cx="3799840" cy="125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41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D06D-0BEE-4138-AE44-BD1F271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CD97-41D4-4102-9032-F8C370ED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אנחנו יכולים להגדיר נקודת עצירה, או </a:t>
            </a:r>
            <a:r>
              <a:rPr lang="en-US" b="1" dirty="0"/>
              <a:t>breakpoint</a:t>
            </a:r>
            <a:r>
              <a:rPr lang="en-US" dirty="0"/>
              <a:t> </a:t>
            </a:r>
            <a:r>
              <a:rPr lang="he-IL" dirty="0"/>
              <a:t>בכל שורה שנרצה בקוד. </a:t>
            </a:r>
          </a:p>
          <a:p>
            <a:pPr algn="r" rtl="1"/>
            <a:r>
              <a:rPr lang="he-IL" dirty="0"/>
              <a:t>בכדי לעשות זאת, עלינו לסמן השורה בה אנחנו שהתכנית תעצור ובתפריט </a:t>
            </a:r>
            <a:r>
              <a:rPr lang="en-US" b="1" dirty="0"/>
              <a:t>Breakpoints</a:t>
            </a:r>
            <a:r>
              <a:rPr lang="en-US" dirty="0"/>
              <a:t> </a:t>
            </a:r>
            <a:r>
              <a:rPr lang="he-IL" dirty="0"/>
              <a:t>לבחור ב-</a:t>
            </a:r>
            <a:r>
              <a:rPr lang="en-US" b="1" dirty="0"/>
              <a:t>Toggle</a:t>
            </a:r>
            <a:r>
              <a:rPr lang="en-US" dirty="0"/>
              <a:t>.  </a:t>
            </a:r>
            <a:r>
              <a:rPr lang="he-IL" dirty="0"/>
              <a:t>והשורה הופכת לצבועה באדום. חזרה על הפעולה תבטל את נקודת העצירה.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שקבענו </a:t>
            </a:r>
            <a:r>
              <a:rPr lang="en-US" b="1" dirty="0"/>
              <a:t>breakpoint</a:t>
            </a:r>
            <a:r>
              <a:rPr lang="en-US" dirty="0"/>
              <a:t> , </a:t>
            </a:r>
            <a:r>
              <a:rPr lang="he-IL" dirty="0"/>
              <a:t>אם נריץ את התוכנית בעזרת פקודת (</a:t>
            </a:r>
            <a:r>
              <a:rPr lang="en-US" dirty="0"/>
              <a:t>Run) </a:t>
            </a:r>
            <a:r>
              <a:rPr lang="en-US" b="1" dirty="0"/>
              <a:t>F9</a:t>
            </a:r>
            <a:r>
              <a:rPr lang="en-US" dirty="0"/>
              <a:t> </a:t>
            </a:r>
            <a:r>
              <a:rPr lang="he-IL" dirty="0"/>
              <a:t>היא תעצור בשורת הקוד שיש עליה</a:t>
            </a:r>
            <a:r>
              <a:rPr lang="en-US" b="1" dirty="0"/>
              <a:t>breakpoint</a:t>
            </a:r>
            <a:r>
              <a:rPr lang="en-US" dirty="0"/>
              <a:t>  .</a:t>
            </a:r>
            <a:r>
              <a:rPr lang="he-IL" dirty="0"/>
              <a:t> </a:t>
            </a:r>
            <a:r>
              <a:rPr lang="en-US" dirty="0"/>
              <a:t>  </a:t>
            </a:r>
            <a:r>
              <a:rPr lang="he-IL" dirty="0"/>
              <a:t>זוהי דרך יעילה להגיע מהר לנקודות בקוד שאנחנו חושדים שיש בהן באגים.</a:t>
            </a:r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91215-9049-4E1B-A711-B5BCCECA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6">
            <a:extLst>
              <a:ext uri="{FF2B5EF4-FFF2-40B4-BE49-F238E27FC236}">
                <a16:creationId xmlns:a16="http://schemas.microsoft.com/office/drawing/2014/main" id="{192DC5A2-9724-4E03-A9B7-CC26AC39CB3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4616" y="3151637"/>
            <a:ext cx="247459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96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CE59-C4F7-4195-B51E-16F3DA18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Turbo Debugger – TD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60-0FED-43A9-B3E2-1599FA03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u="sng" dirty="0"/>
              <a:t>טיפים לעבודה עם </a:t>
            </a:r>
            <a:r>
              <a:rPr lang="en-US" b="1" u="sng" dirty="0"/>
              <a:t>TD – </a:t>
            </a:r>
            <a:endParaRPr lang="en-US" dirty="0"/>
          </a:p>
          <a:p>
            <a:pPr algn="r" rtl="1"/>
            <a:r>
              <a:rPr lang="he-IL" dirty="0"/>
              <a:t>יציאה מהתוכנה אל מסך ה </a:t>
            </a:r>
            <a:r>
              <a:rPr lang="en-US" dirty="0" err="1"/>
              <a:t>Dosbox</a:t>
            </a:r>
            <a:r>
              <a:rPr lang="en-US" dirty="0"/>
              <a:t> : </a:t>
            </a:r>
            <a:r>
              <a:rPr lang="he-IL" dirty="0"/>
              <a:t>לחיצה על </a:t>
            </a:r>
            <a:r>
              <a:rPr lang="en-US" b="1" dirty="0"/>
              <a:t>ALT+X</a:t>
            </a:r>
            <a:r>
              <a:rPr lang="en-US" dirty="0"/>
              <a:t>  </a:t>
            </a:r>
          </a:p>
          <a:p>
            <a:pPr algn="r" rtl="1"/>
            <a:r>
              <a:rPr lang="he-IL" dirty="0"/>
              <a:t>הרצה מחדש של התוכנית : </a:t>
            </a:r>
            <a:r>
              <a:rPr lang="en-US" b="1" dirty="0"/>
              <a:t>CTRL+F2</a:t>
            </a:r>
            <a:endParaRPr lang="en-US" dirty="0"/>
          </a:p>
          <a:p>
            <a:pPr algn="r" rtl="1"/>
            <a:r>
              <a:rPr lang="he-IL" dirty="0"/>
              <a:t>דפדוף בתפריטים בעזרת המקלדת (למקרה שהעכבר נתקע) : לחיצה על </a:t>
            </a:r>
            <a:r>
              <a:rPr lang="en-US" b="1" dirty="0"/>
              <a:t>F10</a:t>
            </a:r>
            <a:r>
              <a:rPr lang="en-US" dirty="0"/>
              <a:t> </a:t>
            </a:r>
            <a:r>
              <a:rPr lang="he-IL" dirty="0"/>
              <a:t>ושימוש במקשי החיצים. </a:t>
            </a:r>
          </a:p>
          <a:p>
            <a:pPr algn="r" rtl="1"/>
            <a:r>
              <a:rPr lang="he-IL" dirty="0"/>
              <a:t>לחיצה על </a:t>
            </a:r>
            <a:r>
              <a:rPr lang="en-US" b="1" dirty="0"/>
              <a:t>Tab</a:t>
            </a:r>
            <a:r>
              <a:rPr lang="en-US" dirty="0"/>
              <a:t>  , </a:t>
            </a:r>
            <a:r>
              <a:rPr lang="he-IL" dirty="0"/>
              <a:t>למעבר בין החלונות השונים של </a:t>
            </a:r>
            <a:r>
              <a:rPr lang="he-IL" dirty="0" err="1"/>
              <a:t>הדיבאגר</a:t>
            </a:r>
            <a:endParaRPr lang="he-IL" dirty="0"/>
          </a:p>
          <a:p>
            <a:pPr algn="r" rtl="1"/>
            <a:r>
              <a:rPr lang="he-IL" dirty="0"/>
              <a:t>מעבר למצב מסך מלא (ויציאה ממנו) : לחיצה על </a:t>
            </a:r>
            <a:r>
              <a:rPr lang="en-US" b="1" dirty="0" err="1"/>
              <a:t>ALT+Enter</a:t>
            </a:r>
            <a:r>
              <a:rPr lang="en-US" dirty="0"/>
              <a:t> – </a:t>
            </a:r>
          </a:p>
          <a:p>
            <a:pPr algn="r" rtl="1"/>
            <a:r>
              <a:rPr lang="he-IL" dirty="0"/>
              <a:t>יציאה מחלון </a:t>
            </a:r>
            <a:r>
              <a:rPr lang="he-IL" dirty="0" err="1"/>
              <a:t>הדיבאגר</a:t>
            </a:r>
            <a:r>
              <a:rPr lang="he-IL" dirty="0"/>
              <a:t> לתוכנות אחרות, ללא שימוש בעכבר: מקש "</a:t>
            </a:r>
            <a:r>
              <a:rPr lang="he-IL" b="1" dirty="0"/>
              <a:t>חלונות</a:t>
            </a:r>
            <a:r>
              <a:rPr lang="he-IL" dirty="0"/>
              <a:t>" (המקש שבין </a:t>
            </a:r>
            <a:r>
              <a:rPr lang="en-US" dirty="0"/>
              <a:t>Alt </a:t>
            </a:r>
            <a:r>
              <a:rPr lang="he-IL" dirty="0"/>
              <a:t>ל( </a:t>
            </a:r>
            <a:r>
              <a:rPr lang="en-US" dirty="0"/>
              <a:t>Ctrl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98DBD-320B-4BE6-A6FA-D3EEC3E1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9C78-2619-465B-9416-D0691AAD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962B-0C3E-4BB0-B70C-C61E54AB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בייט:</a:t>
            </a:r>
          </a:p>
          <a:p>
            <a:pPr algn="r" rtl="1"/>
            <a:r>
              <a:rPr lang="he-IL" b="1" dirty="0"/>
              <a:t>בייט (</a:t>
            </a:r>
            <a:r>
              <a:rPr lang="en-US" b="1" dirty="0"/>
              <a:t>byte</a:t>
            </a:r>
            <a:r>
              <a:rPr lang="he-IL" b="1" dirty="0"/>
              <a:t>) הוא ערך בינארי התופס 8 סיביות נתונים. </a:t>
            </a:r>
          </a:p>
          <a:p>
            <a:pPr algn="r" rtl="1"/>
            <a:r>
              <a:rPr lang="he-IL" b="1" dirty="0"/>
              <a:t>בבייט: הערך המקסימלי של משתנה מסוג </a:t>
            </a:r>
            <a:r>
              <a:rPr lang="en-US" b="1" dirty="0"/>
              <a:t>Byte Unsigned</a:t>
            </a:r>
            <a:r>
              <a:rPr lang="he-IL" b="1" dirty="0"/>
              <a:t> הוא 255 וערכו</a:t>
            </a:r>
            <a:br>
              <a:rPr lang="he-IL" b="1" dirty="0"/>
            </a:br>
            <a:r>
              <a:rPr lang="he-IL" b="1" dirty="0"/>
              <a:t>המינימלי הוא 0, והערך המקסימלי של משתנה מסוג </a:t>
            </a:r>
            <a:r>
              <a:rPr lang="en-US" b="1" dirty="0"/>
              <a:t>Byte Signed</a:t>
            </a:r>
            <a:r>
              <a:rPr lang="he-IL" b="1" dirty="0"/>
              <a:t> הוא 127 וערכו</a:t>
            </a:r>
            <a:br>
              <a:rPr lang="he-IL" b="1" dirty="0"/>
            </a:br>
            <a:r>
              <a:rPr lang="he-IL" b="1" dirty="0"/>
              <a:t>המינימלי הוא מינוס 128. </a:t>
            </a:r>
          </a:p>
          <a:p>
            <a:pPr algn="r" rtl="1"/>
            <a:r>
              <a:rPr lang="he-IL" b="1" dirty="0"/>
              <a:t>ברוב שפות </a:t>
            </a:r>
            <a:r>
              <a:rPr lang="he-IL" b="1" dirty="0" err="1"/>
              <a:t>התיכנות</a:t>
            </a:r>
            <a:r>
              <a:rPr lang="he-IL" b="1" dirty="0"/>
              <a:t> העיליות יש שימוש של משתנה בייט מסוג </a:t>
            </a:r>
            <a:r>
              <a:rPr lang="en-US" b="1" dirty="0"/>
              <a:t>Byte Unsigned</a:t>
            </a:r>
            <a:r>
              <a:rPr lang="he-IL" b="1" dirty="0"/>
              <a:t>. משתנה מסוג בייט ידוע בשפות עילית מסוימות גם בשם </a:t>
            </a:r>
            <a:r>
              <a:rPr lang="en-US" b="1" dirty="0"/>
              <a:t>short int</a:t>
            </a:r>
            <a:r>
              <a:rPr lang="he-IL" b="1" dirty="0"/>
              <a:t>. </a:t>
            </a:r>
          </a:p>
          <a:p>
            <a:pPr algn="r" rtl="1"/>
            <a:r>
              <a:rPr lang="he-IL" b="1" dirty="0"/>
              <a:t>ישנם מערכות הפעלה הקוראות בעברית למשתנה בייט גם בית,</a:t>
            </a:r>
            <a:br>
              <a:rPr lang="he-IL" b="1" dirty="0"/>
            </a:br>
            <a:r>
              <a:rPr lang="he-IL" b="1" dirty="0"/>
              <a:t>והרבה </a:t>
            </a:r>
            <a:r>
              <a:rPr lang="he-IL" b="1" dirty="0" err="1"/>
              <a:t>בייטים</a:t>
            </a:r>
            <a:r>
              <a:rPr lang="he-IL" b="1" dirty="0"/>
              <a:t> זה הפך להרבה בתים. </a:t>
            </a:r>
            <a:br>
              <a:rPr lang="he-IL" b="1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EA1C-A01A-40FE-BE51-2CA4724E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29AB1-525A-4782-85F9-BAF327B9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893" y="1340014"/>
            <a:ext cx="2149542" cy="11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6039-0540-4BED-B1AA-7A73BB4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99AF-9768-4313-920C-C716707C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וורד:</a:t>
            </a:r>
          </a:p>
          <a:p>
            <a:pPr algn="r" rtl="1"/>
            <a:r>
              <a:rPr lang="he-IL" b="1" dirty="0"/>
              <a:t>וורד (</a:t>
            </a:r>
            <a:r>
              <a:rPr lang="en-US" b="1" dirty="0"/>
              <a:t>Word</a:t>
            </a:r>
            <a:r>
              <a:rPr lang="he-IL" b="1" dirty="0"/>
              <a:t>) הוא ערך בינארי התופס 16 סיביות נתונים. </a:t>
            </a:r>
          </a:p>
          <a:p>
            <a:pPr algn="r" rtl="1"/>
            <a:r>
              <a:rPr lang="he-IL" b="1" dirty="0"/>
              <a:t>הערך המקסימלי של משתנה מסוג </a:t>
            </a:r>
            <a:r>
              <a:rPr lang="en-US" b="1" dirty="0"/>
              <a:t>Word Unsigned</a:t>
            </a:r>
            <a:r>
              <a:rPr lang="he-IL" b="1" dirty="0"/>
              <a:t> הוא 65535 והערך המינימלי שלו הוא 0. </a:t>
            </a:r>
          </a:p>
          <a:p>
            <a:pPr algn="r" rtl="1"/>
            <a:r>
              <a:rPr lang="he-IL" b="1" dirty="0"/>
              <a:t>הערך המקסימלי של משתנה </a:t>
            </a:r>
            <a:r>
              <a:rPr lang="en-US" b="1" dirty="0"/>
              <a:t>Word Signed</a:t>
            </a:r>
            <a:r>
              <a:rPr lang="he-IL" b="1" dirty="0"/>
              <a:t> הוא 32767, והערך המינימלי של</a:t>
            </a:r>
            <a:br>
              <a:rPr lang="he-IL" b="1" dirty="0"/>
            </a:br>
            <a:r>
              <a:rPr lang="en-US" b="1" dirty="0"/>
              <a:t>Word Signed</a:t>
            </a:r>
            <a:r>
              <a:rPr lang="he-IL" b="1" dirty="0"/>
              <a:t> הוא מינוס 32768. </a:t>
            </a:r>
          </a:p>
          <a:p>
            <a:pPr algn="r" rtl="1"/>
            <a:r>
              <a:rPr lang="he-IL" b="1" dirty="0"/>
              <a:t>משתנה מסוג וורד ידוע גם בשם </a:t>
            </a:r>
            <a:r>
              <a:rPr lang="en-US" b="1" dirty="0"/>
              <a:t>Integer</a:t>
            </a:r>
            <a:r>
              <a:rPr lang="he-IL" b="1" dirty="0"/>
              <a:t>, </a:t>
            </a:r>
            <a:r>
              <a:rPr lang="he-IL" b="1" dirty="0" err="1"/>
              <a:t>אולפעמים</a:t>
            </a:r>
            <a:r>
              <a:rPr lang="he-IL" b="1" dirty="0"/>
              <a:t> רק </a:t>
            </a:r>
            <a:r>
              <a:rPr lang="en-US" b="1" dirty="0"/>
              <a:t>Int</a:t>
            </a:r>
            <a:r>
              <a:rPr lang="he-IL" b="1" dirty="0"/>
              <a:t>. רוב שפות התכנות העיליות משתמשות במצב </a:t>
            </a:r>
            <a:r>
              <a:rPr lang="en-US" b="1" dirty="0"/>
              <a:t>Signed</a:t>
            </a:r>
            <a:r>
              <a:rPr lang="he-IL" b="1" dirty="0"/>
              <a:t> בוורד.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ED069-3C94-4181-AFB0-1C20AB8A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32358-90A4-48F8-8808-AC0815BE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10" y="1444355"/>
            <a:ext cx="2971412" cy="10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6995-A4DD-49E4-8EB5-6B8BDA2C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סוגי נתונים בסיסיים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22D1-1D9C-43FE-A62D-3280CB1A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דאבל וורד:</a:t>
            </a:r>
          </a:p>
          <a:p>
            <a:pPr algn="r" rtl="1"/>
            <a:r>
              <a:rPr lang="he-IL" b="1" dirty="0"/>
              <a:t>דאבל וורד (</a:t>
            </a:r>
            <a:r>
              <a:rPr lang="en-US" b="1" dirty="0"/>
              <a:t>Double Word</a:t>
            </a:r>
            <a:r>
              <a:rPr lang="he-IL" b="1" dirty="0"/>
              <a:t>), ידוע גם בשם </a:t>
            </a:r>
            <a:r>
              <a:rPr lang="he-IL" b="1" dirty="0" err="1"/>
              <a:t>דיוורד</a:t>
            </a:r>
            <a:r>
              <a:rPr lang="he-IL" b="1" dirty="0"/>
              <a:t> (</a:t>
            </a:r>
            <a:r>
              <a:rPr lang="en-US" b="1" dirty="0" err="1"/>
              <a:t>Dword</a:t>
            </a:r>
            <a:r>
              <a:rPr lang="he-IL" b="1" dirty="0"/>
              <a:t>), הוא ערך בינארי</a:t>
            </a:r>
            <a:br>
              <a:rPr lang="he-IL" b="1" dirty="0"/>
            </a:br>
            <a:r>
              <a:rPr lang="he-IL" b="1" dirty="0"/>
              <a:t>התופס 32 סיביות נתונים. </a:t>
            </a:r>
          </a:p>
          <a:p>
            <a:pPr algn="r" rtl="1"/>
            <a:r>
              <a:rPr lang="he-IL" b="1" dirty="0"/>
              <a:t>במצב </a:t>
            </a:r>
            <a:r>
              <a:rPr lang="en-US" b="1" dirty="0"/>
              <a:t>Double Word Signed</a:t>
            </a:r>
            <a:r>
              <a:rPr lang="he-IL" b="1" dirty="0"/>
              <a:t>, הערך המקסימלי יכול להגיע למספר 2147483647, והערך המינימלי שלו הוא מינוס 2147483648. כל ערך מעל 2147483647 או מתחת מינוס 2147483648 נחשב לשגיאת עומס יתר (</a:t>
            </a:r>
            <a:r>
              <a:rPr lang="en-US" b="1" dirty="0"/>
              <a:t>Overflow</a:t>
            </a:r>
            <a:r>
              <a:rPr lang="he-IL" b="1" dirty="0"/>
              <a:t>). משתנה דאבל וורד ידוע בשפות העיליות גם בשם </a:t>
            </a:r>
            <a:r>
              <a:rPr lang="en-US" b="1" dirty="0"/>
              <a:t>Long</a:t>
            </a:r>
            <a:r>
              <a:rPr lang="he-IL" b="1" dirty="0"/>
              <a:t>, ולפעמים גם </a:t>
            </a:r>
            <a:r>
              <a:rPr lang="en-US" b="1" dirty="0"/>
              <a:t>long int</a:t>
            </a:r>
            <a:r>
              <a:rPr lang="he-IL" b="1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CBADC-1106-406D-85FC-BF84A8E9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E29E-3F4B-4F7F-92A6-FE14B0E0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3" y="1384209"/>
            <a:ext cx="5112573" cy="9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2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D332-6A2D-4978-BFC5-9EFF0A4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בסיסים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985A-AC00-47DB-AA6B-532EB106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בסיס</a:t>
            </a:r>
            <a:r>
              <a:rPr lang="he-IL" dirty="0"/>
              <a:t> </a:t>
            </a:r>
            <a:r>
              <a:rPr lang="en-US" dirty="0"/>
              <a:t> (radix)</a:t>
            </a:r>
            <a:r>
              <a:rPr lang="he-IL" dirty="0"/>
              <a:t>- הוא תחום הספרות הנמצא ביסודה של שיטת ספירה מבוססת מיקום.</a:t>
            </a:r>
          </a:p>
          <a:p>
            <a:pPr algn="r" rtl="1"/>
            <a:r>
              <a:rPr lang="he-IL" dirty="0"/>
              <a:t>לדוגמה : בבסיס 2 – יהיו רק 2 ספרות 0 ו 1. בבסיס 7 – יהיו 7 ספרות 0,1,2,3,4,5 ו 6.</a:t>
            </a:r>
          </a:p>
          <a:p>
            <a:pPr algn="r" rtl="1"/>
            <a:r>
              <a:rPr lang="he-IL" dirty="0"/>
              <a:t>במעבר מבסיס</a:t>
            </a:r>
            <a:r>
              <a:rPr lang="en-US" dirty="0"/>
              <a:t> </a:t>
            </a:r>
            <a:r>
              <a:rPr lang="he-IL" dirty="0"/>
              <a:t>   לבסיס 10 , תיוצג המילה </a:t>
            </a:r>
            <a:r>
              <a:rPr lang="en-US" dirty="0"/>
              <a:t>         </a:t>
            </a:r>
            <a:r>
              <a:rPr lang="he-IL" dirty="0"/>
              <a:t>                                כך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לדוגמה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E612-72FD-465E-B5F9-2AD5498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82AE7E-A966-40D2-9781-DD55B06B8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36795"/>
              </p:ext>
            </p:extLst>
          </p:nvPr>
        </p:nvGraphicFramePr>
        <p:xfrm>
          <a:off x="9559809" y="2961320"/>
          <a:ext cx="209689" cy="29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9809" y="2961320"/>
                        <a:ext cx="209689" cy="29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37D003-4332-4DD6-9F32-3AB30DAA3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95570"/>
              </p:ext>
            </p:extLst>
          </p:nvPr>
        </p:nvGraphicFramePr>
        <p:xfrm>
          <a:off x="4711643" y="2937720"/>
          <a:ext cx="257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182AE7E-A966-40D2-9781-DD55B06B8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643" y="2937720"/>
                        <a:ext cx="25749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BC2845-7825-4FC8-9816-A92623DF6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40186"/>
              </p:ext>
            </p:extLst>
          </p:nvPr>
        </p:nvGraphicFramePr>
        <p:xfrm>
          <a:off x="3576572" y="3340900"/>
          <a:ext cx="75342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7" imgW="4533840" imgH="241200" progId="Equation.DSMT4">
                  <p:embed/>
                </p:oleObj>
              </mc:Choice>
              <mc:Fallback>
                <p:oleObj name="Equation" r:id="rId7" imgW="453384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537D003-4332-4DD6-9F32-3AB30DAA33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6572" y="3340900"/>
                        <a:ext cx="75342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9A29478-F2A6-4F4F-B131-D0CF9E356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81569"/>
              </p:ext>
            </p:extLst>
          </p:nvPr>
        </p:nvGraphicFramePr>
        <p:xfrm>
          <a:off x="3576572" y="3772794"/>
          <a:ext cx="6499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9" imgW="3911400" imgH="533160" progId="Equation.DSMT4">
                  <p:embed/>
                </p:oleObj>
              </mc:Choice>
              <mc:Fallback>
                <p:oleObj name="Equation" r:id="rId9" imgW="391140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BBC2845-7825-4FC8-9816-A92623DF6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6572" y="3772794"/>
                        <a:ext cx="649922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63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77DB-F4E1-4653-8146-70A7887C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בסיסים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972F-85B1-48C5-A2EE-96DCE2D7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במעבר מבסיס</a:t>
            </a:r>
            <a:r>
              <a:rPr lang="en-US" dirty="0"/>
              <a:t>  </a:t>
            </a:r>
            <a:r>
              <a:rPr lang="he-IL" dirty="0"/>
              <a:t> 10 לבסיס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463D7-DD11-4F84-98D8-7C49EA5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3">
            <a:extLst>
              <a:ext uri="{FF2B5EF4-FFF2-40B4-BE49-F238E27FC236}">
                <a16:creationId xmlns:a16="http://schemas.microsoft.com/office/drawing/2014/main" id="{B52C7D2C-C84C-4F3C-BFAF-53F47AFFC01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627" y="2527301"/>
            <a:ext cx="4098218" cy="240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D87A55-481E-43B7-8CDD-49F7044C6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50600"/>
              </p:ext>
            </p:extLst>
          </p:nvPr>
        </p:nvGraphicFramePr>
        <p:xfrm>
          <a:off x="8494713" y="2225675"/>
          <a:ext cx="1889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182AE7E-A966-40D2-9781-DD55B06B8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4713" y="2225675"/>
                        <a:ext cx="1889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תמונה 46">
            <a:extLst>
              <a:ext uri="{FF2B5EF4-FFF2-40B4-BE49-F238E27FC236}">
                <a16:creationId xmlns:a16="http://schemas.microsoft.com/office/drawing/2014/main" id="{B5CAE480-D4E2-42AA-824F-7E2BADD2D990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95317" y="2586244"/>
            <a:ext cx="4300740" cy="2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6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506A-4652-4634-A182-9477233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בסיסים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4E00-4D71-48C4-9A8F-AFB1F787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EFE35-1AD0-4FD1-AA62-9DA3432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49">
            <a:extLst>
              <a:ext uri="{FF2B5EF4-FFF2-40B4-BE49-F238E27FC236}">
                <a16:creationId xmlns:a16="http://schemas.microsoft.com/office/drawing/2014/main" id="{9CC4F9E3-7856-4F95-911F-4992A30E665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6626" y="2461235"/>
            <a:ext cx="7467986" cy="278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634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2337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Wisp</vt:lpstr>
      <vt:lpstr>Equation</vt:lpstr>
      <vt:lpstr>מעבדה מספר 1</vt:lpstr>
      <vt:lpstr>סוגי נתונים בסיסיים</vt:lpstr>
      <vt:lpstr>סוגי נתונים בסיסיים</vt:lpstr>
      <vt:lpstr>סוגי נתונים בסיסיים</vt:lpstr>
      <vt:lpstr>סוגי נתונים בסיסיים</vt:lpstr>
      <vt:lpstr>סוגי נתונים בסיסיים</vt:lpstr>
      <vt:lpstr>חזרה על בסיסים</vt:lpstr>
      <vt:lpstr>חזרה על בסיסים</vt:lpstr>
      <vt:lpstr>חזרה על בסיסים</vt:lpstr>
      <vt:lpstr>משלים ל 2</vt:lpstr>
      <vt:lpstr>משלים ל 2</vt:lpstr>
      <vt:lpstr>שלבים ב שפת סף -  אשר נקראת גם אסמבלי Assembly))</vt:lpstr>
      <vt:lpstr>Command Line</vt:lpstr>
      <vt:lpstr>Command Line</vt:lpstr>
      <vt:lpstr>DOSBOX</vt:lpstr>
      <vt:lpstr>DOSBOX</vt:lpstr>
      <vt:lpstr>DOSBOX</vt:lpstr>
      <vt:lpstr>DOSBOX</vt:lpstr>
      <vt:lpstr>DOSBOX</vt:lpstr>
      <vt:lpstr>DOSBOX</vt:lpstr>
      <vt:lpstr>TASM(Microsoft Turbo Assembler)</vt:lpstr>
      <vt:lpstr>TASM(Microsoft Turbo Assembler)</vt:lpstr>
      <vt:lpstr>TASM(Microsoft Turbo Assembler)</vt:lpstr>
      <vt:lpstr>TLINK</vt:lpstr>
      <vt:lpstr>TLINK</vt:lpstr>
      <vt:lpstr>שינוי מיקום קימפול של TURBO C</vt:lpstr>
      <vt:lpstr>Turbo Debugger – TD </vt:lpstr>
      <vt:lpstr>Turbo Debugger – TD </vt:lpstr>
      <vt:lpstr>Turbo Debugger – TD</vt:lpstr>
      <vt:lpstr>Turbo Debugger – TD</vt:lpstr>
      <vt:lpstr>Turbo Debugger – TD</vt:lpstr>
      <vt:lpstr>Turbo Debugger – 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1</dc:title>
  <dc:creator>איליה זלדנר</dc:creator>
  <cp:lastModifiedBy>איליה זלדנר</cp:lastModifiedBy>
  <cp:revision>20</cp:revision>
  <dcterms:created xsi:type="dcterms:W3CDTF">2018-11-09T06:44:07Z</dcterms:created>
  <dcterms:modified xsi:type="dcterms:W3CDTF">2019-12-30T05:00:29Z</dcterms:modified>
</cp:coreProperties>
</file>