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Proposed Node2vec Model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>
              <a:outerShdw blurRad="55880" dist="15240" dir="5400000" algn="ctr" rotWithShape="0">
                <a:srgbClr val="000000">
                  <a:alpha val="45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/>
            </a:scene3d>
            <a:sp3d prstMaterial="dkEdge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SVM</c:v>
                </c:pt>
                <c:pt idx="1">
                  <c:v>CNN</c:v>
                </c:pt>
                <c:pt idx="2">
                  <c:v>Logistic Reression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0.99</c:v>
                </c:pt>
                <c:pt idx="1">
                  <c:v>0.87</c:v>
                </c:pt>
                <c:pt idx="2">
                  <c:v>0.97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F6-46D5-8210-59D71782D08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News Content Based Comparison Model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55880" dist="15240" dir="5400000" algn="ctr" rotWithShape="0">
                <a:srgbClr val="000000">
                  <a:alpha val="45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/>
            </a:scene3d>
            <a:sp3d prstMaterial="dkEdge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SVM</c:v>
                </c:pt>
                <c:pt idx="1">
                  <c:v>CNN</c:v>
                </c:pt>
                <c:pt idx="2">
                  <c:v>Logistic Reression</c:v>
                </c:pt>
              </c:strCache>
            </c:strRef>
          </c:cat>
          <c:val>
            <c:numRef>
              <c:f>Sheet1!$C$2:$C$4</c:f>
              <c:numCache>
                <c:formatCode>0%</c:formatCode>
                <c:ptCount val="3"/>
                <c:pt idx="0">
                  <c:v>0.96</c:v>
                </c:pt>
                <c:pt idx="1">
                  <c:v>0.86</c:v>
                </c:pt>
                <c:pt idx="2">
                  <c:v>0.95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AF6-46D5-8210-59D71782D08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279861072"/>
        <c:axId val="1279875216"/>
      </c:barChart>
      <c:catAx>
        <c:axId val="1279861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9875216"/>
        <c:crosses val="autoZero"/>
        <c:auto val="1"/>
        <c:lblAlgn val="ctr"/>
        <c:lblOffset val="100"/>
        <c:noMultiLvlLbl val="0"/>
      </c:catAx>
      <c:valAx>
        <c:axId val="1279875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9861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6.3742434825346889E-2"/>
          <c:y val="0.89587019896424491"/>
          <c:w val="0.89999996123901804"/>
          <c:h val="7.269999049127633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tx1">
        <a:lumMod val="75000"/>
        <a:lumOff val="25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8/23/2023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8/23/2023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8/23/2023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8/23/2023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8/23/2023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dirty="0"/>
              <a:pPr/>
              <a:t>8/23/2023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740825"/>
            <a:ext cx="9006840" cy="1127164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 node2vec Based fake news detection model using news source </a:t>
            </a:r>
            <a:r>
              <a:rPr lang="en-US" sz="28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url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25587" y="2194560"/>
            <a:ext cx="2782388" cy="992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Mosharat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Jahan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ID: 18701040</a:t>
            </a:r>
          </a:p>
        </p:txBody>
      </p:sp>
      <p:sp>
        <p:nvSpPr>
          <p:cNvPr id="5" name="Rectangle 4"/>
          <p:cNvSpPr/>
          <p:nvPr/>
        </p:nvSpPr>
        <p:spPr>
          <a:xfrm>
            <a:off x="3846739" y="3513908"/>
            <a:ext cx="4513762" cy="992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Supervisor: </a:t>
            </a:r>
            <a:r>
              <a:rPr lang="en-US" sz="2800" b="1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Mr.Rezaul</a:t>
            </a:r>
            <a:r>
              <a:rPr lang="en-US" sz="2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Karim Associate Professor</a:t>
            </a:r>
          </a:p>
        </p:txBody>
      </p:sp>
      <p:sp>
        <p:nvSpPr>
          <p:cNvPr id="6" name="Rectangle 5"/>
          <p:cNvSpPr/>
          <p:nvPr/>
        </p:nvSpPr>
        <p:spPr>
          <a:xfrm>
            <a:off x="2815589" y="4833255"/>
            <a:ext cx="6576061" cy="992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Department of Computer </a:t>
            </a:r>
            <a:r>
              <a:rPr lang="en-US" sz="2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Science and 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Engineering University of Chittagong</a:t>
            </a:r>
          </a:p>
        </p:txBody>
      </p:sp>
    </p:spTree>
    <p:extLst>
      <p:ext uri="{BB962C8B-B14F-4D97-AF65-F5344CB8AC3E}">
        <p14:creationId xmlns:p14="http://schemas.microsoft.com/office/powerpoint/2010/main" val="300650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003843" y="416052"/>
            <a:ext cx="7662671" cy="615914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Experiment and Evolution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283338"/>
              </p:ext>
            </p:extLst>
          </p:nvPr>
        </p:nvGraphicFramePr>
        <p:xfrm>
          <a:off x="710419" y="2212716"/>
          <a:ext cx="5298495" cy="34494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2871">
                  <a:extLst>
                    <a:ext uri="{9D8B030D-6E8A-4147-A177-3AD203B41FA5}">
                      <a16:colId xmlns:a16="http://schemas.microsoft.com/office/drawing/2014/main" val="2404724505"/>
                    </a:ext>
                  </a:extLst>
                </a:gridCol>
                <a:gridCol w="1837812">
                  <a:extLst>
                    <a:ext uri="{9D8B030D-6E8A-4147-A177-3AD203B41FA5}">
                      <a16:colId xmlns:a16="http://schemas.microsoft.com/office/drawing/2014/main" val="952130321"/>
                    </a:ext>
                  </a:extLst>
                </a:gridCol>
                <a:gridCol w="1837812">
                  <a:extLst>
                    <a:ext uri="{9D8B030D-6E8A-4147-A177-3AD203B41FA5}">
                      <a16:colId xmlns:a16="http://schemas.microsoft.com/office/drawing/2014/main" val="1419027887"/>
                    </a:ext>
                  </a:extLst>
                </a:gridCol>
              </a:tblGrid>
              <a:tr h="7455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Model</a:t>
                      </a:r>
                      <a:endParaRPr lang="en-US" sz="20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Node2vec</a:t>
                      </a:r>
                      <a:endParaRPr lang="en-US" sz="20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Comparison Model News Content Based</a:t>
                      </a:r>
                      <a:endParaRPr lang="en-US" sz="18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183735749"/>
                  </a:ext>
                </a:extLst>
              </a:tr>
              <a:tr h="4942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 Accuracy</a:t>
                      </a:r>
                      <a:endParaRPr lang="en-US" sz="1800" b="1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28600" algn="dec"/>
                        </a:tabLs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0.97</a:t>
                      </a:r>
                      <a:endParaRPr lang="en-US" sz="18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28600" algn="dec"/>
                        </a:tabLs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0.95</a:t>
                      </a:r>
                      <a:endParaRPr lang="en-US" sz="18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614598863"/>
                  </a:ext>
                </a:extLst>
              </a:tr>
              <a:tr h="4942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Train Accuracy</a:t>
                      </a:r>
                      <a:endParaRPr lang="en-US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28600" algn="dec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0.97</a:t>
                      </a:r>
                      <a:endParaRPr lang="en-US" sz="18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28600" algn="dec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0.95</a:t>
                      </a:r>
                      <a:endParaRPr lang="en-US" sz="18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15700336"/>
                  </a:ext>
                </a:extLst>
              </a:tr>
              <a:tr h="4942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Precision</a:t>
                      </a:r>
                      <a:endParaRPr lang="en-US" sz="16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28600" algn="dec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0.97</a:t>
                      </a:r>
                      <a:endParaRPr lang="en-US" sz="18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28600" algn="dec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0.88</a:t>
                      </a:r>
                      <a:endParaRPr lang="en-US" sz="18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78878426"/>
                  </a:ext>
                </a:extLst>
              </a:tr>
              <a:tr h="4942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Recall</a:t>
                      </a:r>
                      <a:endParaRPr lang="en-US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28600" algn="dec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  <a:endParaRPr lang="en-US" sz="18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28600" algn="dec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0.99</a:t>
                      </a:r>
                      <a:endParaRPr lang="en-US" sz="18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476821599"/>
                  </a:ext>
                </a:extLst>
              </a:tr>
              <a:tr h="4942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F1 Score</a:t>
                      </a:r>
                      <a:endParaRPr lang="en-US" sz="16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28600" algn="dec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0.98</a:t>
                      </a:r>
                      <a:endParaRPr lang="en-US" sz="18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28600" algn="dec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0.97</a:t>
                      </a:r>
                      <a:endParaRPr lang="en-US" sz="18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59549729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597436" y="1571340"/>
            <a:ext cx="3524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Logistic Regression Model</a:t>
            </a:r>
            <a:endParaRPr lang="en-US" sz="2400" b="1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365" y="1136470"/>
            <a:ext cx="3714318" cy="26909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365" y="3931922"/>
            <a:ext cx="3714318" cy="28215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16200000">
            <a:off x="6783293" y="2229134"/>
            <a:ext cx="1254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</a:rPr>
              <a:t>Node2vec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6642472" y="4823409"/>
            <a:ext cx="1254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</a:rPr>
              <a:t>Content based</a:t>
            </a:r>
            <a:endParaRPr 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6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31135" y="598933"/>
            <a:ext cx="8088521" cy="864108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Experiment and evolution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247965"/>
              </p:ext>
            </p:extLst>
          </p:nvPr>
        </p:nvGraphicFramePr>
        <p:xfrm>
          <a:off x="606115" y="2528836"/>
          <a:ext cx="5298495" cy="34494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2871">
                  <a:extLst>
                    <a:ext uri="{9D8B030D-6E8A-4147-A177-3AD203B41FA5}">
                      <a16:colId xmlns:a16="http://schemas.microsoft.com/office/drawing/2014/main" val="2404724505"/>
                    </a:ext>
                  </a:extLst>
                </a:gridCol>
                <a:gridCol w="1837812">
                  <a:extLst>
                    <a:ext uri="{9D8B030D-6E8A-4147-A177-3AD203B41FA5}">
                      <a16:colId xmlns:a16="http://schemas.microsoft.com/office/drawing/2014/main" val="952130321"/>
                    </a:ext>
                  </a:extLst>
                </a:gridCol>
                <a:gridCol w="1837812">
                  <a:extLst>
                    <a:ext uri="{9D8B030D-6E8A-4147-A177-3AD203B41FA5}">
                      <a16:colId xmlns:a16="http://schemas.microsoft.com/office/drawing/2014/main" val="1419027887"/>
                    </a:ext>
                  </a:extLst>
                </a:gridCol>
              </a:tblGrid>
              <a:tr h="7455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Model</a:t>
                      </a:r>
                      <a:endParaRPr lang="en-US" sz="20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Node2vec</a:t>
                      </a:r>
                      <a:endParaRPr lang="en-US" sz="20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Comparison Model News Content Based</a:t>
                      </a:r>
                      <a:endParaRPr lang="en-US" sz="18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183735749"/>
                  </a:ext>
                </a:extLst>
              </a:tr>
              <a:tr h="4942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 Accuracy</a:t>
                      </a:r>
                      <a:endParaRPr lang="en-US" sz="1800" b="1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28600" algn="dec"/>
                        </a:tabLs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0.87</a:t>
                      </a:r>
                      <a:endParaRPr lang="en-US" sz="2000" b="1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28600" algn="dec"/>
                        </a:tabLs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0.86</a:t>
                      </a:r>
                      <a:endParaRPr lang="en-US" sz="1800" b="1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614598863"/>
                  </a:ext>
                </a:extLst>
              </a:tr>
              <a:tr h="4942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Train Accuracy</a:t>
                      </a:r>
                      <a:endParaRPr lang="en-US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28600" algn="dec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0.86</a:t>
                      </a:r>
                      <a:endParaRPr lang="en-US" sz="20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28600" algn="dec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0.86</a:t>
                      </a:r>
                      <a:endParaRPr lang="en-US" sz="18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15700336"/>
                  </a:ext>
                </a:extLst>
              </a:tr>
              <a:tr h="4942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Precision</a:t>
                      </a:r>
                      <a:endParaRPr lang="en-US" sz="16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28600" algn="dec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0.87</a:t>
                      </a:r>
                      <a:endParaRPr lang="en-US" sz="20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28600" algn="dec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0.86</a:t>
                      </a:r>
                      <a:endParaRPr lang="en-US" sz="18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78878426"/>
                  </a:ext>
                </a:extLst>
              </a:tr>
              <a:tr h="4942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Recall</a:t>
                      </a:r>
                      <a:endParaRPr lang="en-US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28600" algn="dec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  <a:endParaRPr lang="en-US" sz="20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28600" algn="dec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  <a:endParaRPr lang="en-US" sz="18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476821599"/>
                  </a:ext>
                </a:extLst>
              </a:tr>
              <a:tr h="4942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F1 Score</a:t>
                      </a:r>
                      <a:endParaRPr lang="en-US" sz="16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28600" algn="dec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0.93</a:t>
                      </a:r>
                      <a:endParaRPr lang="en-US" sz="20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28600" algn="dec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0.92</a:t>
                      </a:r>
                      <a:endParaRPr lang="en-US" sz="18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59549729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231135" y="1936542"/>
            <a:ext cx="2295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CNN Model</a:t>
            </a:r>
            <a:endParaRPr lang="en-US" sz="2400" b="1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2023232747"/>
              </p:ext>
            </p:extLst>
          </p:nvPr>
        </p:nvGraphicFramePr>
        <p:xfrm>
          <a:off x="6701246" y="2528836"/>
          <a:ext cx="5159828" cy="3449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524204" y="1936542"/>
            <a:ext cx="3762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Comparison of Both Models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37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78885" y="664247"/>
            <a:ext cx="7729728" cy="798794"/>
          </a:xfrm>
        </p:spPr>
        <p:txBody>
          <a:bodyPr/>
          <a:lstStyle/>
          <a:p>
            <a:r>
              <a:rPr lang="en-US" dirty="0" smtClean="0"/>
              <a:t>Conclusion and future work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4044" y="1817473"/>
            <a:ext cx="1073941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In this research we have proposed a model using Node2vec which has: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Low and better execution time than text based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More than </a:t>
            </a:r>
            <a:r>
              <a:rPr lang="en-US" sz="2400" dirty="0" smtClean="0">
                <a:solidFill>
                  <a:schemeClr val="bg1"/>
                </a:solidFill>
              </a:rPr>
              <a:t>95% </a:t>
            </a:r>
            <a:r>
              <a:rPr lang="en-US" sz="2400" dirty="0">
                <a:solidFill>
                  <a:schemeClr val="bg1"/>
                </a:solidFill>
              </a:rPr>
              <a:t>accuracy for both ML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Ability to work with data even if its unbalanced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Our Future research could continue to: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Work with datasets of different language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Collect more than one URL and use them together for classification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Apply different model to compare accuracy with Node2vec</a:t>
            </a:r>
          </a:p>
        </p:txBody>
      </p:sp>
    </p:spTree>
    <p:extLst>
      <p:ext uri="{BB962C8B-B14F-4D97-AF65-F5344CB8AC3E}">
        <p14:creationId xmlns:p14="http://schemas.microsoft.com/office/powerpoint/2010/main" val="315143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45428" y="2952206"/>
            <a:ext cx="5408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Thank you!!!</a:t>
            </a:r>
            <a:endParaRPr lang="en-US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55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585870"/>
            <a:ext cx="8219150" cy="655101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252" y="3591861"/>
            <a:ext cx="1196884" cy="1411634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2849337" y="3918854"/>
            <a:ext cx="418011" cy="26125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ular Callout 5"/>
          <p:cNvSpPr/>
          <p:nvPr/>
        </p:nvSpPr>
        <p:spPr>
          <a:xfrm>
            <a:off x="7197632" y="3098979"/>
            <a:ext cx="4140928" cy="574762"/>
          </a:xfrm>
          <a:prstGeom prst="wedgeRoundRectCallout">
            <a:avLst>
              <a:gd name="adj1" fmla="val -63333"/>
              <a:gd name="adj2" fmla="val 62500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s-IN" sz="2000" b="1" dirty="0">
                <a:solidFill>
                  <a:schemeClr val="tx1"/>
                </a:solidFill>
              </a:rPr>
              <a:t>মুরগী হামলায় শেয়াল নিহত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7269476" y="4783271"/>
            <a:ext cx="4069084" cy="598626"/>
          </a:xfrm>
          <a:prstGeom prst="wedgeRoundRectCallout">
            <a:avLst>
              <a:gd name="adj1" fmla="val -64713"/>
              <a:gd name="adj2" fmla="val -46389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sz="2000" b="1" dirty="0" smtClean="0">
                <a:solidFill>
                  <a:schemeClr val="tx1"/>
                </a:solidFill>
              </a:rPr>
              <a:t>টসে হেরে বোলিংয়ে বাংলাদেশ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63440" y="5129395"/>
            <a:ext cx="2351314" cy="6779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Fake news detection model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11587" y="4273819"/>
            <a:ext cx="1293223" cy="3396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Real</a:t>
            </a:r>
            <a:endParaRPr lang="en-US"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07" y="3716378"/>
            <a:ext cx="2539606" cy="66620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811587" y="2694936"/>
            <a:ext cx="1293223" cy="3396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Fake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14400" y="1648810"/>
            <a:ext cx="98885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main objective is to generate a model that can discriminate between “fake” and “true” news articles when it is trained with a certain dataset.</a:t>
            </a:r>
          </a:p>
        </p:txBody>
      </p:sp>
      <p:sp>
        <p:nvSpPr>
          <p:cNvPr id="3" name="Right Arrow Callout 2"/>
          <p:cNvSpPr/>
          <p:nvPr/>
        </p:nvSpPr>
        <p:spPr>
          <a:xfrm>
            <a:off x="3339194" y="3673741"/>
            <a:ext cx="1825534" cy="939713"/>
          </a:xfrm>
          <a:prstGeom prst="rightArrowCallou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News URL Collection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13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51777" y="655202"/>
            <a:ext cx="8520132" cy="638021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9270" y="2008666"/>
            <a:ext cx="623098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Even-increasing 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amount of information available for </a:t>
            </a:r>
            <a:r>
              <a:rPr lang="en-US" sz="24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consumption</a:t>
            </a:r>
          </a:p>
          <a:p>
            <a:pPr algn="just"/>
            <a:endParaRPr lang="en-US" sz="2400" b="1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Creation 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fake news is very easy with modern </a:t>
            </a:r>
            <a:r>
              <a:rPr lang="en-US" sz="24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technology</a:t>
            </a:r>
          </a:p>
          <a:p>
            <a:pPr algn="just"/>
            <a:endParaRPr lang="en-US" sz="2400" b="1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determine whether or not an article is unreliable using only the URL link the news was obtained from?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830" y="1838850"/>
            <a:ext cx="3801291" cy="375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37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6125" y="1802901"/>
            <a:ext cx="1062881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</a:t>
            </a:r>
            <a:r>
              <a:rPr lang="en-US" sz="2400" dirty="0"/>
              <a:t>  </a:t>
            </a:r>
            <a:r>
              <a:rPr lang="en-US" sz="2400" dirty="0">
                <a:solidFill>
                  <a:srgbClr val="FFFF00"/>
                </a:solidFill>
              </a:rPr>
              <a:t>URL search-based </a:t>
            </a:r>
            <a:r>
              <a:rPr lang="en-US" sz="2400" dirty="0">
                <a:solidFill>
                  <a:schemeClr val="bg1"/>
                </a:solidFill>
              </a:rPr>
              <a:t>fake news detection model was proposed using a set of reliable links that shows </a:t>
            </a:r>
            <a:r>
              <a:rPr lang="en-US" sz="2400" dirty="0">
                <a:solidFill>
                  <a:srgbClr val="FF0000"/>
                </a:solidFill>
              </a:rPr>
              <a:t>85% </a:t>
            </a:r>
            <a:r>
              <a:rPr lang="en-US" sz="2400" dirty="0">
                <a:solidFill>
                  <a:schemeClr val="bg1"/>
                </a:solidFill>
              </a:rPr>
              <a:t>accuracy by </a:t>
            </a:r>
            <a:r>
              <a:rPr lang="en-US" sz="2400" dirty="0" err="1">
                <a:solidFill>
                  <a:schemeClr val="bg1"/>
                </a:solidFill>
              </a:rPr>
              <a:t>Vishwakarma</a:t>
            </a:r>
            <a:r>
              <a:rPr lang="en-US" sz="2400" dirty="0">
                <a:solidFill>
                  <a:schemeClr val="bg1"/>
                </a:solidFill>
              </a:rPr>
              <a:t> et al. in 2019.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 study on a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FF00"/>
                </a:solidFill>
              </a:rPr>
              <a:t>link2vec-based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fake news detection model using web search results was done in 2021 showing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83% </a:t>
            </a:r>
            <a:r>
              <a:rPr lang="en-US" sz="2400" dirty="0">
                <a:solidFill>
                  <a:schemeClr val="bg1"/>
                </a:solidFill>
              </a:rPr>
              <a:t>accuracy by Jae-</a:t>
            </a:r>
            <a:r>
              <a:rPr lang="en-US" sz="2400" dirty="0" err="1">
                <a:solidFill>
                  <a:schemeClr val="bg1"/>
                </a:solidFill>
              </a:rPr>
              <a:t>Seung</a:t>
            </a:r>
            <a:r>
              <a:rPr lang="en-US" sz="2400" dirty="0">
                <a:solidFill>
                  <a:schemeClr val="bg1"/>
                </a:solidFill>
              </a:rPr>
              <a:t> Shim.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 noteworthy Research was done in the Bangla language using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FF00"/>
                </a:solidFill>
              </a:rPr>
              <a:t>SVM and MNB </a:t>
            </a:r>
            <a:r>
              <a:rPr lang="en-US" sz="2400" dirty="0">
                <a:solidFill>
                  <a:schemeClr val="bg1"/>
                </a:solidFill>
              </a:rPr>
              <a:t>classifiers that perform </a:t>
            </a:r>
            <a:r>
              <a:rPr lang="en-US" sz="2400" dirty="0">
                <a:solidFill>
                  <a:srgbClr val="FFFF00"/>
                </a:solidFill>
              </a:rPr>
              <a:t>better than Nave Bayes </a:t>
            </a:r>
            <a:r>
              <a:rPr lang="en-US" sz="2400" dirty="0">
                <a:solidFill>
                  <a:schemeClr val="bg1"/>
                </a:solidFill>
              </a:rPr>
              <a:t>which shows great performance in 2020 by </a:t>
            </a:r>
            <a:r>
              <a:rPr lang="en-US" sz="2400" dirty="0" err="1">
                <a:solidFill>
                  <a:schemeClr val="bg1"/>
                </a:solidFill>
              </a:rPr>
              <a:t>Md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Gulzar</a:t>
            </a:r>
            <a:r>
              <a:rPr lang="en-US" sz="2400" dirty="0">
                <a:solidFill>
                  <a:schemeClr val="bg1"/>
                </a:solidFill>
              </a:rPr>
              <a:t> Hussain.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A</a:t>
            </a:r>
            <a:r>
              <a:rPr lang="en-US" sz="2400" dirty="0">
                <a:solidFill>
                  <a:schemeClr val="bg1"/>
                </a:solidFill>
              </a:rPr>
              <a:t>. S. Sharma et al. proposed a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FF00"/>
                </a:solidFill>
              </a:rPr>
              <a:t>hybrid extraction technique </a:t>
            </a:r>
            <a:r>
              <a:rPr lang="en-US" sz="2400" dirty="0">
                <a:solidFill>
                  <a:schemeClr val="bg1"/>
                </a:solidFill>
              </a:rPr>
              <a:t>from text documents, merging </a:t>
            </a:r>
            <a:r>
              <a:rPr lang="en-US" sz="2400" dirty="0">
                <a:solidFill>
                  <a:srgbClr val="FFFF00"/>
                </a:solidFill>
              </a:rPr>
              <a:t>TF-IDF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and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>
                <a:solidFill>
                  <a:srgbClr val="FFFF00"/>
                </a:solidFill>
              </a:rPr>
              <a:t>Word2Vec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which may detect with the standard </a:t>
            </a:r>
            <a:r>
              <a:rPr lang="en-US" sz="2400" dirty="0">
                <a:solidFill>
                  <a:srgbClr val="FFFF00"/>
                </a:solidFill>
              </a:rPr>
              <a:t>CNN architectures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whether a text document in Bangla is not satire or satire with a precision of greater than </a:t>
            </a:r>
            <a:r>
              <a:rPr lang="en-US" sz="2400" dirty="0">
                <a:solidFill>
                  <a:srgbClr val="FF0000"/>
                </a:solidFill>
              </a:rPr>
              <a:t>96</a:t>
            </a:r>
            <a:r>
              <a:rPr lang="en-US" sz="2400" dirty="0" smtClean="0">
                <a:solidFill>
                  <a:srgbClr val="FF0000"/>
                </a:solidFill>
              </a:rPr>
              <a:t>%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31135" y="585869"/>
            <a:ext cx="7840327" cy="64204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29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638120"/>
            <a:ext cx="7729728" cy="628977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Methodology (proposed model)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456316" y="3264354"/>
            <a:ext cx="5313317" cy="5199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strike="sngStrike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https://</a:t>
            </a:r>
            <a:r>
              <a:rPr lang="en-US" sz="1600" b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www.banglatribune.com</a:t>
            </a:r>
            <a:r>
              <a:rPr lang="en-US" sz="1600" b="1" strike="sngStrike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/sport/cricket/365937</a:t>
            </a:r>
            <a:endParaRPr lang="en-US" sz="1600" b="1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6" t="15169" r="39266" b="10715"/>
          <a:stretch/>
        </p:blipFill>
        <p:spPr>
          <a:xfrm>
            <a:off x="509450" y="1841862"/>
            <a:ext cx="5215124" cy="3905795"/>
          </a:xfrm>
        </p:spPr>
      </p:pic>
      <p:cxnSp>
        <p:nvCxnSpPr>
          <p:cNvPr id="9" name="Straight Arrow Connector 8"/>
          <p:cNvCxnSpPr/>
          <p:nvPr/>
        </p:nvCxnSpPr>
        <p:spPr>
          <a:xfrm>
            <a:off x="2231136" y="3030583"/>
            <a:ext cx="4130475" cy="4937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25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31136" y="635500"/>
            <a:ext cx="8010144" cy="720417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Methodology </a:t>
            </a:r>
            <a:r>
              <a:rPr lang="en-US" dirty="0"/>
              <a:t>(proposed model)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2074306"/>
              </p:ext>
            </p:extLst>
          </p:nvPr>
        </p:nvGraphicFramePr>
        <p:xfrm>
          <a:off x="1669492" y="1806028"/>
          <a:ext cx="9134248" cy="9110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04653">
                  <a:extLst>
                    <a:ext uri="{9D8B030D-6E8A-4147-A177-3AD203B41FA5}">
                      <a16:colId xmlns:a16="http://schemas.microsoft.com/office/drawing/2014/main" val="1888727732"/>
                    </a:ext>
                  </a:extLst>
                </a:gridCol>
                <a:gridCol w="2129595">
                  <a:extLst>
                    <a:ext uri="{9D8B030D-6E8A-4147-A177-3AD203B41FA5}">
                      <a16:colId xmlns:a16="http://schemas.microsoft.com/office/drawing/2014/main" val="1881868000"/>
                    </a:ext>
                  </a:extLst>
                </a:gridCol>
              </a:tblGrid>
              <a:tr h="48035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News Title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Label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639050"/>
                  </a:ext>
                </a:extLst>
              </a:tr>
              <a:tr h="43068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যে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১০টি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সম্ভাব্য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কারণে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সাহারা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খাতুন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অ্যাম্বুলেন্সে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নির্বাচনী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প্রচারণা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চালিয়েছেন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Fake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33862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845097"/>
              </p:ext>
            </p:extLst>
          </p:nvPr>
        </p:nvGraphicFramePr>
        <p:xfrm>
          <a:off x="3261505" y="3153652"/>
          <a:ext cx="5949406" cy="9262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9406">
                  <a:extLst>
                    <a:ext uri="{9D8B030D-6E8A-4147-A177-3AD203B41FA5}">
                      <a16:colId xmlns:a16="http://schemas.microsoft.com/office/drawing/2014/main" val="937372196"/>
                    </a:ext>
                  </a:extLst>
                </a:gridCol>
              </a:tblGrid>
              <a:tr h="46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Search Result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225567"/>
                  </a:ext>
                </a:extLst>
              </a:tr>
              <a:tr h="46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www.earki.com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748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24275"/>
              </p:ext>
            </p:extLst>
          </p:nvPr>
        </p:nvGraphicFramePr>
        <p:xfrm>
          <a:off x="1669492" y="4525254"/>
          <a:ext cx="9133840" cy="16970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33840">
                  <a:extLst>
                    <a:ext uri="{9D8B030D-6E8A-4147-A177-3AD203B41FA5}">
                      <a16:colId xmlns:a16="http://schemas.microsoft.com/office/drawing/2014/main" val="3155561162"/>
                    </a:ext>
                  </a:extLst>
                </a:gridCol>
              </a:tblGrid>
              <a:tr h="386381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Vectorization</a:t>
                      </a: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246545"/>
                  </a:ext>
                </a:extLst>
              </a:tr>
              <a:tr h="970430">
                <a:tc>
                  <a:txBody>
                    <a:bodyPr/>
                    <a:lstStyle/>
                    <a:p>
                      <a:pPr algn="just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[-1.4433004e-03 -3.3780243e-03 -5.0473986e-03 -2.9041581e-03 3.3509051e-03 -2.9211277e-03  6.5454496e-03  1.1984324e-03 -5.6580622e-03  7.3701553e-03  5.9618847e-03  4.2916266e-03 -5.3506605e-03  4.5489678e-03  3.1321039e-03  4.0510697e-03 3.3249231e-03  1.5154332e-03 -2.4766894e-03  6.5264413e-037.5095156e-03  2.9629711e-03 -2.2164024e-03  5.5683777e-0 9.5220190e-04 -6.6080661e-03 -6.4249570e-03 -1.8048100e-04 9.6663088e-04 -4.4870162e-03…………………………]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576078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>
            <a:endCxn id="10" idx="0"/>
          </p:cNvCxnSpPr>
          <p:nvPr/>
        </p:nvCxnSpPr>
        <p:spPr>
          <a:xfrm>
            <a:off x="6236208" y="2732282"/>
            <a:ext cx="0" cy="421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241433" y="4103884"/>
            <a:ext cx="0" cy="421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97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8"/>
          <p:cNvSpPr>
            <a:spLocks noChangeArrowheads="1"/>
          </p:cNvSpPr>
          <p:nvPr/>
        </p:nvSpPr>
        <p:spPr bwMode="auto">
          <a:xfrm>
            <a:off x="1439417" y="1719078"/>
            <a:ext cx="1969988" cy="958410"/>
          </a:xfrm>
          <a:prstGeom prst="can">
            <a:avLst>
              <a:gd name="adj" fmla="val 25000"/>
            </a:avLst>
          </a:prstGeom>
          <a:ln>
            <a:solidFill>
              <a:schemeClr val="tx1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 Data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an 9"/>
          <p:cNvSpPr>
            <a:spLocks noChangeArrowheads="1"/>
          </p:cNvSpPr>
          <p:nvPr/>
        </p:nvSpPr>
        <p:spPr bwMode="auto">
          <a:xfrm>
            <a:off x="8638805" y="1693597"/>
            <a:ext cx="2039438" cy="949021"/>
          </a:xfrm>
          <a:prstGeom prst="can">
            <a:avLst>
              <a:gd name="adj" fmla="val 25000"/>
            </a:avLst>
          </a:prstGeom>
          <a:ln>
            <a:solidFill>
              <a:schemeClr val="tx1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Data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ounded Rectangle 10"/>
          <p:cNvSpPr>
            <a:spLocks noChangeArrowheads="1"/>
          </p:cNvSpPr>
          <p:nvPr/>
        </p:nvSpPr>
        <p:spPr bwMode="auto">
          <a:xfrm>
            <a:off x="1524298" y="3240559"/>
            <a:ext cx="1800225" cy="967014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Cleaning and Preprocessing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ounded Rectangle 11"/>
          <p:cNvSpPr>
            <a:spLocks noChangeArrowheads="1"/>
          </p:cNvSpPr>
          <p:nvPr/>
        </p:nvSpPr>
        <p:spPr bwMode="auto">
          <a:xfrm>
            <a:off x="8797804" y="3237762"/>
            <a:ext cx="1721440" cy="964021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Classifier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ounded Rectangle 12"/>
          <p:cNvSpPr>
            <a:spLocks noChangeArrowheads="1"/>
          </p:cNvSpPr>
          <p:nvPr/>
        </p:nvSpPr>
        <p:spPr bwMode="auto">
          <a:xfrm>
            <a:off x="4871288" y="4927405"/>
            <a:ext cx="1794468" cy="1023837"/>
          </a:xfrm>
          <a:prstGeom prst="roundRect">
            <a:avLst>
              <a:gd name="adj" fmla="val 16667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TF-IDF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vectorizer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ounded Rectangle 13"/>
          <p:cNvSpPr>
            <a:spLocks noChangeArrowheads="1"/>
          </p:cNvSpPr>
          <p:nvPr/>
        </p:nvSpPr>
        <p:spPr bwMode="auto">
          <a:xfrm>
            <a:off x="1524298" y="4927405"/>
            <a:ext cx="1800225" cy="1023837"/>
          </a:xfrm>
          <a:prstGeom prst="roundRect">
            <a:avLst>
              <a:gd name="adj" fmla="val 16667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Vectorizer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ounded Rectangle 14"/>
          <p:cNvSpPr>
            <a:spLocks noChangeArrowheads="1"/>
          </p:cNvSpPr>
          <p:nvPr/>
        </p:nvSpPr>
        <p:spPr bwMode="auto">
          <a:xfrm>
            <a:off x="5076770" y="3240559"/>
            <a:ext cx="1606731" cy="961224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 Extraction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ounded Rectangle 15"/>
          <p:cNvSpPr>
            <a:spLocks noChangeArrowheads="1"/>
          </p:cNvSpPr>
          <p:nvPr/>
        </p:nvSpPr>
        <p:spPr bwMode="auto">
          <a:xfrm>
            <a:off x="8751766" y="4887165"/>
            <a:ext cx="1767478" cy="1064077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Evolution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25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2231136" y="639256"/>
            <a:ext cx="7729728" cy="743839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Methodology (comparison model)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" idx="3"/>
            <a:endCxn id="4" idx="0"/>
          </p:cNvCxnSpPr>
          <p:nvPr/>
        </p:nvCxnSpPr>
        <p:spPr>
          <a:xfrm>
            <a:off x="2424411" y="2677488"/>
            <a:ext cx="0" cy="5630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0"/>
          </p:cNvCxnSpPr>
          <p:nvPr/>
        </p:nvCxnSpPr>
        <p:spPr>
          <a:xfrm flipV="1">
            <a:off x="5768522" y="4224342"/>
            <a:ext cx="18324" cy="7030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3"/>
            <a:endCxn id="5" idx="1"/>
          </p:cNvCxnSpPr>
          <p:nvPr/>
        </p:nvCxnSpPr>
        <p:spPr>
          <a:xfrm flipV="1">
            <a:off x="6683501" y="3719773"/>
            <a:ext cx="2114303" cy="1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" idx="3"/>
            <a:endCxn id="5" idx="0"/>
          </p:cNvCxnSpPr>
          <p:nvPr/>
        </p:nvCxnSpPr>
        <p:spPr>
          <a:xfrm>
            <a:off x="9658524" y="2642618"/>
            <a:ext cx="0" cy="595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2"/>
          </p:cNvCxnSpPr>
          <p:nvPr/>
        </p:nvCxnSpPr>
        <p:spPr>
          <a:xfrm>
            <a:off x="9658524" y="4201783"/>
            <a:ext cx="0" cy="6402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" idx="3"/>
            <a:endCxn id="8" idx="1"/>
          </p:cNvCxnSpPr>
          <p:nvPr/>
        </p:nvCxnSpPr>
        <p:spPr>
          <a:xfrm flipV="1">
            <a:off x="3324523" y="3721171"/>
            <a:ext cx="1752247" cy="28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7" idx="0"/>
          </p:cNvCxnSpPr>
          <p:nvPr/>
        </p:nvCxnSpPr>
        <p:spPr>
          <a:xfrm flipV="1">
            <a:off x="2424411" y="3934513"/>
            <a:ext cx="2652359" cy="9928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97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9638830" y="1823060"/>
            <a:ext cx="1745673" cy="409104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Evaluation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574598" y="1841862"/>
            <a:ext cx="1664281" cy="409104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Modeling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564597" y="1823060"/>
            <a:ext cx="4568529" cy="412865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3089" y="508956"/>
            <a:ext cx="7775013" cy="770084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Methodology (combined models)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891169" y="2279067"/>
            <a:ext cx="893619" cy="284018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News Article</a:t>
            </a:r>
            <a:endParaRPr 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061769" y="2212924"/>
            <a:ext cx="1094509" cy="8775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Google search</a:t>
            </a:r>
            <a:endParaRPr 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419936" y="2116322"/>
            <a:ext cx="1541321" cy="9918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Link(URL)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Collection</a:t>
            </a:r>
            <a:endParaRPr 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419936" y="3298341"/>
            <a:ext cx="1322523" cy="8775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Node2vec</a:t>
            </a:r>
            <a:endParaRPr 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0" name="Straight Arrow Connector 39"/>
          <p:cNvCxnSpPr>
            <a:stCxn id="37" idx="3"/>
          </p:cNvCxnSpPr>
          <p:nvPr/>
        </p:nvCxnSpPr>
        <p:spPr>
          <a:xfrm flipV="1">
            <a:off x="5156278" y="2651691"/>
            <a:ext cx="23985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8" idx="2"/>
          </p:cNvCxnSpPr>
          <p:nvPr/>
        </p:nvCxnSpPr>
        <p:spPr>
          <a:xfrm flipH="1">
            <a:off x="6190596" y="3108220"/>
            <a:ext cx="1" cy="1901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2009128" y="3639047"/>
            <a:ext cx="872836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144469" y="4340598"/>
            <a:ext cx="2816788" cy="10212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 Extraction (Count </a:t>
            </a:r>
            <a:r>
              <a:rPr lang="en-US" sz="2000" b="1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vectorizer</a:t>
            </a:r>
            <a:r>
              <a:rPr lang="en-US" sz="2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TF-IDF </a:t>
            </a:r>
            <a:r>
              <a:rPr lang="en-US" sz="2000" b="1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vectorizer</a:t>
            </a:r>
            <a:r>
              <a:rPr lang="en-US" sz="2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3801891" y="4851238"/>
            <a:ext cx="3325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801891" y="2618509"/>
            <a:ext cx="239858" cy="138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806017" y="2318813"/>
            <a:ext cx="1201443" cy="31371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SVM </a:t>
            </a:r>
          </a:p>
          <a:p>
            <a:pPr algn="ctr"/>
            <a:endParaRPr lang="en-U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CNN</a:t>
            </a:r>
          </a:p>
          <a:p>
            <a:pPr algn="ctr"/>
            <a:endParaRPr lang="en-US" sz="2400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Logistic regression</a:t>
            </a:r>
            <a:endParaRPr lang="en-U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760157" y="3639047"/>
            <a:ext cx="1039717" cy="17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961257" y="4866164"/>
            <a:ext cx="8386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9778045" y="2283181"/>
            <a:ext cx="1388083" cy="320841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0" name="Straight Connector 49"/>
          <p:cNvCxnSpPr>
            <a:stCxn id="49" idx="1"/>
            <a:endCxn id="49" idx="3"/>
          </p:cNvCxnSpPr>
          <p:nvPr/>
        </p:nvCxnSpPr>
        <p:spPr>
          <a:xfrm>
            <a:off x="9778045" y="3887388"/>
            <a:ext cx="13880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9912830" y="2424446"/>
            <a:ext cx="125329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Node2vec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based model</a:t>
            </a:r>
          </a:p>
          <a:p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9842334" y="3542826"/>
            <a:ext cx="1338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Proposed model</a:t>
            </a:r>
            <a:endParaRPr lang="en-US" sz="12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912830" y="3981049"/>
            <a:ext cx="1118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News Content based model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781673" y="5160134"/>
            <a:ext cx="1459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Comparison model</a:t>
            </a:r>
            <a:endParaRPr lang="en-US" sz="12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9007460" y="3023281"/>
            <a:ext cx="7705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9007460" y="4553730"/>
            <a:ext cx="7705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Magnetic Disk 56"/>
          <p:cNvSpPr/>
          <p:nvPr/>
        </p:nvSpPr>
        <p:spPr>
          <a:xfrm>
            <a:off x="723254" y="3023281"/>
            <a:ext cx="1274619" cy="1039091"/>
          </a:xfrm>
          <a:prstGeom prst="flowChartMagneticDisk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endParaRPr lang="en-U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63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5509" y="442179"/>
            <a:ext cx="7728388" cy="628976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Experiment and evolution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745359"/>
              </p:ext>
            </p:extLst>
          </p:nvPr>
        </p:nvGraphicFramePr>
        <p:xfrm>
          <a:off x="553665" y="2164708"/>
          <a:ext cx="5298495" cy="34494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2871">
                  <a:extLst>
                    <a:ext uri="{9D8B030D-6E8A-4147-A177-3AD203B41FA5}">
                      <a16:colId xmlns:a16="http://schemas.microsoft.com/office/drawing/2014/main" val="2404724505"/>
                    </a:ext>
                  </a:extLst>
                </a:gridCol>
                <a:gridCol w="1837812">
                  <a:extLst>
                    <a:ext uri="{9D8B030D-6E8A-4147-A177-3AD203B41FA5}">
                      <a16:colId xmlns:a16="http://schemas.microsoft.com/office/drawing/2014/main" val="952130321"/>
                    </a:ext>
                  </a:extLst>
                </a:gridCol>
                <a:gridCol w="1837812">
                  <a:extLst>
                    <a:ext uri="{9D8B030D-6E8A-4147-A177-3AD203B41FA5}">
                      <a16:colId xmlns:a16="http://schemas.microsoft.com/office/drawing/2014/main" val="1419027887"/>
                    </a:ext>
                  </a:extLst>
                </a:gridCol>
              </a:tblGrid>
              <a:tr h="7455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Proposed Model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Node2vec</a:t>
                      </a:r>
                      <a:endParaRPr lang="en-US" sz="1800" b="1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Comparison Model News Content Based</a:t>
                      </a:r>
                      <a:endParaRPr lang="en-US" sz="1800" b="1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183735749"/>
                  </a:ext>
                </a:extLst>
              </a:tr>
              <a:tr h="4942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 Accuracy</a:t>
                      </a:r>
                      <a:endParaRPr lang="en-US" sz="1800" b="1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28600" algn="dec"/>
                        </a:tabLs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0.99</a:t>
                      </a:r>
                      <a:endParaRPr lang="en-US" sz="1800" b="1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28600" algn="dec"/>
                        </a:tabLs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0.96</a:t>
                      </a:r>
                      <a:endParaRPr lang="en-US" sz="1800" b="1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614598863"/>
                  </a:ext>
                </a:extLst>
              </a:tr>
              <a:tr h="4942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Train Accuracy</a:t>
                      </a:r>
                      <a:endParaRPr lang="en-US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28600" algn="dec"/>
                        </a:tabLs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0.99</a:t>
                      </a:r>
                      <a:endParaRPr lang="en-US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28600" algn="dec"/>
                        </a:tabLs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0.98</a:t>
                      </a:r>
                      <a:endParaRPr lang="en-US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15700336"/>
                  </a:ext>
                </a:extLst>
              </a:tr>
              <a:tr h="4942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Precision</a:t>
                      </a:r>
                      <a:endParaRPr lang="en-US" sz="16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28600" algn="dec"/>
                        </a:tabLs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0.99</a:t>
                      </a:r>
                      <a:endParaRPr lang="en-US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28600" algn="dec"/>
                        </a:tabLs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0.97</a:t>
                      </a:r>
                      <a:endParaRPr lang="en-US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78878426"/>
                  </a:ext>
                </a:extLst>
              </a:tr>
              <a:tr h="4942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Recall</a:t>
                      </a:r>
                      <a:endParaRPr lang="en-US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28600" algn="dec"/>
                        </a:tabLs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</a:t>
                      </a:r>
                      <a:endParaRPr lang="en-US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28600" algn="dec"/>
                        </a:tabLs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0.98</a:t>
                      </a:r>
                      <a:endParaRPr lang="en-US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476821599"/>
                  </a:ext>
                </a:extLst>
              </a:tr>
              <a:tr h="4942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F1 Score</a:t>
                      </a:r>
                      <a:endParaRPr lang="en-US" sz="16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28600" algn="dec"/>
                        </a:tabLs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0.99</a:t>
                      </a:r>
                      <a:endParaRPr lang="en-US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28600" algn="dec"/>
                        </a:tabLs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0.98</a:t>
                      </a:r>
                      <a:endParaRPr lang="en-US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59549729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225509" y="1597020"/>
            <a:ext cx="2883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SVM Model</a:t>
            </a:r>
            <a:endParaRPr lang="en-US" sz="2400" b="1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651" y="1180225"/>
            <a:ext cx="3875537" cy="2542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651" y="3853543"/>
            <a:ext cx="3875537" cy="28607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16200000">
            <a:off x="6622868" y="2251514"/>
            <a:ext cx="1254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</a:rPr>
              <a:t>Node2vec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6642472" y="4823409"/>
            <a:ext cx="1254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</a:rPr>
              <a:t>Content based</a:t>
            </a:r>
            <a:endParaRPr 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22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499</TotalTime>
  <Words>573</Words>
  <Application>Microsoft Office PowerPoint</Application>
  <PresentationFormat>Widescreen</PresentationFormat>
  <Paragraphs>140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Gill Sans MT</vt:lpstr>
      <vt:lpstr>Times New Roman</vt:lpstr>
      <vt:lpstr>Vrinda</vt:lpstr>
      <vt:lpstr>Parcel</vt:lpstr>
      <vt:lpstr>A node2vec Based fake news detection model using news source url</vt:lpstr>
      <vt:lpstr>Problem statement</vt:lpstr>
      <vt:lpstr>Motivation</vt:lpstr>
      <vt:lpstr>Related work</vt:lpstr>
      <vt:lpstr>Methodology (proposed model)</vt:lpstr>
      <vt:lpstr>Methodology (proposed model)</vt:lpstr>
      <vt:lpstr>Methodology (comparison model)</vt:lpstr>
      <vt:lpstr>Methodology (combined models)</vt:lpstr>
      <vt:lpstr>Experiment and evolution</vt:lpstr>
      <vt:lpstr>Experiment and Evolution</vt:lpstr>
      <vt:lpstr>Experiment and evolution</vt:lpstr>
      <vt:lpstr>Conclusion and future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node2vec Based fake news detection model using news source url</dc:title>
  <dc:creator>Dell</dc:creator>
  <cp:lastModifiedBy>Dell</cp:lastModifiedBy>
  <cp:revision>42</cp:revision>
  <dcterms:created xsi:type="dcterms:W3CDTF">2023-08-07T06:35:46Z</dcterms:created>
  <dcterms:modified xsi:type="dcterms:W3CDTF">2023-08-23T16:34:10Z</dcterms:modified>
</cp:coreProperties>
</file>