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7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6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3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7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E111AE-53EE-406D-97A3-816726BF6B40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Итоговая работа по курсу «</a:t>
            </a:r>
            <a:r>
              <a:rPr lang="ru-RU" dirty="0"/>
              <a:t>Основы моделирования </a:t>
            </a:r>
            <a:r>
              <a:rPr lang="ru-RU" dirty="0" smtClean="0"/>
              <a:t>бизнес-процессов»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факультета аналитики </a:t>
            </a:r>
            <a:r>
              <a:rPr lang="ru-RU" dirty="0" err="1" smtClean="0"/>
              <a:t>Пагин</a:t>
            </a:r>
            <a:r>
              <a:rPr lang="ru-RU" dirty="0" smtClean="0"/>
              <a:t> М.Н.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390388" y="537316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Примечание.</a:t>
            </a:r>
          </a:p>
          <a:p>
            <a:pPr algn="r"/>
            <a:r>
              <a:rPr lang="ru-RU" dirty="0" smtClean="0"/>
              <a:t>Компания для выполнения задания вымышленная.</a:t>
            </a:r>
          </a:p>
          <a:p>
            <a:pPr algn="r"/>
            <a:r>
              <a:rPr lang="ru-RU" dirty="0" smtClean="0"/>
              <a:t>Все расчеты и сроки взяты для примера.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9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1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Основные </a:t>
            </a:r>
            <a:r>
              <a:rPr lang="ru-RU" dirty="0"/>
              <a:t>и поддерживающие </a:t>
            </a:r>
            <a:r>
              <a:rPr lang="ru-RU" dirty="0" smtClean="0"/>
              <a:t>бизнес-процессы.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Основные</a:t>
            </a:r>
            <a:r>
              <a:rPr lang="ru-RU" dirty="0"/>
              <a:t>: ориентированы на производство товара или оказание услуги, которые являются целью создания предприятия и обеспечивают получение дохода. </a:t>
            </a:r>
            <a:endParaRPr lang="ru-RU" dirty="0" smtClean="0"/>
          </a:p>
          <a:p>
            <a:r>
              <a:rPr lang="ru-RU" dirty="0" smtClean="0"/>
              <a:t>В нашей компании к </a:t>
            </a:r>
            <a:r>
              <a:rPr lang="ru-RU" dirty="0"/>
              <a:t>ним относят</a:t>
            </a:r>
            <a:r>
              <a:rPr lang="ru-RU" dirty="0" smtClean="0"/>
              <a:t>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маркетинг,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Закупка продукции у поставщиков,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продвижение товаров на </a:t>
            </a:r>
            <a:r>
              <a:rPr lang="ru-RU" dirty="0" smtClean="0"/>
              <a:t>рынке,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Развитие и налаживание логистических цепочек.</a:t>
            </a:r>
          </a:p>
          <a:p>
            <a:r>
              <a:rPr lang="ru-RU" dirty="0" smtClean="0"/>
              <a:t>Поддерживающие: предназначены для обеспечения выполнения основных бизнес-процессов и поддержания их специфических черт. </a:t>
            </a:r>
          </a:p>
          <a:p>
            <a:r>
              <a:rPr lang="ru-RU" dirty="0" smtClean="0"/>
              <a:t>К ним относят: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бухгалтерский </a:t>
            </a:r>
            <a:r>
              <a:rPr lang="ru-RU" dirty="0"/>
              <a:t>учёт,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юридическое сопровождение,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подбор персонала,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техническую поддержку,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делопроизводство.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83678"/>
              </p:ext>
            </p:extLst>
          </p:nvPr>
        </p:nvGraphicFramePr>
        <p:xfrm>
          <a:off x="0" y="217504"/>
          <a:ext cx="12127345" cy="61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Лист" r:id="rId3" imgW="8282763" imgH="4213726" progId="Excel.Sheet.12">
                  <p:embed/>
                </p:oleObj>
              </mc:Choice>
              <mc:Fallback>
                <p:oleObj name="Лист" r:id="rId3" imgW="8282763" imgH="42137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17504"/>
                        <a:ext cx="12127345" cy="6169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0"/>
            <a:ext cx="6957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838200" y="328180"/>
            <a:ext cx="10515600" cy="42735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Инициативы по оптимизации бизнес-процессов</a:t>
            </a:r>
            <a:endParaRPr lang="ru-RU" dirty="0"/>
          </a:p>
        </p:txBody>
      </p:sp>
      <p:sp>
        <p:nvSpPr>
          <p:cNvPr id="6" name="Объект 8"/>
          <p:cNvSpPr txBox="1">
            <a:spLocks/>
          </p:cNvSpPr>
          <p:nvPr/>
        </p:nvSpPr>
        <p:spPr>
          <a:xfrm>
            <a:off x="577271" y="1512904"/>
            <a:ext cx="3566622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400" dirty="0" smtClean="0"/>
              <a:t>Инициатива №1.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kern="0" dirty="0" smtClean="0"/>
              <a:t>Внедренная цифровая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kern="0" dirty="0" smtClean="0"/>
              <a:t> подпись в </a:t>
            </a:r>
            <a:r>
              <a:rPr lang="en-US" sz="1400" kern="0" dirty="0" smtClean="0"/>
              <a:t>Word</a:t>
            </a:r>
            <a:r>
              <a:rPr lang="ru-RU" sz="1400" kern="0" dirty="0" smtClean="0"/>
              <a:t>, </a:t>
            </a:r>
            <a:r>
              <a:rPr lang="en-US" sz="1400" kern="0" dirty="0" smtClean="0"/>
              <a:t>Excel</a:t>
            </a:r>
            <a:r>
              <a:rPr lang="ru-RU" sz="1400" kern="0" dirty="0" smtClean="0"/>
              <a:t> файлы.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47940"/>
              </p:ext>
            </p:extLst>
          </p:nvPr>
        </p:nvGraphicFramePr>
        <p:xfrm>
          <a:off x="577271" y="2547773"/>
          <a:ext cx="3566622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41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75610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25860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796011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Статья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1 год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2 года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+mn-lt"/>
                        </a:rPr>
                        <a:t>NVP</a:t>
                      </a:r>
                      <a:endParaRPr lang="ru-RU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Инвестиции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 расходы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</a:t>
                      </a:r>
                      <a:r>
                        <a:rPr lang="ru-RU" sz="1200" i="0" baseline="0" dirty="0" smtClean="0">
                          <a:latin typeface="+mn-lt"/>
                        </a:rPr>
                        <a:t> доходы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6000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8000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Чистый денежный поток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3000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2479.34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sp>
        <p:nvSpPr>
          <p:cNvPr id="8" name="Объект 8"/>
          <p:cNvSpPr txBox="1">
            <a:spLocks/>
          </p:cNvSpPr>
          <p:nvPr/>
        </p:nvSpPr>
        <p:spPr>
          <a:xfrm>
            <a:off x="4362451" y="1490743"/>
            <a:ext cx="3562807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№2.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Переход на электронный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документооборот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по подписке от </a:t>
            </a:r>
            <a:r>
              <a:rPr lang="ru-RU" sz="1400" kern="0" dirty="0" err="1"/>
              <a:t>Сбера</a:t>
            </a:r>
            <a:r>
              <a:rPr lang="ru-RU" sz="1400" kern="0" dirty="0"/>
              <a:t>.</a:t>
            </a:r>
          </a:p>
        </p:txBody>
      </p:sp>
      <p:sp>
        <p:nvSpPr>
          <p:cNvPr id="9" name="Объект 8"/>
          <p:cNvSpPr txBox="1">
            <a:spLocks/>
          </p:cNvSpPr>
          <p:nvPr/>
        </p:nvSpPr>
        <p:spPr>
          <a:xfrm>
            <a:off x="7925260" y="1490743"/>
            <a:ext cx="3800013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№3.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Переход на электронный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документооборот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по подписке от Контур</a:t>
            </a:r>
            <a:r>
              <a:rPr lang="en-US" sz="1400" kern="0" dirty="0" smtClean="0"/>
              <a:t>EDI</a:t>
            </a:r>
            <a:r>
              <a:rPr lang="ru-RU" sz="1400" kern="0" dirty="0" smtClean="0"/>
              <a:t>.</a:t>
            </a:r>
            <a:endParaRPr lang="en-US" sz="1400" kern="0" dirty="0"/>
          </a:p>
          <a:p>
            <a:pPr marL="0" indent="0" algn="ctr">
              <a:buNone/>
            </a:pPr>
            <a:endParaRPr lang="ru-RU" sz="1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2677"/>
              </p:ext>
            </p:extLst>
          </p:nvPr>
        </p:nvGraphicFramePr>
        <p:xfrm>
          <a:off x="4362451" y="2547773"/>
          <a:ext cx="3562810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8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74675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24977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795160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Статья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1 год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2 года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+mn-lt"/>
                        </a:rPr>
                        <a:t>NVP</a:t>
                      </a:r>
                      <a:endParaRPr lang="ru-RU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Инвестиции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7140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 расходы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</a:t>
                      </a:r>
                      <a:r>
                        <a:rPr lang="ru-RU" sz="1200" i="0" baseline="0" dirty="0" smtClean="0">
                          <a:latin typeface="+mn-lt"/>
                        </a:rPr>
                        <a:t> доходы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Чистый денежный поток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-2140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+mn-lt"/>
                        </a:rPr>
                        <a:t>6319.01</a:t>
                      </a:r>
                      <a:r>
                        <a:rPr lang="ru-RU" sz="1200" i="0" dirty="0" smtClean="0">
                          <a:latin typeface="+mn-lt"/>
                        </a:rPr>
                        <a:t>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3438"/>
              </p:ext>
            </p:extLst>
          </p:nvPr>
        </p:nvGraphicFramePr>
        <p:xfrm>
          <a:off x="8043023" y="2525612"/>
          <a:ext cx="3682251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02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903998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750527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Статья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 год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года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NVP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Инвестиции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16700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Операционные расходы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Операционные</a:t>
                      </a:r>
                      <a:r>
                        <a:rPr lang="ru-RU" sz="1200" baseline="0" dirty="0" smtClean="0"/>
                        <a:t> доходы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Чистый денежный поток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-11700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-2371.90</a:t>
                      </a:r>
                      <a:r>
                        <a:rPr lang="ru-RU" sz="1200" dirty="0" smtClean="0"/>
                        <a:t>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838200" y="328180"/>
            <a:ext cx="10515600" cy="42735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Инициативы по оптимизации бизнес-процессов</a:t>
            </a:r>
            <a:endParaRPr lang="ru-RU" dirty="0"/>
          </a:p>
        </p:txBody>
      </p:sp>
      <p:sp>
        <p:nvSpPr>
          <p:cNvPr id="3" name="Объект 8"/>
          <p:cNvSpPr txBox="1">
            <a:spLocks/>
          </p:cNvSpPr>
          <p:nvPr/>
        </p:nvSpPr>
        <p:spPr>
          <a:xfrm>
            <a:off x="1292974" y="1512904"/>
            <a:ext cx="4457698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</a:t>
            </a:r>
            <a:r>
              <a:rPr lang="en-US" sz="1400" kern="0" dirty="0"/>
              <a:t>4</a:t>
            </a:r>
            <a:r>
              <a:rPr lang="ru-RU" sz="1400" kern="0" dirty="0"/>
              <a:t>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Создание мобильного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приложения для интернет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магазина.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108"/>
              </p:ext>
            </p:extLst>
          </p:nvPr>
        </p:nvGraphicFramePr>
        <p:xfrm>
          <a:off x="1292975" y="2547773"/>
          <a:ext cx="4457697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39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94691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43855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813356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  <a:gridCol w="813356">
                  <a:extLst>
                    <a:ext uri="{9D8B030D-6E8A-4147-A177-3AD203B41FA5}">
                      <a16:colId xmlns:a16="http://schemas.microsoft.com/office/drawing/2014/main" val="3302223472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Статья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1 год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2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3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NVP</a:t>
                      </a:r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Инвестиции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 расходы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</a:t>
                      </a:r>
                      <a:r>
                        <a:rPr lang="ru-RU" sz="1200" b="0" i="0" baseline="0" dirty="0" smtClean="0"/>
                        <a:t> доходы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70000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Чистый денежный поток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-60000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30000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smtClean="0">
                          <a:latin typeface="+mn-lt"/>
                        </a:rPr>
                        <a:t>7 813.67 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sp>
        <p:nvSpPr>
          <p:cNvPr id="5" name="Объект 8"/>
          <p:cNvSpPr txBox="1">
            <a:spLocks/>
          </p:cNvSpPr>
          <p:nvPr/>
        </p:nvSpPr>
        <p:spPr>
          <a:xfrm>
            <a:off x="6095999" y="1512904"/>
            <a:ext cx="4535055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</a:t>
            </a:r>
            <a:r>
              <a:rPr lang="en-US" sz="1400" kern="0" dirty="0"/>
              <a:t>5</a:t>
            </a:r>
            <a:r>
              <a:rPr lang="ru-RU" sz="1400" kern="0" dirty="0"/>
              <a:t>.</a:t>
            </a:r>
            <a:endParaRPr lang="en-US" sz="1400" kern="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Внедрение реферальной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программы для </a:t>
            </a:r>
            <a:r>
              <a:rPr lang="ru-RU" sz="1400" kern="0" dirty="0" smtClean="0"/>
              <a:t>клиентов.</a:t>
            </a:r>
            <a:endParaRPr lang="ru-RU" sz="1400" kern="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30086"/>
              </p:ext>
            </p:extLst>
          </p:nvPr>
        </p:nvGraphicFramePr>
        <p:xfrm>
          <a:off x="6096000" y="2549236"/>
          <a:ext cx="4535054" cy="364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910217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58500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827470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  <a:gridCol w="827470">
                  <a:extLst>
                    <a:ext uri="{9D8B030D-6E8A-4147-A177-3AD203B41FA5}">
                      <a16:colId xmlns:a16="http://schemas.microsoft.com/office/drawing/2014/main" val="906081305"/>
                    </a:ext>
                  </a:extLst>
                </a:gridCol>
              </a:tblGrid>
              <a:tr h="508382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Статья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1 год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2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3</a:t>
                      </a:r>
                      <a:r>
                        <a:rPr lang="en-US" sz="1200" b="0" i="0" baseline="0" dirty="0" smtClean="0"/>
                        <a:t> </a:t>
                      </a:r>
                      <a:r>
                        <a:rPr lang="ru-RU" sz="1200" b="0" i="0" baseline="0" dirty="0" smtClean="0"/>
                        <a:t>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NVP</a:t>
                      </a:r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Инвестиции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 расходы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</a:t>
                      </a:r>
                      <a:r>
                        <a:rPr lang="ru-RU" sz="1200" b="0" i="0" baseline="0" dirty="0" smtClean="0"/>
                        <a:t> доходы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35000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Чистый денежный поток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-50000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45000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smtClean="0"/>
                        <a:t>4 883.55 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68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03238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Приоритизация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RICE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68431"/>
              </p:ext>
            </p:extLst>
          </p:nvPr>
        </p:nvGraphicFramePr>
        <p:xfrm>
          <a:off x="1" y="1190625"/>
          <a:ext cx="12192000" cy="454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80">
                  <a:extLst>
                    <a:ext uri="{9D8B030D-6E8A-4147-A177-3AD203B41FA5}">
                      <a16:colId xmlns:a16="http://schemas.microsoft.com/office/drawing/2014/main" val="1573427261"/>
                    </a:ext>
                  </a:extLst>
                </a:gridCol>
                <a:gridCol w="2363901">
                  <a:extLst>
                    <a:ext uri="{9D8B030D-6E8A-4147-A177-3AD203B41FA5}">
                      <a16:colId xmlns:a16="http://schemas.microsoft.com/office/drawing/2014/main" val="4199436654"/>
                    </a:ext>
                  </a:extLst>
                </a:gridCol>
                <a:gridCol w="2220634">
                  <a:extLst>
                    <a:ext uri="{9D8B030D-6E8A-4147-A177-3AD203B41FA5}">
                      <a16:colId xmlns:a16="http://schemas.microsoft.com/office/drawing/2014/main" val="1554372451"/>
                    </a:ext>
                  </a:extLst>
                </a:gridCol>
                <a:gridCol w="2449861">
                  <a:extLst>
                    <a:ext uri="{9D8B030D-6E8A-4147-A177-3AD203B41FA5}">
                      <a16:colId xmlns:a16="http://schemas.microsoft.com/office/drawing/2014/main" val="3597956436"/>
                    </a:ext>
                  </a:extLst>
                </a:gridCol>
                <a:gridCol w="1776507">
                  <a:extLst>
                    <a:ext uri="{9D8B030D-6E8A-4147-A177-3AD203B41FA5}">
                      <a16:colId xmlns:a16="http://schemas.microsoft.com/office/drawing/2014/main" val="2083843846"/>
                    </a:ext>
                  </a:extLst>
                </a:gridCol>
                <a:gridCol w="1618917">
                  <a:extLst>
                    <a:ext uri="{9D8B030D-6E8A-4147-A177-3AD203B41FA5}">
                      <a16:colId xmlns:a16="http://schemas.microsoft.com/office/drawing/2014/main" val="2931282720"/>
                    </a:ext>
                  </a:extLst>
                </a:gridCol>
              </a:tblGrid>
              <a:tr h="12565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1600" kern="0" dirty="0" smtClean="0"/>
                        <a:t>Внедренная цифровая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1600" kern="0" dirty="0" smtClean="0"/>
                        <a:t> подпись в </a:t>
                      </a:r>
                      <a:r>
                        <a:rPr lang="en-US" sz="1600" kern="0" dirty="0" smtClean="0"/>
                        <a:t>Word</a:t>
                      </a:r>
                      <a:r>
                        <a:rPr lang="ru-RU" sz="1600" kern="0" dirty="0" smtClean="0"/>
                        <a:t>, </a:t>
                      </a:r>
                      <a:r>
                        <a:rPr lang="en-US" sz="1600" kern="0" dirty="0" smtClean="0"/>
                        <a:t>Excel</a:t>
                      </a:r>
                      <a:r>
                        <a:rPr lang="ru-RU" sz="1600" kern="0" dirty="0" smtClean="0"/>
                        <a:t> файлы.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Переход на электронный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документооборот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по подписке от </a:t>
                      </a:r>
                      <a:r>
                        <a:rPr lang="ru-RU" sz="1600" kern="0" dirty="0" err="1" smtClean="0"/>
                        <a:t>Сбера</a:t>
                      </a:r>
                      <a:r>
                        <a:rPr lang="ru-RU" sz="1600" kern="0" dirty="0" smtClean="0"/>
                        <a:t>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Переход на электронный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документооборот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по подписке от Контур</a:t>
                      </a:r>
                      <a:r>
                        <a:rPr lang="en-US" sz="1600" kern="0" dirty="0" smtClean="0"/>
                        <a:t>EDI</a:t>
                      </a:r>
                      <a:r>
                        <a:rPr lang="ru-RU" sz="1600" kern="0" dirty="0" smtClean="0"/>
                        <a:t>.</a:t>
                      </a:r>
                      <a:endParaRPr lang="en-US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Создание мобильного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приложения для интернет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магазина.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Внедрение реферальной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программы для клиентов.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4646325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Reach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4030913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6837793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Confidence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7969668"/>
                  </a:ext>
                </a:extLst>
              </a:tr>
              <a:tr h="1025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601121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RICE SCORE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94225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6003667"/>
            <a:ext cx="118999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По итогам </a:t>
            </a:r>
            <a:r>
              <a:rPr lang="ru-RU" sz="2400" dirty="0" err="1" smtClean="0"/>
              <a:t>приоритизации</a:t>
            </a:r>
            <a:r>
              <a:rPr lang="ru-RU" sz="2400" dirty="0" smtClean="0"/>
              <a:t> первоочередной оказалась инициатива о создании мобильного приложения для интернет магазина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77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73"/>
            <a:ext cx="12192000" cy="63315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83129" y="0"/>
            <a:ext cx="1227512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dirty="0">
                <a:solidFill>
                  <a:srgbClr val="2C2D30"/>
                </a:solidFill>
                <a:latin typeface="Onest"/>
              </a:rPr>
              <a:t>Запланируйте проект (этапы, сроки, участники) по внедрению инициатив по оптимизации процессов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8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25918"/>
          <a:stretch/>
        </p:blipFill>
        <p:spPr>
          <a:xfrm>
            <a:off x="-1" y="1360642"/>
            <a:ext cx="12135971" cy="45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1863</TotalTime>
  <Words>469</Words>
  <Application>Microsoft Office PowerPoint</Application>
  <PresentationFormat>Широкоэкранный</PresentationFormat>
  <Paragraphs>174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Corbel</vt:lpstr>
      <vt:lpstr>Gill Sans MT</vt:lpstr>
      <vt:lpstr>Onest</vt:lpstr>
      <vt:lpstr>Times New Roman</vt:lpstr>
      <vt:lpstr>Parcel</vt:lpstr>
      <vt:lpstr>Лист</vt:lpstr>
      <vt:lpstr>Итоговая работа по курсу «Основы моделирования бизнес-процессов»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dsk</dc:creator>
  <cp:lastModifiedBy>dsk</cp:lastModifiedBy>
  <cp:revision>27</cp:revision>
  <dcterms:created xsi:type="dcterms:W3CDTF">2024-03-23T19:04:50Z</dcterms:created>
  <dcterms:modified xsi:type="dcterms:W3CDTF">2025-01-30T11:42:37Z</dcterms:modified>
</cp:coreProperties>
</file>