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66" d="100"/>
          <a:sy n="66" d="100"/>
        </p:scale>
        <p:origin x="8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7" name="Date Placeholder 6"/>
          <p:cNvSpPr>
            <a:spLocks noGrp="1"/>
          </p:cNvSpPr>
          <p:nvPr>
            <p:ph type="dt" sz="half" idx="10"/>
          </p:nvPr>
        </p:nvSpPr>
        <p:spPr/>
        <p:txBody>
          <a:bodyPr/>
          <a:lstStyle/>
          <a:p>
            <a:fld id="{091DE6C4-9A68-412C-AEFB-18F5FF9ADEF9}" type="datetimeFigureOut">
              <a:rPr lang="es-CO" smtClean="0"/>
              <a:t>20/03/2024</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7ECF1AD-7FA5-4313-8AB6-D3DE84DC2CA9}" type="slidenum">
              <a:rPr lang="es-CO" smtClean="0"/>
              <a:t>‹Nº›</a:t>
            </a:fld>
            <a:endParaRPr lang="es-CO"/>
          </a:p>
        </p:txBody>
      </p:sp>
    </p:spTree>
    <p:extLst>
      <p:ext uri="{BB962C8B-B14F-4D97-AF65-F5344CB8AC3E}">
        <p14:creationId xmlns:p14="http://schemas.microsoft.com/office/powerpoint/2010/main" val="1767781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091DE6C4-9A68-412C-AEFB-18F5FF9ADEF9}" type="datetimeFigureOut">
              <a:rPr lang="es-CO" smtClean="0"/>
              <a:t>20/03/2024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7ECF1AD-7FA5-4313-8AB6-D3DE84DC2CA9}" type="slidenum">
              <a:rPr lang="es-CO" smtClean="0"/>
              <a:t>‹Nº›</a:t>
            </a:fld>
            <a:endParaRPr lang="es-CO"/>
          </a:p>
        </p:txBody>
      </p:sp>
    </p:spTree>
    <p:extLst>
      <p:ext uri="{BB962C8B-B14F-4D97-AF65-F5344CB8AC3E}">
        <p14:creationId xmlns:p14="http://schemas.microsoft.com/office/powerpoint/2010/main" val="276803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091DE6C4-9A68-412C-AEFB-18F5FF9ADEF9}" type="datetimeFigureOut">
              <a:rPr lang="es-CO" smtClean="0"/>
              <a:t>20/03/2024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7ECF1AD-7FA5-4313-8AB6-D3DE84DC2CA9}" type="slidenum">
              <a:rPr lang="es-CO" smtClean="0"/>
              <a:t>‹Nº›</a:t>
            </a:fld>
            <a:endParaRPr lang="es-CO"/>
          </a:p>
        </p:txBody>
      </p:sp>
    </p:spTree>
    <p:extLst>
      <p:ext uri="{BB962C8B-B14F-4D97-AF65-F5344CB8AC3E}">
        <p14:creationId xmlns:p14="http://schemas.microsoft.com/office/powerpoint/2010/main" val="807883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s-MX"/>
              <a:t>Haz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091DE6C4-9A68-412C-AEFB-18F5FF9ADEF9}" type="datetimeFigureOut">
              <a:rPr lang="es-CO" smtClean="0"/>
              <a:t>20/03/2024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7ECF1AD-7FA5-4313-8AB6-D3DE84DC2CA9}" type="slidenum">
              <a:rPr lang="es-CO" smtClean="0"/>
              <a:t>‹Nº›</a:t>
            </a:fld>
            <a:endParaRPr lang="es-CO"/>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28660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091DE6C4-9A68-412C-AEFB-18F5FF9ADEF9}" type="datetimeFigureOut">
              <a:rPr lang="es-CO" smtClean="0"/>
              <a:t>20/03/2024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7ECF1AD-7FA5-4313-8AB6-D3DE84DC2CA9}" type="slidenum">
              <a:rPr lang="es-CO" smtClean="0"/>
              <a:t>‹Nº›</a:t>
            </a:fld>
            <a:endParaRPr lang="es-CO"/>
          </a:p>
        </p:txBody>
      </p:sp>
    </p:spTree>
    <p:extLst>
      <p:ext uri="{BB962C8B-B14F-4D97-AF65-F5344CB8AC3E}">
        <p14:creationId xmlns:p14="http://schemas.microsoft.com/office/powerpoint/2010/main" val="923187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s-MX"/>
              <a:t>Haz clic para modificar el estilo de título del patrón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MX"/>
              <a:t>Haga clic para modificar los estilos de texto del patrón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MX"/>
              <a:t>Haga clic para modificar los estilos de texto del patrón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3" name="Date Placeholder 2"/>
          <p:cNvSpPr>
            <a:spLocks noGrp="1"/>
          </p:cNvSpPr>
          <p:nvPr>
            <p:ph type="dt" sz="half" idx="10"/>
          </p:nvPr>
        </p:nvSpPr>
        <p:spPr/>
        <p:txBody>
          <a:bodyPr/>
          <a:lstStyle/>
          <a:p>
            <a:fld id="{091DE6C4-9A68-412C-AEFB-18F5FF9ADEF9}" type="datetimeFigureOut">
              <a:rPr lang="es-CO" smtClean="0"/>
              <a:t>20/03/2024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7ECF1AD-7FA5-4313-8AB6-D3DE84DC2CA9}" type="slidenum">
              <a:rPr lang="es-CO" smtClean="0"/>
              <a:t>‹Nº›</a:t>
            </a:fld>
            <a:endParaRPr lang="es-CO"/>
          </a:p>
        </p:txBody>
      </p:sp>
    </p:spTree>
    <p:extLst>
      <p:ext uri="{BB962C8B-B14F-4D97-AF65-F5344CB8AC3E}">
        <p14:creationId xmlns:p14="http://schemas.microsoft.com/office/powerpoint/2010/main" val="1349707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s-MX"/>
              <a:t>Haz clic para modificar el estilo de título del patrón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3" name="Date Placeholder 2"/>
          <p:cNvSpPr>
            <a:spLocks noGrp="1"/>
          </p:cNvSpPr>
          <p:nvPr>
            <p:ph type="dt" sz="half" idx="10"/>
          </p:nvPr>
        </p:nvSpPr>
        <p:spPr/>
        <p:txBody>
          <a:bodyPr/>
          <a:lstStyle/>
          <a:p>
            <a:fld id="{091DE6C4-9A68-412C-AEFB-18F5FF9ADEF9}" type="datetimeFigureOut">
              <a:rPr lang="es-CO" smtClean="0"/>
              <a:t>20/03/2024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7ECF1AD-7FA5-4313-8AB6-D3DE84DC2CA9}" type="slidenum">
              <a:rPr lang="es-CO" smtClean="0"/>
              <a:t>‹Nº›</a:t>
            </a:fld>
            <a:endParaRPr lang="es-CO"/>
          </a:p>
        </p:txBody>
      </p:sp>
    </p:spTree>
    <p:extLst>
      <p:ext uri="{BB962C8B-B14F-4D97-AF65-F5344CB8AC3E}">
        <p14:creationId xmlns:p14="http://schemas.microsoft.com/office/powerpoint/2010/main" val="2202456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091DE6C4-9A68-412C-AEFB-18F5FF9ADEF9}" type="datetimeFigureOut">
              <a:rPr lang="es-CO" smtClean="0"/>
              <a:t>20/03/2024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ECF1AD-7FA5-4313-8AB6-D3DE84DC2CA9}" type="slidenum">
              <a:rPr lang="es-CO" smtClean="0"/>
              <a:t>‹Nº›</a:t>
            </a:fld>
            <a:endParaRPr lang="es-CO"/>
          </a:p>
        </p:txBody>
      </p:sp>
    </p:spTree>
    <p:extLst>
      <p:ext uri="{BB962C8B-B14F-4D97-AF65-F5344CB8AC3E}">
        <p14:creationId xmlns:p14="http://schemas.microsoft.com/office/powerpoint/2010/main" val="758613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091DE6C4-9A68-412C-AEFB-18F5FF9ADEF9}" type="datetimeFigureOut">
              <a:rPr lang="es-CO" smtClean="0"/>
              <a:t>20/03/2024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ECF1AD-7FA5-4313-8AB6-D3DE84DC2CA9}" type="slidenum">
              <a:rPr lang="es-CO" smtClean="0"/>
              <a:t>‹Nº›</a:t>
            </a:fld>
            <a:endParaRPr lang="es-CO"/>
          </a:p>
        </p:txBody>
      </p:sp>
    </p:spTree>
    <p:extLst>
      <p:ext uri="{BB962C8B-B14F-4D97-AF65-F5344CB8AC3E}">
        <p14:creationId xmlns:p14="http://schemas.microsoft.com/office/powerpoint/2010/main" val="2272332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091DE6C4-9A68-412C-AEFB-18F5FF9ADEF9}" type="datetimeFigureOut">
              <a:rPr lang="es-CO" smtClean="0"/>
              <a:t>20/03/2024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ECF1AD-7FA5-4313-8AB6-D3DE84DC2CA9}" type="slidenum">
              <a:rPr lang="es-CO" smtClean="0"/>
              <a:t>‹Nº›</a:t>
            </a:fld>
            <a:endParaRPr lang="es-CO"/>
          </a:p>
        </p:txBody>
      </p:sp>
    </p:spTree>
    <p:extLst>
      <p:ext uri="{BB962C8B-B14F-4D97-AF65-F5344CB8AC3E}">
        <p14:creationId xmlns:p14="http://schemas.microsoft.com/office/powerpoint/2010/main" val="3659593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MX"/>
              <a:t>Haz clic para modificar el estilo de título del patrón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091DE6C4-9A68-412C-AEFB-18F5FF9ADEF9}" type="datetimeFigureOut">
              <a:rPr lang="es-CO" smtClean="0"/>
              <a:t>20/03/2024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7ECF1AD-7FA5-4313-8AB6-D3DE84DC2CA9}" type="slidenum">
              <a:rPr lang="es-CO" smtClean="0"/>
              <a:t>‹Nº›</a:t>
            </a:fld>
            <a:endParaRPr lang="es-CO"/>
          </a:p>
        </p:txBody>
      </p:sp>
    </p:spTree>
    <p:extLst>
      <p:ext uri="{BB962C8B-B14F-4D97-AF65-F5344CB8AC3E}">
        <p14:creationId xmlns:p14="http://schemas.microsoft.com/office/powerpoint/2010/main" val="1998324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091DE6C4-9A68-412C-AEFB-18F5FF9ADEF9}" type="datetimeFigureOut">
              <a:rPr lang="es-CO" smtClean="0"/>
              <a:t>20/03/2024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7ECF1AD-7FA5-4313-8AB6-D3DE84DC2CA9}" type="slidenum">
              <a:rPr lang="es-CO" smtClean="0"/>
              <a:t>‹Nº›</a:t>
            </a:fld>
            <a:endParaRPr lang="es-CO"/>
          </a:p>
        </p:txBody>
      </p:sp>
    </p:spTree>
    <p:extLst>
      <p:ext uri="{BB962C8B-B14F-4D97-AF65-F5344CB8AC3E}">
        <p14:creationId xmlns:p14="http://schemas.microsoft.com/office/powerpoint/2010/main" val="3738191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120000" y="2505075"/>
            <a:ext cx="5025216"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MX"/>
              <a:t>Haga clic para modificar los estilos de texto del patrón</a:t>
            </a:r>
          </a:p>
        </p:txBody>
      </p:sp>
      <p:sp>
        <p:nvSpPr>
          <p:cNvPr id="6" name="Content Placeholder 5"/>
          <p:cNvSpPr>
            <a:spLocks noGrp="1"/>
          </p:cNvSpPr>
          <p:nvPr>
            <p:ph sz="quarter" idx="4"/>
          </p:nvPr>
        </p:nvSpPr>
        <p:spPr>
          <a:xfrm>
            <a:off x="6319840" y="2505075"/>
            <a:ext cx="503554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091DE6C4-9A68-412C-AEFB-18F5FF9ADEF9}" type="datetimeFigureOut">
              <a:rPr lang="es-CO" smtClean="0"/>
              <a:t>20/03/2024</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7ECF1AD-7FA5-4313-8AB6-D3DE84DC2CA9}" type="slidenum">
              <a:rPr lang="es-CO" smtClean="0"/>
              <a:t>‹Nº›</a:t>
            </a:fld>
            <a:endParaRPr lang="es-CO"/>
          </a:p>
        </p:txBody>
      </p:sp>
    </p:spTree>
    <p:extLst>
      <p:ext uri="{BB962C8B-B14F-4D97-AF65-F5344CB8AC3E}">
        <p14:creationId xmlns:p14="http://schemas.microsoft.com/office/powerpoint/2010/main" val="3734724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091DE6C4-9A68-412C-AEFB-18F5FF9ADEF9}" type="datetimeFigureOut">
              <a:rPr lang="es-CO" smtClean="0"/>
              <a:t>20/03/2024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7ECF1AD-7FA5-4313-8AB6-D3DE84DC2CA9}" type="slidenum">
              <a:rPr lang="es-CO" smtClean="0"/>
              <a:t>‹Nº›</a:t>
            </a:fld>
            <a:endParaRPr lang="es-CO"/>
          </a:p>
        </p:txBody>
      </p:sp>
    </p:spTree>
    <p:extLst>
      <p:ext uri="{BB962C8B-B14F-4D97-AF65-F5344CB8AC3E}">
        <p14:creationId xmlns:p14="http://schemas.microsoft.com/office/powerpoint/2010/main" val="499317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1DE6C4-9A68-412C-AEFB-18F5FF9ADEF9}" type="datetimeFigureOut">
              <a:rPr lang="es-CO" smtClean="0"/>
              <a:t>20/03/2024</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7ECF1AD-7FA5-4313-8AB6-D3DE84DC2CA9}" type="slidenum">
              <a:rPr lang="es-CO" smtClean="0"/>
              <a:t>‹Nº›</a:t>
            </a:fld>
            <a:endParaRPr lang="es-CO"/>
          </a:p>
        </p:txBody>
      </p:sp>
    </p:spTree>
    <p:extLst>
      <p:ext uri="{BB962C8B-B14F-4D97-AF65-F5344CB8AC3E}">
        <p14:creationId xmlns:p14="http://schemas.microsoft.com/office/powerpoint/2010/main" val="2937615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091DE6C4-9A68-412C-AEFB-18F5FF9ADEF9}" type="datetimeFigureOut">
              <a:rPr lang="es-CO" smtClean="0"/>
              <a:t>20/03/2024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7ECF1AD-7FA5-4313-8AB6-D3DE84DC2CA9}" type="slidenum">
              <a:rPr lang="es-CO" smtClean="0"/>
              <a:t>‹Nº›</a:t>
            </a:fld>
            <a:endParaRPr lang="es-CO"/>
          </a:p>
        </p:txBody>
      </p:sp>
    </p:spTree>
    <p:extLst>
      <p:ext uri="{BB962C8B-B14F-4D97-AF65-F5344CB8AC3E}">
        <p14:creationId xmlns:p14="http://schemas.microsoft.com/office/powerpoint/2010/main" val="3809144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091DE6C4-9A68-412C-AEFB-18F5FF9ADEF9}" type="datetimeFigureOut">
              <a:rPr lang="es-CO" smtClean="0"/>
              <a:t>20/03/2024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7ECF1AD-7FA5-4313-8AB6-D3DE84DC2CA9}" type="slidenum">
              <a:rPr lang="es-CO" smtClean="0"/>
              <a:t>‹Nº›</a:t>
            </a:fld>
            <a:endParaRPr lang="es-CO"/>
          </a:p>
        </p:txBody>
      </p:sp>
    </p:spTree>
    <p:extLst>
      <p:ext uri="{BB962C8B-B14F-4D97-AF65-F5344CB8AC3E}">
        <p14:creationId xmlns:p14="http://schemas.microsoft.com/office/powerpoint/2010/main" val="3464803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91DE6C4-9A68-412C-AEFB-18F5FF9ADEF9}" type="datetimeFigureOut">
              <a:rPr lang="es-CO" smtClean="0"/>
              <a:t>20/03/2024</a:t>
            </a:fld>
            <a:endParaRPr lang="es-C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s-C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7ECF1AD-7FA5-4313-8AB6-D3DE84DC2CA9}" type="slidenum">
              <a:rPr lang="es-CO" smtClean="0"/>
              <a:t>‹Nº›</a:t>
            </a:fld>
            <a:endParaRPr lang="es-CO"/>
          </a:p>
        </p:txBody>
      </p:sp>
    </p:spTree>
    <p:extLst>
      <p:ext uri="{BB962C8B-B14F-4D97-AF65-F5344CB8AC3E}">
        <p14:creationId xmlns:p14="http://schemas.microsoft.com/office/powerpoint/2010/main" val="39540315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E699BC6-886F-C328-8333-67103DBA15EA}"/>
              </a:ext>
            </a:extLst>
          </p:cNvPr>
          <p:cNvSpPr/>
          <p:nvPr/>
        </p:nvSpPr>
        <p:spPr>
          <a:xfrm>
            <a:off x="599608" y="269323"/>
            <a:ext cx="4786311" cy="367319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kern="1200" cap="none" spc="0" dirty="0">
                <a:ln w="12700">
                  <a:solidFill>
                    <a:schemeClr val="accent5"/>
                  </a:solidFill>
                  <a:prstDash val="solid"/>
                </a:ln>
                <a:solidFill>
                  <a:schemeClr val="tx1"/>
                </a:solidFill>
                <a:effectLst/>
                <a:latin typeface="+mj-lt"/>
                <a:ea typeface="+mj-ea"/>
                <a:cs typeface="+mj-cs"/>
              </a:rPr>
              <a:t>POSTGRESQL</a:t>
            </a:r>
          </a:p>
        </p:txBody>
      </p:sp>
      <p:pic>
        <p:nvPicPr>
          <p:cNvPr id="6" name="Imagen 5">
            <a:extLst>
              <a:ext uri="{FF2B5EF4-FFF2-40B4-BE49-F238E27FC236}">
                <a16:creationId xmlns:a16="http://schemas.microsoft.com/office/drawing/2014/main" id="{A5849D50-F11E-06B2-0B56-617285261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102" y="557360"/>
            <a:ext cx="5459770" cy="5632704"/>
          </a:xfrm>
          <a:prstGeom prst="rect">
            <a:avLst/>
          </a:prstGeom>
        </p:spPr>
      </p:pic>
    </p:spTree>
    <p:extLst>
      <p:ext uri="{BB962C8B-B14F-4D97-AF65-F5344CB8AC3E}">
        <p14:creationId xmlns:p14="http://schemas.microsoft.com/office/powerpoint/2010/main" val="3874810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690ACD-32E9-D224-D989-2F3FDC26A351}"/>
              </a:ext>
            </a:extLst>
          </p:cNvPr>
          <p:cNvSpPr>
            <a:spLocks noGrp="1"/>
          </p:cNvSpPr>
          <p:nvPr>
            <p:ph type="title"/>
          </p:nvPr>
        </p:nvSpPr>
        <p:spPr/>
        <p:txBody>
          <a:bodyPr>
            <a:normAutofit fontScale="90000"/>
          </a:bodyPr>
          <a:lstStyle/>
          <a:p>
            <a:pPr algn="ctr"/>
            <a:r>
              <a:rPr lang="es-CO" dirty="0"/>
              <a:t>Carga dinámica</a:t>
            </a:r>
            <a:br>
              <a:rPr lang="es-CO" dirty="0"/>
            </a:br>
            <a:endParaRPr lang="es-CO" dirty="0"/>
          </a:p>
        </p:txBody>
      </p:sp>
      <p:sp>
        <p:nvSpPr>
          <p:cNvPr id="3" name="Marcador de contenido 2">
            <a:extLst>
              <a:ext uri="{FF2B5EF4-FFF2-40B4-BE49-F238E27FC236}">
                <a16:creationId xmlns:a16="http://schemas.microsoft.com/office/drawing/2014/main" id="{9977A397-5B75-6414-192F-311304717DED}"/>
              </a:ext>
            </a:extLst>
          </p:cNvPr>
          <p:cNvSpPr>
            <a:spLocks noGrp="1"/>
          </p:cNvSpPr>
          <p:nvPr>
            <p:ph idx="1"/>
          </p:nvPr>
        </p:nvSpPr>
        <p:spPr/>
        <p:txBody>
          <a:bodyPr/>
          <a:lstStyle/>
          <a:p>
            <a:r>
              <a:rPr lang="es-MX" dirty="0"/>
              <a:t>El servidor PostgreSQL también puede incluir en sí mismo código escrito por el usuario mediante la carga dinámica. El usuario puede especificar un archivo de código objeto; por ejemplo, una biblioteca compartida que implemente una nueva función o tipo y PostgreSQL lo cargará según sea necesario. La capacidad de modificar su funcionamiento sobre la marcha lo hace especialmente adecuado para implementar rápidamente nuevas estructuras de almacenamiento y aplicaciones</a:t>
            </a:r>
            <a:endParaRPr lang="es-CO" dirty="0"/>
          </a:p>
        </p:txBody>
      </p:sp>
    </p:spTree>
    <p:extLst>
      <p:ext uri="{BB962C8B-B14F-4D97-AF65-F5344CB8AC3E}">
        <p14:creationId xmlns:p14="http://schemas.microsoft.com/office/powerpoint/2010/main" val="17934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3753F9-50F5-156B-2F8A-4F2AE5009705}"/>
              </a:ext>
            </a:extLst>
          </p:cNvPr>
          <p:cNvSpPr>
            <a:spLocks noGrp="1"/>
          </p:cNvSpPr>
          <p:nvPr>
            <p:ph type="title"/>
          </p:nvPr>
        </p:nvSpPr>
        <p:spPr/>
        <p:txBody>
          <a:bodyPr/>
          <a:lstStyle/>
          <a:p>
            <a:r>
              <a:rPr lang="es-CO" dirty="0"/>
              <a:t>VENTAJAS DE USAR POSTGRESQL</a:t>
            </a:r>
          </a:p>
        </p:txBody>
      </p:sp>
      <p:sp>
        <p:nvSpPr>
          <p:cNvPr id="3" name="Marcador de contenido 2">
            <a:extLst>
              <a:ext uri="{FF2B5EF4-FFF2-40B4-BE49-F238E27FC236}">
                <a16:creationId xmlns:a16="http://schemas.microsoft.com/office/drawing/2014/main" id="{9EF76326-0E5D-63AC-40AD-434AFB693F57}"/>
              </a:ext>
            </a:extLst>
          </p:cNvPr>
          <p:cNvSpPr>
            <a:spLocks noGrp="1"/>
          </p:cNvSpPr>
          <p:nvPr>
            <p:ph idx="1"/>
          </p:nvPr>
        </p:nvSpPr>
        <p:spPr/>
        <p:txBody>
          <a:bodyPr>
            <a:normAutofit fontScale="77500" lnSpcReduction="20000"/>
          </a:bodyPr>
          <a:lstStyle/>
          <a:p>
            <a:r>
              <a:rPr lang="es-MX" dirty="0"/>
              <a:t>Además de proporcionar una serie de características como índices, vistas y procedimientos almacenados, PostgreSQL tiene mucho más que ofrecer, a saber</a:t>
            </a:r>
          </a:p>
          <a:p>
            <a:endParaRPr lang="es-MX" dirty="0"/>
          </a:p>
          <a:p>
            <a:r>
              <a:rPr lang="es-MX" dirty="0"/>
              <a:t>Soporte de idiomas</a:t>
            </a:r>
          </a:p>
          <a:p>
            <a:r>
              <a:rPr lang="es-MX" dirty="0"/>
              <a:t>Código abierto</a:t>
            </a:r>
          </a:p>
          <a:p>
            <a:r>
              <a:rPr lang="es-MX" dirty="0"/>
              <a:t>Base de datos relacional de objetos</a:t>
            </a:r>
          </a:p>
          <a:p>
            <a:r>
              <a:rPr lang="es-MX" dirty="0" smtClean="0"/>
              <a:t>Rendimiento</a:t>
            </a:r>
          </a:p>
          <a:p>
            <a:r>
              <a:rPr lang="es-MX" dirty="0" smtClean="0"/>
              <a:t>Seguridad</a:t>
            </a:r>
            <a:endParaRPr lang="es-MX" dirty="0"/>
          </a:p>
          <a:p>
            <a:r>
              <a:rPr lang="es-MX" dirty="0"/>
              <a:t>Extensibilidad</a:t>
            </a:r>
          </a:p>
          <a:p>
            <a:r>
              <a:rPr lang="es-MX" dirty="0"/>
              <a:t>Capacidades de equilibrio de carga</a:t>
            </a:r>
          </a:p>
          <a:p>
            <a:r>
              <a:rPr lang="es-MX" dirty="0"/>
              <a:t>Fiabilidad</a:t>
            </a:r>
          </a:p>
          <a:p>
            <a:r>
              <a:rPr lang="es-MX" dirty="0" smtClean="0"/>
              <a:t>Internacionalización</a:t>
            </a:r>
            <a:endParaRPr lang="es-MX" dirty="0"/>
          </a:p>
        </p:txBody>
      </p:sp>
    </p:spTree>
    <p:extLst>
      <p:ext uri="{BB962C8B-B14F-4D97-AF65-F5344CB8AC3E}">
        <p14:creationId xmlns:p14="http://schemas.microsoft.com/office/powerpoint/2010/main" val="3391674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2114E0-5544-5754-1B6A-D3744C732C2A}"/>
              </a:ext>
            </a:extLst>
          </p:cNvPr>
          <p:cNvSpPr>
            <a:spLocks noGrp="1"/>
          </p:cNvSpPr>
          <p:nvPr>
            <p:ph type="title"/>
          </p:nvPr>
        </p:nvSpPr>
        <p:spPr/>
        <p:txBody>
          <a:bodyPr>
            <a:normAutofit fontScale="90000"/>
          </a:bodyPr>
          <a:lstStyle/>
          <a:p>
            <a:r>
              <a:rPr lang="es-CO" dirty="0"/>
              <a:t>DESVENTAJAS DE USAR POSTGRESQL</a:t>
            </a:r>
          </a:p>
        </p:txBody>
      </p:sp>
      <p:sp>
        <p:nvSpPr>
          <p:cNvPr id="3" name="Marcador de contenido 2">
            <a:extLst>
              <a:ext uri="{FF2B5EF4-FFF2-40B4-BE49-F238E27FC236}">
                <a16:creationId xmlns:a16="http://schemas.microsoft.com/office/drawing/2014/main" id="{CFCCD447-C6B1-E5D2-7462-068BF94E0957}"/>
              </a:ext>
            </a:extLst>
          </p:cNvPr>
          <p:cNvSpPr>
            <a:spLocks noGrp="1"/>
          </p:cNvSpPr>
          <p:nvPr>
            <p:ph idx="1"/>
          </p:nvPr>
        </p:nvSpPr>
        <p:spPr>
          <a:xfrm>
            <a:off x="979100" y="1690688"/>
            <a:ext cx="10233800" cy="4351338"/>
          </a:xfrm>
        </p:spPr>
        <p:txBody>
          <a:bodyPr>
            <a:normAutofit/>
          </a:bodyPr>
          <a:lstStyle/>
          <a:p>
            <a:r>
              <a:rPr lang="es-MX" dirty="0"/>
              <a:t>Para gestionar bases de datos pequeñas es más lento que MySQL, ya que está enfocado en grandes volúmenes de información.</a:t>
            </a:r>
          </a:p>
          <a:p>
            <a:r>
              <a:rPr lang="es-MX" dirty="0"/>
              <a:t>Se trata de un programa de código abierto con gran soporte por parte de la comunidad, pero no hay una empresa detrás con un servicio de soporte telefónico o 24/7, algo fundamental en proyectos profesionales.</a:t>
            </a:r>
          </a:p>
          <a:p>
            <a:r>
              <a:rPr lang="es-MX" dirty="0"/>
              <a:t>Es necesario tener una buena base en el lenguaje SQL para poder crear comandos y sentencias</a:t>
            </a:r>
          </a:p>
        </p:txBody>
      </p:sp>
    </p:spTree>
    <p:extLst>
      <p:ext uri="{BB962C8B-B14F-4D97-AF65-F5344CB8AC3E}">
        <p14:creationId xmlns:p14="http://schemas.microsoft.com/office/powerpoint/2010/main" val="1460497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0C2417-5CE5-52C6-8B5C-87BA374B5FAA}"/>
              </a:ext>
            </a:extLst>
          </p:cNvPr>
          <p:cNvSpPr>
            <a:spLocks noGrp="1"/>
          </p:cNvSpPr>
          <p:nvPr>
            <p:ph type="title"/>
          </p:nvPr>
        </p:nvSpPr>
        <p:spPr>
          <a:xfrm>
            <a:off x="838200" y="291973"/>
            <a:ext cx="10515600" cy="1325563"/>
          </a:xfrm>
        </p:spPr>
        <p:txBody>
          <a:bodyPr/>
          <a:lstStyle/>
          <a:p>
            <a:pPr algn="ctr"/>
            <a:r>
              <a:rPr lang="es-CO" dirty="0"/>
              <a:t>Universidad san buenaventura </a:t>
            </a:r>
          </a:p>
        </p:txBody>
      </p:sp>
      <p:sp>
        <p:nvSpPr>
          <p:cNvPr id="3" name="Marcador de contenido 2">
            <a:extLst>
              <a:ext uri="{FF2B5EF4-FFF2-40B4-BE49-F238E27FC236}">
                <a16:creationId xmlns:a16="http://schemas.microsoft.com/office/drawing/2014/main" id="{464E3040-BB5B-5494-5749-DB0D8F5A6244}"/>
              </a:ext>
            </a:extLst>
          </p:cNvPr>
          <p:cNvSpPr>
            <a:spLocks noGrp="1"/>
          </p:cNvSpPr>
          <p:nvPr>
            <p:ph idx="1"/>
          </p:nvPr>
        </p:nvSpPr>
        <p:spPr/>
        <p:txBody>
          <a:bodyPr/>
          <a:lstStyle/>
          <a:p>
            <a:pPr marL="0" indent="0">
              <a:buNone/>
            </a:pPr>
            <a:r>
              <a:rPr lang="es-CO" sz="4000" dirty="0"/>
              <a:t>Moisés Zabaleta Canizales</a:t>
            </a:r>
          </a:p>
          <a:p>
            <a:pPr marL="0" indent="0">
              <a:buNone/>
            </a:pPr>
            <a:endParaRPr lang="es-CO" dirty="0"/>
          </a:p>
          <a:p>
            <a:pPr marL="0" indent="0">
              <a:buNone/>
            </a:pPr>
            <a:endParaRPr lang="es-CO" dirty="0"/>
          </a:p>
          <a:p>
            <a:pPr marL="0" indent="0">
              <a:buNone/>
            </a:pPr>
            <a:endParaRPr lang="es-CO" sz="4000" dirty="0"/>
          </a:p>
          <a:p>
            <a:pPr marL="0" indent="0">
              <a:buNone/>
            </a:pPr>
            <a:r>
              <a:rPr lang="es-CO" sz="4000" dirty="0"/>
              <a:t>Santiago Andrés Guerrero Vargas</a:t>
            </a:r>
          </a:p>
        </p:txBody>
      </p:sp>
      <p:pic>
        <p:nvPicPr>
          <p:cNvPr id="5" name="Imagen 4">
            <a:extLst>
              <a:ext uri="{FF2B5EF4-FFF2-40B4-BE49-F238E27FC236}">
                <a16:creationId xmlns:a16="http://schemas.microsoft.com/office/drawing/2014/main" id="{E0D0A4A9-CA4E-4FDD-6D8C-BF14F5BB1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6357" y="2929731"/>
            <a:ext cx="2143125" cy="2143125"/>
          </a:xfrm>
          <a:prstGeom prst="rect">
            <a:avLst/>
          </a:prstGeom>
        </p:spPr>
      </p:pic>
    </p:spTree>
    <p:extLst>
      <p:ext uri="{BB962C8B-B14F-4D97-AF65-F5344CB8AC3E}">
        <p14:creationId xmlns:p14="http://schemas.microsoft.com/office/powerpoint/2010/main" val="4082270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EAF792-8ABD-5C99-CEB6-9BC4FD2A1B6E}"/>
              </a:ext>
            </a:extLst>
          </p:cNvPr>
          <p:cNvSpPr>
            <a:spLocks noGrp="1"/>
          </p:cNvSpPr>
          <p:nvPr>
            <p:ph type="title"/>
          </p:nvPr>
        </p:nvSpPr>
        <p:spPr/>
        <p:txBody>
          <a:bodyPr>
            <a:normAutofit fontScale="90000"/>
          </a:bodyPr>
          <a:lstStyle/>
          <a:p>
            <a:pPr algn="ctr"/>
            <a:r>
              <a:rPr lang="es-CO" dirty="0"/>
              <a:t>	¿Qué es un sistema de gestión de bases de datos?</a:t>
            </a:r>
          </a:p>
        </p:txBody>
      </p:sp>
      <p:sp>
        <p:nvSpPr>
          <p:cNvPr id="3" name="Marcador de contenido 2">
            <a:extLst>
              <a:ext uri="{FF2B5EF4-FFF2-40B4-BE49-F238E27FC236}">
                <a16:creationId xmlns:a16="http://schemas.microsoft.com/office/drawing/2014/main" id="{35A1F0E3-E92C-5D91-C72F-2709F5B2B50D}"/>
              </a:ext>
            </a:extLst>
          </p:cNvPr>
          <p:cNvSpPr>
            <a:spLocks noGrp="1"/>
          </p:cNvSpPr>
          <p:nvPr>
            <p:ph idx="1"/>
          </p:nvPr>
        </p:nvSpPr>
        <p:spPr/>
        <p:txBody>
          <a:bodyPr/>
          <a:lstStyle/>
          <a:p>
            <a:r>
              <a:rPr lang="es-MX" sz="4000" dirty="0"/>
              <a:t>Un sistema de gestión de bases de datos se encarga de gestionar los datos, el motor que permite a los usuarios acceder a los datos dentro de </a:t>
            </a:r>
            <a:r>
              <a:rPr lang="es-MX" sz="4000" dirty="0" smtClean="0"/>
              <a:t>filas y columnas</a:t>
            </a:r>
            <a:r>
              <a:rPr lang="es-MX" sz="4000" dirty="0" smtClean="0"/>
              <a:t>, </a:t>
            </a:r>
            <a:r>
              <a:rPr lang="es-MX" sz="4000" dirty="0"/>
              <a:t>y lo que se conoce como el esquema </a:t>
            </a:r>
            <a:r>
              <a:rPr lang="es-MX" sz="4000" dirty="0" smtClean="0"/>
              <a:t>organizacional </a:t>
            </a:r>
            <a:r>
              <a:rPr lang="es-MX" sz="4000" dirty="0"/>
              <a:t>de una base de datos</a:t>
            </a:r>
            <a:r>
              <a:rPr lang="es-MX" dirty="0"/>
              <a:t>.</a:t>
            </a:r>
            <a:endParaRPr lang="es-CO" dirty="0"/>
          </a:p>
        </p:txBody>
      </p:sp>
      <p:pic>
        <p:nvPicPr>
          <p:cNvPr id="5" name="Imagen 4">
            <a:extLst>
              <a:ext uri="{FF2B5EF4-FFF2-40B4-BE49-F238E27FC236}">
                <a16:creationId xmlns:a16="http://schemas.microsoft.com/office/drawing/2014/main" id="{FC6AA3D2-7F9D-19AC-4ACF-AB6437009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4057" y="4642544"/>
            <a:ext cx="3956358" cy="1978179"/>
          </a:xfrm>
          <a:prstGeom prst="rect">
            <a:avLst/>
          </a:prstGeom>
        </p:spPr>
      </p:pic>
    </p:spTree>
    <p:extLst>
      <p:ext uri="{BB962C8B-B14F-4D97-AF65-F5344CB8AC3E}">
        <p14:creationId xmlns:p14="http://schemas.microsoft.com/office/powerpoint/2010/main" val="4128796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771C9F-DF71-F303-B9F6-1E410C84DEA8}"/>
              </a:ext>
            </a:extLst>
          </p:cNvPr>
          <p:cNvSpPr>
            <a:spLocks noGrp="1"/>
          </p:cNvSpPr>
          <p:nvPr>
            <p:ph type="title"/>
          </p:nvPr>
        </p:nvSpPr>
        <p:spPr/>
        <p:txBody>
          <a:bodyPr/>
          <a:lstStyle/>
          <a:p>
            <a:r>
              <a:rPr lang="es-CO" dirty="0"/>
              <a:t>¿Cuándo inicio el proyecto?</a:t>
            </a:r>
          </a:p>
        </p:txBody>
      </p:sp>
      <p:sp>
        <p:nvSpPr>
          <p:cNvPr id="3" name="Marcador de contenido 2">
            <a:extLst>
              <a:ext uri="{FF2B5EF4-FFF2-40B4-BE49-F238E27FC236}">
                <a16:creationId xmlns:a16="http://schemas.microsoft.com/office/drawing/2014/main" id="{CFAE829C-C690-E0A1-CADD-0E4CFCBDB546}"/>
              </a:ext>
            </a:extLst>
          </p:cNvPr>
          <p:cNvSpPr>
            <a:spLocks noGrp="1"/>
          </p:cNvSpPr>
          <p:nvPr>
            <p:ph idx="1"/>
          </p:nvPr>
        </p:nvSpPr>
        <p:spPr/>
        <p:txBody>
          <a:bodyPr/>
          <a:lstStyle/>
          <a:p>
            <a:r>
              <a:rPr lang="es-MX" dirty="0"/>
              <a:t>La historia de PostgreSQL se inicia en 1986 con un proyecto del profesor Michael </a:t>
            </a:r>
            <a:r>
              <a:rPr lang="es-MX" dirty="0" err="1"/>
              <a:t>Stonebraker</a:t>
            </a:r>
            <a:r>
              <a:rPr lang="es-MX" dirty="0"/>
              <a:t> y un equipo de desarrolladores de la Universidad Berkeley (California), cuyo nombre original era POSTGRES. En su diseño se incluyeron algunos conceptos avanzados en bases de datos y soporte parcial a la orientación a objetos.</a:t>
            </a:r>
          </a:p>
          <a:p>
            <a:r>
              <a:rPr lang="es-MX" dirty="0"/>
              <a:t>En 1996 el nombre cambió a PostgreSQL retomando la secuencia original de versiones, por lo que se liberó la versión 6.0. En el año 2004 la última versión estable oficial es la 7.4.6, mientras que la versión 8.0 está ya en fase final de estabilización.</a:t>
            </a:r>
            <a:endParaRPr lang="es-CO" dirty="0"/>
          </a:p>
        </p:txBody>
      </p:sp>
    </p:spTree>
    <p:extLst>
      <p:ext uri="{BB962C8B-B14F-4D97-AF65-F5344CB8AC3E}">
        <p14:creationId xmlns:p14="http://schemas.microsoft.com/office/powerpoint/2010/main" val="33732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16E334-BFB8-25D0-70C6-FA3B5662A0F4}"/>
              </a:ext>
            </a:extLst>
          </p:cNvPr>
          <p:cNvSpPr>
            <a:spLocks noGrp="1"/>
          </p:cNvSpPr>
          <p:nvPr>
            <p:ph type="title"/>
          </p:nvPr>
        </p:nvSpPr>
        <p:spPr/>
        <p:txBody>
          <a:bodyPr/>
          <a:lstStyle/>
          <a:p>
            <a:r>
              <a:rPr lang="es-CO" dirty="0"/>
              <a:t>¿que es?</a:t>
            </a:r>
          </a:p>
        </p:txBody>
      </p:sp>
      <p:sp>
        <p:nvSpPr>
          <p:cNvPr id="3" name="Marcador de contenido 2">
            <a:extLst>
              <a:ext uri="{FF2B5EF4-FFF2-40B4-BE49-F238E27FC236}">
                <a16:creationId xmlns:a16="http://schemas.microsoft.com/office/drawing/2014/main" id="{606047F7-9D0F-32E2-4E72-9A089FD9E9B6}"/>
              </a:ext>
            </a:extLst>
          </p:cNvPr>
          <p:cNvSpPr>
            <a:spLocks noGrp="1"/>
          </p:cNvSpPr>
          <p:nvPr>
            <p:ph idx="1"/>
          </p:nvPr>
        </p:nvSpPr>
        <p:spPr/>
        <p:txBody>
          <a:bodyPr/>
          <a:lstStyle/>
          <a:p>
            <a:r>
              <a:rPr lang="es-MX" dirty="0"/>
              <a:t>PostgreSQL es un sistema de bases de datos de código abierto, altamente estable, que proporciona soporte a diferentes funciones de SQL, como claves foráneas, subconsultas, disparadores y diferentes tipos y funciones definidas por el usuario. Además, aumenta el lenguaje SQL ofreciendo varias funciones que escalan y reservan meticulosamente las cargas de trabajo de datos. Se utiliza principalmente para almacenar datos para muchas aplicaciones móviles, web, geoespaciales y de análisis.</a:t>
            </a:r>
            <a:endParaRPr lang="es-CO" dirty="0"/>
          </a:p>
        </p:txBody>
      </p:sp>
    </p:spTree>
    <p:extLst>
      <p:ext uri="{BB962C8B-B14F-4D97-AF65-F5344CB8AC3E}">
        <p14:creationId xmlns:p14="http://schemas.microsoft.com/office/powerpoint/2010/main" val="481358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2DE15A-3D6A-1D12-E657-851F422C54E7}"/>
              </a:ext>
            </a:extLst>
          </p:cNvPr>
          <p:cNvSpPr>
            <a:spLocks noGrp="1"/>
          </p:cNvSpPr>
          <p:nvPr>
            <p:ph type="title"/>
          </p:nvPr>
        </p:nvSpPr>
        <p:spPr/>
        <p:txBody>
          <a:bodyPr/>
          <a:lstStyle/>
          <a:p>
            <a:r>
              <a:rPr lang="es-CO" dirty="0"/>
              <a:t>Características </a:t>
            </a:r>
          </a:p>
        </p:txBody>
      </p:sp>
      <p:sp>
        <p:nvSpPr>
          <p:cNvPr id="3" name="Marcador de contenido 2">
            <a:extLst>
              <a:ext uri="{FF2B5EF4-FFF2-40B4-BE49-F238E27FC236}">
                <a16:creationId xmlns:a16="http://schemas.microsoft.com/office/drawing/2014/main" id="{739B8AC4-84D3-730C-0EE9-933E953FF17B}"/>
              </a:ext>
            </a:extLst>
          </p:cNvPr>
          <p:cNvSpPr>
            <a:spLocks noGrp="1"/>
          </p:cNvSpPr>
          <p:nvPr>
            <p:ph idx="1"/>
          </p:nvPr>
        </p:nvSpPr>
        <p:spPr/>
        <p:txBody>
          <a:bodyPr>
            <a:normAutofit/>
          </a:bodyPr>
          <a:lstStyle/>
          <a:p>
            <a:pPr marL="0" indent="0">
              <a:buNone/>
            </a:pPr>
            <a:r>
              <a:rPr lang="es-CO" sz="4400" dirty="0"/>
              <a:t>En la actualidad figura como el segundo sistema de gestión de base de datos mas usado detrás de MySQL y esto se debe a características como las que te vamos a contar a continuación </a:t>
            </a:r>
          </a:p>
        </p:txBody>
      </p:sp>
    </p:spTree>
    <p:extLst>
      <p:ext uri="{BB962C8B-B14F-4D97-AF65-F5344CB8AC3E}">
        <p14:creationId xmlns:p14="http://schemas.microsoft.com/office/powerpoint/2010/main" val="356860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B5DEB4-1A37-A27B-2C92-F536C39FD3E2}"/>
              </a:ext>
            </a:extLst>
          </p:cNvPr>
          <p:cNvSpPr>
            <a:spLocks noGrp="1"/>
          </p:cNvSpPr>
          <p:nvPr>
            <p:ph type="title"/>
          </p:nvPr>
        </p:nvSpPr>
        <p:spPr>
          <a:xfrm>
            <a:off x="979100" y="269080"/>
            <a:ext cx="10515600" cy="1325563"/>
          </a:xfrm>
        </p:spPr>
        <p:txBody>
          <a:bodyPr>
            <a:normAutofit fontScale="90000"/>
          </a:bodyPr>
          <a:lstStyle/>
          <a:p>
            <a:pPr algn="ctr"/>
            <a:r>
              <a:rPr lang="es-MX" dirty="0"/>
              <a:t>Fiabilidad y cumplimiento de normas</a:t>
            </a:r>
            <a:endParaRPr lang="es-CO" dirty="0"/>
          </a:p>
        </p:txBody>
      </p:sp>
      <p:sp>
        <p:nvSpPr>
          <p:cNvPr id="3" name="Marcador de contenido 2">
            <a:extLst>
              <a:ext uri="{FF2B5EF4-FFF2-40B4-BE49-F238E27FC236}">
                <a16:creationId xmlns:a16="http://schemas.microsoft.com/office/drawing/2014/main" id="{D66284D3-3408-9956-8EBD-23702E2BA8D7}"/>
              </a:ext>
            </a:extLst>
          </p:cNvPr>
          <p:cNvSpPr>
            <a:spLocks noGrp="1"/>
          </p:cNvSpPr>
          <p:nvPr>
            <p:ph idx="1"/>
          </p:nvPr>
        </p:nvSpPr>
        <p:spPr>
          <a:xfrm>
            <a:off x="1120000" y="1429826"/>
            <a:ext cx="10233800" cy="1048204"/>
          </a:xfrm>
        </p:spPr>
        <p:txBody>
          <a:bodyPr/>
          <a:lstStyle/>
          <a:p>
            <a:r>
              <a:rPr lang="es-MX" dirty="0"/>
              <a:t>PostgreSQL ofrece una verdadera semántica ACID para las transacciones y tiene soporte completo para </a:t>
            </a:r>
            <a:endParaRPr lang="es-MX" dirty="0" smtClean="0"/>
          </a:p>
        </p:txBody>
      </p:sp>
      <p:sp>
        <p:nvSpPr>
          <p:cNvPr id="4" name="Marcador de contenido 2">
            <a:extLst>
              <a:ext uri="{FF2B5EF4-FFF2-40B4-BE49-F238E27FC236}">
                <a16:creationId xmlns:a16="http://schemas.microsoft.com/office/drawing/2014/main" id="{D66284D3-3408-9956-8EBD-23702E2BA8D7}"/>
              </a:ext>
            </a:extLst>
          </p:cNvPr>
          <p:cNvSpPr txBox="1">
            <a:spLocks/>
          </p:cNvSpPr>
          <p:nvPr/>
        </p:nvSpPr>
        <p:spPr>
          <a:xfrm>
            <a:off x="1190450" y="2282824"/>
            <a:ext cx="10233800" cy="1668916"/>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s-MX" dirty="0" smtClean="0"/>
              <a:t>claves foráneas</a:t>
            </a:r>
          </a:p>
          <a:p>
            <a:pPr marL="514350" indent="-514350">
              <a:buFont typeface="+mj-lt"/>
              <a:buAutoNum type="arabicPeriod"/>
            </a:pPr>
            <a:r>
              <a:rPr lang="es-MX" dirty="0" smtClean="0"/>
              <a:t>uniones, </a:t>
            </a:r>
          </a:p>
          <a:p>
            <a:pPr marL="514350" indent="-514350">
              <a:buFont typeface="+mj-lt"/>
              <a:buAutoNum type="arabicPeriod"/>
            </a:pPr>
            <a:r>
              <a:rPr lang="es-MX" dirty="0" smtClean="0"/>
              <a:t>vistas, </a:t>
            </a:r>
          </a:p>
          <a:p>
            <a:pPr marL="514350" indent="-514350">
              <a:buFont typeface="+mj-lt"/>
              <a:buAutoNum type="arabicPeriod"/>
            </a:pPr>
            <a:r>
              <a:rPr lang="es-MX" dirty="0" smtClean="0"/>
              <a:t>disparadores </a:t>
            </a:r>
            <a:endParaRPr lang="es-MX" dirty="0"/>
          </a:p>
          <a:p>
            <a:pPr marL="514350" indent="-514350">
              <a:buFont typeface="+mj-lt"/>
              <a:buAutoNum type="arabicPeriod"/>
            </a:pPr>
            <a:r>
              <a:rPr lang="es-MX" dirty="0" smtClean="0"/>
              <a:t> procedimientos almacenados</a:t>
            </a:r>
          </a:p>
          <a:p>
            <a:pPr marL="0" indent="0">
              <a:buNone/>
            </a:pPr>
            <a:r>
              <a:rPr lang="es-MX" dirty="0" smtClean="0"/>
              <a:t> </a:t>
            </a:r>
            <a:endParaRPr lang="es-CO" dirty="0"/>
          </a:p>
        </p:txBody>
      </p:sp>
      <p:sp>
        <p:nvSpPr>
          <p:cNvPr id="5" name="Marcador de contenido 2">
            <a:extLst>
              <a:ext uri="{FF2B5EF4-FFF2-40B4-BE49-F238E27FC236}">
                <a16:creationId xmlns:a16="http://schemas.microsoft.com/office/drawing/2014/main" id="{D66284D3-3408-9956-8EBD-23702E2BA8D7}"/>
              </a:ext>
            </a:extLst>
          </p:cNvPr>
          <p:cNvSpPr txBox="1">
            <a:spLocks/>
          </p:cNvSpPr>
          <p:nvPr/>
        </p:nvSpPr>
        <p:spPr>
          <a:xfrm>
            <a:off x="1120000" y="3796960"/>
            <a:ext cx="10233800" cy="4351338"/>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dirty="0" smtClean="0"/>
              <a:t>en muchos lenguajes diferentes. Incluye la mayoría de los tipos de datos de SQL, como los de INTEGER, VARCHAR, TIMESTAMP y BOOLEAN. También admite el almacenamiento de objetos binarios de gran tamaño, como imágenes, vídeos o sonidos. Es fiable, ya que cuenta con una amplia red de soporte comunitario integrada. </a:t>
            </a:r>
            <a:r>
              <a:rPr lang="es-MX" dirty="0" err="1" smtClean="0"/>
              <a:t>PostgreSQL</a:t>
            </a:r>
            <a:r>
              <a:rPr lang="es-MX" dirty="0" smtClean="0"/>
              <a:t> es una base de datos tolerante a fallos gracias a su registro de escritura anticipada.</a:t>
            </a:r>
            <a:endParaRPr lang="es-CO" dirty="0"/>
          </a:p>
        </p:txBody>
      </p:sp>
    </p:spTree>
    <p:extLst>
      <p:ext uri="{BB962C8B-B14F-4D97-AF65-F5344CB8AC3E}">
        <p14:creationId xmlns:p14="http://schemas.microsoft.com/office/powerpoint/2010/main" val="3919403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4A697C-A371-1B83-DD8F-FDBB15C64234}"/>
              </a:ext>
            </a:extLst>
          </p:cNvPr>
          <p:cNvSpPr>
            <a:spLocks noGrp="1"/>
          </p:cNvSpPr>
          <p:nvPr>
            <p:ph type="title"/>
          </p:nvPr>
        </p:nvSpPr>
        <p:spPr/>
        <p:txBody>
          <a:bodyPr/>
          <a:lstStyle/>
          <a:p>
            <a:r>
              <a:rPr lang="es-CO" dirty="0"/>
              <a:t>Extensiones</a:t>
            </a:r>
          </a:p>
        </p:txBody>
      </p:sp>
      <p:sp>
        <p:nvSpPr>
          <p:cNvPr id="3" name="Marcador de contenido 2">
            <a:extLst>
              <a:ext uri="{FF2B5EF4-FFF2-40B4-BE49-F238E27FC236}">
                <a16:creationId xmlns:a16="http://schemas.microsoft.com/office/drawing/2014/main" id="{6C1961EF-9AED-0872-3AD5-541FC9159C45}"/>
              </a:ext>
            </a:extLst>
          </p:cNvPr>
          <p:cNvSpPr>
            <a:spLocks noGrp="1"/>
          </p:cNvSpPr>
          <p:nvPr>
            <p:ph idx="1"/>
          </p:nvPr>
        </p:nvSpPr>
        <p:spPr/>
        <p:txBody>
          <a:bodyPr/>
          <a:lstStyle/>
          <a:p>
            <a:r>
              <a:rPr lang="es-MX" dirty="0"/>
              <a:t>PostgreSQL cuenta con varios conjuntos de características robustas, como la recuperación puntual, el Control de Concurrencia </a:t>
            </a:r>
            <a:r>
              <a:rPr lang="es-MX" dirty="0" err="1"/>
              <a:t>Multiversional</a:t>
            </a:r>
            <a:r>
              <a:rPr lang="es-MX" dirty="0"/>
              <a:t> (MVCC), los </a:t>
            </a:r>
            <a:r>
              <a:rPr lang="es-MX" dirty="0" err="1"/>
              <a:t>tablespaces</a:t>
            </a:r>
            <a:r>
              <a:rPr lang="es-MX" dirty="0"/>
              <a:t>, los controles de acceso granulares, la replicación asíncrona, un planificador/optimizador de consultas refinado y el registro de escritura anticipada. El Control de Concurrencia </a:t>
            </a:r>
            <a:r>
              <a:rPr lang="es-MX" dirty="0" err="1"/>
              <a:t>Multiversional</a:t>
            </a:r>
            <a:r>
              <a:rPr lang="es-MX" dirty="0"/>
              <a:t> permite la lectura y escritura concurrentes de las tablas, bloqueando sólo las actualizaciones concurrentes de la misma fila. Así se evitan los choques.</a:t>
            </a:r>
            <a:endParaRPr lang="es-CO" dirty="0"/>
          </a:p>
        </p:txBody>
      </p:sp>
    </p:spTree>
    <p:extLst>
      <p:ext uri="{BB962C8B-B14F-4D97-AF65-F5344CB8AC3E}">
        <p14:creationId xmlns:p14="http://schemas.microsoft.com/office/powerpoint/2010/main" val="1318630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248C51-F94B-34CD-357A-947EA9282732}"/>
              </a:ext>
            </a:extLst>
          </p:cNvPr>
          <p:cNvSpPr>
            <a:spLocks noGrp="1"/>
          </p:cNvSpPr>
          <p:nvPr>
            <p:ph type="title"/>
          </p:nvPr>
        </p:nvSpPr>
        <p:spPr/>
        <p:txBody>
          <a:bodyPr/>
          <a:lstStyle/>
          <a:p>
            <a:r>
              <a:rPr lang="es-CO" dirty="0"/>
              <a:t>Escalabilidad</a:t>
            </a:r>
          </a:p>
        </p:txBody>
      </p:sp>
      <p:sp>
        <p:nvSpPr>
          <p:cNvPr id="3" name="Marcador de contenido 2">
            <a:extLst>
              <a:ext uri="{FF2B5EF4-FFF2-40B4-BE49-F238E27FC236}">
                <a16:creationId xmlns:a16="http://schemas.microsoft.com/office/drawing/2014/main" id="{09A55FAA-05B4-BF96-5408-3A3CAA71A0CE}"/>
              </a:ext>
            </a:extLst>
          </p:cNvPr>
          <p:cNvSpPr>
            <a:spLocks noGrp="1"/>
          </p:cNvSpPr>
          <p:nvPr>
            <p:ph idx="1"/>
          </p:nvPr>
        </p:nvSpPr>
        <p:spPr/>
        <p:txBody>
          <a:bodyPr/>
          <a:lstStyle/>
          <a:p>
            <a:r>
              <a:rPr lang="es-MX" dirty="0"/>
              <a:t>PostgreSQL admite Unicode, conjuntos de caracteres internacionales, codificaciones de caracteres </a:t>
            </a:r>
            <a:r>
              <a:rPr lang="es-MX" dirty="0" err="1"/>
              <a:t>multibyte</a:t>
            </a:r>
            <a:r>
              <a:rPr lang="es-MX" dirty="0"/>
              <a:t>, y tiene en cuenta la localización para la ordenación, la distinción entre mayúsculas y minúsculas y el formato. PostgreSQL es altamente escalable, tanto en el número de usuarios concurrentes que puede acomodar como en la cantidad de datos que puede gestionar. Además, PostgreSQL es multiplataforma y puede funcionar en muchos sistemas operativos, como Linux, Microsoft Windows, OS X, FreeBSD y Solaris.</a:t>
            </a:r>
            <a:endParaRPr lang="es-CO" dirty="0"/>
          </a:p>
        </p:txBody>
      </p:sp>
    </p:spTree>
    <p:extLst>
      <p:ext uri="{BB962C8B-B14F-4D97-AF65-F5344CB8AC3E}">
        <p14:creationId xmlns:p14="http://schemas.microsoft.com/office/powerpoint/2010/main" val="3360976189"/>
      </p:ext>
    </p:extLst>
  </p:cSld>
  <p:clrMapOvr>
    <a:masterClrMapping/>
  </p:clrMapOvr>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TM04033923[[fn=Profundidad]]</Template>
  <TotalTime>44</TotalTime>
  <Words>761</Words>
  <Application>Microsoft Office PowerPoint</Application>
  <PresentationFormat>Panorámica</PresentationFormat>
  <Paragraphs>47</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Corbel</vt:lpstr>
      <vt:lpstr>Profundidad</vt:lpstr>
      <vt:lpstr>Presentación de PowerPoint</vt:lpstr>
      <vt:lpstr>Universidad san buenaventura </vt:lpstr>
      <vt:lpstr> ¿Qué es un sistema de gestión de bases de datos?</vt:lpstr>
      <vt:lpstr>¿Cuándo inicio el proyecto?</vt:lpstr>
      <vt:lpstr>¿que es?</vt:lpstr>
      <vt:lpstr>Características </vt:lpstr>
      <vt:lpstr>Fiabilidad y cumplimiento de normas</vt:lpstr>
      <vt:lpstr>Extensiones</vt:lpstr>
      <vt:lpstr>Escalabilidad</vt:lpstr>
      <vt:lpstr>Carga dinámica </vt:lpstr>
      <vt:lpstr>VENTAJAS DE USAR POSTGRESQL</vt:lpstr>
      <vt:lpstr>DESVENTAJAS DE USAR POSTGRESQL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Santiago Andrés Guerrero Vargas</dc:creator>
  <cp:lastModifiedBy>Admin</cp:lastModifiedBy>
  <cp:revision>3</cp:revision>
  <dcterms:created xsi:type="dcterms:W3CDTF">2024-03-20T18:43:40Z</dcterms:created>
  <dcterms:modified xsi:type="dcterms:W3CDTF">2024-03-20T23:49:57Z</dcterms:modified>
</cp:coreProperties>
</file>