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8" r:id="rId6"/>
    <p:sldId id="257" r:id="rId7"/>
    <p:sldId id="261" r:id="rId8"/>
    <p:sldId id="259" r:id="rId9"/>
    <p:sldId id="262" r:id="rId10"/>
    <p:sldId id="28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8" r:id="rId20"/>
    <p:sldId id="278" r:id="rId21"/>
    <p:sldId id="279" r:id="rId22"/>
    <p:sldId id="286" r:id="rId23"/>
    <p:sldId id="276" r:id="rId24"/>
    <p:sldId id="277" r:id="rId25"/>
    <p:sldId id="284" r:id="rId26"/>
    <p:sldId id="283" r:id="rId27"/>
    <p:sldId id="289" r:id="rId28"/>
    <p:sldId id="285" r:id="rId29"/>
    <p:sldId id="280" r:id="rId30"/>
    <p:sldId id="290" r:id="rId3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899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à la date 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D25A3-3DF0-4381-928D-1E1ED2E292D9}" type="datetime1">
              <a:rPr lang="fr-FR" smtClean="0"/>
              <a:t>24/06/2019</a:t>
            </a:fld>
            <a:endParaRPr lang="fr-FR" dirty="0"/>
          </a:p>
        </p:txBody>
      </p:sp>
      <p:sp>
        <p:nvSpPr>
          <p:cNvPr id="4" name="Espace réservé au pied de page 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à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7C5A4-6615-4B01-8E1D-C7388760DAF2}" type="datetime1">
              <a:rPr lang="fr-FR" smtClean="0"/>
              <a:pPr/>
              <a:t>24/06/2019</a:t>
            </a:fld>
            <a:endParaRPr lang="fr-FR" dirty="0"/>
          </a:p>
        </p:txBody>
      </p:sp>
      <p:sp>
        <p:nvSpPr>
          <p:cNvPr id="4" name="Espace réservé à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918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4a6356e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c4a6356e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c4a6356e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c4a6356e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c4a6356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c4a6356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c4a6356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c4a6356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c4a6356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c4a6356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299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212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mazal</a:t>
            </a: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faire un flow interieur </a:t>
            </a:r>
            <a:endParaRPr/>
          </a:p>
        </p:txBody>
      </p:sp>
      <p:sp>
        <p:nvSpPr>
          <p:cNvPr id="241" name="Google Shape;2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e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e 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e 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5" name="Ovale 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orme libre 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re 1"/>
          <p:cNvSpPr>
            <a:spLocks noGrp="1"/>
          </p:cNvSpPr>
          <p:nvPr userDrawn="1">
            <p:ph type="ctrTitle" hasCustomPrompt="1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Cliquez pour modifier le style du titre principal</a:t>
            </a:r>
          </a:p>
        </p:txBody>
      </p:sp>
      <p:sp>
        <p:nvSpPr>
          <p:cNvPr id="3" name="Sous-titr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Cliquez pour modifier le style des sous-titres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2C24389C-1E6F-47EB-97FF-AED7F49519D6}" type="datetime1">
              <a:rPr lang="fr-FR" noProof="0" smtClean="0"/>
              <a:t>24/06/2019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 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 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 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 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e libre 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e libre 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2" name="Espace réservé à l’image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C73BD7-727F-404F-A210-C9F69061F9F8}" type="datetime1">
              <a:rPr lang="fr-FR" noProof="0" smtClean="0"/>
              <a:t>24/06/2019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 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 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 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e libre 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e libre 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Espace réservé au contenu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36D93-5F92-4D1C-9205-997699C3C76C}" type="datetime1">
              <a:rPr lang="fr-FR" noProof="0" smtClean="0"/>
              <a:t>24/06/2019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7F9BBD-87AF-4947-80B8-954A018E7474}" type="datetime1">
              <a:rPr lang="fr-FR" noProof="0" smtClean="0"/>
              <a:t>24/06/2019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17D30F-AD87-4483-964A-AAF5F8F77A4F}" type="datetime1">
              <a:rPr lang="fr-FR" noProof="0" smtClean="0"/>
              <a:t>24/06/2019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à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A65218-95D3-485F-990F-093C51252F76}" type="datetime1">
              <a:rPr lang="fr-FR" noProof="0" smtClean="0"/>
              <a:t>24/06/2019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DA1458-BE94-4D62-8FDB-35E59DE20469}" type="datetime1">
              <a:rPr lang="fr-FR" noProof="0" smtClean="0"/>
              <a:t>24/06/2019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FFBE5F-2B85-4528-8137-C1CD02F4A662}" type="datetime1">
              <a:rPr lang="fr-FR" noProof="0" smtClean="0"/>
              <a:t>24/06/2019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 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e 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 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 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e libre 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e libre 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 hasCustomPrompt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252B8-1308-4E75-90C6-55D08A76F33B}" type="datetime1">
              <a:rPr lang="fr-FR" noProof="0" smtClean="0"/>
              <a:t>24/06/2019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uniquement-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e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e libre 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fr-FR" noProof="0"/>
              <a:t>Cliquez pour modifier le style du titre principal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E6FF10-42A6-4472-A02D-FAC259CE88D7}" type="datetime1">
              <a:rPr lang="fr-FR" noProof="0" smtClean="0"/>
              <a:t>24/06/2019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ces sous forme d’icônes 5 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au texte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Élément de texte</a:t>
            </a:r>
          </a:p>
        </p:txBody>
      </p:sp>
      <p:sp>
        <p:nvSpPr>
          <p:cNvPr id="16" name="Espace réservé au texte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Élément de texte</a:t>
            </a:r>
          </a:p>
        </p:txBody>
      </p:sp>
      <p:sp>
        <p:nvSpPr>
          <p:cNvPr id="17" name="Espace réservé au texte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Élément de texte</a:t>
            </a:r>
          </a:p>
        </p:txBody>
      </p:sp>
      <p:sp>
        <p:nvSpPr>
          <p:cNvPr id="18" name="Espace réservé au texte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Élément de texte</a:t>
            </a:r>
          </a:p>
        </p:txBody>
      </p:sp>
      <p:sp>
        <p:nvSpPr>
          <p:cNvPr id="19" name="Espace réservé au texte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Élément de texte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e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e libre 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7E4163-DBDD-4BCF-8422-5FF96D92CB08}" type="datetime1">
              <a:rPr lang="fr-FR" noProof="0" smtClean="0"/>
              <a:t>24/06/2019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21" name="Espace réservé d’image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22" name="Espace réservé d’image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24" name="Espace réservé d’image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26" name="Espace réservé d’image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fr-FR" noProof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ônes puces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e 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2" name="Espace réservé d’image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0" name="Espace réservé d’image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sp>
        <p:nvSpPr>
          <p:cNvPr id="22" name="Ovale 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e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e libre 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fr-FR" noProof="0"/>
              <a:t>Cliquez pour modifier le style du titre principal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7DE2C9-464B-42F5-BE42-DDAD9D5523E5}" type="datetime1">
              <a:rPr lang="fr-FR" noProof="0" smtClean="0"/>
              <a:t>24/06/2019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4" name="Espace réservé au texte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18" name="Espace réservé au texte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26" name="Espace réservé au texte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28" name="Espace réservé au texte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20" name="Espace réservé d’image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sp>
        <p:nvSpPr>
          <p:cNvPr id="24" name="Espace réservé d’image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ônes puces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e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Espace réservé d’image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sp>
        <p:nvSpPr>
          <p:cNvPr id="22" name="Ovale 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4" name="Espace réservé d’image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0" name="Ellipse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Espace réservé d’image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sp>
        <p:nvSpPr>
          <p:cNvPr id="32" name="Espace réservé d’image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e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e libre 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fr-FR" noProof="0"/>
              <a:t>Cliquez pour modifier le style du titre principal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70C730-20C5-4497-B3DA-AE4DFA4E2AA7}" type="datetime1">
              <a:rPr lang="fr-FR" noProof="0" smtClean="0"/>
              <a:t>24/06/2019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4" name="Espace réservé au texte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18" name="Espace réservé au texte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26" name="Espace réservé au texte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28" name="Espace réservé au texte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ônes puces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e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0" name="Ellipse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Espace réservé d’image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sp>
        <p:nvSpPr>
          <p:cNvPr id="32" name="Espace réservé d’image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e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e libre 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BB6D23-583F-479E-BCC3-127B26CA2798}" type="datetime1">
              <a:rPr lang="fr-FR" noProof="0" smtClean="0"/>
              <a:t>24/06/2019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4" name="Espace réservé au texte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18" name="Espace réservé au texte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ône puces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lipse 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’image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0" name="Espace réservé d’image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e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e libre 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fr-FR" noProof="0"/>
              <a:t>Cliquez pour modifier le style du titre principal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F7343-C432-496B-9FD6-003BC54C59F1}" type="datetime1">
              <a:rPr lang="fr-FR" noProof="0" smtClean="0"/>
              <a:t>24/06/2019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4" name="Espace réservé au texte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18" name="Espace réservé au texte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26" name="Espace réservé au texte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28" name="Espace réservé au texte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Espace réservé d’image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sp>
        <p:nvSpPr>
          <p:cNvPr id="22" name="Ovale 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4" name="Espace réservé d’image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 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 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 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orme libre 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orme libre 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64E2284-52D7-4D09-AD34-82B62162C7D0}" type="datetime1">
              <a:rPr lang="fr-FR" noProof="0" smtClean="0"/>
              <a:t>24/06/2019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eat_ma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cid:f8dc2540-29db-45b3-89f2-d97503870e64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image" Target="cid:ac193da9-235f-4e14-8bf4-23122a8cd483" TargetMode="Externa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ytochrome_P450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n.wikipedia.org/wiki/Cellular_differentiation" TargetMode="External"/><Relationship Id="rId4" Type="http://schemas.openxmlformats.org/officeDocument/2006/relationships/hyperlink" Target="https://en.wikipedia.org/wiki/Stem_cel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3987" y="2754809"/>
            <a:ext cx="8825658" cy="1348381"/>
          </a:xfrm>
        </p:spPr>
        <p:txBody>
          <a:bodyPr rtlCol="0"/>
          <a:lstStyle/>
          <a:p>
            <a:pPr rtl="0"/>
            <a:r>
              <a:rPr lang="fr-FR" sz="6000" b="1" dirty="0">
                <a:solidFill>
                  <a:schemeClr val="bg1"/>
                </a:solidFill>
              </a:rPr>
              <a:t>Meta Analysis</a:t>
            </a:r>
          </a:p>
        </p:txBody>
      </p:sp>
      <p:sp>
        <p:nvSpPr>
          <p:cNvPr id="4" name="Google Shape;140;p19">
            <a:extLst>
              <a:ext uri="{FF2B5EF4-FFF2-40B4-BE49-F238E27FC236}">
                <a16:creationId xmlns:a16="http://schemas.microsoft.com/office/drawing/2014/main" id="{47DCAD78-32C8-4FBC-93C7-94229334BCF4}"/>
              </a:ext>
            </a:extLst>
          </p:cNvPr>
          <p:cNvSpPr txBox="1"/>
          <p:nvPr/>
        </p:nvSpPr>
        <p:spPr>
          <a:xfrm>
            <a:off x="1154955" y="1064957"/>
            <a:ext cx="941894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</a:pPr>
            <a:r>
              <a:rPr lang="fr-FR" sz="60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Bioinformatics </a:t>
            </a:r>
            <a:r>
              <a:rPr lang="fr-FR" sz="6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</a:t>
            </a:r>
            <a:endParaRPr sz="1800" b="0" i="0" u="none" strike="noStrike" cap="none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2C03E6E-05DC-493E-B9BC-473A96853D5C}"/>
              </a:ext>
            </a:extLst>
          </p:cNvPr>
          <p:cNvSpPr txBox="1"/>
          <p:nvPr/>
        </p:nvSpPr>
        <p:spPr>
          <a:xfrm>
            <a:off x="786063" y="4026568"/>
            <a:ext cx="7587916" cy="2340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  <a:buClr>
                <a:schemeClr val="lt1"/>
              </a:buClr>
              <a:buSzPts val="1850"/>
            </a:pPr>
            <a:r>
              <a:rPr lang="fr-FR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MazalTov</a:t>
            </a:r>
            <a:r>
              <a:rPr lang="fr-F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Marouani</a:t>
            </a:r>
            <a:r>
              <a:rPr lang="fr-F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endParaRPr lang="fr-FR" sz="32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  <a:buClr>
                <a:schemeClr val="lt1"/>
              </a:buClr>
              <a:buSzPts val="1850"/>
            </a:pPr>
            <a:r>
              <a:rPr lang="fr-F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Anna Cohen </a:t>
            </a:r>
            <a:endParaRPr lang="fr-FR" sz="32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  <a:buClr>
                <a:schemeClr val="lt1"/>
              </a:buClr>
              <a:buSzPts val="1850"/>
            </a:pPr>
            <a:r>
              <a:rPr lang="fr-F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Sterna Farouz </a:t>
            </a:r>
            <a:endParaRPr lang="fr-FR" sz="32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  <a:buClr>
                <a:schemeClr val="lt1"/>
              </a:buClr>
              <a:buSzPts val="1850"/>
            </a:pPr>
            <a:endParaRPr lang="fr-FR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  <a:buClr>
                <a:schemeClr val="lt1"/>
              </a:buClr>
              <a:buSzPts val="1850"/>
            </a:pPr>
            <a:r>
              <a:rPr lang="fr-F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Dr Zohar Barnett </a:t>
            </a:r>
            <a:r>
              <a:rPr lang="fr-FR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Itzhaki</a:t>
            </a:r>
            <a:endParaRPr lang="fr-FR" sz="32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  <a:buClr>
                <a:schemeClr val="lt1"/>
              </a:buClr>
              <a:buSzPts val="1850"/>
            </a:pPr>
            <a:r>
              <a:rPr lang="fr-F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Dr Moshe </a:t>
            </a:r>
            <a:r>
              <a:rPr lang="fr-FR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Amitay</a:t>
            </a:r>
            <a:r>
              <a:rPr lang="fr-F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endParaRPr lang="fr-FR" sz="32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fr-FR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Google Shape;139;p19">
            <a:extLst>
              <a:ext uri="{FF2B5EF4-FFF2-40B4-BE49-F238E27FC236}">
                <a16:creationId xmlns:a16="http://schemas.microsoft.com/office/drawing/2014/main" id="{23CD47D1-8868-43B1-8ECC-38E90A8454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4103190"/>
            <a:ext cx="2217302" cy="1980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ctrTitle"/>
          </p:nvPr>
        </p:nvSpPr>
        <p:spPr>
          <a:xfrm>
            <a:off x="570493" y="45004"/>
            <a:ext cx="10930207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860"/>
              <a:buFont typeface="Corbel"/>
              <a:buNone/>
            </a:pPr>
            <a:r>
              <a:rPr lang="fr-FR" sz="4400" b="1" dirty="0"/>
              <a:t>How do </a:t>
            </a:r>
            <a:r>
              <a:rPr lang="fr-FR" sz="4400" b="1" dirty="0" err="1"/>
              <a:t>we</a:t>
            </a:r>
            <a:r>
              <a:rPr lang="fr-FR" sz="4400" b="1" dirty="0"/>
              <a:t> </a:t>
            </a:r>
            <a:r>
              <a:rPr lang="fr-FR" sz="4400" b="1" dirty="0" err="1"/>
              <a:t>got</a:t>
            </a:r>
            <a:r>
              <a:rPr lang="fr-FR" sz="4400" b="1" dirty="0"/>
              <a:t> the </a:t>
            </a:r>
            <a:r>
              <a:rPr lang="fr-FR" b="1" dirty="0">
                <a:solidFill>
                  <a:srgbClr val="FF0000"/>
                </a:solidFill>
              </a:rPr>
              <a:t>DATA</a:t>
            </a:r>
            <a:r>
              <a:rPr lang="fr-FR" sz="4400" b="1" dirty="0"/>
              <a:t> to </a:t>
            </a:r>
            <a:r>
              <a:rPr lang="fr-FR" sz="4400" b="1" dirty="0" err="1"/>
              <a:t>work</a:t>
            </a:r>
            <a:r>
              <a:rPr lang="fr-FR" sz="4400" b="1" dirty="0"/>
              <a:t> ?</a:t>
            </a:r>
            <a:endParaRPr sz="2800" b="1" dirty="0"/>
          </a:p>
        </p:txBody>
      </p:sp>
      <p:sp>
        <p:nvSpPr>
          <p:cNvPr id="220" name="Google Shape;220;p31"/>
          <p:cNvSpPr/>
          <p:nvPr/>
        </p:nvSpPr>
        <p:spPr>
          <a:xfrm>
            <a:off x="3477367" y="2715700"/>
            <a:ext cx="2100266" cy="3124200"/>
          </a:xfrm>
          <a:prstGeom prst="rect">
            <a:avLst/>
          </a:prstGeom>
          <a:gradFill>
            <a:gsLst>
              <a:gs pos="0">
                <a:srgbClr val="FAEEA5"/>
              </a:gs>
              <a:gs pos="50000">
                <a:srgbClr val="F8EA96"/>
              </a:gs>
              <a:gs pos="100000">
                <a:srgbClr val="FCEA82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RunFastq</a:t>
            </a:r>
            <a:endParaRPr sz="2400" b="1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Transform the SRA file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to a </a:t>
            </a:r>
            <a:r>
              <a:rPr lang="fr-FR" sz="20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Fastq</a:t>
            </a:r>
            <a:r>
              <a:rPr lang="fr-FR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file </a:t>
            </a:r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2609367" y="3971114"/>
            <a:ext cx="878839" cy="65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2F7E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5582037" y="3944572"/>
            <a:ext cx="878839" cy="65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2F7E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8589619" y="4022705"/>
            <a:ext cx="878839" cy="65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2F7E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9472862" y="2736556"/>
            <a:ext cx="2100266" cy="3124200"/>
          </a:xfrm>
          <a:prstGeom prst="rect">
            <a:avLst/>
          </a:prstGeom>
          <a:gradFill>
            <a:gsLst>
              <a:gs pos="0">
                <a:srgbClr val="FAEEA5"/>
              </a:gs>
              <a:gs pos="50000">
                <a:srgbClr val="F8EA96"/>
              </a:gs>
              <a:gs pos="100000">
                <a:srgbClr val="FCEA82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 err="1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Features</a:t>
            </a:r>
            <a:r>
              <a:rPr lang="fr-FR" sz="2400" b="1" dirty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 Count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Make</a:t>
            </a:r>
            <a:r>
              <a:rPr lang="fr-FR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the Count on the SAM file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Get</a:t>
            </a:r>
            <a:r>
              <a:rPr lang="fr-FR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 </a:t>
            </a:r>
            <a:r>
              <a:rPr lang="fr-FR" sz="1800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TXT</a:t>
            </a:r>
            <a:r>
              <a:rPr lang="fr-FR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file </a:t>
            </a:r>
            <a:r>
              <a:rPr lang="fr-FR" sz="18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with</a:t>
            </a:r>
            <a:r>
              <a:rPr lang="fr-FR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18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number</a:t>
            </a:r>
            <a:r>
              <a:rPr lang="fr-FR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of </a:t>
            </a:r>
            <a:r>
              <a:rPr lang="fr-FR" sz="18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Reads</a:t>
            </a:r>
            <a:r>
              <a:rPr lang="fr-FR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for </a:t>
            </a:r>
            <a:r>
              <a:rPr lang="fr-FR" sz="18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each</a:t>
            </a:r>
            <a:r>
              <a:rPr lang="fr-FR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Gene for </a:t>
            </a:r>
            <a:r>
              <a:rPr lang="fr-FR" sz="18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each</a:t>
            </a:r>
            <a:r>
              <a:rPr lang="fr-FR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SRR  </a:t>
            </a:r>
            <a:endParaRPr dirty="0"/>
          </a:p>
        </p:txBody>
      </p:sp>
      <p:sp>
        <p:nvSpPr>
          <p:cNvPr id="225" name="Google Shape;225;p31"/>
          <p:cNvSpPr/>
          <p:nvPr/>
        </p:nvSpPr>
        <p:spPr>
          <a:xfrm>
            <a:off x="6445633" y="2736556"/>
            <a:ext cx="2100266" cy="3124200"/>
          </a:xfrm>
          <a:prstGeom prst="rect">
            <a:avLst/>
          </a:prstGeom>
          <a:gradFill>
            <a:gsLst>
              <a:gs pos="0">
                <a:srgbClr val="FAEEA5"/>
              </a:gs>
              <a:gs pos="50000">
                <a:srgbClr val="F8EA96"/>
              </a:gs>
              <a:gs pos="100000">
                <a:srgbClr val="FCEA82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Runner</a:t>
            </a: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Make Alignement with the help of STAR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Get a </a:t>
            </a:r>
            <a:r>
              <a:rPr lang="fr-FR" sz="18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SAM</a:t>
            </a: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file</a:t>
            </a: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454874" y="2722652"/>
            <a:ext cx="2100266" cy="3124200"/>
          </a:xfrm>
          <a:prstGeom prst="rect">
            <a:avLst/>
          </a:prstGeom>
          <a:gradFill>
            <a:gsLst>
              <a:gs pos="0">
                <a:srgbClr val="FAEEA5"/>
              </a:gs>
              <a:gs pos="50000">
                <a:srgbClr val="F8EA96"/>
              </a:gs>
              <a:gs pos="100000">
                <a:srgbClr val="FCEA82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 err="1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Prefetch</a:t>
            </a:r>
            <a:endParaRPr sz="2400" b="1" dirty="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Input : </a:t>
            </a:r>
            <a:r>
              <a:rPr lang="fr-FR" sz="20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</a:t>
            </a:r>
            <a:r>
              <a:rPr lang="fr-FR" sz="20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of SRR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Download a </a:t>
            </a:r>
            <a:r>
              <a:rPr lang="fr-FR" sz="2000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SRA</a:t>
            </a:r>
            <a:r>
              <a:rPr lang="fr-FR" sz="20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file </a:t>
            </a:r>
            <a:endParaRPr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70D924-83CE-4407-9374-1E665A5E8B89}"/>
              </a:ext>
            </a:extLst>
          </p:cNvPr>
          <p:cNvSpPr txBox="1"/>
          <p:nvPr/>
        </p:nvSpPr>
        <p:spPr>
          <a:xfrm flipH="1">
            <a:off x="570493" y="1828800"/>
            <a:ext cx="941011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buClr>
                <a:srgbClr val="EDEDED"/>
              </a:buClr>
              <a:buSzPts val="2800"/>
            </a:pPr>
            <a:r>
              <a:rPr lang="en-US" sz="3200">
                <a:solidFill>
                  <a:schemeClr val="bg1"/>
                </a:solidFill>
                <a:latin typeface="Trebuchet MS" panose="020B0603020202020204" pitchFamily="34" charset="0"/>
              </a:rPr>
              <a:t>To get the counts, we used 4 scripts:</a:t>
            </a:r>
            <a:endParaRPr lang="en-US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350" y="1544007"/>
            <a:ext cx="25241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97850" y="1540611"/>
            <a:ext cx="47815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0022" y="2535326"/>
            <a:ext cx="4604129" cy="432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 rotWithShape="1">
          <a:blip r:embed="rId6">
            <a:alphaModFix/>
          </a:blip>
          <a:srcRect b="31389"/>
          <a:stretch/>
        </p:blipFill>
        <p:spPr>
          <a:xfrm>
            <a:off x="7749358" y="2771774"/>
            <a:ext cx="4195694" cy="401767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/>
        </p:nvSpPr>
        <p:spPr>
          <a:xfrm>
            <a:off x="11464125" y="5883750"/>
            <a:ext cx="342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525977" y="2851098"/>
            <a:ext cx="11480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Counts</a:t>
            </a:r>
            <a:r>
              <a:rPr lang="fr-FR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File </a:t>
            </a:r>
            <a:endParaRPr dirty="0"/>
          </a:p>
        </p:txBody>
      </p:sp>
      <p:sp>
        <p:nvSpPr>
          <p:cNvPr id="238" name="Google Shape;238;p32"/>
          <p:cNvSpPr txBox="1"/>
          <p:nvPr/>
        </p:nvSpPr>
        <p:spPr>
          <a:xfrm>
            <a:off x="6197850" y="2771774"/>
            <a:ext cx="1551508" cy="6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Experimental</a:t>
            </a:r>
            <a:r>
              <a:rPr lang="fr-FR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Design File 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A4515-4CC6-4F8D-8C8A-947D7B76526D}"/>
              </a:ext>
            </a:extLst>
          </p:cNvPr>
          <p:cNvSpPr/>
          <p:nvPr/>
        </p:nvSpPr>
        <p:spPr>
          <a:xfrm>
            <a:off x="795350" y="798438"/>
            <a:ext cx="9487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chemeClr val="accent6"/>
                </a:solidFill>
              </a:rPr>
              <a:t>Little </a:t>
            </a:r>
            <a:r>
              <a:rPr lang="fr-FR" sz="3200" b="1" dirty="0" err="1">
                <a:solidFill>
                  <a:schemeClr val="accent6"/>
                </a:solidFill>
              </a:rPr>
              <a:t>prewiew</a:t>
            </a:r>
            <a:r>
              <a:rPr lang="fr-FR" sz="3200" b="1" dirty="0">
                <a:solidFill>
                  <a:schemeClr val="accent6"/>
                </a:solidFill>
              </a:rPr>
              <a:t> of </a:t>
            </a:r>
            <a:r>
              <a:rPr lang="fr-FR" sz="3200" b="1" dirty="0" err="1">
                <a:solidFill>
                  <a:schemeClr val="accent6"/>
                </a:solidFill>
              </a:rPr>
              <a:t>our</a:t>
            </a:r>
            <a:r>
              <a:rPr lang="fr-FR" sz="3200" b="1" dirty="0">
                <a:solidFill>
                  <a:schemeClr val="accent6"/>
                </a:solidFill>
              </a:rPr>
              <a:t> files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ctrTitle"/>
          </p:nvPr>
        </p:nvSpPr>
        <p:spPr>
          <a:xfrm>
            <a:off x="657650" y="-4854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fr-FR" dirty="0" err="1">
                <a:latin typeface="Trebuchet MS" panose="020B0603020202020204" pitchFamily="34" charset="0"/>
              </a:rPr>
              <a:t>Comparison</a:t>
            </a:r>
            <a:r>
              <a:rPr lang="fr-FR" dirty="0">
                <a:latin typeface="Trebuchet MS" panose="020B0603020202020204" pitchFamily="34" charset="0"/>
              </a:rPr>
              <a:t> </a:t>
            </a:r>
            <a:r>
              <a:rPr lang="fr-FR" dirty="0" err="1">
                <a:latin typeface="Trebuchet MS" panose="020B0603020202020204" pitchFamily="34" charset="0"/>
              </a:rPr>
              <a:t>with</a:t>
            </a:r>
            <a:r>
              <a:rPr lang="fr-FR" dirty="0">
                <a:latin typeface="Trebuchet MS" panose="020B0603020202020204" pitchFamily="34" charset="0"/>
              </a:rPr>
              <a:t> PIPE </a:t>
            </a:r>
            <a:endParaRPr dirty="0">
              <a:latin typeface="Trebuchet MS" panose="020B0603020202020204" pitchFamily="34" charset="0"/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 rotWithShape="1">
          <a:blip r:embed="rId3">
            <a:alphaModFix/>
          </a:blip>
          <a:srcRect t="9286" b="1051"/>
          <a:stretch/>
        </p:blipFill>
        <p:spPr>
          <a:xfrm>
            <a:off x="390752" y="2270053"/>
            <a:ext cx="5541465" cy="2689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328" y="5654233"/>
            <a:ext cx="10922762" cy="10986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8089B3-1F03-4F38-BFB7-1BCC6146888E}"/>
              </a:ext>
            </a:extLst>
          </p:cNvPr>
          <p:cNvSpPr/>
          <p:nvPr/>
        </p:nvSpPr>
        <p:spPr>
          <a:xfrm>
            <a:off x="1473694" y="1771913"/>
            <a:ext cx="924461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ts val="2800"/>
            </a:pPr>
            <a:r>
              <a:rPr lang="en-US" b="1" dirty="0">
                <a:solidFill>
                  <a:schemeClr val="bg1"/>
                </a:solidFill>
              </a:rPr>
              <a:t>We prepared a TXT file which contains the parameters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AC4E5-F8F0-48CB-84D4-30F418BE147F}"/>
              </a:ext>
            </a:extLst>
          </p:cNvPr>
          <p:cNvSpPr/>
          <p:nvPr/>
        </p:nvSpPr>
        <p:spPr>
          <a:xfrm>
            <a:off x="1473694" y="5116092"/>
            <a:ext cx="953119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>
              <a:lnSpc>
                <a:spcPct val="90000"/>
              </a:lnSpc>
              <a:spcBef>
                <a:spcPts val="1000"/>
              </a:spcBef>
              <a:buClr>
                <a:srgbClr val="EDEDED"/>
              </a:buClr>
              <a:buSzPts val="2800"/>
            </a:pPr>
            <a:r>
              <a:rPr lang="en-US" b="1" dirty="0">
                <a:solidFill>
                  <a:schemeClr val="bg1"/>
                </a:solidFill>
              </a:rPr>
              <a:t> We run </a:t>
            </a:r>
            <a:r>
              <a:rPr lang="en-US" b="1" dirty="0" err="1">
                <a:solidFill>
                  <a:schemeClr val="bg1"/>
                </a:solidFill>
              </a:rPr>
              <a:t>RNAseq_Analysis</a:t>
            </a:r>
            <a:r>
              <a:rPr lang="en-US" b="1" dirty="0">
                <a:solidFill>
                  <a:schemeClr val="bg1"/>
                </a:solidFill>
              </a:rPr>
              <a:t> which contains 4 other scripts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>
            <a:spLocks noGrp="1"/>
          </p:cNvSpPr>
          <p:nvPr>
            <p:ph type="title"/>
          </p:nvPr>
        </p:nvSpPr>
        <p:spPr>
          <a:xfrm>
            <a:off x="680324" y="753225"/>
            <a:ext cx="9754513" cy="1065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fr-FR" sz="4400" b="1" dirty="0" err="1">
                <a:latin typeface="Trebuchet MS" panose="020B0603020202020204" pitchFamily="34" charset="0"/>
              </a:rPr>
              <a:t>RNAseq</a:t>
            </a:r>
            <a:r>
              <a:rPr lang="fr-FR" sz="4400" b="1" dirty="0">
                <a:latin typeface="Trebuchet MS" panose="020B0603020202020204" pitchFamily="34" charset="0"/>
              </a:rPr>
              <a:t> Analysis</a:t>
            </a:r>
            <a:endParaRPr sz="4400" b="1" dirty="0">
              <a:latin typeface="Trebuchet MS" panose="020B0603020202020204" pitchFamily="34" charset="0"/>
            </a:endParaRPr>
          </a:p>
        </p:txBody>
      </p:sp>
      <p:sp>
        <p:nvSpPr>
          <p:cNvPr id="252" name="Google Shape;252;p34"/>
          <p:cNvSpPr txBox="1">
            <a:spLocks noGrp="1"/>
          </p:cNvSpPr>
          <p:nvPr>
            <p:ph type="body" idx="1"/>
          </p:nvPr>
        </p:nvSpPr>
        <p:spPr>
          <a:xfrm>
            <a:off x="680325" y="2377441"/>
            <a:ext cx="5787852" cy="4280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sz="2400" b="1" u="sng" dirty="0">
                <a:solidFill>
                  <a:srgbClr val="FF0000"/>
                </a:solidFill>
                <a:latin typeface="Trebuchet MS" panose="020B0603020202020204" pitchFamily="34" charset="0"/>
              </a:rPr>
              <a:t>P-val </a:t>
            </a:r>
            <a:r>
              <a:rPr lang="fr-FR" sz="2400" b="1" u="sng" dirty="0" err="1">
                <a:solidFill>
                  <a:srgbClr val="FF0000"/>
                </a:solidFill>
                <a:latin typeface="Trebuchet MS" panose="020B0603020202020204" pitchFamily="34" charset="0"/>
              </a:rPr>
              <a:t>Summary</a:t>
            </a:r>
            <a:r>
              <a:rPr lang="fr-FR" sz="2400" b="1" u="sng" dirty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fr-FR" sz="2400" b="1" u="sng" dirty="0" err="1">
                <a:solidFill>
                  <a:srgbClr val="FF0000"/>
                </a:solidFill>
                <a:latin typeface="Trebuchet MS" panose="020B0603020202020204" pitchFamily="34" charset="0"/>
              </a:rPr>
              <a:t>Improve</a:t>
            </a:r>
            <a:endParaRPr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lang="fr-FR" sz="2400" dirty="0">
                <a:latin typeface="Trebuchet MS" panose="020B0603020202020204" pitchFamily="34" charset="0"/>
              </a:rPr>
              <a:t>The script </a:t>
            </a:r>
            <a:r>
              <a:rPr lang="fr-FR" sz="2400" dirty="0" err="1">
                <a:latin typeface="Trebuchet MS" panose="020B0603020202020204" pitchFamily="34" charset="0"/>
              </a:rPr>
              <a:t>calculates</a:t>
            </a:r>
            <a:r>
              <a:rPr lang="fr-FR" sz="2400" dirty="0">
                <a:latin typeface="Trebuchet MS" panose="020B0603020202020204" pitchFamily="34" charset="0"/>
              </a:rPr>
              <a:t> for </a:t>
            </a:r>
            <a:r>
              <a:rPr lang="fr-FR" sz="2400" dirty="0" err="1">
                <a:latin typeface="Trebuchet MS" panose="020B0603020202020204" pitchFamily="34" charset="0"/>
              </a:rPr>
              <a:t>each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gene</a:t>
            </a:r>
            <a:r>
              <a:rPr lang="fr-FR" sz="2400" dirty="0">
                <a:latin typeface="Trebuchet MS" panose="020B0603020202020204" pitchFamily="34" charset="0"/>
              </a:rPr>
              <a:t> P-value and </a:t>
            </a:r>
            <a:r>
              <a:rPr lang="fr-FR" sz="2400" dirty="0" err="1">
                <a:latin typeface="Trebuchet MS" panose="020B0603020202020204" pitchFamily="34" charset="0"/>
              </a:rPr>
              <a:t>other</a:t>
            </a:r>
            <a:r>
              <a:rPr lang="fr-FR" sz="2400" dirty="0">
                <a:latin typeface="Trebuchet MS" panose="020B0603020202020204" pitchFamily="34" charset="0"/>
              </a:rPr>
              <a:t> values </a:t>
            </a:r>
            <a:r>
              <a:rPr lang="fr-FR" sz="2400" dirty="0" err="1">
                <a:latin typeface="Trebuchet MS" panose="020B0603020202020204" pitchFamily="34" charset="0"/>
              </a:rPr>
              <a:t>that</a:t>
            </a:r>
            <a:r>
              <a:rPr lang="fr-FR" sz="2400" dirty="0">
                <a:latin typeface="Trebuchet MS" panose="020B0603020202020204" pitchFamily="34" charset="0"/>
              </a:rPr>
              <a:t> help the </a:t>
            </a:r>
            <a:r>
              <a:rPr lang="fr-FR" sz="2400" dirty="0" err="1">
                <a:latin typeface="Trebuchet MS" panose="020B0603020202020204" pitchFamily="34" charset="0"/>
              </a:rPr>
              <a:t>researcher</a:t>
            </a:r>
            <a:r>
              <a:rPr lang="fr-FR" sz="2400" dirty="0">
                <a:latin typeface="Trebuchet MS" panose="020B0603020202020204" pitchFamily="34" charset="0"/>
              </a:rPr>
              <a:t> to </a:t>
            </a:r>
            <a:r>
              <a:rPr lang="fr-FR" sz="2400" dirty="0" err="1">
                <a:latin typeface="Trebuchet MS" panose="020B0603020202020204" pitchFamily="34" charset="0"/>
              </a:rPr>
              <a:t>decide</a:t>
            </a:r>
            <a:r>
              <a:rPr lang="fr-FR" sz="2400" dirty="0">
                <a:latin typeface="Trebuchet MS" panose="020B0603020202020204" pitchFamily="34" charset="0"/>
              </a:rPr>
              <a:t>  </a:t>
            </a:r>
            <a:r>
              <a:rPr lang="fr-FR" sz="2400" dirty="0" err="1">
                <a:latin typeface="Trebuchet MS" panose="020B0603020202020204" pitchFamily="34" charset="0"/>
              </a:rPr>
              <a:t>which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gene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behaved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differently</a:t>
            </a:r>
            <a:r>
              <a:rPr lang="fr-FR" sz="2400" dirty="0">
                <a:latin typeface="Trebuchet MS" panose="020B0603020202020204" pitchFamily="34" charset="0"/>
              </a:rPr>
              <a:t> in the </a:t>
            </a:r>
            <a:r>
              <a:rPr lang="fr-FR" sz="2400" dirty="0" err="1">
                <a:latin typeface="Trebuchet MS" panose="020B0603020202020204" pitchFamily="34" charset="0"/>
              </a:rPr>
              <a:t>cells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that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were</a:t>
            </a:r>
            <a:r>
              <a:rPr lang="fr-FR" sz="2400" dirty="0">
                <a:latin typeface="Trebuchet MS" panose="020B0603020202020204" pitchFamily="34" charset="0"/>
              </a:rPr>
              <a:t> "</a:t>
            </a:r>
            <a:r>
              <a:rPr lang="fr-FR" sz="2400" dirty="0" err="1">
                <a:latin typeface="Trebuchet MS" panose="020B0603020202020204" pitchFamily="34" charset="0"/>
              </a:rPr>
              <a:t>treated</a:t>
            </a:r>
            <a:r>
              <a:rPr lang="fr-FR" sz="2400" dirty="0">
                <a:latin typeface="Trebuchet MS" panose="020B0603020202020204" pitchFamily="34" charset="0"/>
              </a:rPr>
              <a:t>".</a:t>
            </a:r>
            <a:endParaRPr sz="2400" dirty="0">
              <a:latin typeface="Trebuchet MS" panose="020B0603020202020204" pitchFamily="34" charset="0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2400" b="1" u="sng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sz="2400" b="1" u="sng" dirty="0" err="1">
                <a:solidFill>
                  <a:srgbClr val="FF0000"/>
                </a:solidFill>
                <a:latin typeface="Trebuchet MS" panose="020B0603020202020204" pitchFamily="34" charset="0"/>
              </a:rPr>
              <a:t>Make</a:t>
            </a:r>
            <a:r>
              <a:rPr lang="fr-FR" sz="2400" b="1" u="sng" dirty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fr-FR" sz="2400" b="1" u="sng" dirty="0" err="1">
                <a:solidFill>
                  <a:srgbClr val="FF0000"/>
                </a:solidFill>
                <a:latin typeface="Trebuchet MS" panose="020B0603020202020204" pitchFamily="34" charset="0"/>
              </a:rPr>
              <a:t>Heat</a:t>
            </a:r>
            <a:r>
              <a:rPr lang="fr-FR" sz="2400" b="1" u="sng" dirty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fr-FR" sz="2400" b="1" u="sng" dirty="0" err="1">
                <a:solidFill>
                  <a:srgbClr val="FF0000"/>
                </a:solidFill>
                <a:latin typeface="Trebuchet MS" panose="020B0603020202020204" pitchFamily="34" charset="0"/>
              </a:rPr>
              <a:t>Map</a:t>
            </a:r>
            <a:endParaRPr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lang="fr-FR" sz="2400" dirty="0">
                <a:latin typeface="Trebuchet MS" panose="020B0603020202020204" pitchFamily="34" charset="0"/>
              </a:rPr>
              <a:t> The script </a:t>
            </a:r>
            <a:r>
              <a:rPr lang="fr-FR" sz="2400" dirty="0" err="1">
                <a:latin typeface="Trebuchet MS" panose="020B0603020202020204" pitchFamily="34" charset="0"/>
              </a:rPr>
              <a:t>performs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heatmap</a:t>
            </a:r>
            <a:r>
              <a:rPr lang="fr-FR" sz="2400" dirty="0">
                <a:latin typeface="Trebuchet MS" panose="020B0603020202020204" pitchFamily="34" charset="0"/>
              </a:rPr>
              <a:t> and </a:t>
            </a:r>
            <a:r>
              <a:rPr lang="fr-FR" sz="2400" dirty="0" err="1">
                <a:latin typeface="Trebuchet MS" panose="020B0603020202020204" pitchFamily="34" charset="0"/>
              </a:rPr>
              <a:t>hierarchy</a:t>
            </a:r>
            <a:r>
              <a:rPr lang="fr-FR" sz="2400" dirty="0">
                <a:latin typeface="Trebuchet MS" panose="020B0603020202020204" pitchFamily="34" charset="0"/>
              </a:rPr>
              <a:t> clustering to RNA-Seq </a:t>
            </a:r>
            <a:r>
              <a:rPr lang="fr-FR" sz="2400" dirty="0" err="1">
                <a:latin typeface="Trebuchet MS" panose="020B0603020202020204" pitchFamily="34" charset="0"/>
              </a:rPr>
              <a:t>study</a:t>
            </a:r>
            <a:r>
              <a:rPr lang="fr-FR" sz="2400" dirty="0">
                <a:latin typeface="Trebuchet MS" panose="020B0603020202020204" pitchFamily="34" charset="0"/>
              </a:rPr>
              <a:t>.</a:t>
            </a:r>
            <a:endParaRPr sz="2400" dirty="0">
              <a:latin typeface="Trebuchet MS" panose="020B0603020202020204" pitchFamily="34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endParaRPr sz="2400" dirty="0">
              <a:latin typeface="Trebuchet MS" panose="020B0603020202020204" pitchFamily="34" charset="0"/>
            </a:endParaRPr>
          </a:p>
        </p:txBody>
      </p:sp>
      <p:pic>
        <p:nvPicPr>
          <p:cNvPr id="3" name="Image 2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7DAC613B-ABCD-44A4-AAC8-CE124EF89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38197" y="2217569"/>
            <a:ext cx="4640431" cy="46404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838200" y="6762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fr-FR" sz="4400" b="1" dirty="0" err="1">
                <a:latin typeface="Trebuchet MS" panose="020B0603020202020204" pitchFamily="34" charset="0"/>
              </a:rPr>
              <a:t>RNAseq</a:t>
            </a:r>
            <a:r>
              <a:rPr lang="fr-FR" sz="4400" b="1" dirty="0">
                <a:latin typeface="Trebuchet MS" panose="020B0603020202020204" pitchFamily="34" charset="0"/>
              </a:rPr>
              <a:t> Analysis</a:t>
            </a:r>
            <a:endParaRPr sz="4400" b="1" dirty="0">
              <a:latin typeface="Trebuchet MS" panose="020B0603020202020204" pitchFamily="34" charset="0"/>
            </a:endParaRPr>
          </a:p>
        </p:txBody>
      </p:sp>
      <p:sp>
        <p:nvSpPr>
          <p:cNvPr id="258" name="Google Shape;258;p35"/>
          <p:cNvSpPr txBox="1">
            <a:spLocks noGrp="1"/>
          </p:cNvSpPr>
          <p:nvPr>
            <p:ph type="body" idx="1"/>
          </p:nvPr>
        </p:nvSpPr>
        <p:spPr>
          <a:xfrm>
            <a:off x="471638" y="2300438"/>
            <a:ext cx="6526062" cy="413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fr-FR" sz="2400" b="1" u="sng" dirty="0" err="1">
                <a:solidFill>
                  <a:srgbClr val="FF0000"/>
                </a:solidFill>
                <a:latin typeface="Trebuchet MS" panose="020B0603020202020204" pitchFamily="34" charset="0"/>
              </a:rPr>
              <a:t>Make_PCA</a:t>
            </a:r>
            <a:endParaRPr sz="2400" b="1" u="sng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lang="fr-FR" sz="2400" dirty="0">
                <a:latin typeface="Trebuchet MS" panose="020B0603020202020204" pitchFamily="34" charset="0"/>
              </a:rPr>
              <a:t>The script </a:t>
            </a:r>
            <a:r>
              <a:rPr lang="fr-FR" sz="2400" dirty="0" err="1">
                <a:latin typeface="Trebuchet MS" panose="020B0603020202020204" pitchFamily="34" charset="0"/>
              </a:rPr>
              <a:t>gets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counts</a:t>
            </a:r>
            <a:r>
              <a:rPr lang="fr-FR" sz="2400" dirty="0">
                <a:latin typeface="Trebuchet MS" panose="020B0603020202020204" pitchFamily="34" charset="0"/>
              </a:rPr>
              <a:t> file and the </a:t>
            </a:r>
            <a:r>
              <a:rPr lang="fr-FR" sz="2400" dirty="0" err="1">
                <a:latin typeface="Trebuchet MS" panose="020B0603020202020204" pitchFamily="34" charset="0"/>
              </a:rPr>
              <a:t>contrast</a:t>
            </a:r>
            <a:r>
              <a:rPr lang="fr-FR" sz="2400" dirty="0">
                <a:latin typeface="Trebuchet MS" panose="020B0603020202020204" pitchFamily="34" charset="0"/>
              </a:rPr>
              <a:t> and </a:t>
            </a:r>
            <a:r>
              <a:rPr lang="fr-FR" sz="2400" dirty="0" err="1">
                <a:latin typeface="Trebuchet MS" panose="020B0603020202020204" pitchFamily="34" charset="0"/>
              </a:rPr>
              <a:t>returns</a:t>
            </a:r>
            <a:r>
              <a:rPr lang="fr-FR" sz="2400" dirty="0">
                <a:latin typeface="Trebuchet MS" panose="020B0603020202020204" pitchFamily="34" charset="0"/>
              </a:rPr>
              <a:t> a file </a:t>
            </a:r>
            <a:r>
              <a:rPr lang="fr-FR" sz="2400" dirty="0" err="1">
                <a:latin typeface="Trebuchet MS" panose="020B0603020202020204" pitchFamily="34" charset="0"/>
              </a:rPr>
              <a:t>with</a:t>
            </a:r>
            <a:r>
              <a:rPr lang="fr-FR" sz="2400" dirty="0">
                <a:latin typeface="Trebuchet MS" panose="020B0603020202020204" pitchFamily="34" charset="0"/>
              </a:rPr>
              <a:t> data for PCA </a:t>
            </a:r>
            <a:r>
              <a:rPr lang="fr-FR" sz="2400" dirty="0" err="1">
                <a:latin typeface="Trebuchet MS" panose="020B0603020202020204" pitchFamily="34" charset="0"/>
              </a:rPr>
              <a:t>chart.That</a:t>
            </a:r>
            <a:r>
              <a:rPr lang="fr-FR" sz="2400" dirty="0">
                <a:latin typeface="Trebuchet MS" panose="020B0603020202020204" pitchFamily="34" charset="0"/>
              </a:rPr>
              <a:t> help the </a:t>
            </a:r>
            <a:r>
              <a:rPr lang="fr-FR" sz="2400" dirty="0" err="1">
                <a:latin typeface="Trebuchet MS" panose="020B0603020202020204" pitchFamily="34" charset="0"/>
              </a:rPr>
              <a:t>researcher</a:t>
            </a:r>
            <a:r>
              <a:rPr lang="fr-FR" sz="2400" dirty="0">
                <a:latin typeface="Trebuchet MS" panose="020B0603020202020204" pitchFamily="34" charset="0"/>
              </a:rPr>
              <a:t> to </a:t>
            </a:r>
            <a:r>
              <a:rPr lang="fr-FR" sz="2400" dirty="0" err="1">
                <a:latin typeface="Trebuchet MS" panose="020B0603020202020204" pitchFamily="34" charset="0"/>
              </a:rPr>
              <a:t>see</a:t>
            </a:r>
            <a:r>
              <a:rPr lang="fr-FR" sz="2400" dirty="0">
                <a:latin typeface="Trebuchet MS" panose="020B0603020202020204" pitchFamily="34" charset="0"/>
              </a:rPr>
              <a:t> the relative distance </a:t>
            </a:r>
            <a:r>
              <a:rPr lang="fr-FR" sz="2400" dirty="0" err="1">
                <a:latin typeface="Trebuchet MS" panose="020B0603020202020204" pitchFamily="34" charset="0"/>
              </a:rPr>
              <a:t>between</a:t>
            </a:r>
            <a:r>
              <a:rPr lang="fr-FR" sz="2400" dirty="0">
                <a:latin typeface="Trebuchet MS" panose="020B0603020202020204" pitchFamily="34" charset="0"/>
              </a:rPr>
              <a:t> the </a:t>
            </a:r>
            <a:r>
              <a:rPr lang="fr-FR" sz="2400" dirty="0" err="1">
                <a:latin typeface="Trebuchet MS" panose="020B0603020202020204" pitchFamily="34" charset="0"/>
              </a:rPr>
              <a:t>samples</a:t>
            </a:r>
            <a:r>
              <a:rPr lang="fr-FR" sz="2400" dirty="0">
                <a:latin typeface="Trebuchet MS" panose="020B0603020202020204" pitchFamily="34" charset="0"/>
              </a:rPr>
              <a:t> or groups</a:t>
            </a:r>
            <a:endParaRPr sz="2400" dirty="0">
              <a:latin typeface="Trebuchet MS" panose="020B0603020202020204" pitchFamily="34" charset="0"/>
            </a:endParaRPr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endParaRPr sz="2400" dirty="0">
              <a:latin typeface="Trebuchet MS" panose="020B0603020202020204" pitchFamily="34" charset="0"/>
            </a:endParaRPr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EE0A2"/>
              </a:buClr>
              <a:buSzPts val="2800"/>
              <a:buNone/>
            </a:pPr>
            <a:r>
              <a:rPr lang="fr-FR" sz="2400" b="1" u="sng" dirty="0" err="1">
                <a:solidFill>
                  <a:srgbClr val="FF0000"/>
                </a:solidFill>
                <a:latin typeface="Trebuchet MS" panose="020B0603020202020204" pitchFamily="34" charset="0"/>
              </a:rPr>
              <a:t>EnrichmentGOKEGG</a:t>
            </a:r>
            <a:endParaRPr sz="2400" b="1" u="sng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1143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fr-FR" sz="2400" dirty="0">
                <a:latin typeface="Trebuchet MS" panose="020B0603020202020204" pitchFamily="34" charset="0"/>
              </a:rPr>
              <a:t>The script </a:t>
            </a:r>
            <a:r>
              <a:rPr lang="fr-FR" sz="2400" dirty="0" err="1">
                <a:latin typeface="Trebuchet MS" panose="020B0603020202020204" pitchFamily="34" charset="0"/>
              </a:rPr>
              <a:t>get</a:t>
            </a:r>
            <a:r>
              <a:rPr lang="fr-FR" sz="2400" dirty="0">
                <a:latin typeface="Trebuchet MS" panose="020B0603020202020204" pitchFamily="34" charset="0"/>
              </a:rPr>
              <a:t> a </a:t>
            </a:r>
            <a:r>
              <a:rPr lang="fr-FR" sz="2400" dirty="0" err="1">
                <a:latin typeface="Trebuchet MS" panose="020B0603020202020204" pitchFamily="34" charset="0"/>
              </a:rPr>
              <a:t>list</a:t>
            </a:r>
            <a:r>
              <a:rPr lang="fr-FR" sz="2400" dirty="0">
                <a:latin typeface="Trebuchet MS" panose="020B0603020202020204" pitchFamily="34" charset="0"/>
              </a:rPr>
              <a:t> of </a:t>
            </a:r>
            <a:r>
              <a:rPr lang="fr-FR" sz="2400" dirty="0" err="1">
                <a:latin typeface="Trebuchet MS" panose="020B0603020202020204" pitchFamily="34" charset="0"/>
              </a:rPr>
              <a:t>gene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that</a:t>
            </a:r>
            <a:r>
              <a:rPr lang="fr-FR" sz="2400" dirty="0">
                <a:latin typeface="Trebuchet MS" panose="020B0603020202020204" pitchFamily="34" charset="0"/>
              </a:rPr>
              <a:t> are up </a:t>
            </a:r>
            <a:r>
              <a:rPr lang="fr-FR" sz="2400" dirty="0" err="1">
                <a:latin typeface="Trebuchet MS" panose="020B0603020202020204" pitchFamily="34" charset="0"/>
              </a:rPr>
              <a:t>reglated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under</a:t>
            </a:r>
            <a:r>
              <a:rPr lang="fr-FR" sz="2400" dirty="0">
                <a:latin typeface="Trebuchet MS" panose="020B0603020202020204" pitchFamily="34" charset="0"/>
              </a:rPr>
              <a:t> 	certain conditions, and </a:t>
            </a:r>
            <a:r>
              <a:rPr lang="fr-FR" sz="2400" dirty="0" err="1">
                <a:latin typeface="Trebuchet MS" panose="020B0603020202020204" pitchFamily="34" charset="0"/>
              </a:rPr>
              <a:t>it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will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find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which</a:t>
            </a:r>
            <a:r>
              <a:rPr lang="fr-FR" sz="2400" dirty="0">
                <a:latin typeface="Trebuchet MS" panose="020B0603020202020204" pitchFamily="34" charset="0"/>
              </a:rPr>
              <a:t> GO </a:t>
            </a:r>
            <a:r>
              <a:rPr lang="fr-FR" sz="2400" dirty="0" err="1">
                <a:latin typeface="Trebuchet MS" panose="020B0603020202020204" pitchFamily="34" charset="0"/>
              </a:rPr>
              <a:t>terms</a:t>
            </a:r>
            <a:r>
              <a:rPr lang="fr-FR" sz="2400" dirty="0">
                <a:latin typeface="Trebuchet MS" panose="020B0603020202020204" pitchFamily="34" charset="0"/>
              </a:rPr>
              <a:t> are over or </a:t>
            </a:r>
            <a:r>
              <a:rPr lang="fr-FR" sz="2400" dirty="0" err="1">
                <a:latin typeface="Trebuchet MS" panose="020B0603020202020204" pitchFamily="34" charset="0"/>
              </a:rPr>
              <a:t>under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represented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using</a:t>
            </a:r>
            <a:r>
              <a:rPr lang="fr-FR" sz="2400" dirty="0">
                <a:latin typeface="Trebuchet MS" panose="020B0603020202020204" pitchFamily="34" charset="0"/>
              </a:rPr>
              <a:t> a annotation for </a:t>
            </a:r>
            <a:r>
              <a:rPr lang="fr-FR" sz="2400" dirty="0" err="1">
                <a:latin typeface="Trebuchet MS" panose="020B0603020202020204" pitchFamily="34" charset="0"/>
              </a:rPr>
              <a:t>that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gene</a:t>
            </a:r>
            <a:r>
              <a:rPr lang="fr-FR" sz="2400" dirty="0">
                <a:latin typeface="Trebuchet MS" panose="020B0603020202020204" pitchFamily="34" charset="0"/>
              </a:rPr>
              <a:t> set</a:t>
            </a:r>
            <a:br>
              <a:rPr lang="fr-FR" sz="2400" dirty="0">
                <a:latin typeface="Trebuchet MS" panose="020B0603020202020204" pitchFamily="34" charset="0"/>
              </a:rPr>
            </a:br>
            <a:endParaRPr sz="2400" b="1" u="sng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endParaRPr sz="2400" dirty="0">
              <a:latin typeface="Trebuchet MS" panose="020B0603020202020204" pitchFamily="34" charset="0"/>
            </a:endParaRPr>
          </a:p>
        </p:txBody>
      </p:sp>
      <p:pic>
        <p:nvPicPr>
          <p:cNvPr id="7" name="Espace réservé du contenu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4BCA40A7-3548-432E-BAFF-C56BD5C5A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0" y="676210"/>
            <a:ext cx="4975650" cy="4975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838200" y="7308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Trebuchet MS"/>
              <a:buNone/>
            </a:pPr>
            <a:r>
              <a:rPr lang="fr-FR" sz="4400" b="1" dirty="0">
                <a:solidFill>
                  <a:schemeClr val="bg1"/>
                </a:solidFill>
              </a:rPr>
              <a:t>Analysis of the </a:t>
            </a:r>
            <a:r>
              <a:rPr lang="fr-FR" sz="4400" b="1" dirty="0" err="1">
                <a:solidFill>
                  <a:schemeClr val="bg1"/>
                </a:solidFill>
              </a:rPr>
              <a:t>Results</a:t>
            </a:r>
            <a:r>
              <a:rPr lang="fr-FR" sz="4400" b="1" dirty="0">
                <a:solidFill>
                  <a:schemeClr val="bg1"/>
                </a:solidFill>
              </a:rPr>
              <a:t> </a:t>
            </a:r>
            <a:endParaRPr sz="4400" b="1" dirty="0">
              <a:solidFill>
                <a:schemeClr val="bg1"/>
              </a:solidFill>
            </a:endParaRPr>
          </a:p>
        </p:txBody>
      </p:sp>
      <p:sp>
        <p:nvSpPr>
          <p:cNvPr id="264" name="Google Shape;264;p36"/>
          <p:cNvSpPr txBox="1">
            <a:spLocks noGrp="1"/>
          </p:cNvSpPr>
          <p:nvPr>
            <p:ph type="body" idx="1"/>
          </p:nvPr>
        </p:nvSpPr>
        <p:spPr>
          <a:xfrm>
            <a:off x="0" y="2554664"/>
            <a:ext cx="11839500" cy="384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None/>
            </a:pPr>
            <a:r>
              <a:rPr lang="fr-FR" sz="3600" b="1" dirty="0">
                <a:ln/>
                <a:solidFill>
                  <a:srgbClr val="FF0000"/>
                </a:solidFill>
                <a:latin typeface="Trebuchet MS" panose="020B0603020202020204" pitchFamily="34" charset="0"/>
              </a:rPr>
              <a:t>Our comparative </a:t>
            </a:r>
            <a:r>
              <a:rPr lang="fr-FR" sz="3600" b="1" dirty="0" err="1">
                <a:ln/>
                <a:solidFill>
                  <a:srgbClr val="FF0000"/>
                </a:solidFill>
                <a:latin typeface="Trebuchet MS" panose="020B0603020202020204" pitchFamily="34" charset="0"/>
              </a:rPr>
              <a:t>RNAseq</a:t>
            </a:r>
            <a:r>
              <a:rPr lang="fr-FR" sz="3600" b="1" dirty="0">
                <a:ln/>
                <a:solidFill>
                  <a:srgbClr val="FF0000"/>
                </a:solidFill>
                <a:latin typeface="Trebuchet MS" panose="020B0603020202020204" pitchFamily="34" charset="0"/>
              </a:rPr>
              <a:t> Analysis </a:t>
            </a:r>
            <a:r>
              <a:rPr lang="fr-FR" sz="3600" b="1" dirty="0" err="1">
                <a:ln/>
                <a:solidFill>
                  <a:srgbClr val="FF0000"/>
                </a:solidFill>
                <a:latin typeface="Trebuchet MS" panose="020B0603020202020204" pitchFamily="34" charset="0"/>
              </a:rPr>
              <a:t>is</a:t>
            </a:r>
            <a:r>
              <a:rPr lang="fr-FR" sz="3600" b="1" dirty="0">
                <a:ln/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fr-FR" sz="3600" b="1" dirty="0" err="1">
                <a:ln/>
                <a:solidFill>
                  <a:srgbClr val="FF0000"/>
                </a:solidFill>
                <a:latin typeface="Trebuchet MS" panose="020B0603020202020204" pitchFamily="34" charset="0"/>
              </a:rPr>
              <a:t>based</a:t>
            </a:r>
            <a:r>
              <a:rPr lang="fr-FR" sz="3600" b="1" dirty="0">
                <a:ln/>
                <a:solidFill>
                  <a:srgbClr val="FF0000"/>
                </a:solidFill>
                <a:latin typeface="Trebuchet MS" panose="020B0603020202020204" pitchFamily="34" charset="0"/>
              </a:rPr>
              <a:t> on : </a:t>
            </a:r>
            <a:endParaRPr lang="fr-FR" sz="2800" b="1" dirty="0">
              <a:ln/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fr-FR" sz="2000" b="1" dirty="0">
                <a:ln/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endParaRPr sz="2000" b="1" dirty="0">
              <a:ln/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381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000" dirty="0">
              <a:ln/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4953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fr-FR" sz="3200" dirty="0" err="1">
                <a:ln/>
                <a:solidFill>
                  <a:schemeClr val="tx1"/>
                </a:solidFill>
                <a:latin typeface="Trebuchet MS" panose="020B0603020202020204" pitchFamily="34" charset="0"/>
              </a:rPr>
              <a:t>HeatMap</a:t>
            </a:r>
            <a:r>
              <a:rPr lang="fr-FR" sz="3200" dirty="0">
                <a:ln/>
                <a:solidFill>
                  <a:schemeClr val="tx1"/>
                </a:solidFill>
                <a:latin typeface="Trebuchet MS" panose="020B0603020202020204" pitchFamily="34" charset="0"/>
              </a:rPr>
              <a:t> : </a:t>
            </a:r>
            <a:r>
              <a:rPr lang="fr-FR" sz="3200" dirty="0" err="1">
                <a:ln/>
                <a:solidFill>
                  <a:schemeClr val="tx1"/>
                </a:solidFill>
                <a:latin typeface="Trebuchet MS" panose="020B0603020202020204" pitchFamily="34" charset="0"/>
              </a:rPr>
              <a:t>Differential</a:t>
            </a:r>
            <a:r>
              <a:rPr lang="fr-FR" sz="3200" dirty="0">
                <a:ln/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fr-FR" sz="3200" dirty="0" err="1">
                <a:ln/>
                <a:solidFill>
                  <a:schemeClr val="tx1"/>
                </a:solidFill>
                <a:latin typeface="Trebuchet MS" panose="020B0603020202020204" pitchFamily="34" charset="0"/>
              </a:rPr>
              <a:t>gene</a:t>
            </a:r>
            <a:r>
              <a:rPr lang="fr-FR" sz="3200" dirty="0">
                <a:ln/>
                <a:solidFill>
                  <a:schemeClr val="tx1"/>
                </a:solidFill>
                <a:latin typeface="Trebuchet MS" panose="020B0603020202020204" pitchFamily="34" charset="0"/>
              </a:rPr>
              <a:t> expression for </a:t>
            </a:r>
            <a:r>
              <a:rPr lang="fr-FR" sz="3200" dirty="0" err="1">
                <a:ln/>
                <a:solidFill>
                  <a:schemeClr val="tx1"/>
                </a:solidFill>
                <a:latin typeface="Trebuchet MS" panose="020B0603020202020204" pitchFamily="34" charset="0"/>
              </a:rPr>
              <a:t>each</a:t>
            </a:r>
            <a:r>
              <a:rPr lang="fr-FR" sz="3200" dirty="0">
                <a:ln/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fr-FR" sz="3200" dirty="0" err="1">
                <a:ln/>
                <a:solidFill>
                  <a:schemeClr val="tx1"/>
                </a:solidFill>
                <a:latin typeface="Trebuchet MS" panose="020B0603020202020204" pitchFamily="34" charset="0"/>
              </a:rPr>
              <a:t>comparison</a:t>
            </a:r>
            <a:r>
              <a:rPr lang="fr-FR" sz="3200" dirty="0">
                <a:ln/>
                <a:solidFill>
                  <a:schemeClr val="tx1"/>
                </a:solidFill>
                <a:latin typeface="Trebuchet MS" panose="020B0603020202020204" pitchFamily="34" charset="0"/>
              </a:rPr>
              <a:t>. </a:t>
            </a:r>
            <a:endParaRPr sz="3200" dirty="0">
              <a:ln/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4953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endParaRPr lang="fr-FR" sz="3200" dirty="0">
              <a:ln/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4953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fr-FR" sz="3200" dirty="0" err="1">
                <a:ln/>
                <a:solidFill>
                  <a:schemeClr val="tx1"/>
                </a:solidFill>
                <a:latin typeface="Trebuchet MS" panose="020B0603020202020204" pitchFamily="34" charset="0"/>
              </a:rPr>
              <a:t>Enrichment</a:t>
            </a:r>
            <a:r>
              <a:rPr lang="fr-FR" sz="3200" dirty="0">
                <a:ln/>
                <a:solidFill>
                  <a:schemeClr val="tx1"/>
                </a:solidFill>
                <a:latin typeface="Trebuchet MS" panose="020B0603020202020204" pitchFamily="34" charset="0"/>
              </a:rPr>
              <a:t> :</a:t>
            </a:r>
            <a:r>
              <a:rPr lang="fr-FR" sz="3200" dirty="0" err="1">
                <a:ln/>
                <a:solidFill>
                  <a:schemeClr val="tx1"/>
                </a:solidFill>
                <a:latin typeface="Trebuchet MS" panose="020B0603020202020204" pitchFamily="34" charset="0"/>
              </a:rPr>
              <a:t>Give</a:t>
            </a:r>
            <a:r>
              <a:rPr lang="fr-FR" sz="3200" dirty="0">
                <a:ln/>
                <a:solidFill>
                  <a:schemeClr val="tx1"/>
                </a:solidFill>
                <a:latin typeface="Trebuchet MS" panose="020B0603020202020204" pitchFamily="34" charset="0"/>
              </a:rPr>
              <a:t> the </a:t>
            </a:r>
            <a:r>
              <a:rPr lang="fr-FR" sz="3200" dirty="0" err="1">
                <a:ln/>
                <a:solidFill>
                  <a:schemeClr val="tx1"/>
                </a:solidFill>
                <a:latin typeface="Trebuchet MS" panose="020B0603020202020204" pitchFamily="34" charset="0"/>
              </a:rPr>
              <a:t>common</a:t>
            </a:r>
            <a:r>
              <a:rPr lang="fr-FR" sz="3200" dirty="0">
                <a:ln/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fr-FR" sz="3200" dirty="0" err="1">
                <a:ln/>
                <a:solidFill>
                  <a:schemeClr val="tx1"/>
                </a:solidFill>
                <a:latin typeface="Trebuchet MS" panose="020B0603020202020204" pitchFamily="34" charset="0"/>
              </a:rPr>
              <a:t>function</a:t>
            </a:r>
            <a:r>
              <a:rPr lang="fr-FR" sz="3200" dirty="0">
                <a:ln/>
                <a:solidFill>
                  <a:schemeClr val="tx1"/>
                </a:solidFill>
                <a:latin typeface="Trebuchet MS" panose="020B0603020202020204" pitchFamily="34" charset="0"/>
              </a:rPr>
              <a:t> of a </a:t>
            </a:r>
            <a:r>
              <a:rPr lang="fr-FR" sz="3200" dirty="0" err="1">
                <a:ln/>
                <a:solidFill>
                  <a:schemeClr val="tx1"/>
                </a:solidFill>
                <a:latin typeface="Trebuchet MS" panose="020B0603020202020204" pitchFamily="34" charset="0"/>
              </a:rPr>
              <a:t>genes</a:t>
            </a:r>
            <a:r>
              <a:rPr lang="fr-FR" sz="3200" dirty="0">
                <a:ln/>
                <a:solidFill>
                  <a:schemeClr val="tx1"/>
                </a:solidFill>
                <a:latin typeface="Trebuchet MS" panose="020B0603020202020204" pitchFamily="34" charset="0"/>
              </a:rPr>
              <a:t> cluster. </a:t>
            </a:r>
            <a:endParaRPr sz="3200" dirty="0">
              <a:ln/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ts val="2800"/>
              <a:buFont typeface="Wingdings" panose="05000000000000000000" pitchFamily="2" charset="2"/>
              <a:buChar char="v"/>
            </a:pPr>
            <a:endParaRPr sz="3200" dirty="0">
              <a:ln/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1428750" lvl="2" indent="-28575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ts val="1800"/>
              <a:buFont typeface="Arial" panose="020B0604020202020204" pitchFamily="34" charset="0"/>
              <a:buChar char="•"/>
            </a:pPr>
            <a:endParaRPr sz="1600" b="1" dirty="0">
              <a:ln/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9F2C7-245F-497D-8FEF-D3A0F9C9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dirty="0"/>
              <a:t>PCA </a:t>
            </a:r>
          </a:p>
        </p:txBody>
      </p:sp>
      <p:pic>
        <p:nvPicPr>
          <p:cNvPr id="5" name="Espace réservé du contenu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E442BF7C-D173-4DD2-BCE6-D95BC8D43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404" y="-1"/>
            <a:ext cx="6664751" cy="666475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303C2A6-0BAC-486E-9A80-74BBB2396CC8}"/>
              </a:ext>
            </a:extLst>
          </p:cNvPr>
          <p:cNvSpPr txBox="1"/>
          <p:nvPr/>
        </p:nvSpPr>
        <p:spPr>
          <a:xfrm>
            <a:off x="641023" y="2865748"/>
            <a:ext cx="4251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rebuchet MS" panose="020B0603020202020204" pitchFamily="34" charset="0"/>
              </a:rPr>
              <a:t>Clusters of the </a:t>
            </a:r>
            <a:r>
              <a:rPr lang="fr-FR" sz="2800" dirty="0" err="1">
                <a:latin typeface="Trebuchet MS" panose="020B0603020202020204" pitchFamily="34" charset="0"/>
              </a:rPr>
              <a:t>samples</a:t>
            </a:r>
            <a:r>
              <a:rPr lang="fr-FR" sz="2800" dirty="0">
                <a:latin typeface="Trebuchet MS" panose="020B0603020202020204" pitchFamily="34" charset="0"/>
              </a:rPr>
              <a:t> </a:t>
            </a:r>
            <a:r>
              <a:rPr lang="fr-FR" sz="2800" dirty="0" err="1">
                <a:latin typeface="Trebuchet MS" panose="020B0603020202020204" pitchFamily="34" charset="0"/>
              </a:rPr>
              <a:t>according</a:t>
            </a:r>
            <a:r>
              <a:rPr lang="fr-FR" sz="2800" dirty="0">
                <a:latin typeface="Trebuchet MS" panose="020B0603020202020204" pitchFamily="34" charset="0"/>
              </a:rPr>
              <a:t> to the tissues.</a:t>
            </a:r>
          </a:p>
        </p:txBody>
      </p:sp>
    </p:spTree>
    <p:extLst>
      <p:ext uri="{BB962C8B-B14F-4D97-AF65-F5344CB8AC3E}">
        <p14:creationId xmlns:p14="http://schemas.microsoft.com/office/powerpoint/2010/main" val="312527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639149" y="723345"/>
            <a:ext cx="110490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Clusters – group of </a:t>
            </a:r>
            <a:r>
              <a:rPr lang="fr-FR" sz="3200" b="1" dirty="0" err="1"/>
              <a:t>genes</a:t>
            </a:r>
            <a:r>
              <a:rPr lang="fr-FR" sz="3200" b="1" dirty="0"/>
              <a:t> </a:t>
            </a:r>
            <a:r>
              <a:rPr lang="fr-FR" sz="3200" b="1" dirty="0" err="1"/>
              <a:t>that</a:t>
            </a:r>
            <a:r>
              <a:rPr lang="fr-FR" sz="3200" b="1" dirty="0"/>
              <a:t> have the </a:t>
            </a:r>
            <a:r>
              <a:rPr lang="fr-FR" sz="3200" b="1" dirty="0" err="1"/>
              <a:t>same</a:t>
            </a:r>
            <a:r>
              <a:rPr lang="fr-FR" sz="3200" b="1" dirty="0"/>
              <a:t> </a:t>
            </a:r>
            <a:r>
              <a:rPr lang="fr-FR" sz="3200" b="1" dirty="0" err="1"/>
              <a:t>behavior</a:t>
            </a:r>
            <a:r>
              <a:rPr lang="fr-FR" sz="3200" b="1" dirty="0"/>
              <a:t>  </a:t>
            </a:r>
            <a:endParaRPr sz="3200" b="1" dirty="0"/>
          </a:p>
        </p:txBody>
      </p:sp>
      <p:pic>
        <p:nvPicPr>
          <p:cNvPr id="285" name="Google Shape;2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98" y="1690824"/>
            <a:ext cx="11447102" cy="51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1" dirty="0" err="1"/>
              <a:t>Enrichment</a:t>
            </a:r>
            <a:r>
              <a:rPr lang="fr-FR" sz="4400" b="1" dirty="0"/>
              <a:t> </a:t>
            </a:r>
            <a:endParaRPr sz="4400" b="1" dirty="0"/>
          </a:p>
        </p:txBody>
      </p:sp>
      <p:pic>
        <p:nvPicPr>
          <p:cNvPr id="3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1AE88ED-3B00-47DE-B5E6-D8302FA3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395" y="0"/>
            <a:ext cx="7470605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ECD03A9-DD81-41C0-AEEF-6AA6114BC7C8}"/>
              </a:ext>
            </a:extLst>
          </p:cNvPr>
          <p:cNvSpPr txBox="1"/>
          <p:nvPr/>
        </p:nvSpPr>
        <p:spPr>
          <a:xfrm>
            <a:off x="838200" y="2507530"/>
            <a:ext cx="3356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rebuchet MS" panose="020B0603020202020204" pitchFamily="34" charset="0"/>
              </a:rPr>
              <a:t>For </a:t>
            </a:r>
            <a:r>
              <a:rPr lang="fr-FR" sz="2400" dirty="0" err="1">
                <a:latin typeface="Trebuchet MS" panose="020B0603020202020204" pitchFamily="34" charset="0"/>
              </a:rPr>
              <a:t>each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comparisons</a:t>
            </a:r>
            <a:r>
              <a:rPr lang="fr-FR" sz="2400" dirty="0">
                <a:latin typeface="Trebuchet MS" panose="020B0603020202020204" pitchFamily="34" charset="0"/>
              </a:rPr>
              <a:t> , </a:t>
            </a:r>
            <a:r>
              <a:rPr lang="fr-FR" sz="2400" dirty="0" err="1">
                <a:latin typeface="Trebuchet MS" panose="020B0603020202020204" pitchFamily="34" charset="0"/>
              </a:rPr>
              <a:t>we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had</a:t>
            </a:r>
            <a:r>
              <a:rPr lang="fr-FR" sz="2400" dirty="0">
                <a:latin typeface="Trebuchet MS" panose="020B0603020202020204" pitchFamily="34" charset="0"/>
              </a:rPr>
              <a:t> 4 clusters:</a:t>
            </a:r>
          </a:p>
          <a:p>
            <a:endParaRPr lang="fr-FR" sz="2400" dirty="0">
              <a:latin typeface="Trebuchet MS" panose="020B0603020202020204" pitchFamily="34" charset="0"/>
            </a:endParaRPr>
          </a:p>
          <a:p>
            <a:r>
              <a:rPr lang="fr-FR" sz="2400" dirty="0" err="1">
                <a:latin typeface="Trebuchet MS" panose="020B0603020202020204" pitchFamily="34" charset="0"/>
              </a:rPr>
              <a:t>We</a:t>
            </a:r>
            <a:r>
              <a:rPr lang="fr-FR" sz="2400" dirty="0">
                <a:latin typeface="Trebuchet MS" panose="020B0603020202020204" pitchFamily="34" charset="0"/>
              </a:rPr>
              <a:t> made </a:t>
            </a:r>
            <a:r>
              <a:rPr lang="fr-FR" sz="2400" dirty="0" err="1">
                <a:latin typeface="Trebuchet MS" panose="020B0603020202020204" pitchFamily="34" charset="0"/>
              </a:rPr>
              <a:t>Enrichment</a:t>
            </a:r>
            <a:r>
              <a:rPr lang="fr-FR" sz="2400" dirty="0">
                <a:latin typeface="Trebuchet MS" panose="020B0603020202020204" pitchFamily="34" charset="0"/>
              </a:rPr>
              <a:t> for </a:t>
            </a:r>
            <a:r>
              <a:rPr lang="fr-FR" sz="2400" dirty="0" err="1">
                <a:latin typeface="Trebuchet MS" panose="020B0603020202020204" pitchFamily="34" charset="0"/>
              </a:rPr>
              <a:t>each</a:t>
            </a:r>
            <a:r>
              <a:rPr lang="fr-FR" sz="2400" dirty="0">
                <a:latin typeface="Trebuchet MS" panose="020B0603020202020204" pitchFamily="34" charset="0"/>
              </a:rPr>
              <a:t> Cluster, in </a:t>
            </a:r>
            <a:r>
              <a:rPr lang="fr-FR" sz="2400" dirty="0" err="1">
                <a:latin typeface="Trebuchet MS" panose="020B0603020202020204" pitchFamily="34" charset="0"/>
              </a:rPr>
              <a:t>order</a:t>
            </a:r>
            <a:r>
              <a:rPr lang="fr-FR" sz="2400" dirty="0">
                <a:latin typeface="Trebuchet MS" panose="020B0603020202020204" pitchFamily="34" charset="0"/>
              </a:rPr>
              <a:t> to </a:t>
            </a:r>
            <a:r>
              <a:rPr lang="fr-FR" sz="2400" dirty="0" err="1">
                <a:latin typeface="Trebuchet MS" panose="020B0603020202020204" pitchFamily="34" charset="0"/>
              </a:rPr>
              <a:t>find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common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biological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function</a:t>
            </a:r>
            <a:r>
              <a:rPr lang="fr-FR" sz="2400" dirty="0">
                <a:latin typeface="Trebuchet MS" panose="020B0603020202020204" pitchFamily="34" charset="0"/>
              </a:rPr>
              <a:t>.</a:t>
            </a:r>
          </a:p>
          <a:p>
            <a:endParaRPr lang="fr-FR" sz="2400" dirty="0">
              <a:latin typeface="Trebuchet MS" panose="020B0603020202020204" pitchFamily="34" charset="0"/>
            </a:endParaRPr>
          </a:p>
          <a:p>
            <a:endParaRPr lang="fr-FR" sz="2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Image 16">
            <a:extLst>
              <a:ext uri="{FF2B5EF4-FFF2-40B4-BE49-F238E27FC236}">
                <a16:creationId xmlns:a16="http://schemas.microsoft.com/office/drawing/2014/main" id="{BBFE4C75-F042-4EF1-8D8F-8182EA148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12" y="168066"/>
            <a:ext cx="54864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Image 15">
            <a:extLst>
              <a:ext uri="{FF2B5EF4-FFF2-40B4-BE49-F238E27FC236}">
                <a16:creationId xmlns:a16="http://schemas.microsoft.com/office/drawing/2014/main" id="{24F7780C-41FB-402A-B92A-83003C540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12" y="1122921"/>
            <a:ext cx="5486400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age 14">
            <a:extLst>
              <a:ext uri="{FF2B5EF4-FFF2-40B4-BE49-F238E27FC236}">
                <a16:creationId xmlns:a16="http://schemas.microsoft.com/office/drawing/2014/main" id="{5EC60EC9-97A7-4A1A-8B75-3CBB14A1F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55" y="2314784"/>
            <a:ext cx="5486400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 13">
            <a:extLst>
              <a:ext uri="{FF2B5EF4-FFF2-40B4-BE49-F238E27FC236}">
                <a16:creationId xmlns:a16="http://schemas.microsoft.com/office/drawing/2014/main" id="{A4519888-B9A3-4E37-8291-A338D0EB5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11" y="2448134"/>
            <a:ext cx="54864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 12">
            <a:extLst>
              <a:ext uri="{FF2B5EF4-FFF2-40B4-BE49-F238E27FC236}">
                <a16:creationId xmlns:a16="http://schemas.microsoft.com/office/drawing/2014/main" id="{6541B5CD-2C50-4395-8434-00EB98A01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28400"/>
            <a:ext cx="54864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5FC3D6A-214B-4A77-8A80-B6953505E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34068"/>
            <a:ext cx="2529287" cy="332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99829" tIns="899829" rIns="899829" bIns="89982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b="1" dirty="0">
              <a:solidFill>
                <a:srgbClr val="FF0000"/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0vs03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70AD47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Cluster 1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09E8EBE-B8D1-431D-8CE8-1056D4DEE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1846"/>
            <a:ext cx="1656223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Cluster 3 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85B306B-16DE-46B2-B19E-350044B36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8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0vs03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>
                <a:ln>
                  <a:noFill/>
                </a:ln>
                <a:solidFill>
                  <a:srgbClr val="70AD47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Cluster 1 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E03C6A4-0FDF-4339-9924-BD97F57EC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800" y="1581150"/>
            <a:ext cx="89672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03vs30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70AD47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Cluster 1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9389158-18CE-4960-8D9F-6EB9B588F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28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BBC7F4A5-D36D-44BB-8904-337053BB1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208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87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E41DF-1730-44B6-939E-76907FDD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>
                <a:latin typeface="Trebuchet MS" panose="020B0603020202020204" pitchFamily="34" charset="0"/>
              </a:rPr>
              <a:t>Goal of the </a:t>
            </a:r>
            <a:r>
              <a:rPr lang="fr-FR" sz="4400" b="1" dirty="0" err="1">
                <a:latin typeface="Trebuchet MS" panose="020B0603020202020204" pitchFamily="34" charset="0"/>
              </a:rPr>
              <a:t>Research</a:t>
            </a:r>
            <a:r>
              <a:rPr lang="fr-FR" sz="4400" b="1" dirty="0"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4" name="Google Shape;152;p21">
            <a:extLst>
              <a:ext uri="{FF2B5EF4-FFF2-40B4-BE49-F238E27FC236}">
                <a16:creationId xmlns:a16="http://schemas.microsoft.com/office/drawing/2014/main" id="{E4154A98-ED3A-45B9-A280-F54A5B86A37D}"/>
              </a:ext>
            </a:extLst>
          </p:cNvPr>
          <p:cNvSpPr txBox="1">
            <a:spLocks/>
          </p:cNvSpPr>
          <p:nvPr/>
        </p:nvSpPr>
        <p:spPr>
          <a:xfrm>
            <a:off x="92633" y="2840565"/>
            <a:ext cx="12100500" cy="4300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lnSpc>
                <a:spcPct val="9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en-US" sz="2800" dirty="0">
              <a:latin typeface="Trebuchet MS" panose="020B0603020202020204" pitchFamily="34" charset="0"/>
            </a:endParaRPr>
          </a:p>
          <a:p>
            <a:pPr marL="228600" indent="0">
              <a:lnSpc>
                <a:spcPct val="9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Trebuchet MS" panose="020B0603020202020204" pitchFamily="34" charset="0"/>
              </a:rPr>
              <a:t>We are going to </a:t>
            </a:r>
            <a:r>
              <a:rPr lang="en-US" sz="2800" dirty="0" err="1">
                <a:latin typeface="Trebuchet MS" panose="020B0603020202020204" pitchFamily="34" charset="0"/>
              </a:rPr>
              <a:t>analyse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Trebuchet MS" panose="020B0603020202020204" pitchFamily="34" charset="0"/>
              </a:rPr>
              <a:t>DATA</a:t>
            </a:r>
            <a:r>
              <a:rPr lang="en-US" sz="2800" dirty="0">
                <a:latin typeface="Trebuchet MS" panose="020B0603020202020204" pitchFamily="34" charset="0"/>
              </a:rPr>
              <a:t> composed of experiments on different tissues. </a:t>
            </a:r>
          </a:p>
          <a:p>
            <a:pPr marL="228600" indent="0">
              <a:lnSpc>
                <a:spcPct val="9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Trebuchet MS" panose="020B0603020202020204" pitchFamily="34" charset="0"/>
              </a:rPr>
              <a:t>The number of samples can be significantly increased by including several experiments,</a:t>
            </a:r>
          </a:p>
          <a:p>
            <a:pPr marL="228600" indent="0">
              <a:lnSpc>
                <a:spcPct val="90000"/>
              </a:lnSpc>
              <a:buClr>
                <a:schemeClr val="dk1"/>
              </a:buClr>
              <a:buSzPts val="1100"/>
              <a:buFont typeface="Wingdings 3" charset="2"/>
              <a:buNone/>
            </a:pPr>
            <a:r>
              <a:rPr lang="en-US" sz="2800" dirty="0">
                <a:latin typeface="Trebuchet MS" panose="020B0603020202020204" pitchFamily="34" charset="0"/>
              </a:rPr>
              <a:t>thus conducting a more in-depth study, which may reveal phenomena that were difficult to detect in a single experiment,</a:t>
            </a:r>
          </a:p>
          <a:p>
            <a:pPr marL="228600" indent="0">
              <a:lnSpc>
                <a:spcPct val="90000"/>
              </a:lnSpc>
              <a:buClr>
                <a:schemeClr val="dk1"/>
              </a:buClr>
              <a:buSzPts val="1100"/>
              <a:buFont typeface="Wingdings 3" charset="2"/>
              <a:buNone/>
            </a:pPr>
            <a:r>
              <a:rPr lang="en-US" sz="2800" dirty="0">
                <a:latin typeface="Trebuchet MS" panose="020B0603020202020204" pitchFamily="34" charset="0"/>
              </a:rPr>
              <a:t>And reinforce significantly the statistics about differential expression of gene in the organism  for regulatory decision making.</a:t>
            </a:r>
          </a:p>
          <a:p>
            <a:pPr marL="228600" indent="0">
              <a:lnSpc>
                <a:spcPct val="90000"/>
              </a:lnSpc>
              <a:buClr>
                <a:schemeClr val="dk1"/>
              </a:buClr>
              <a:buSzPts val="1100"/>
              <a:buFont typeface="Wingdings 3" charset="2"/>
              <a:buNone/>
            </a:pP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lt2"/>
              </a:buClr>
              <a:buSzPts val="3600"/>
              <a:buFont typeface="Wingdings 3" charset="2"/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59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790074" y="0"/>
            <a:ext cx="4166937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1" dirty="0"/>
              <a:t>														</a:t>
            </a:r>
            <a:r>
              <a:rPr lang="fr-FR" sz="4400" b="1" dirty="0" err="1"/>
              <a:t>HeatMap</a:t>
            </a:r>
            <a:r>
              <a:rPr lang="fr-FR" sz="4400" b="1" dirty="0"/>
              <a:t> </a:t>
            </a:r>
            <a:endParaRPr sz="4400" b="1" dirty="0"/>
          </a:p>
        </p:txBody>
      </p:sp>
      <p:sp>
        <p:nvSpPr>
          <p:cNvPr id="270" name="Google Shape;270;p37"/>
          <p:cNvSpPr txBox="1">
            <a:spLocks noGrp="1"/>
          </p:cNvSpPr>
          <p:nvPr>
            <p:ph type="body" idx="1"/>
          </p:nvPr>
        </p:nvSpPr>
        <p:spPr>
          <a:xfrm>
            <a:off x="0" y="2775284"/>
            <a:ext cx="4957012" cy="340092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 err="1">
                <a:solidFill>
                  <a:schemeClr val="tx1"/>
                </a:solidFill>
                <a:latin typeface="Trebuchet MS" panose="020B0603020202020204" pitchFamily="34" charset="0"/>
              </a:rPr>
              <a:t>Enrichment</a:t>
            </a:r>
            <a:r>
              <a:rPr lang="fr-FR" sz="2400" b="1" dirty="0">
                <a:solidFill>
                  <a:schemeClr val="tx1"/>
                </a:solidFill>
                <a:latin typeface="Trebuchet MS" panose="020B0603020202020204" pitchFamily="34" charset="0"/>
              </a:rPr>
              <a:t> : Cytochrome P450</a:t>
            </a:r>
            <a:r>
              <a:rPr lang="fr-FR" sz="2400" dirty="0">
                <a:solidFill>
                  <a:schemeClr val="tx1"/>
                </a:solidFill>
                <a:latin typeface="Trebuchet MS" panose="020B0603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  <a:latin typeface="Trebuchet MS" panose="020B0603020202020204" pitchFamily="34" charset="0"/>
              </a:rPr>
              <a:t>CYP </a:t>
            </a:r>
            <a:r>
              <a:rPr lang="fr-FR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Genes</a:t>
            </a:r>
            <a:r>
              <a:rPr lang="fr-FR" sz="2400" dirty="0">
                <a:solidFill>
                  <a:schemeClr val="tx1"/>
                </a:solidFill>
                <a:latin typeface="Trebuchet MS" panose="020B0603020202020204" pitchFamily="34" charset="0"/>
              </a:rPr>
              <a:t> are </a:t>
            </a:r>
            <a:r>
              <a:rPr lang="fr-FR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family</a:t>
            </a:r>
            <a:r>
              <a:rPr lang="fr-FR" sz="2400" dirty="0">
                <a:solidFill>
                  <a:schemeClr val="tx1"/>
                </a:solidFill>
                <a:latin typeface="Trebuchet MS" panose="020B0603020202020204" pitchFamily="34" charset="0"/>
              </a:rPr>
              <a:t> of enzyme </a:t>
            </a:r>
            <a:r>
              <a:rPr lang="fr-FR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containing</a:t>
            </a:r>
            <a:r>
              <a:rPr lang="fr-FR" sz="2400" dirty="0">
                <a:solidFill>
                  <a:schemeClr val="tx1"/>
                </a:solidFill>
                <a:latin typeface="Trebuchet MS" panose="020B0603020202020204" pitchFamily="34" charset="0"/>
              </a:rPr>
              <a:t> heme as a </a:t>
            </a:r>
            <a:r>
              <a:rPr lang="fr-FR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cofactor</a:t>
            </a:r>
            <a:r>
              <a:rPr lang="fr-FR" sz="24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which</a:t>
            </a:r>
            <a:r>
              <a:rPr lang="fr-FR" sz="2400" dirty="0">
                <a:solidFill>
                  <a:schemeClr val="tx1"/>
                </a:solidFill>
                <a:latin typeface="Trebuchet MS" panose="020B0603020202020204" pitchFamily="34" charset="0"/>
              </a:rPr>
              <a:t> are </a:t>
            </a:r>
            <a:r>
              <a:rPr lang="fr-FR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involved</a:t>
            </a:r>
            <a:r>
              <a:rPr lang="fr-FR" sz="2400" dirty="0">
                <a:solidFill>
                  <a:schemeClr val="tx1"/>
                </a:solidFill>
                <a:latin typeface="Trebuchet MS" panose="020B0603020202020204" pitchFamily="34" charset="0"/>
              </a:rPr>
              <a:t> in the </a:t>
            </a:r>
            <a:r>
              <a:rPr lang="fr-FR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oxidation-reduction</a:t>
            </a:r>
            <a:r>
              <a:rPr lang="fr-FR" sz="24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reactions</a:t>
            </a:r>
            <a:r>
              <a:rPr lang="fr-FR" sz="2400" dirty="0">
                <a:solidFill>
                  <a:schemeClr val="tx1"/>
                </a:solidFill>
                <a:latin typeface="Trebuchet MS" panose="020B0603020202020204" pitchFamily="34" charset="0"/>
              </a:rPr>
              <a:t> of a large </a:t>
            </a:r>
            <a:r>
              <a:rPr lang="fr-FR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r>
              <a:rPr lang="fr-FR" sz="2400" dirty="0">
                <a:solidFill>
                  <a:schemeClr val="tx1"/>
                </a:solidFill>
                <a:latin typeface="Trebuchet MS" panose="020B0603020202020204" pitchFamily="34" charset="0"/>
              </a:rPr>
              <a:t> of </a:t>
            </a:r>
            <a:r>
              <a:rPr lang="fr-FR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molecules</a:t>
            </a:r>
            <a:r>
              <a:rPr lang="fr-FR" sz="2400" dirty="0">
                <a:solidFill>
                  <a:schemeClr val="tx1"/>
                </a:solidFill>
                <a:latin typeface="Trebuchet MS" panose="020B0603020202020204" pitchFamily="34" charset="0"/>
              </a:rPr>
              <a:t>.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sz="4000" dirty="0">
              <a:latin typeface="Trebuchet MS" panose="020B0603020202020204" pitchFamily="34" charset="0"/>
            </a:endParaRPr>
          </a:p>
        </p:txBody>
      </p:sp>
      <p:pic>
        <p:nvPicPr>
          <p:cNvPr id="271" name="Google Shape;2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268" y="0"/>
            <a:ext cx="6858002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>
            <a:spLocks noGrp="1"/>
          </p:cNvSpPr>
          <p:nvPr>
            <p:ph type="body" idx="1"/>
          </p:nvPr>
        </p:nvSpPr>
        <p:spPr>
          <a:xfrm>
            <a:off x="0" y="4680157"/>
            <a:ext cx="3433540" cy="15373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3200" b="1" dirty="0">
                <a:solidFill>
                  <a:schemeClr val="tx2"/>
                </a:solidFill>
              </a:rPr>
              <a:t>Gene Cyp1b1</a:t>
            </a:r>
            <a:endParaRPr sz="3200" b="1" dirty="0">
              <a:solidFill>
                <a:schemeClr val="tx2"/>
              </a:solidFill>
            </a:endParaRPr>
          </a:p>
        </p:txBody>
      </p:sp>
      <p:pic>
        <p:nvPicPr>
          <p:cNvPr id="278" name="Google Shape;278;p38"/>
          <p:cNvPicPr preferRelativeResize="0"/>
          <p:nvPr/>
        </p:nvPicPr>
        <p:blipFill rotWithShape="1">
          <a:blip r:embed="rId3">
            <a:alphaModFix/>
          </a:blip>
          <a:srcRect t="4204" r="16324" b="68002"/>
          <a:stretch/>
        </p:blipFill>
        <p:spPr>
          <a:xfrm>
            <a:off x="0" y="0"/>
            <a:ext cx="12192002" cy="404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7AFBA17-C5DD-48A2-AAC2-E8CF8E14B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193" y="4825896"/>
            <a:ext cx="3307745" cy="1992616"/>
          </a:xfrm>
          <a:prstGeom prst="rect">
            <a:avLst/>
          </a:prstGeom>
        </p:spPr>
      </p:pic>
      <p:pic>
        <p:nvPicPr>
          <p:cNvPr id="3" name="Image 2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610BFE74-1130-49AB-8AB8-2A13B6E39D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7" r="216" b="2599"/>
          <a:stretch/>
        </p:blipFill>
        <p:spPr>
          <a:xfrm>
            <a:off x="1467526" y="4106274"/>
            <a:ext cx="5612128" cy="759109"/>
          </a:xfrm>
          <a:prstGeom prst="rect">
            <a:avLst/>
          </a:prstGeom>
        </p:spPr>
      </p:pic>
      <p:pic>
        <p:nvPicPr>
          <p:cNvPr id="6" name="Google Shape;271;p37">
            <a:extLst>
              <a:ext uri="{FF2B5EF4-FFF2-40B4-BE49-F238E27FC236}">
                <a16:creationId xmlns:a16="http://schemas.microsoft.com/office/drawing/2014/main" id="{3C3B3568-FC5E-490C-A846-00842116A9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4419" t="7828" b="55773"/>
          <a:stretch/>
        </p:blipFill>
        <p:spPr>
          <a:xfrm>
            <a:off x="10161576" y="4106274"/>
            <a:ext cx="1301418" cy="27517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85269F89-DEB8-4956-8EDB-4B12BB5C70C2}"/>
              </a:ext>
            </a:extLst>
          </p:cNvPr>
          <p:cNvSpPr/>
          <p:nvPr/>
        </p:nvSpPr>
        <p:spPr>
          <a:xfrm rot="10800000">
            <a:off x="11654671" y="3186717"/>
            <a:ext cx="424207" cy="4845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14CBD43-4B42-43F2-9A1F-68ABE65ADFDE}"/>
              </a:ext>
            </a:extLst>
          </p:cNvPr>
          <p:cNvSpPr/>
          <p:nvPr/>
        </p:nvSpPr>
        <p:spPr>
          <a:xfrm rot="197827">
            <a:off x="2818263" y="5842556"/>
            <a:ext cx="717403" cy="33620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790074" y="0"/>
            <a:ext cx="4166937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1" dirty="0"/>
              <a:t>														</a:t>
            </a:r>
            <a:r>
              <a:rPr lang="fr-FR" sz="4400" b="1" dirty="0" err="1"/>
              <a:t>HeatMap</a:t>
            </a:r>
            <a:r>
              <a:rPr lang="fr-FR" sz="4400" b="1" dirty="0"/>
              <a:t> </a:t>
            </a:r>
            <a:endParaRPr sz="4400" b="1" dirty="0"/>
          </a:p>
        </p:txBody>
      </p:sp>
      <p:sp>
        <p:nvSpPr>
          <p:cNvPr id="270" name="Google Shape;270;p37"/>
          <p:cNvSpPr txBox="1">
            <a:spLocks noGrp="1"/>
          </p:cNvSpPr>
          <p:nvPr>
            <p:ph type="body" idx="1"/>
          </p:nvPr>
        </p:nvSpPr>
        <p:spPr>
          <a:xfrm>
            <a:off x="14044" y="1886296"/>
            <a:ext cx="5462929" cy="48417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14450" lvl="2" indent="-28575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ts val="1800"/>
              <a:buFont typeface="Arial" panose="020B0604020202020204" pitchFamily="34" charset="0"/>
              <a:buChar char="•"/>
            </a:pPr>
            <a:endParaRPr lang="en-US" sz="2400" dirty="0">
              <a:ln/>
              <a:solidFill>
                <a:schemeClr val="tx1"/>
              </a:solidFill>
              <a:latin typeface="Trebuchet MS" panose="020B0603020202020204" pitchFamily="34" charset="0"/>
              <a:ea typeface="Arial"/>
              <a:cs typeface="Arial"/>
              <a:sym typeface="Arial"/>
            </a:endParaRPr>
          </a:p>
          <a:p>
            <a:r>
              <a:rPr lang="en-US" sz="2400" dirty="0" err="1">
                <a:ln/>
                <a:solidFill>
                  <a:schemeClr val="tx1"/>
                </a:solidFill>
                <a:latin typeface="Trebuchet MS" panose="020B0603020202020204" pitchFamily="34" charset="0"/>
                <a:cs typeface="Arial"/>
                <a:sym typeface="Arial"/>
              </a:rPr>
              <a:t>Gpnmb</a:t>
            </a:r>
            <a:r>
              <a:rPr lang="en-US" sz="2400" dirty="0">
                <a:ln/>
                <a:solidFill>
                  <a:schemeClr val="tx1"/>
                </a:solidFill>
                <a:latin typeface="Trebuchet MS" panose="020B0603020202020204" pitchFamily="34" charset="0"/>
                <a:cs typeface="Arial"/>
                <a:sym typeface="Arial"/>
              </a:rPr>
              <a:t> :</a:t>
            </a:r>
            <a:r>
              <a:rPr lang="fr-FR" sz="2400" dirty="0">
                <a:latin typeface="Trebuchet MS" panose="020B0603020202020204" pitchFamily="34" charset="0"/>
              </a:rPr>
              <a:t>The protein </a:t>
            </a:r>
            <a:r>
              <a:rPr lang="fr-FR" sz="2400" dirty="0" err="1">
                <a:latin typeface="Trebuchet MS" panose="020B0603020202020204" pitchFamily="34" charset="0"/>
              </a:rPr>
              <a:t>encoded</a:t>
            </a:r>
            <a:r>
              <a:rPr lang="fr-FR" sz="2400" dirty="0">
                <a:latin typeface="Trebuchet MS" panose="020B0603020202020204" pitchFamily="34" charset="0"/>
              </a:rPr>
              <a:t> by </a:t>
            </a:r>
            <a:r>
              <a:rPr lang="fr-FR" sz="2400" dirty="0" err="1">
                <a:latin typeface="Trebuchet MS" panose="020B0603020202020204" pitchFamily="34" charset="0"/>
              </a:rPr>
              <a:t>this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gene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is</a:t>
            </a:r>
            <a:r>
              <a:rPr lang="fr-FR" sz="2400" dirty="0">
                <a:latin typeface="Trebuchet MS" panose="020B0603020202020204" pitchFamily="34" charset="0"/>
              </a:rPr>
              <a:t> a </a:t>
            </a:r>
            <a:r>
              <a:rPr lang="fr-FR" sz="2400" dirty="0" err="1">
                <a:latin typeface="Trebuchet MS" panose="020B0603020202020204" pitchFamily="34" charset="0"/>
              </a:rPr>
              <a:t>transmembrane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glycoprotein</a:t>
            </a:r>
            <a:r>
              <a:rPr lang="fr-FR" sz="2400" dirty="0">
                <a:latin typeface="Trebuchet MS" panose="020B0603020202020204" pitchFamily="34" charset="0"/>
              </a:rPr>
              <a:t>.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GPNMB has been reported to be expressed in various cell types, including: osteoblasts and dendritic cells, and it is overexpressed in various cancer types. </a:t>
            </a:r>
            <a:r>
              <a:rPr lang="en-US" sz="2400" dirty="0">
                <a:ln/>
                <a:solidFill>
                  <a:schemeClr val="tx1"/>
                </a:solidFill>
                <a:latin typeface="Trebuchet MS" panose="020B0603020202020204" pitchFamily="34" charset="0"/>
                <a:cs typeface="Arial"/>
                <a:sym typeface="Arial"/>
              </a:rPr>
              <a:t> </a:t>
            </a:r>
          </a:p>
          <a:p>
            <a:r>
              <a:rPr lang="en-US" sz="2400" dirty="0">
                <a:ln/>
                <a:solidFill>
                  <a:schemeClr val="tx1"/>
                </a:solidFill>
                <a:latin typeface="Trebuchet MS" panose="020B0603020202020204" pitchFamily="34" charset="0"/>
                <a:cs typeface="Arial"/>
                <a:sym typeface="Arial"/>
              </a:rPr>
              <a:t>Enrichment Osteoblast Differentiation</a:t>
            </a:r>
            <a:endParaRPr lang="en-US" sz="2400" dirty="0">
              <a:ln/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Trebuchet MS" panose="020B0603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6ED5373-377A-4DDD-B181-3D8DE499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87" y="0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3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id:f8dc2540-29db-45b3-89f2-d97503870e64">
            <a:extLst>
              <a:ext uri="{FF2B5EF4-FFF2-40B4-BE49-F238E27FC236}">
                <a16:creationId xmlns:a16="http://schemas.microsoft.com/office/drawing/2014/main" id="{E076A92B-1215-498F-A7C1-0A257B914C97}"/>
              </a:ext>
            </a:extLst>
          </p:cNvPr>
          <p:cNvPicPr/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2"/>
          <a:stretch>
            <a:fillRect/>
          </a:stretch>
        </p:blipFill>
        <p:spPr bwMode="auto">
          <a:xfrm>
            <a:off x="2505939" y="3498784"/>
            <a:ext cx="3808430" cy="3384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 descr="cid:ac193da9-235f-4e14-8bf4-23122a8cd483">
            <a:extLst>
              <a:ext uri="{FF2B5EF4-FFF2-40B4-BE49-F238E27FC236}">
                <a16:creationId xmlns:a16="http://schemas.microsoft.com/office/drawing/2014/main" id="{12CE96F5-58AE-4CB2-B907-4A08D58BD4E8}"/>
              </a:ext>
            </a:extLst>
          </p:cNvPr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0" y="3818903"/>
            <a:ext cx="1971792" cy="26975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76;p38">
            <a:extLst>
              <a:ext uri="{FF2B5EF4-FFF2-40B4-BE49-F238E27FC236}">
                <a16:creationId xmlns:a16="http://schemas.microsoft.com/office/drawing/2014/main" id="{AC988D67-9ED2-41A2-8565-9D7AB1FEB509}"/>
              </a:ext>
            </a:extLst>
          </p:cNvPr>
          <p:cNvSpPr txBox="1">
            <a:spLocks/>
          </p:cNvSpPr>
          <p:nvPr/>
        </p:nvSpPr>
        <p:spPr>
          <a:xfrm>
            <a:off x="6517975" y="4837202"/>
            <a:ext cx="4629877" cy="16566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4400" b="1" dirty="0">
                <a:solidFill>
                  <a:schemeClr val="tx2"/>
                </a:solidFill>
              </a:rPr>
              <a:t>Gene </a:t>
            </a:r>
            <a:r>
              <a:rPr lang="fr-FR" sz="4400" b="1" dirty="0" err="1">
                <a:solidFill>
                  <a:schemeClr val="tx2"/>
                </a:solidFill>
              </a:rPr>
              <a:t>Gpnmb</a:t>
            </a:r>
            <a:endParaRPr lang="fr-FR" sz="4400" b="1" dirty="0">
              <a:solidFill>
                <a:schemeClr val="tx2"/>
              </a:solidFill>
            </a:endParaRP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8E459920-778B-4F0A-B978-49FA27FA27A1}"/>
              </a:ext>
            </a:extLst>
          </p:cNvPr>
          <p:cNvSpPr/>
          <p:nvPr/>
        </p:nvSpPr>
        <p:spPr>
          <a:xfrm>
            <a:off x="2642629" y="5191068"/>
            <a:ext cx="424207" cy="30165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30651B83-5D27-4290-84D2-356CDC5D74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95" t="38607" r="14756" b="50000"/>
          <a:stretch/>
        </p:blipFill>
        <p:spPr>
          <a:xfrm>
            <a:off x="0" y="1749392"/>
            <a:ext cx="12192000" cy="1656613"/>
          </a:xfrm>
          <a:prstGeom prst="rect">
            <a:avLst/>
          </a:prstGeom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3E032F3A-8A9A-4BDC-BD12-B147B6F646CF}"/>
              </a:ext>
            </a:extLst>
          </p:cNvPr>
          <p:cNvSpPr/>
          <p:nvPr/>
        </p:nvSpPr>
        <p:spPr>
          <a:xfrm rot="10800000">
            <a:off x="11499807" y="2864449"/>
            <a:ext cx="424207" cy="32051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5F367B3D-2D7B-4519-862A-33BC94C29D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101" t="10418" b="58360"/>
          <a:stretch/>
        </p:blipFill>
        <p:spPr>
          <a:xfrm>
            <a:off x="10758226" y="3667026"/>
            <a:ext cx="953684" cy="1998483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5CD63973-2155-4DFD-9112-FF7670ED9A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95" t="9242" r="14756" b="79365"/>
          <a:stretch/>
        </p:blipFill>
        <p:spPr>
          <a:xfrm>
            <a:off x="0" y="0"/>
            <a:ext cx="12192000" cy="165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01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4EFC577-E544-47A3-9432-26AE712792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4700" y="198438"/>
            <a:ext cx="8761413" cy="708025"/>
          </a:xfrm>
        </p:spPr>
        <p:txBody>
          <a:bodyPr/>
          <a:lstStyle/>
          <a:p>
            <a:r>
              <a:rPr lang="fr-FR" sz="5400" b="1" dirty="0" err="1">
                <a:solidFill>
                  <a:schemeClr val="tx2"/>
                </a:solidFill>
              </a:rPr>
              <a:t>Enrichment</a:t>
            </a:r>
            <a:r>
              <a:rPr lang="fr-FR" sz="5400" b="1" dirty="0">
                <a:solidFill>
                  <a:schemeClr val="tx2"/>
                </a:solidFill>
              </a:rPr>
              <a:t> </a:t>
            </a:r>
            <a:r>
              <a:rPr lang="fr-FR" sz="5400" b="1" dirty="0" err="1">
                <a:solidFill>
                  <a:schemeClr val="tx2"/>
                </a:solidFill>
              </a:rPr>
              <a:t>Comparison</a:t>
            </a:r>
            <a:r>
              <a:rPr lang="fr-FR" sz="54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C58681A-7583-480F-8A5B-771AF43D8EA1}"/>
              </a:ext>
            </a:extLst>
          </p:cNvPr>
          <p:cNvSpPr/>
          <p:nvPr/>
        </p:nvSpPr>
        <p:spPr>
          <a:xfrm>
            <a:off x="8089900" y="2308225"/>
            <a:ext cx="939800" cy="1042988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6674DB0-5ADE-4417-A3CA-730DAF5713C9}"/>
              </a:ext>
            </a:extLst>
          </p:cNvPr>
          <p:cNvSpPr/>
          <p:nvPr/>
        </p:nvSpPr>
        <p:spPr>
          <a:xfrm>
            <a:off x="8089900" y="4418012"/>
            <a:ext cx="939800" cy="10429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E863C1-931D-4E27-AC1D-0D70DE37552A}"/>
              </a:ext>
            </a:extLst>
          </p:cNvPr>
          <p:cNvSpPr txBox="1"/>
          <p:nvPr/>
        </p:nvSpPr>
        <p:spPr>
          <a:xfrm>
            <a:off x="9220200" y="4506893"/>
            <a:ext cx="233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rebuchet MS" panose="020B0603020202020204" pitchFamily="34" charset="0"/>
              </a:rPr>
              <a:t>Clusters </a:t>
            </a:r>
            <a:r>
              <a:rPr lang="fr-FR" sz="2800" dirty="0" err="1">
                <a:latin typeface="Trebuchet MS" panose="020B0603020202020204" pitchFamily="34" charset="0"/>
              </a:rPr>
              <a:t>Enrichment</a:t>
            </a:r>
            <a:endParaRPr lang="fr-FR" sz="2800" dirty="0">
              <a:latin typeface="Trebuchet MS" panose="020B0603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028A466-A7E8-4E77-8354-CBF696FB50E5}"/>
              </a:ext>
            </a:extLst>
          </p:cNvPr>
          <p:cNvSpPr txBox="1"/>
          <p:nvPr/>
        </p:nvSpPr>
        <p:spPr>
          <a:xfrm>
            <a:off x="9220200" y="2397106"/>
            <a:ext cx="233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rebuchet MS" panose="020B0603020202020204" pitchFamily="34" charset="0"/>
              </a:rPr>
              <a:t>Articles </a:t>
            </a:r>
            <a:r>
              <a:rPr lang="fr-FR" sz="2800" dirty="0" err="1">
                <a:latin typeface="Trebuchet MS" panose="020B0603020202020204" pitchFamily="34" charset="0"/>
              </a:rPr>
              <a:t>Enrichment</a:t>
            </a:r>
            <a:endParaRPr lang="fr-FR" sz="2800" dirty="0">
              <a:latin typeface="Trebuchet MS" panose="020B0603020202020204" pitchFamily="34" charset="0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174EC339-8007-4327-A593-552D6717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1" y="1063849"/>
            <a:ext cx="7835900" cy="57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14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49DB6-AD1E-4E97-8F5C-46CC9012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dirty="0" err="1"/>
              <a:t>Results</a:t>
            </a:r>
            <a:r>
              <a:rPr lang="fr-FR" sz="5400" b="1" dirty="0"/>
              <a:t> </a:t>
            </a:r>
            <a:r>
              <a:rPr lang="fr-FR" sz="5400" b="1" dirty="0" err="1"/>
              <a:t>Summary</a:t>
            </a:r>
            <a:r>
              <a:rPr lang="fr-FR" sz="5400" b="1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B2213F-D21D-41A8-B4B0-19E55B4D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46" y="2564090"/>
            <a:ext cx="11906054" cy="4194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err="1">
                <a:latin typeface="Trebuchet MS" panose="020B0603020202020204" pitchFamily="34" charset="0"/>
              </a:rPr>
              <a:t>We</a:t>
            </a:r>
            <a:r>
              <a:rPr lang="fr-FR" sz="2800" dirty="0">
                <a:latin typeface="Trebuchet MS" panose="020B0603020202020204" pitchFamily="34" charset="0"/>
              </a:rPr>
              <a:t> </a:t>
            </a:r>
            <a:r>
              <a:rPr lang="fr-FR" sz="2800" dirty="0" err="1">
                <a:latin typeface="Trebuchet MS" panose="020B0603020202020204" pitchFamily="34" charset="0"/>
              </a:rPr>
              <a:t>found</a:t>
            </a:r>
            <a:r>
              <a:rPr lang="fr-FR" sz="2800" dirty="0">
                <a:latin typeface="Trebuchet MS" panose="020B0603020202020204" pitchFamily="34" charset="0"/>
              </a:rPr>
              <a:t> 2 </a:t>
            </a:r>
            <a:r>
              <a:rPr lang="fr-FR" sz="2800" dirty="0" err="1">
                <a:latin typeface="Trebuchet MS" panose="020B0603020202020204" pitchFamily="34" charset="0"/>
              </a:rPr>
              <a:t>kinds</a:t>
            </a:r>
            <a:r>
              <a:rPr lang="fr-FR" sz="2800" dirty="0">
                <a:latin typeface="Trebuchet MS" panose="020B0603020202020204" pitchFamily="34" charset="0"/>
              </a:rPr>
              <a:t> of </a:t>
            </a:r>
            <a:r>
              <a:rPr lang="fr-FR" sz="2800" dirty="0" err="1">
                <a:latin typeface="Trebuchet MS" panose="020B0603020202020204" pitchFamily="34" charset="0"/>
              </a:rPr>
              <a:t>Results</a:t>
            </a:r>
            <a:r>
              <a:rPr lang="fr-FR" sz="2800" dirty="0">
                <a:latin typeface="Trebuchet MS" panose="020B0603020202020204" pitchFamily="34" charset="0"/>
              </a:rPr>
              <a:t>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dirty="0">
                <a:latin typeface="Trebuchet MS" panose="020B0603020202020204" pitchFamily="34" charset="0"/>
              </a:rPr>
              <a:t>	</a:t>
            </a:r>
            <a:r>
              <a:rPr lang="fr-FR" sz="2800" dirty="0" err="1">
                <a:latin typeface="Trebuchet MS" panose="020B0603020202020204" pitchFamily="34" charset="0"/>
              </a:rPr>
              <a:t>Same</a:t>
            </a:r>
            <a:r>
              <a:rPr lang="fr-FR" sz="2800" dirty="0">
                <a:latin typeface="Trebuchet MS" panose="020B0603020202020204" pitchFamily="34" charset="0"/>
              </a:rPr>
              <a:t> conclusion </a:t>
            </a:r>
            <a:r>
              <a:rPr lang="fr-FR" sz="2800" dirty="0" err="1">
                <a:latin typeface="Trebuchet MS" panose="020B0603020202020204" pitchFamily="34" charset="0"/>
              </a:rPr>
              <a:t>from</a:t>
            </a:r>
            <a:r>
              <a:rPr lang="fr-FR" sz="2800" dirty="0">
                <a:latin typeface="Trebuchet MS" panose="020B0603020202020204" pitchFamily="34" charset="0"/>
              </a:rPr>
              <a:t> the articles and the </a:t>
            </a:r>
            <a:r>
              <a:rPr lang="fr-FR" sz="2800" dirty="0" err="1">
                <a:latin typeface="Trebuchet MS" panose="020B0603020202020204" pitchFamily="34" charset="0"/>
              </a:rPr>
              <a:t>comparisons</a:t>
            </a:r>
            <a:r>
              <a:rPr lang="fr-FR" sz="2800" dirty="0">
                <a:latin typeface="Trebuchet MS" panose="020B0603020202020204" pitchFamily="34" charset="0"/>
              </a:rPr>
              <a:t> :</a:t>
            </a:r>
          </a:p>
          <a:p>
            <a:pPr marL="0" indent="0">
              <a:buNone/>
            </a:pPr>
            <a:r>
              <a:rPr lang="fr-FR" sz="2800" dirty="0">
                <a:latin typeface="Trebuchet MS" panose="020B0603020202020204" pitchFamily="34" charset="0"/>
              </a:rPr>
              <a:t>	 Cytochrome P450 and </a:t>
            </a:r>
            <a:r>
              <a:rPr lang="fr-FR" sz="2800" dirty="0" err="1">
                <a:latin typeface="Trebuchet MS" panose="020B0603020202020204" pitchFamily="34" charset="0"/>
              </a:rPr>
              <a:t>Osteoblast</a:t>
            </a:r>
            <a:r>
              <a:rPr lang="fr-FR" sz="2800" dirty="0">
                <a:latin typeface="Trebuchet MS" panose="020B0603020202020204" pitchFamily="34" charset="0"/>
              </a:rPr>
              <a:t> Differentiation.</a:t>
            </a:r>
          </a:p>
          <a:p>
            <a:pPr marL="0" indent="0">
              <a:buNone/>
            </a:pPr>
            <a:endParaRPr lang="fr-FR" sz="28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800" dirty="0">
                <a:latin typeface="Trebuchet MS" panose="020B0603020202020204" pitchFamily="34" charset="0"/>
              </a:rPr>
              <a:t>The observation of the </a:t>
            </a:r>
            <a:r>
              <a:rPr lang="fr-FR" sz="2800" dirty="0" err="1">
                <a:latin typeface="Trebuchet MS" panose="020B0603020202020204" pitchFamily="34" charset="0"/>
              </a:rPr>
              <a:t>same</a:t>
            </a:r>
            <a:r>
              <a:rPr lang="fr-FR" sz="2800" dirty="0">
                <a:latin typeface="Trebuchet MS" panose="020B0603020202020204" pitchFamily="34" charset="0"/>
              </a:rPr>
              <a:t> </a:t>
            </a:r>
            <a:r>
              <a:rPr lang="fr-FR" sz="2800" dirty="0" err="1">
                <a:latin typeface="Trebuchet MS" panose="020B0603020202020204" pitchFamily="34" charset="0"/>
              </a:rPr>
              <a:t>behavior</a:t>
            </a:r>
            <a:r>
              <a:rPr lang="fr-FR" sz="2800" dirty="0">
                <a:latin typeface="Trebuchet MS" panose="020B0603020202020204" pitchFamily="34" charset="0"/>
              </a:rPr>
              <a:t> in </a:t>
            </a:r>
            <a:r>
              <a:rPr lang="fr-FR" sz="2800" dirty="0" err="1">
                <a:latin typeface="Trebuchet MS" panose="020B0603020202020204" pitchFamily="34" charset="0"/>
              </a:rPr>
              <a:t>genes</a:t>
            </a:r>
            <a:r>
              <a:rPr lang="fr-FR" sz="2800" dirty="0">
                <a:latin typeface="Trebuchet MS" panose="020B0603020202020204" pitchFamily="34" charset="0"/>
              </a:rPr>
              <a:t> </a:t>
            </a:r>
            <a:r>
              <a:rPr lang="fr-FR" sz="2800" dirty="0" err="1">
                <a:latin typeface="Trebuchet MS" panose="020B0603020202020204" pitchFamily="34" charset="0"/>
              </a:rPr>
              <a:t>allow</a:t>
            </a:r>
            <a:r>
              <a:rPr lang="fr-FR" sz="2800" dirty="0">
                <a:latin typeface="Trebuchet MS" panose="020B0603020202020204" pitchFamily="34" charset="0"/>
              </a:rPr>
              <a:t> us to </a:t>
            </a:r>
            <a:r>
              <a:rPr lang="fr-FR" sz="2800" dirty="0" err="1">
                <a:latin typeface="Trebuchet MS" panose="020B0603020202020204" pitchFamily="34" charset="0"/>
              </a:rPr>
              <a:t>find</a:t>
            </a:r>
            <a:r>
              <a:rPr lang="fr-FR" sz="2800" dirty="0">
                <a:latin typeface="Trebuchet MS" panose="020B0603020202020204" pitchFamily="34" charset="0"/>
              </a:rPr>
              <a:t> News </a:t>
            </a:r>
            <a:r>
              <a:rPr lang="fr-FR" sz="2800" dirty="0" err="1">
                <a:latin typeface="Trebuchet MS" panose="020B0603020202020204" pitchFamily="34" charset="0"/>
              </a:rPr>
              <a:t>Biological</a:t>
            </a:r>
            <a:r>
              <a:rPr lang="fr-FR" sz="2800" dirty="0">
                <a:latin typeface="Trebuchet MS" panose="020B0603020202020204" pitchFamily="34" charset="0"/>
              </a:rPr>
              <a:t> Process : Cellular </a:t>
            </a:r>
            <a:r>
              <a:rPr lang="fr-FR" sz="2800" dirty="0" err="1">
                <a:latin typeface="Trebuchet MS" panose="020B0603020202020204" pitchFamily="34" charset="0"/>
              </a:rPr>
              <a:t>response</a:t>
            </a:r>
            <a:r>
              <a:rPr lang="fr-FR" sz="2800" dirty="0">
                <a:latin typeface="Trebuchet MS" panose="020B0603020202020204" pitchFamily="34" charset="0"/>
              </a:rPr>
              <a:t> to cadmium ion.</a:t>
            </a:r>
          </a:p>
        </p:txBody>
      </p:sp>
    </p:spTree>
    <p:extLst>
      <p:ext uri="{BB962C8B-B14F-4D97-AF65-F5344CB8AC3E}">
        <p14:creationId xmlns:p14="http://schemas.microsoft.com/office/powerpoint/2010/main" val="1998878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838200" y="66350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fr-FR" sz="6600" b="1" dirty="0"/>
              <a:t>Conclusion </a:t>
            </a:r>
            <a:endParaRPr sz="6600" b="1" dirty="0"/>
          </a:p>
        </p:txBody>
      </p:sp>
      <p:sp>
        <p:nvSpPr>
          <p:cNvPr id="297" name="Google Shape;297;p41"/>
          <p:cNvSpPr txBox="1">
            <a:spLocks noGrp="1"/>
          </p:cNvSpPr>
          <p:nvPr>
            <p:ph type="body" idx="1"/>
          </p:nvPr>
        </p:nvSpPr>
        <p:spPr>
          <a:xfrm>
            <a:off x="751573" y="2323782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fr-FR" sz="2400" dirty="0">
              <a:latin typeface="Trebuchet MS" panose="020B0603020202020204" pitchFamily="34" charset="0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fr-FR" sz="2400" dirty="0">
                <a:latin typeface="Trebuchet MS" panose="020B0603020202020204" pitchFamily="34" charset="0"/>
              </a:rPr>
              <a:t>By </a:t>
            </a:r>
            <a:r>
              <a:rPr lang="fr-FR" sz="2400" dirty="0" err="1">
                <a:latin typeface="Trebuchet MS" panose="020B0603020202020204" pitchFamily="34" charset="0"/>
              </a:rPr>
              <a:t>collecting</a:t>
            </a:r>
            <a:r>
              <a:rPr lang="fr-FR" sz="2400" dirty="0">
                <a:latin typeface="Trebuchet MS" panose="020B0603020202020204" pitchFamily="34" charset="0"/>
              </a:rPr>
              <a:t> the </a:t>
            </a:r>
            <a:r>
              <a:rPr lang="fr-FR" sz="2400" b="1" dirty="0" err="1">
                <a:solidFill>
                  <a:srgbClr val="FF0000"/>
                </a:solidFill>
                <a:latin typeface="Trebuchet MS" panose="020B0603020202020204" pitchFamily="34" charset="0"/>
              </a:rPr>
              <a:t>studies</a:t>
            </a:r>
            <a:r>
              <a:rPr lang="fr-FR" sz="2400" dirty="0">
                <a:latin typeface="Trebuchet MS" panose="020B0603020202020204" pitchFamily="34" charset="0"/>
              </a:rPr>
              <a:t> of </a:t>
            </a:r>
            <a:r>
              <a:rPr lang="fr-FR" sz="2400" dirty="0" err="1">
                <a:latin typeface="Trebuchet MS" panose="020B0603020202020204" pitchFamily="34" charset="0"/>
              </a:rPr>
              <a:t>interrest</a:t>
            </a:r>
            <a:r>
              <a:rPr lang="fr-FR" sz="2400" dirty="0">
                <a:latin typeface="Trebuchet MS" panose="020B0603020202020204" pitchFamily="34" charset="0"/>
              </a:rPr>
              <a:t>, </a:t>
            </a:r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fr-FR" sz="2400" dirty="0">
              <a:latin typeface="Trebuchet MS" panose="020B0603020202020204" pitchFamily="34" charset="0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fr-FR" sz="2400" dirty="0" err="1">
                <a:latin typeface="Trebuchet MS" panose="020B0603020202020204" pitchFamily="34" charset="0"/>
              </a:rPr>
              <a:t>we</a:t>
            </a:r>
            <a:r>
              <a:rPr lang="fr-FR" sz="2400" dirty="0">
                <a:latin typeface="Trebuchet MS" panose="020B0603020202020204" pitchFamily="34" charset="0"/>
              </a:rPr>
              <a:t> have </a:t>
            </a:r>
            <a:r>
              <a:rPr lang="fr-FR" sz="2400" dirty="0" err="1">
                <a:latin typeface="Trebuchet MS" panose="020B0603020202020204" pitchFamily="34" charset="0"/>
              </a:rPr>
              <a:t>created</a:t>
            </a:r>
            <a:r>
              <a:rPr lang="fr-FR" sz="2400" dirty="0">
                <a:latin typeface="Trebuchet MS" panose="020B0603020202020204" pitchFamily="34" charset="0"/>
              </a:rPr>
              <a:t> a </a:t>
            </a:r>
            <a:r>
              <a:rPr lang="fr-FR" sz="2800" b="1" dirty="0" err="1">
                <a:solidFill>
                  <a:srgbClr val="FF0000"/>
                </a:solidFill>
                <a:latin typeface="Trebuchet MS" panose="020B0603020202020204" pitchFamily="34" charset="0"/>
              </a:rPr>
              <a:t>MetaData</a:t>
            </a:r>
            <a:endParaRPr lang="fr-FR" sz="24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fr-FR" sz="24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which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we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carried</a:t>
            </a:r>
            <a:r>
              <a:rPr lang="fr-FR" sz="2400" dirty="0">
                <a:latin typeface="Trebuchet MS" panose="020B0603020202020204" pitchFamily="34" charset="0"/>
              </a:rPr>
              <a:t> out a </a:t>
            </a:r>
            <a:r>
              <a:rPr lang="fr-FR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comparative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800" b="1" dirty="0">
                <a:solidFill>
                  <a:srgbClr val="FF0000"/>
                </a:solidFill>
                <a:latin typeface="Trebuchet MS" panose="020B0603020202020204" pitchFamily="34" charset="0"/>
              </a:rPr>
              <a:t>Analysis</a:t>
            </a:r>
            <a:r>
              <a:rPr lang="fr-FR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,</a:t>
            </a:r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fr-FR" sz="2400" dirty="0">
              <a:latin typeface="Trebuchet MS" panose="020B0603020202020204" pitchFamily="34" charset="0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which</a:t>
            </a:r>
            <a:r>
              <a:rPr lang="fr-FR" sz="2400" dirty="0">
                <a:latin typeface="Trebuchet MS" panose="020B0603020202020204" pitchFamily="34" charset="0"/>
              </a:rPr>
              <a:t> enable us </a:t>
            </a:r>
            <a:r>
              <a:rPr lang="fr-FR" sz="2400" dirty="0" err="1">
                <a:latin typeface="Trebuchet MS" panose="020B0603020202020204" pitchFamily="34" charset="0"/>
              </a:rPr>
              <a:t>identify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other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b="1" dirty="0" err="1">
                <a:solidFill>
                  <a:srgbClr val="FF0000"/>
                </a:solidFill>
                <a:latin typeface="Trebuchet MS" panose="020B0603020202020204" pitchFamily="34" charset="0"/>
              </a:rPr>
              <a:t>biologocal</a:t>
            </a:r>
            <a:r>
              <a:rPr lang="fr-FR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fr-FR" sz="2400" b="1" dirty="0" err="1">
                <a:solidFill>
                  <a:srgbClr val="FF0000"/>
                </a:solidFill>
                <a:latin typeface="Trebuchet MS" panose="020B0603020202020204" pitchFamily="34" charset="0"/>
              </a:rPr>
              <a:t>processes</a:t>
            </a:r>
            <a:r>
              <a:rPr lang="fr-FR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affected</a:t>
            </a:r>
            <a:r>
              <a:rPr lang="fr-FR" sz="2400" dirty="0">
                <a:latin typeface="Trebuchet MS" panose="020B0603020202020204" pitchFamily="34" charset="0"/>
              </a:rPr>
              <a:t> by the TCDD,</a:t>
            </a:r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fr-FR" sz="2400" dirty="0">
              <a:latin typeface="Trebuchet MS" panose="020B0603020202020204" pitchFamily="34" charset="0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than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those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that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were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known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until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then</a:t>
            </a:r>
            <a:r>
              <a:rPr lang="fr-FR" sz="2400" dirty="0">
                <a:latin typeface="Trebuchet MS" panose="020B0603020202020204" pitchFamily="34" charset="0"/>
              </a:rPr>
              <a:t> . </a:t>
            </a:r>
            <a:endParaRPr sz="2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8A96C-181B-4AAD-8D55-B85622DF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977" y="1753818"/>
            <a:ext cx="4351023" cy="2283824"/>
          </a:xfrm>
        </p:spPr>
        <p:txBody>
          <a:bodyPr/>
          <a:lstStyle/>
          <a:p>
            <a:r>
              <a:rPr lang="fr-FR" sz="6600" b="1" dirty="0" err="1">
                <a:latin typeface="Trebuchet MS" panose="020B0603020202020204" pitchFamily="34" charset="0"/>
              </a:rPr>
              <a:t>Thanks</a:t>
            </a:r>
            <a:r>
              <a:rPr lang="fr-FR" sz="6600" b="1" dirty="0">
                <a:latin typeface="Trebuchet MS" panose="020B0603020202020204" pitchFamily="34" charset="0"/>
              </a:rPr>
              <a:t> to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C5F0F6-DFAA-4080-A7A5-A76794A80587}"/>
              </a:ext>
            </a:extLst>
          </p:cNvPr>
          <p:cNvSpPr txBox="1"/>
          <p:nvPr/>
        </p:nvSpPr>
        <p:spPr>
          <a:xfrm>
            <a:off x="6796726" y="1197204"/>
            <a:ext cx="49585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Trebuchet MS" panose="020B0603020202020204" pitchFamily="34" charset="0"/>
              </a:rPr>
              <a:t>Moshe for the Scripts.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latin typeface="Trebuchet MS" panose="020B06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Trebuchet MS" panose="020B0603020202020204" pitchFamily="34" charset="0"/>
              </a:rPr>
              <a:t>Zohar for all the </a:t>
            </a:r>
            <a:r>
              <a:rPr lang="fr-FR" sz="2800" dirty="0" err="1">
                <a:latin typeface="Trebuchet MS" panose="020B0603020202020204" pitchFamily="34" charset="0"/>
              </a:rPr>
              <a:t>explanations</a:t>
            </a:r>
            <a:r>
              <a:rPr lang="fr-FR" sz="2800" dirty="0">
                <a:latin typeface="Trebuchet MS" panose="020B0603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latin typeface="Trebuchet MS" panose="020B06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Trebuchet MS" panose="020B0603020202020204" pitchFamily="34" charset="0"/>
              </a:rPr>
              <a:t>Hanna </a:t>
            </a:r>
            <a:r>
              <a:rPr lang="fr-FR" sz="2800" dirty="0" err="1">
                <a:latin typeface="Trebuchet MS" panose="020B0603020202020204" pitchFamily="34" charset="0"/>
              </a:rPr>
              <a:t>Drori</a:t>
            </a:r>
            <a:r>
              <a:rPr lang="fr-FR" sz="2800" dirty="0">
                <a:latin typeface="Trebuchet MS" panose="020B0603020202020204" pitchFamily="34" charset="0"/>
              </a:rPr>
              <a:t> for </a:t>
            </a:r>
            <a:r>
              <a:rPr lang="fr-FR" sz="2800" dirty="0" err="1">
                <a:latin typeface="Trebuchet MS" panose="020B0603020202020204" pitchFamily="34" charset="0"/>
              </a:rPr>
              <a:t>Avi</a:t>
            </a:r>
            <a:r>
              <a:rPr lang="fr-FR" sz="2800" dirty="0">
                <a:latin typeface="Trebuchet MS" panose="020B0603020202020204" pitchFamily="34" charset="0"/>
              </a:rPr>
              <a:t> </a:t>
            </a:r>
            <a:r>
              <a:rPr lang="fr-FR" sz="2800" dirty="0" err="1">
                <a:latin typeface="Trebuchet MS" panose="020B0603020202020204" pitchFamily="34" charset="0"/>
              </a:rPr>
              <a:t>Maayan</a:t>
            </a:r>
            <a:r>
              <a:rPr lang="fr-FR" sz="2800" dirty="0">
                <a:latin typeface="Trebuchet MS" panose="020B0603020202020204" pitchFamily="34" charset="0"/>
              </a:rPr>
              <a:t> Web Site.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latin typeface="Trebuchet MS" panose="020B06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Trebuchet MS" panose="020B0603020202020204" pitchFamily="34" charset="0"/>
              </a:rPr>
              <a:t>Shira </a:t>
            </a:r>
            <a:r>
              <a:rPr lang="fr-FR" sz="2800" dirty="0" err="1">
                <a:latin typeface="Trebuchet MS" panose="020B0603020202020204" pitchFamily="34" charset="0"/>
              </a:rPr>
              <a:t>Zaltzman</a:t>
            </a:r>
            <a:r>
              <a:rPr lang="fr-FR" sz="2800" dirty="0">
                <a:latin typeface="Trebuchet MS" panose="020B0603020202020204" pitchFamily="34" charset="0"/>
              </a:rPr>
              <a:t> for the </a:t>
            </a:r>
            <a:r>
              <a:rPr lang="fr-FR" sz="2800" dirty="0" err="1">
                <a:latin typeface="Trebuchet MS" panose="020B0603020202020204" pitchFamily="34" charset="0"/>
              </a:rPr>
              <a:t>sequence</a:t>
            </a:r>
            <a:r>
              <a:rPr lang="fr-FR" sz="2800" dirty="0">
                <a:latin typeface="Trebuchet MS" panose="020B0603020202020204" pitchFamily="34" charset="0"/>
              </a:rPr>
              <a:t> Alignement on the Mouse </a:t>
            </a:r>
            <a:r>
              <a:rPr lang="fr-FR" sz="2800" dirty="0" err="1">
                <a:latin typeface="Trebuchet MS" panose="020B0603020202020204" pitchFamily="34" charset="0"/>
              </a:rPr>
              <a:t>Genome</a:t>
            </a:r>
            <a:r>
              <a:rPr lang="fr-FR" sz="2800" dirty="0"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066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869" y="1087655"/>
            <a:ext cx="9096373" cy="958737"/>
          </a:xfrm>
        </p:spPr>
        <p:txBody>
          <a:bodyPr rtlCol="0"/>
          <a:lstStyle/>
          <a:p>
            <a:r>
              <a:rPr lang="fr-FR" sz="4400" b="1" dirty="0" err="1"/>
              <a:t>Research</a:t>
            </a:r>
            <a:r>
              <a:rPr lang="fr-FR" sz="4400" b="1" dirty="0"/>
              <a:t> Question </a:t>
            </a:r>
            <a:br>
              <a:rPr lang="fr-FR" sz="4400" b="1" dirty="0"/>
            </a:br>
            <a:endParaRPr lang="fr-FR" sz="4400" b="1" dirty="0"/>
          </a:p>
        </p:txBody>
      </p:sp>
      <p:sp>
        <p:nvSpPr>
          <p:cNvPr id="5" name="Google Shape;146;p20">
            <a:extLst>
              <a:ext uri="{FF2B5EF4-FFF2-40B4-BE49-F238E27FC236}">
                <a16:creationId xmlns:a16="http://schemas.microsoft.com/office/drawing/2014/main" id="{DDCCBA44-27DE-4097-AADD-826A944833E2}"/>
              </a:ext>
            </a:extLst>
          </p:cNvPr>
          <p:cNvSpPr txBox="1"/>
          <p:nvPr/>
        </p:nvSpPr>
        <p:spPr>
          <a:xfrm>
            <a:off x="1374904" y="2592732"/>
            <a:ext cx="8766300" cy="277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6000" b="1" dirty="0" err="1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What</a:t>
            </a:r>
            <a:r>
              <a:rPr lang="fr-FR" sz="6000" b="1" dirty="0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 can Meta Analysis tell us more about the </a:t>
            </a:r>
            <a:r>
              <a:rPr lang="fr-FR" sz="6000" b="1" dirty="0" err="1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effects</a:t>
            </a:r>
            <a:r>
              <a:rPr lang="fr-FR" sz="6000" b="1" dirty="0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 of  TCDD on living </a:t>
            </a:r>
            <a:r>
              <a:rPr lang="fr-FR" sz="6000" b="1" dirty="0" err="1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organisms</a:t>
            </a:r>
            <a:r>
              <a:rPr lang="fr-FR" sz="6000" b="1" dirty="0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6000" b="1" dirty="0">
              <a:solidFill>
                <a:srgbClr val="00B05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FC16272-2652-439C-9BE6-30FCF5A66E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01388" y="1656467"/>
            <a:ext cx="6898106" cy="720000"/>
          </a:xfrm>
        </p:spPr>
        <p:txBody>
          <a:bodyPr>
            <a:normAutofit fontScale="47500" lnSpcReduction="20000"/>
          </a:bodyPr>
          <a:lstStyle/>
          <a:p>
            <a:endParaRPr lang="fr-FR" sz="2400" dirty="0">
              <a:latin typeface="Trebuchet MS" panose="020B0603020202020204" pitchFamily="34" charset="0"/>
            </a:endParaRPr>
          </a:p>
          <a:p>
            <a:r>
              <a:rPr lang="fr-FR" sz="5100" dirty="0">
                <a:latin typeface="Trebuchet MS" panose="020B0603020202020204" pitchFamily="34" charset="0"/>
              </a:rPr>
              <a:t>Most </a:t>
            </a:r>
            <a:r>
              <a:rPr lang="fr-FR" sz="5100" dirty="0" err="1">
                <a:latin typeface="Trebuchet MS" panose="020B0603020202020204" pitchFamily="34" charset="0"/>
              </a:rPr>
              <a:t>toxic</a:t>
            </a:r>
            <a:r>
              <a:rPr lang="fr-FR" sz="5100" dirty="0">
                <a:latin typeface="Trebuchet MS" panose="020B0603020202020204" pitchFamily="34" charset="0"/>
              </a:rPr>
              <a:t> </a:t>
            </a:r>
            <a:r>
              <a:rPr lang="fr-FR" sz="5100" dirty="0" err="1">
                <a:latin typeface="Trebuchet MS" panose="020B0603020202020204" pitchFamily="34" charset="0"/>
              </a:rPr>
              <a:t>dioxin</a:t>
            </a:r>
            <a:r>
              <a:rPr lang="fr-FR" sz="5100" dirty="0">
                <a:latin typeface="Trebuchet MS" panose="020B0603020202020204" pitchFamily="34" charset="0"/>
              </a:rPr>
              <a:t> compound.</a:t>
            </a:r>
          </a:p>
          <a:p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15F936-F2AD-48EB-9C74-6DAFC61AC4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1389" y="2561156"/>
            <a:ext cx="6898106" cy="720000"/>
          </a:xfrm>
        </p:spPr>
        <p:txBody>
          <a:bodyPr>
            <a:normAutofit fontScale="40000" lnSpcReduction="20000"/>
          </a:bodyPr>
          <a:lstStyle/>
          <a:p>
            <a:endParaRPr lang="en-US" sz="2400" dirty="0"/>
          </a:p>
          <a:p>
            <a:r>
              <a:rPr lang="en-US" sz="5100" dirty="0">
                <a:latin typeface="Trebuchet MS" panose="020B0603020202020204" pitchFamily="34" charset="0"/>
              </a:rPr>
              <a:t>In 1997, it was classified as carcinogen for humans.</a:t>
            </a:r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A301E6-CFF0-4E9A-9397-F65BDF2EA0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01389" y="3373501"/>
            <a:ext cx="6994358" cy="720000"/>
          </a:xfrm>
        </p:spPr>
        <p:txBody>
          <a:bodyPr>
            <a:normAutofit fontScale="40000" lnSpcReduction="20000"/>
          </a:bodyPr>
          <a:lstStyle/>
          <a:p>
            <a:endParaRPr lang="en-US" sz="2400" dirty="0"/>
          </a:p>
          <a:p>
            <a:r>
              <a:rPr lang="en-US" sz="6000" dirty="0" err="1">
                <a:latin typeface="Trebuchet MS" panose="020B0603020202020204" pitchFamily="34" charset="0"/>
              </a:rPr>
              <a:t>Lipophilics</a:t>
            </a:r>
            <a:r>
              <a:rPr lang="en-US" sz="6000" dirty="0">
                <a:latin typeface="Trebuchet MS" panose="020B0603020202020204" pitchFamily="34" charset="0"/>
              </a:rPr>
              <a:t> : very stable in living organism.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F04165-D746-4904-937F-DFD8DCFA96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01388" y="4185846"/>
            <a:ext cx="6994357" cy="720000"/>
          </a:xfrm>
        </p:spPr>
        <p:txBody>
          <a:bodyPr>
            <a:normAutofit fontScale="25000" lnSpcReduction="20000"/>
          </a:bodyPr>
          <a:lstStyle/>
          <a:p>
            <a:endParaRPr lang="fr-FR" sz="2400" dirty="0"/>
          </a:p>
          <a:p>
            <a:r>
              <a:rPr lang="fr-FR" sz="9600" dirty="0" err="1">
                <a:latin typeface="Trebuchet MS" panose="020B0603020202020204" pitchFamily="34" charset="0"/>
              </a:rPr>
              <a:t>Resistant</a:t>
            </a:r>
            <a:r>
              <a:rPr lang="fr-FR" sz="9600" dirty="0">
                <a:latin typeface="Trebuchet MS" panose="020B0603020202020204" pitchFamily="34" charset="0"/>
              </a:rPr>
              <a:t> to </a:t>
            </a:r>
            <a:r>
              <a:rPr lang="fr-FR" sz="9600" dirty="0" err="1">
                <a:latin typeface="Trebuchet MS" panose="020B0603020202020204" pitchFamily="34" charset="0"/>
              </a:rPr>
              <a:t>detoxification</a:t>
            </a:r>
            <a:r>
              <a:rPr lang="fr-FR" sz="9600" dirty="0">
                <a:latin typeface="Trebuchet MS" panose="020B0603020202020204" pitchFamily="34" charset="0"/>
              </a:rPr>
              <a:t> </a:t>
            </a:r>
            <a:r>
              <a:rPr lang="fr-FR" sz="9600" dirty="0" err="1">
                <a:latin typeface="Trebuchet MS" panose="020B0603020202020204" pitchFamily="34" charset="0"/>
              </a:rPr>
              <a:t>mechanisms</a:t>
            </a:r>
            <a:r>
              <a:rPr lang="fr-FR" sz="9600" dirty="0">
                <a:latin typeface="Trebuchet MS" panose="020B0603020202020204" pitchFamily="34" charset="0"/>
              </a:rPr>
              <a:t>.</a:t>
            </a:r>
          </a:p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DE5E4D1-BCCA-4522-A0D9-0A12CB9B85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01388" y="5003738"/>
            <a:ext cx="7090612" cy="720000"/>
          </a:xfrm>
        </p:spPr>
        <p:txBody>
          <a:bodyPr>
            <a:normAutofit fontScale="25000" lnSpcReduction="20000"/>
          </a:bodyPr>
          <a:lstStyle/>
          <a:p>
            <a:endParaRPr lang="en-US" sz="2400" dirty="0"/>
          </a:p>
          <a:p>
            <a:r>
              <a:rPr lang="en-US" sz="9600" dirty="0">
                <a:latin typeface="Trebuchet MS" panose="020B0603020202020204" pitchFamily="34" charset="0"/>
              </a:rPr>
              <a:t>Remain stored in the adipose tissue of animals .</a:t>
            </a:r>
          </a:p>
          <a:p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E670A9C2-1CE8-418F-A2DE-CB08E04C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38" y="609600"/>
            <a:ext cx="3076183" cy="6400800"/>
          </a:xfrm>
        </p:spPr>
        <p:txBody>
          <a:bodyPr/>
          <a:lstStyle/>
          <a:p>
            <a:r>
              <a:rPr lang="fr-FR" sz="3600" b="1" dirty="0"/>
              <a:t>TCDD - 2,3,7,8-Tetrachlorodibenzodioxin</a:t>
            </a:r>
          </a:p>
        </p:txBody>
      </p:sp>
    </p:spTree>
    <p:extLst>
      <p:ext uri="{BB962C8B-B14F-4D97-AF65-F5344CB8AC3E}">
        <p14:creationId xmlns:p14="http://schemas.microsoft.com/office/powerpoint/2010/main" val="9898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7;p22">
            <a:extLst>
              <a:ext uri="{FF2B5EF4-FFF2-40B4-BE49-F238E27FC236}">
                <a16:creationId xmlns:a16="http://schemas.microsoft.com/office/drawing/2014/main" id="{CAD06036-2D69-4221-AECA-F1EF9C6A3697}"/>
              </a:ext>
            </a:extLst>
          </p:cNvPr>
          <p:cNvSpPr txBox="1">
            <a:spLocks/>
          </p:cNvSpPr>
          <p:nvPr/>
        </p:nvSpPr>
        <p:spPr bwMode="gray">
          <a:xfrm>
            <a:off x="668531" y="681519"/>
            <a:ext cx="9999542" cy="11128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6000"/>
              <a:buFont typeface="Trebuchet MS"/>
              <a:buNone/>
            </a:pPr>
            <a:r>
              <a:rPr lang="en-US" sz="4400" b="1" dirty="0"/>
              <a:t>Procedure to find our articles</a:t>
            </a:r>
            <a:endParaRPr lang="en-US" sz="2400" b="1" dirty="0"/>
          </a:p>
        </p:txBody>
      </p:sp>
      <p:sp>
        <p:nvSpPr>
          <p:cNvPr id="10" name="Google Shape;159;p22">
            <a:extLst>
              <a:ext uri="{FF2B5EF4-FFF2-40B4-BE49-F238E27FC236}">
                <a16:creationId xmlns:a16="http://schemas.microsoft.com/office/drawing/2014/main" id="{06918E46-871C-49EC-95DC-E1FA85008470}"/>
              </a:ext>
            </a:extLst>
          </p:cNvPr>
          <p:cNvSpPr/>
          <p:nvPr/>
        </p:nvSpPr>
        <p:spPr>
          <a:xfrm>
            <a:off x="537553" y="1669066"/>
            <a:ext cx="1972748" cy="175993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>
            <a:solidFill>
              <a:srgbClr val="2F7E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TCDD or BPA ? </a:t>
            </a:r>
            <a:endParaRPr/>
          </a:p>
        </p:txBody>
      </p:sp>
      <p:sp>
        <p:nvSpPr>
          <p:cNvPr id="11" name="Google Shape;160;p22">
            <a:extLst>
              <a:ext uri="{FF2B5EF4-FFF2-40B4-BE49-F238E27FC236}">
                <a16:creationId xmlns:a16="http://schemas.microsoft.com/office/drawing/2014/main" id="{EA1824C0-4420-4A5E-AD0D-7C25B461517E}"/>
              </a:ext>
            </a:extLst>
          </p:cNvPr>
          <p:cNvSpPr/>
          <p:nvPr/>
        </p:nvSpPr>
        <p:spPr>
          <a:xfrm>
            <a:off x="8846217" y="1629136"/>
            <a:ext cx="2277600" cy="18579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>
            <a:solidFill>
              <a:srgbClr val="2F7E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Which Organism ?</a:t>
            </a:r>
            <a:endParaRPr sz="200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62;p22">
            <a:extLst>
              <a:ext uri="{FF2B5EF4-FFF2-40B4-BE49-F238E27FC236}">
                <a16:creationId xmlns:a16="http://schemas.microsoft.com/office/drawing/2014/main" id="{9D4D6352-45A1-4FB4-8635-C40F31064C8F}"/>
              </a:ext>
            </a:extLst>
          </p:cNvPr>
          <p:cNvSpPr/>
          <p:nvPr/>
        </p:nvSpPr>
        <p:spPr>
          <a:xfrm>
            <a:off x="3132407" y="1612363"/>
            <a:ext cx="2124024" cy="199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>
            <a:solidFill>
              <a:srgbClr val="2F7E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Experiment</a:t>
            </a:r>
            <a:r>
              <a:rPr lang="fr-FR" sz="2000" b="1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Type</a:t>
            </a:r>
            <a:endParaRPr dirty="0"/>
          </a:p>
        </p:txBody>
      </p:sp>
      <p:sp>
        <p:nvSpPr>
          <p:cNvPr id="14" name="Google Shape;165;p22">
            <a:extLst>
              <a:ext uri="{FF2B5EF4-FFF2-40B4-BE49-F238E27FC236}">
                <a16:creationId xmlns:a16="http://schemas.microsoft.com/office/drawing/2014/main" id="{16A197D2-0D73-41C7-B885-7170B8BDFD13}"/>
              </a:ext>
            </a:extLst>
          </p:cNvPr>
          <p:cNvSpPr/>
          <p:nvPr/>
        </p:nvSpPr>
        <p:spPr>
          <a:xfrm>
            <a:off x="5838228" y="1629136"/>
            <a:ext cx="2124024" cy="18791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>
            <a:solidFill>
              <a:srgbClr val="2F7E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Treatment Protocol</a:t>
            </a:r>
            <a:r>
              <a:rPr lang="fr-FR" sz="20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/>
          </a:p>
        </p:txBody>
      </p:sp>
      <p:sp>
        <p:nvSpPr>
          <p:cNvPr id="15" name="Google Shape;163;p22">
            <a:extLst>
              <a:ext uri="{FF2B5EF4-FFF2-40B4-BE49-F238E27FC236}">
                <a16:creationId xmlns:a16="http://schemas.microsoft.com/office/drawing/2014/main" id="{B2D39679-3465-4491-8895-0ED977E792A1}"/>
              </a:ext>
            </a:extLst>
          </p:cNvPr>
          <p:cNvSpPr/>
          <p:nvPr/>
        </p:nvSpPr>
        <p:spPr>
          <a:xfrm>
            <a:off x="1049132" y="3723588"/>
            <a:ext cx="4691791" cy="245289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</a:t>
            </a:r>
            <a:r>
              <a:rPr lang="fr-FR" sz="24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400" b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worked</a:t>
            </a:r>
            <a:r>
              <a:rPr lang="fr-FR" sz="24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on 6 </a:t>
            </a:r>
            <a:r>
              <a:rPr lang="fr-FR" sz="2400" b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studies</a:t>
            </a:r>
            <a:r>
              <a:rPr lang="fr-FR" sz="24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:</a:t>
            </a:r>
            <a:endParaRPr sz="2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2400" dirty="0"/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one of </a:t>
            </a:r>
            <a:r>
              <a:rPr lang="fr-FR" sz="24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them</a:t>
            </a:r>
            <a:r>
              <a:rPr lang="fr-FR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was</a:t>
            </a:r>
            <a:r>
              <a:rPr lang="fr-FR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not </a:t>
            </a:r>
            <a:r>
              <a:rPr lang="fr-FR" sz="24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published</a:t>
            </a:r>
            <a:r>
              <a:rPr lang="fr-FR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2400" dirty="0"/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Two</a:t>
            </a:r>
            <a:r>
              <a:rPr lang="fr-FR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were</a:t>
            </a:r>
            <a:r>
              <a:rPr lang="fr-FR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on the </a:t>
            </a:r>
            <a:r>
              <a:rPr lang="fr-FR" sz="24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same</a:t>
            </a:r>
            <a:r>
              <a:rPr lang="fr-FR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article</a:t>
            </a:r>
            <a:endParaRPr sz="2400" dirty="0"/>
          </a:p>
        </p:txBody>
      </p:sp>
      <p:sp>
        <p:nvSpPr>
          <p:cNvPr id="16" name="Google Shape;164;p22">
            <a:extLst>
              <a:ext uri="{FF2B5EF4-FFF2-40B4-BE49-F238E27FC236}">
                <a16:creationId xmlns:a16="http://schemas.microsoft.com/office/drawing/2014/main" id="{98C41FB4-D5AA-4DF4-B485-3853BA498613}"/>
              </a:ext>
            </a:extLst>
          </p:cNvPr>
          <p:cNvSpPr/>
          <p:nvPr/>
        </p:nvSpPr>
        <p:spPr>
          <a:xfrm>
            <a:off x="6096000" y="3723589"/>
            <a:ext cx="5059167" cy="236543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      So </a:t>
            </a:r>
            <a:r>
              <a:rPr lang="fr-FR" sz="2400" b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</a:t>
            </a:r>
            <a:r>
              <a:rPr lang="fr-FR" sz="24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400" b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stay</a:t>
            </a:r>
            <a:r>
              <a:rPr lang="fr-FR" sz="24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400" b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with</a:t>
            </a:r>
            <a:r>
              <a:rPr lang="fr-FR" sz="24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4 articles :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one on </a:t>
            </a:r>
            <a:r>
              <a:rPr lang="fr-FR" sz="24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femoral</a:t>
            </a:r>
            <a:r>
              <a:rPr lang="fr-FR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cells</a:t>
            </a:r>
            <a:endParaRPr sz="24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two</a:t>
            </a:r>
            <a:r>
              <a:rPr lang="fr-FR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on intestinal </a:t>
            </a:r>
            <a:r>
              <a:rPr lang="fr-FR" sz="24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epithelium</a:t>
            </a:r>
            <a:r>
              <a:rPr lang="fr-FR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cells</a:t>
            </a:r>
            <a:endParaRPr sz="24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24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two</a:t>
            </a:r>
            <a:r>
              <a:rPr lang="fr-FR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on </a:t>
            </a:r>
            <a:r>
              <a:rPr lang="fr-FR" sz="24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hepatic</a:t>
            </a:r>
            <a:r>
              <a:rPr lang="fr-FR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cells</a:t>
            </a:r>
            <a:r>
              <a:rPr lang="fr-FR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1492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452488" y="1725105"/>
            <a:ext cx="4141350" cy="284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fr-FR" sz="5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AHR </a:t>
            </a:r>
            <a:r>
              <a:rPr lang="fr-FR" sz="5400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Aryl</a:t>
            </a:r>
            <a:r>
              <a:rPr lang="fr-FR" sz="5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5400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Hydrocarbon</a:t>
            </a:r>
            <a:r>
              <a:rPr lang="fr-FR" sz="5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5400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Receptor</a:t>
            </a:r>
            <a:endParaRPr sz="54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4294967295"/>
          </p:nvPr>
        </p:nvSpPr>
        <p:spPr>
          <a:xfrm>
            <a:off x="4812630" y="625643"/>
            <a:ext cx="7122695" cy="586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95300" indent="-457200">
              <a:lnSpc>
                <a:spcPct val="90000"/>
              </a:lnSpc>
              <a:spcBef>
                <a:spcPts val="0"/>
              </a:spcBef>
              <a:buClrTx/>
              <a:buSzPts val="3000"/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Transcription</a:t>
            </a: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Factor </a:t>
            </a:r>
            <a:r>
              <a:rPr lang="fr-FR" sz="2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regulates</a:t>
            </a: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gene</a:t>
            </a: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expression.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>
              <a:lnSpc>
                <a:spcPct val="9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3000"/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Regulator</a:t>
            </a: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of enzymes </a:t>
            </a:r>
            <a:r>
              <a:rPr lang="fr-FR" sz="2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such</a:t>
            </a: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fr-FR" sz="2400" dirty="0">
                <a:solidFill>
                  <a:srgbClr val="92D05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cytochrome P450s</a:t>
            </a:r>
            <a:r>
              <a:rPr lang="fr-FR" sz="2400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metabolize</a:t>
            </a: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these</a:t>
            </a: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chemicals</a:t>
            </a: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>
              <a:lnSpc>
                <a:spcPct val="9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3000"/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Roles</a:t>
            </a: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fr-FR" sz="2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regulating</a:t>
            </a: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immunity</a:t>
            </a: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2400" dirty="0">
                <a:solidFill>
                  <a:srgbClr val="92D05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stem </a:t>
            </a:r>
            <a:r>
              <a:rPr lang="fr-FR" sz="2400" dirty="0" err="1">
                <a:solidFill>
                  <a:srgbClr val="92D05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cell</a:t>
            </a:r>
            <a:r>
              <a:rPr lang="fr-FR" sz="2400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maintenance, and </a:t>
            </a:r>
            <a:r>
              <a:rPr lang="fr-FR" sz="2400" dirty="0">
                <a:solidFill>
                  <a:srgbClr val="92D05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cellular </a:t>
            </a:r>
            <a:r>
              <a:rPr lang="fr-FR" sz="2400" dirty="0" err="1">
                <a:solidFill>
                  <a:srgbClr val="92D05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differentiation</a:t>
            </a: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>
              <a:lnSpc>
                <a:spcPct val="9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3000"/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Normally</a:t>
            </a: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inactive.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>
              <a:lnSpc>
                <a:spcPct val="9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3000"/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Upon</a:t>
            </a: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ligand binding to </a:t>
            </a:r>
            <a:r>
              <a:rPr lang="fr-FR" sz="2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chemicals</a:t>
            </a: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such</a:t>
            </a: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as TCDD,  </a:t>
            </a:r>
            <a:r>
              <a:rPr lang="fr-FR" sz="2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leads to changes in </a:t>
            </a:r>
            <a:r>
              <a:rPr lang="fr-FR" sz="2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gene</a:t>
            </a:r>
            <a:r>
              <a:rPr lang="fr-FR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transcription.</a:t>
            </a:r>
            <a:endParaRPr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2;p25">
            <a:extLst>
              <a:ext uri="{FF2B5EF4-FFF2-40B4-BE49-F238E27FC236}">
                <a16:creationId xmlns:a16="http://schemas.microsoft.com/office/drawing/2014/main" id="{6227D14D-9D90-42E7-9DC6-8D74E604CBA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6679" y="367645"/>
            <a:ext cx="12022137" cy="801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3600"/>
              </a:spcBef>
              <a:buClr>
                <a:schemeClr val="dk1"/>
              </a:buClr>
              <a:buSzPts val="1100"/>
              <a:buNone/>
            </a:pPr>
            <a:endParaRPr lang="fr-FR" sz="2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0000"/>
              </a:lnSpc>
              <a:spcBef>
                <a:spcPts val="3600"/>
              </a:spcBef>
              <a:buClr>
                <a:schemeClr val="dk1"/>
              </a:buClr>
              <a:buSzPts val="1100"/>
            </a:pP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2,3,7,8-Tetrachlorodibenzo-</a:t>
            </a:r>
            <a:r>
              <a:rPr lang="fr-FR" sz="2800" b="1" i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-dioxin dose-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dependently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increases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bone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mass and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decreases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marrow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adiposity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juvenile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mice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110000"/>
              </a:lnSpc>
              <a:spcBef>
                <a:spcPts val="3600"/>
              </a:spcBef>
              <a:buClr>
                <a:schemeClr val="dk1"/>
              </a:buClr>
              <a:buSzPts val="1100"/>
            </a:pP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2,3,7,8-Tetrachlorodibenzo-</a:t>
            </a:r>
            <a:r>
              <a:rPr lang="fr-FR" sz="2800" b="1" i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-dioxin (TCDD)-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elicited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effects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on bile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acid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homeostasis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Alterations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in biosynthesis,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enterohepatic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circulation, and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microbial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metabolism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110000"/>
              </a:lnSpc>
              <a:spcBef>
                <a:spcPts val="3600"/>
              </a:spcBef>
              <a:buClr>
                <a:schemeClr val="dk1"/>
              </a:buClr>
              <a:buSzPts val="1100"/>
            </a:pP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Convergence of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Hepcidin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Deficiency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Systemic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Iron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Overloading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Heme Accumulation, and REV-ERBα/β Activation in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Aryl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Hydrocarbon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Receptor-Elicited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Hepatotoxicity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110000"/>
              </a:lnSpc>
              <a:spcBef>
                <a:spcPts val="3600"/>
              </a:spcBef>
              <a:buClr>
                <a:schemeClr val="dk1"/>
              </a:buClr>
              <a:buSzPts val="1100"/>
            </a:pP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RNA-Seq versus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oligonucleotide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assessment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of dose-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dependent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TCDD-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elicited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hepatic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gene</a:t>
            </a:r>
            <a:r>
              <a:rPr lang="fr-FR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expression in </a:t>
            </a:r>
            <a:r>
              <a:rPr lang="fr-FR" sz="2800" b="1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mice</a:t>
            </a:r>
            <a:endParaRPr lang="fr-FR" sz="2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0000"/>
              </a:lnSpc>
              <a:spcBef>
                <a:spcPts val="3600"/>
              </a:spcBef>
              <a:buClr>
                <a:schemeClr val="dk1"/>
              </a:buClr>
              <a:buSzPts val="1100"/>
            </a:pPr>
            <a:endParaRPr lang="fr-FR" sz="2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0000"/>
              </a:lnSpc>
              <a:spcBef>
                <a:spcPts val="3600"/>
              </a:spcBef>
              <a:buClr>
                <a:schemeClr val="dk1"/>
              </a:buClr>
              <a:buSzPts val="1100"/>
              <a:buNone/>
            </a:pPr>
            <a:endParaRPr lang="fr-FR" sz="2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0000"/>
              </a:lnSpc>
              <a:spcBef>
                <a:spcPts val="3600"/>
              </a:spcBef>
              <a:buClr>
                <a:schemeClr val="dk1"/>
              </a:buClr>
              <a:buSzPts val="1100"/>
              <a:buNone/>
            </a:pPr>
            <a:endParaRPr sz="2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endParaRPr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46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ED16D-6D1A-4C7F-BDBA-6BC7FB9F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3" y="973668"/>
            <a:ext cx="10937506" cy="706964"/>
          </a:xfrm>
        </p:spPr>
        <p:txBody>
          <a:bodyPr/>
          <a:lstStyle/>
          <a:p>
            <a:r>
              <a:rPr lang="fr-FR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Convergence of the 4 articles: TCDD perturbes</a:t>
            </a:r>
            <a:endParaRPr lang="fr-FR" b="1" dirty="0"/>
          </a:p>
        </p:txBody>
      </p:sp>
      <p:sp>
        <p:nvSpPr>
          <p:cNvPr id="4" name="Google Shape;207;p29">
            <a:extLst>
              <a:ext uri="{FF2B5EF4-FFF2-40B4-BE49-F238E27FC236}">
                <a16:creationId xmlns:a16="http://schemas.microsoft.com/office/drawing/2014/main" id="{E2AAAF67-65A9-4B92-A142-BA0EE37D496B}"/>
              </a:ext>
            </a:extLst>
          </p:cNvPr>
          <p:cNvSpPr txBox="1">
            <a:spLocks/>
          </p:cNvSpPr>
          <p:nvPr/>
        </p:nvSpPr>
        <p:spPr>
          <a:xfrm>
            <a:off x="1120000" y="2280300"/>
            <a:ext cx="9918300" cy="4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57200">
              <a:lnSpc>
                <a:spcPct val="150000"/>
              </a:lnSpc>
              <a:spcBef>
                <a:spcPts val="0"/>
              </a:spcBef>
              <a:buClrTx/>
              <a:buSzPts val="3000"/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Cytochrome P450</a:t>
            </a:r>
          </a:p>
          <a:p>
            <a:pPr marL="495300" indent="-457200">
              <a:lnSpc>
                <a:spcPct val="150000"/>
              </a:lnSpc>
              <a:spcBef>
                <a:spcPts val="0"/>
              </a:spcBef>
              <a:buClrTx/>
              <a:buSzPts val="3000"/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Bile </a:t>
            </a:r>
            <a:r>
              <a:rPr lang="fr-FR" sz="28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acid</a:t>
            </a:r>
            <a:r>
              <a:rPr lang="fr-F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homeostasis</a:t>
            </a:r>
            <a:endParaRPr lang="fr-FR" sz="2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indent="-457200">
              <a:lnSpc>
                <a:spcPct val="150000"/>
              </a:lnSpc>
              <a:spcBef>
                <a:spcPts val="0"/>
              </a:spcBef>
              <a:buClrTx/>
              <a:buSzPts val="3000"/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Lipid</a:t>
            </a:r>
            <a:r>
              <a:rPr lang="fr-F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metabolism</a:t>
            </a:r>
            <a:endParaRPr lang="fr-FR" sz="2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indent="-457200">
              <a:lnSpc>
                <a:spcPct val="150000"/>
              </a:lnSpc>
              <a:spcBef>
                <a:spcPts val="0"/>
              </a:spcBef>
              <a:buClrTx/>
              <a:buSzPts val="3000"/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Iron</a:t>
            </a:r>
            <a:r>
              <a:rPr lang="fr-F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homeostasis</a:t>
            </a:r>
            <a:endParaRPr lang="fr-FR" sz="2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indent="-457200">
              <a:lnSpc>
                <a:spcPct val="150000"/>
              </a:lnSpc>
              <a:spcBef>
                <a:spcPts val="0"/>
              </a:spcBef>
              <a:buClrTx/>
              <a:buSzPts val="3000"/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Heme </a:t>
            </a:r>
            <a:r>
              <a:rPr lang="fr-FR" sz="28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metabolism</a:t>
            </a:r>
            <a:endParaRPr lang="fr-FR" sz="2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indent="-457200">
              <a:lnSpc>
                <a:spcPct val="150000"/>
              </a:lnSpc>
              <a:spcBef>
                <a:spcPts val="0"/>
              </a:spcBef>
              <a:buClrTx/>
              <a:buSzPts val="3000"/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Extracellular</a:t>
            </a:r>
            <a:r>
              <a:rPr lang="fr-F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matrix </a:t>
            </a:r>
            <a:r>
              <a:rPr lang="fr-FR" sz="28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remodeling</a:t>
            </a:r>
            <a:endParaRPr lang="fr-FR" sz="2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indent="-457200">
              <a:lnSpc>
                <a:spcPct val="150000"/>
              </a:lnSpc>
              <a:spcBef>
                <a:spcPts val="0"/>
              </a:spcBef>
              <a:buClrTx/>
              <a:buSzPts val="3000"/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Antioxidant</a:t>
            </a:r>
            <a:r>
              <a:rPr lang="fr-F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defenses</a:t>
            </a:r>
            <a:endParaRPr lang="fr-FR" sz="2800" dirty="0">
              <a:solidFill>
                <a:schemeClr val="tx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514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xfrm>
            <a:off x="252248" y="426316"/>
            <a:ext cx="11939752" cy="168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fr-FR" b="1" dirty="0"/>
              <a:t>		</a:t>
            </a:r>
            <a:r>
              <a:rPr lang="fr-FR" b="1" dirty="0" err="1"/>
              <a:t>Preparing</a:t>
            </a:r>
            <a:r>
              <a:rPr lang="fr-FR" b="1" dirty="0"/>
              <a:t> the </a:t>
            </a:r>
            <a:r>
              <a:rPr lang="fr-FR" b="1" dirty="0">
                <a:solidFill>
                  <a:srgbClr val="FF0000"/>
                </a:solidFill>
              </a:rPr>
              <a:t>DATA</a:t>
            </a:r>
            <a:r>
              <a:rPr lang="fr-FR" b="1" dirty="0"/>
              <a:t> for the </a:t>
            </a:r>
            <a:r>
              <a:rPr lang="fr-FR" b="1" dirty="0" err="1">
                <a:solidFill>
                  <a:srgbClr val="FFFF00"/>
                </a:solidFill>
              </a:rPr>
              <a:t>Comparisons</a:t>
            </a:r>
            <a:r>
              <a:rPr lang="fr-FR" b="1" dirty="0">
                <a:solidFill>
                  <a:schemeClr val="accent6"/>
                </a:solidFill>
              </a:rPr>
              <a:t> </a:t>
            </a:r>
            <a:r>
              <a:rPr lang="fr-FR" b="1" dirty="0"/>
              <a:t> </a:t>
            </a:r>
            <a:endParaRPr b="1" dirty="0"/>
          </a:p>
        </p:txBody>
      </p:sp>
      <p:sp>
        <p:nvSpPr>
          <p:cNvPr id="213" name="Google Shape;213;p30"/>
          <p:cNvSpPr txBox="1">
            <a:spLocks noGrp="1"/>
          </p:cNvSpPr>
          <p:nvPr>
            <p:ph type="body" idx="1"/>
          </p:nvPr>
        </p:nvSpPr>
        <p:spPr>
          <a:xfrm>
            <a:off x="0" y="2227500"/>
            <a:ext cx="12192000" cy="436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fr-FR" sz="2400" dirty="0" err="1">
                <a:latin typeface="Trebuchet MS" panose="020B0603020202020204" pitchFamily="34" charset="0"/>
              </a:rPr>
              <a:t>Selection</a:t>
            </a:r>
            <a:r>
              <a:rPr lang="fr-FR" sz="2400" dirty="0">
                <a:latin typeface="Trebuchet MS" panose="020B0603020202020204" pitchFamily="34" charset="0"/>
              </a:rPr>
              <a:t> of the data </a:t>
            </a:r>
            <a:r>
              <a:rPr lang="fr-FR" sz="2400" dirty="0" err="1">
                <a:latin typeface="Trebuchet MS" panose="020B0603020202020204" pitchFamily="34" charset="0"/>
              </a:rPr>
              <a:t>according</a:t>
            </a:r>
            <a:r>
              <a:rPr lang="fr-FR" sz="2400" dirty="0">
                <a:latin typeface="Trebuchet MS" panose="020B0603020202020204" pitchFamily="34" charset="0"/>
              </a:rPr>
              <a:t> to the dosage of TCDD  in </a:t>
            </a:r>
            <a:r>
              <a:rPr lang="fr-FR" sz="2400" dirty="0" err="1">
                <a:latin typeface="Trebuchet MS" panose="020B0603020202020204" pitchFamily="34" charset="0"/>
              </a:rPr>
              <a:t>order</a:t>
            </a:r>
            <a:r>
              <a:rPr lang="fr-FR" sz="2400" dirty="0">
                <a:latin typeface="Trebuchet MS" panose="020B0603020202020204" pitchFamily="34" charset="0"/>
              </a:rPr>
              <a:t> to compare.</a:t>
            </a:r>
            <a:endParaRPr sz="2400" dirty="0">
              <a:latin typeface="Trebuchet MS" panose="020B060302020202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fr-FR" sz="2400" dirty="0" err="1">
                <a:latin typeface="Trebuchet MS" panose="020B0603020202020204" pitchFamily="34" charset="0"/>
              </a:rPr>
              <a:t>We</a:t>
            </a:r>
            <a:r>
              <a:rPr lang="fr-FR" sz="2400" dirty="0">
                <a:latin typeface="Trebuchet MS" panose="020B0603020202020204" pitchFamily="34" charset="0"/>
              </a:rPr>
              <a:t> have </a:t>
            </a:r>
            <a:r>
              <a:rPr lang="fr-FR" sz="2400" dirty="0" err="1">
                <a:latin typeface="Trebuchet MS" panose="020B0603020202020204" pitchFamily="34" charset="0"/>
              </a:rPr>
              <a:t>selected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three</a:t>
            </a:r>
            <a:r>
              <a:rPr lang="fr-FR" sz="2400" dirty="0">
                <a:latin typeface="Trebuchet MS" panose="020B0603020202020204" pitchFamily="34" charset="0"/>
              </a:rPr>
              <a:t> dosages : 0, 0.3 and 30 </a:t>
            </a:r>
            <a:r>
              <a:rPr lang="fr-FR" sz="2400" dirty="0" err="1">
                <a:latin typeface="Trebuchet MS" panose="020B0603020202020204" pitchFamily="34" charset="0"/>
              </a:rPr>
              <a:t>microg</a:t>
            </a:r>
            <a:r>
              <a:rPr lang="fr-FR" sz="2400" dirty="0">
                <a:latin typeface="Trebuchet MS" panose="020B0603020202020204" pitchFamily="34" charset="0"/>
              </a:rPr>
              <a:t>/kg</a:t>
            </a:r>
            <a:endParaRPr sz="2400" dirty="0">
              <a:latin typeface="Trebuchet MS" panose="020B0603020202020204" pitchFamily="34" charset="0"/>
            </a:endParaRPr>
          </a:p>
          <a:p>
            <a:pPr marL="381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800"/>
              <a:buNone/>
            </a:pPr>
            <a:r>
              <a:rPr lang="fr-FR" sz="2400" dirty="0">
                <a:latin typeface="Trebuchet MS" panose="020B0603020202020204" pitchFamily="34" charset="0"/>
              </a:rPr>
              <a:t>	</a:t>
            </a:r>
          </a:p>
          <a:p>
            <a:pPr marL="381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800"/>
              <a:buNone/>
            </a:pPr>
            <a:r>
              <a:rPr lang="fr-FR" sz="2400" dirty="0" err="1">
                <a:latin typeface="Trebuchet MS" panose="020B0603020202020204" pitchFamily="34" charset="0"/>
              </a:rPr>
              <a:t>Therefore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we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will</a:t>
            </a:r>
            <a:r>
              <a:rPr lang="fr-FR" sz="2400" dirty="0">
                <a:latin typeface="Trebuchet MS" panose="020B0603020202020204" pitchFamily="34" charset="0"/>
              </a:rPr>
              <a:t> do 3 </a:t>
            </a:r>
            <a:r>
              <a:rPr lang="fr-FR" sz="2400" dirty="0" err="1">
                <a:latin typeface="Trebuchet MS" panose="020B0603020202020204" pitchFamily="34" charset="0"/>
              </a:rPr>
              <a:t>comparisons</a:t>
            </a:r>
            <a:r>
              <a:rPr lang="fr-FR" sz="2400" dirty="0">
                <a:latin typeface="Trebuchet MS" panose="020B0603020202020204" pitchFamily="34" charset="0"/>
              </a:rPr>
              <a:t>:</a:t>
            </a:r>
            <a:endParaRPr sz="2400" dirty="0">
              <a:latin typeface="Trebuchet MS" panose="020B0603020202020204" pitchFamily="34" charset="0"/>
            </a:endParaRPr>
          </a:p>
          <a:p>
            <a:pPr marL="17907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Wingdings" panose="05000000000000000000" pitchFamily="2" charset="2"/>
              <a:buChar char="ü"/>
            </a:pPr>
            <a:r>
              <a:rPr lang="fr-FR" sz="3200" dirty="0">
                <a:latin typeface="Trebuchet MS" panose="020B0603020202020204" pitchFamily="34" charset="0"/>
                <a:ea typeface="Comic Sans MS"/>
                <a:cs typeface="Comic Sans MS"/>
                <a:sym typeface="Comic Sans MS"/>
              </a:rPr>
              <a:t>0vs03 </a:t>
            </a:r>
            <a:endParaRPr sz="3200" dirty="0">
              <a:latin typeface="Trebuchet MS" panose="020B0603020202020204" pitchFamily="34" charset="0"/>
              <a:ea typeface="Comic Sans MS"/>
              <a:cs typeface="Comic Sans MS"/>
              <a:sym typeface="Comic Sans MS"/>
            </a:endParaRPr>
          </a:p>
          <a:p>
            <a:pPr marL="17907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Wingdings" panose="05000000000000000000" pitchFamily="2" charset="2"/>
              <a:buChar char="ü"/>
            </a:pPr>
            <a:r>
              <a:rPr lang="fr-FR" sz="3200" dirty="0">
                <a:latin typeface="Trebuchet MS" panose="020B0603020202020204" pitchFamily="34" charset="0"/>
                <a:ea typeface="Comic Sans MS"/>
                <a:cs typeface="Comic Sans MS"/>
                <a:sym typeface="Comic Sans MS"/>
              </a:rPr>
              <a:t>0vs30  </a:t>
            </a:r>
          </a:p>
          <a:p>
            <a:pPr marL="17907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Wingdings" panose="05000000000000000000" pitchFamily="2" charset="2"/>
              <a:buChar char="ü"/>
            </a:pPr>
            <a:r>
              <a:rPr lang="fr-FR" sz="3200" dirty="0">
                <a:latin typeface="Trebuchet MS" panose="020B0603020202020204" pitchFamily="34" charset="0"/>
                <a:ea typeface="Comic Sans MS"/>
                <a:cs typeface="Comic Sans MS"/>
                <a:sym typeface="Comic Sans MS"/>
              </a:rPr>
              <a:t>03vs30</a:t>
            </a:r>
            <a:r>
              <a:rPr lang="fr-FR" sz="2400" dirty="0">
                <a:latin typeface="Trebuchet MS" panose="020B0603020202020204" pitchFamily="34" charset="0"/>
                <a:ea typeface="Georgia"/>
                <a:cs typeface="Georgia"/>
                <a:sym typeface="Georgia"/>
              </a:rPr>
              <a:t> </a:t>
            </a:r>
          </a:p>
          <a:p>
            <a:pPr marL="1371600" lvl="3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800"/>
              <a:buNone/>
            </a:pPr>
            <a:endParaRPr sz="2400" dirty="0">
              <a:latin typeface="Trebuchet MS" panose="020B0603020202020204" pitchFamily="34" charset="0"/>
              <a:ea typeface="Georgia"/>
              <a:cs typeface="Georgia"/>
              <a:sym typeface="Georgia"/>
            </a:endParaRPr>
          </a:p>
          <a:p>
            <a:pPr>
              <a:lnSpc>
                <a:spcPct val="90000"/>
              </a:lnSpc>
              <a:buClrTx/>
              <a:buSzPts val="2400"/>
              <a:buFont typeface="Arial" panose="020B0604020202020204" pitchFamily="34" charset="0"/>
              <a:buChar char="•"/>
            </a:pPr>
            <a:r>
              <a:rPr lang="fr-FR" sz="2400" dirty="0">
                <a:latin typeface="Trebuchet MS" panose="020B0603020202020204" pitchFamily="34" charset="0"/>
              </a:rPr>
              <a:t>For the 3 </a:t>
            </a:r>
            <a:r>
              <a:rPr lang="fr-FR" sz="2400" dirty="0" err="1">
                <a:latin typeface="Trebuchet MS" panose="020B0603020202020204" pitchFamily="34" charset="0"/>
              </a:rPr>
              <a:t>comparisons</a:t>
            </a:r>
            <a:r>
              <a:rPr lang="fr-FR" sz="2400" dirty="0">
                <a:latin typeface="Trebuchet MS" panose="020B0603020202020204" pitchFamily="34" charset="0"/>
              </a:rPr>
              <a:t>, </a:t>
            </a:r>
            <a:r>
              <a:rPr lang="fr-FR" sz="2400" dirty="0" err="1">
                <a:latin typeface="Trebuchet MS" panose="020B0603020202020204" pitchFamily="34" charset="0"/>
              </a:rPr>
              <a:t>we</a:t>
            </a:r>
            <a:r>
              <a:rPr lang="fr-FR" sz="2400" dirty="0">
                <a:latin typeface="Trebuchet MS" panose="020B0603020202020204" pitchFamily="34" charset="0"/>
              </a:rPr>
              <a:t> </a:t>
            </a:r>
            <a:r>
              <a:rPr lang="fr-FR" sz="2400" dirty="0" err="1">
                <a:latin typeface="Trebuchet MS" panose="020B0603020202020204" pitchFamily="34" charset="0"/>
              </a:rPr>
              <a:t>need</a:t>
            </a:r>
            <a:r>
              <a:rPr lang="fr-FR" sz="2400" dirty="0">
                <a:latin typeface="Trebuchet MS" panose="020B0603020202020204" pitchFamily="34" charset="0"/>
              </a:rPr>
              <a:t> :</a:t>
            </a:r>
            <a:endParaRPr sz="2400" dirty="0">
              <a:latin typeface="Trebuchet MS" panose="020B0603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000" dirty="0">
              <a:latin typeface="Trebuchet MS" panose="020B06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D25B21-DEF6-4767-BF04-C50C40CE615B}"/>
              </a:ext>
            </a:extLst>
          </p:cNvPr>
          <p:cNvSpPr/>
          <p:nvPr/>
        </p:nvSpPr>
        <p:spPr>
          <a:xfrm>
            <a:off x="5920033" y="3862315"/>
            <a:ext cx="2545237" cy="2889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Trebuchet MS" panose="020B0603020202020204" pitchFamily="34" charset="0"/>
              </a:rPr>
              <a:t>Count.txt</a:t>
            </a:r>
          </a:p>
          <a:p>
            <a:pPr algn="ctr"/>
            <a:endParaRPr lang="fr-FR" sz="2400" b="1" dirty="0">
              <a:latin typeface="Trebuchet MS" panose="020B0603020202020204" pitchFamily="34" charset="0"/>
            </a:endParaRPr>
          </a:p>
          <a:p>
            <a:pPr algn="ctr"/>
            <a:endParaRPr lang="fr-FR" sz="2400" b="1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Trebuchet MS" panose="020B0603020202020204" pitchFamily="34" charset="0"/>
              </a:rPr>
              <a:t>Gene 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Trebuchet MS" panose="020B0603020202020204" pitchFamily="34" charset="0"/>
              </a:rPr>
              <a:t>Length</a:t>
            </a:r>
            <a:endParaRPr lang="fr-FR" sz="24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Trebuchet MS" panose="020B0603020202020204" pitchFamily="34" charset="0"/>
              </a:rPr>
              <a:t>Counts</a:t>
            </a:r>
            <a:r>
              <a:rPr lang="fr-FR" sz="2400" dirty="0">
                <a:latin typeface="Trebuchet MS" panose="020B0603020202020204" pitchFamily="34" charset="0"/>
              </a:rPr>
              <a:t> of the SRR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6D0F1-5648-4C8B-B56A-A528254220CC}"/>
              </a:ext>
            </a:extLst>
          </p:cNvPr>
          <p:cNvSpPr/>
          <p:nvPr/>
        </p:nvSpPr>
        <p:spPr>
          <a:xfrm>
            <a:off x="8891046" y="3852888"/>
            <a:ext cx="2713349" cy="28610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latin typeface="Trebuchet MS" panose="020B0603020202020204" pitchFamily="34" charset="0"/>
              </a:rPr>
              <a:t>Experimental</a:t>
            </a:r>
            <a:r>
              <a:rPr lang="fr-FR" sz="2400" b="1" dirty="0">
                <a:latin typeface="Trebuchet MS" panose="020B0603020202020204" pitchFamily="34" charset="0"/>
              </a:rPr>
              <a:t> Design.txt</a:t>
            </a:r>
          </a:p>
          <a:p>
            <a:pPr algn="ctr"/>
            <a:endParaRPr lang="fr-FR" sz="2400" b="1" dirty="0">
              <a:latin typeface="Trebuchet MS" panose="020B0603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err="1">
                <a:latin typeface="Trebuchet MS" panose="020B0603020202020204" pitchFamily="34" charset="0"/>
              </a:rPr>
              <a:t>Sample</a:t>
            </a:r>
            <a:r>
              <a:rPr lang="fr-FR" sz="2400" dirty="0">
                <a:latin typeface="Trebuchet MS" panose="020B0603020202020204" pitchFamily="34" charset="0"/>
              </a:rPr>
              <a:t> Accession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err="1">
                <a:latin typeface="Trebuchet MS" panose="020B0603020202020204" pitchFamily="34" charset="0"/>
              </a:rPr>
              <a:t>Cell</a:t>
            </a:r>
            <a:endParaRPr lang="fr-FR" sz="2400" dirty="0">
              <a:latin typeface="Trebuchet MS" panose="020B0603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err="1">
                <a:latin typeface="Trebuchet MS" panose="020B0603020202020204" pitchFamily="34" charset="0"/>
              </a:rPr>
              <a:t>Treatment</a:t>
            </a:r>
            <a:endParaRPr lang="fr-FR" sz="2400" dirty="0">
              <a:latin typeface="Trebuchet MS" panose="020B0603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err="1">
                <a:latin typeface="Trebuchet MS" panose="020B0603020202020204" pitchFamily="34" charset="0"/>
              </a:rPr>
              <a:t>Study</a:t>
            </a:r>
            <a:endParaRPr lang="fr-FR" sz="2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&#10;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407_TF66741836" id="{CA1EE957-9F12-49C2-A4F3-A901D24A328C}" vid="{502DA16D-E1BB-4631-940B-8E8C353062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A1C8E2-513F-4C9C-99C7-9AE0E7429B06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elements/1.1/"/>
    <ds:schemaRef ds:uri="6dc4bcd6-49db-4c07-9060-8acfc67cef9f"/>
    <ds:schemaRef ds:uri="http://schemas.microsoft.com/office/infopath/2007/PartnerControls"/>
    <ds:schemaRef ds:uri="fb0879af-3eba-417a-a55a-ffe6dcd6ca7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Début des procédures année</Template>
  <TotalTime>0</TotalTime>
  <Words>845</Words>
  <Application>Microsoft Office PowerPoint</Application>
  <PresentationFormat>Grand écran</PresentationFormat>
  <Paragraphs>198</Paragraphs>
  <Slides>27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Comic Sans MS</vt:lpstr>
      <vt:lpstr>Corbel</vt:lpstr>
      <vt:lpstr>Georgia</vt:lpstr>
      <vt:lpstr>Trebuchet MS</vt:lpstr>
      <vt:lpstr>Wingdings</vt:lpstr>
      <vt:lpstr>Wingdings 3</vt:lpstr>
      <vt:lpstr>Salle d’Ions
</vt:lpstr>
      <vt:lpstr>Meta Analysis</vt:lpstr>
      <vt:lpstr>Goal of the Research </vt:lpstr>
      <vt:lpstr>Research Question  </vt:lpstr>
      <vt:lpstr>TCDD - 2,3,7,8-Tetrachlorodibenzodioxin</vt:lpstr>
      <vt:lpstr>Présentation PowerPoint</vt:lpstr>
      <vt:lpstr>AHR Aryl Hydrocarbon Receptor</vt:lpstr>
      <vt:lpstr>Présentation PowerPoint</vt:lpstr>
      <vt:lpstr>Convergence of the 4 articles: TCDD perturbes</vt:lpstr>
      <vt:lpstr>  Preparing the DATA for the Comparisons  </vt:lpstr>
      <vt:lpstr>How do we got the DATA to work ?</vt:lpstr>
      <vt:lpstr>Présentation PowerPoint</vt:lpstr>
      <vt:lpstr>Comparison with PIPE </vt:lpstr>
      <vt:lpstr>RNAseq Analysis</vt:lpstr>
      <vt:lpstr>RNAseq Analysis</vt:lpstr>
      <vt:lpstr>Analysis of the Results </vt:lpstr>
      <vt:lpstr>PCA </vt:lpstr>
      <vt:lpstr>Clusters – group of genes that have the same behavior  </vt:lpstr>
      <vt:lpstr>Enrichment </vt:lpstr>
      <vt:lpstr>Présentation PowerPoint</vt:lpstr>
      <vt:lpstr>              HeatMap </vt:lpstr>
      <vt:lpstr>Présentation PowerPoint</vt:lpstr>
      <vt:lpstr>              HeatMap </vt:lpstr>
      <vt:lpstr>Présentation PowerPoint</vt:lpstr>
      <vt:lpstr>Enrichment Comparison </vt:lpstr>
      <vt:lpstr>Results Summary </vt:lpstr>
      <vt:lpstr>Conclusion </vt:lpstr>
      <vt:lpstr>Thanks 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2019-06-19T07:44:10Z</dcterms:created>
  <dcterms:modified xsi:type="dcterms:W3CDTF">2019-06-24T12:29:42Z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