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9"/>
  </p:notesMasterIdLst>
  <p:sldIdLst>
    <p:sldId id="264" r:id="rId2"/>
    <p:sldId id="256" r:id="rId3"/>
    <p:sldId id="266" r:id="rId4"/>
    <p:sldId id="265" r:id="rId5"/>
    <p:sldId id="273" r:id="rId6"/>
    <p:sldId id="267" r:id="rId7"/>
    <p:sldId id="258" r:id="rId8"/>
    <p:sldId id="270" r:id="rId9"/>
    <p:sldId id="271" r:id="rId10"/>
    <p:sldId id="275" r:id="rId11"/>
    <p:sldId id="282" r:id="rId12"/>
    <p:sldId id="281" r:id="rId13"/>
    <p:sldId id="261" r:id="rId14"/>
    <p:sldId id="276" r:id="rId15"/>
    <p:sldId id="283" r:id="rId16"/>
    <p:sldId id="284" r:id="rId17"/>
    <p:sldId id="285" r:id="rId18"/>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989ABA17-4FED-4F6B-91C4-30EADC9C073D}" type="datetimeFigureOut">
              <a:rPr lang="he-IL" smtClean="0"/>
              <a:t>כ"ח/שבט/תשפ"ה</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51796F53-5910-42B6-ACE3-1497F8F35664}" type="slidenum">
              <a:rPr lang="he-IL" smtClean="0"/>
              <a:t>‹#›</a:t>
            </a:fld>
            <a:endParaRPr lang="he-IL"/>
          </a:p>
        </p:txBody>
      </p:sp>
    </p:spTree>
    <p:extLst>
      <p:ext uri="{BB962C8B-B14F-4D97-AF65-F5344CB8AC3E}">
        <p14:creationId xmlns:p14="http://schemas.microsoft.com/office/powerpoint/2010/main" val="2794851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51796F53-5910-42B6-ACE3-1497F8F35664}" type="slidenum">
              <a:rPr lang="he-IL" smtClean="0"/>
              <a:t>14</a:t>
            </a:fld>
            <a:endParaRPr lang="he-IL"/>
          </a:p>
        </p:txBody>
      </p:sp>
    </p:spTree>
    <p:extLst>
      <p:ext uri="{BB962C8B-B14F-4D97-AF65-F5344CB8AC3E}">
        <p14:creationId xmlns:p14="http://schemas.microsoft.com/office/powerpoint/2010/main" val="2143697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F95B-31D2-E165-42B2-E28B29516B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15490DEE-44AE-F130-E852-E36E913116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1395F4A9-4A1D-56A8-5EEE-170B3A630A65}"/>
              </a:ext>
            </a:extLst>
          </p:cNvPr>
          <p:cNvSpPr>
            <a:spLocks noGrp="1"/>
          </p:cNvSpPr>
          <p:nvPr>
            <p:ph type="dt" sz="half" idx="10"/>
          </p:nvPr>
        </p:nvSpPr>
        <p:spPr/>
        <p:txBody>
          <a:bodyPr/>
          <a:lstStyle/>
          <a:p>
            <a:fld id="{BA5AFC3E-1EDF-432A-BA27-E6F9B0B947B9}" type="datetimeFigureOut">
              <a:rPr lang="he-IL" smtClean="0"/>
              <a:t>כ"ח/שבט/תשפ"ה</a:t>
            </a:fld>
            <a:endParaRPr lang="he-IL"/>
          </a:p>
        </p:txBody>
      </p:sp>
      <p:sp>
        <p:nvSpPr>
          <p:cNvPr id="5" name="Footer Placeholder 4">
            <a:extLst>
              <a:ext uri="{FF2B5EF4-FFF2-40B4-BE49-F238E27FC236}">
                <a16:creationId xmlns:a16="http://schemas.microsoft.com/office/drawing/2014/main" id="{ACFC50A2-9CBA-690E-F857-D6BD8B76841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D878EDD-CEDD-1701-FA38-C5BE83C50D23}"/>
              </a:ext>
            </a:extLst>
          </p:cNvPr>
          <p:cNvSpPr>
            <a:spLocks noGrp="1"/>
          </p:cNvSpPr>
          <p:nvPr>
            <p:ph type="sldNum" sz="quarter" idx="12"/>
          </p:nvPr>
        </p:nvSpPr>
        <p:spPr/>
        <p:txBody>
          <a:bodyPr/>
          <a:lstStyle/>
          <a:p>
            <a:fld id="{8582426D-1C4F-4248-B755-1415F5973EF5}" type="slidenum">
              <a:rPr lang="he-IL" smtClean="0"/>
              <a:t>‹#›</a:t>
            </a:fld>
            <a:endParaRPr lang="he-IL"/>
          </a:p>
        </p:txBody>
      </p:sp>
    </p:spTree>
    <p:extLst>
      <p:ext uri="{BB962C8B-B14F-4D97-AF65-F5344CB8AC3E}">
        <p14:creationId xmlns:p14="http://schemas.microsoft.com/office/powerpoint/2010/main" val="3035497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1C8-471A-2DD6-11AE-83FAAA24870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58AA2188-648F-2649-698D-F4290BBBEF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3E60D08-F8B5-72E7-B669-B8E5A77B656F}"/>
              </a:ext>
            </a:extLst>
          </p:cNvPr>
          <p:cNvSpPr>
            <a:spLocks noGrp="1"/>
          </p:cNvSpPr>
          <p:nvPr>
            <p:ph type="dt" sz="half" idx="10"/>
          </p:nvPr>
        </p:nvSpPr>
        <p:spPr/>
        <p:txBody>
          <a:bodyPr/>
          <a:lstStyle/>
          <a:p>
            <a:fld id="{BA5AFC3E-1EDF-432A-BA27-E6F9B0B947B9}" type="datetimeFigureOut">
              <a:rPr lang="he-IL" smtClean="0"/>
              <a:t>כ"ח/שבט/תשפ"ה</a:t>
            </a:fld>
            <a:endParaRPr lang="he-IL"/>
          </a:p>
        </p:txBody>
      </p:sp>
      <p:sp>
        <p:nvSpPr>
          <p:cNvPr id="5" name="Footer Placeholder 4">
            <a:extLst>
              <a:ext uri="{FF2B5EF4-FFF2-40B4-BE49-F238E27FC236}">
                <a16:creationId xmlns:a16="http://schemas.microsoft.com/office/drawing/2014/main" id="{7BEA8B55-029D-38F0-2990-A8B8B3DA4BE8}"/>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A5C3423-D910-6787-ACE6-D543FBEFD9B9}"/>
              </a:ext>
            </a:extLst>
          </p:cNvPr>
          <p:cNvSpPr>
            <a:spLocks noGrp="1"/>
          </p:cNvSpPr>
          <p:nvPr>
            <p:ph type="sldNum" sz="quarter" idx="12"/>
          </p:nvPr>
        </p:nvSpPr>
        <p:spPr/>
        <p:txBody>
          <a:bodyPr/>
          <a:lstStyle/>
          <a:p>
            <a:fld id="{8582426D-1C4F-4248-B755-1415F5973EF5}" type="slidenum">
              <a:rPr lang="he-IL" smtClean="0"/>
              <a:t>‹#›</a:t>
            </a:fld>
            <a:endParaRPr lang="he-IL"/>
          </a:p>
        </p:txBody>
      </p:sp>
    </p:spTree>
    <p:extLst>
      <p:ext uri="{BB962C8B-B14F-4D97-AF65-F5344CB8AC3E}">
        <p14:creationId xmlns:p14="http://schemas.microsoft.com/office/powerpoint/2010/main" val="1287109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4D23DE-8DFD-F902-FB1E-32BB30AA34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315FF38-BD01-FA26-797D-3CEFDE7FD2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42737C37-C5D9-BFF7-FE19-C13A245A0FFD}"/>
              </a:ext>
            </a:extLst>
          </p:cNvPr>
          <p:cNvSpPr>
            <a:spLocks noGrp="1"/>
          </p:cNvSpPr>
          <p:nvPr>
            <p:ph type="dt" sz="half" idx="10"/>
          </p:nvPr>
        </p:nvSpPr>
        <p:spPr/>
        <p:txBody>
          <a:bodyPr/>
          <a:lstStyle/>
          <a:p>
            <a:fld id="{BA5AFC3E-1EDF-432A-BA27-E6F9B0B947B9}" type="datetimeFigureOut">
              <a:rPr lang="he-IL" smtClean="0"/>
              <a:t>כ"ח/שבט/תשפ"ה</a:t>
            </a:fld>
            <a:endParaRPr lang="he-IL"/>
          </a:p>
        </p:txBody>
      </p:sp>
      <p:sp>
        <p:nvSpPr>
          <p:cNvPr id="5" name="Footer Placeholder 4">
            <a:extLst>
              <a:ext uri="{FF2B5EF4-FFF2-40B4-BE49-F238E27FC236}">
                <a16:creationId xmlns:a16="http://schemas.microsoft.com/office/drawing/2014/main" id="{3775D3BE-09A5-DA44-2371-607DEADBA43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C0A6FF8-D4FF-0287-8ED1-AF518DC037DC}"/>
              </a:ext>
            </a:extLst>
          </p:cNvPr>
          <p:cNvSpPr>
            <a:spLocks noGrp="1"/>
          </p:cNvSpPr>
          <p:nvPr>
            <p:ph type="sldNum" sz="quarter" idx="12"/>
          </p:nvPr>
        </p:nvSpPr>
        <p:spPr/>
        <p:txBody>
          <a:bodyPr/>
          <a:lstStyle/>
          <a:p>
            <a:fld id="{8582426D-1C4F-4248-B755-1415F5973EF5}" type="slidenum">
              <a:rPr lang="he-IL" smtClean="0"/>
              <a:t>‹#›</a:t>
            </a:fld>
            <a:endParaRPr lang="he-IL"/>
          </a:p>
        </p:txBody>
      </p:sp>
    </p:spTree>
    <p:extLst>
      <p:ext uri="{BB962C8B-B14F-4D97-AF65-F5344CB8AC3E}">
        <p14:creationId xmlns:p14="http://schemas.microsoft.com/office/powerpoint/2010/main" val="137541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15F4-3E97-A9D4-99F0-BB8F949F484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DF6A8194-AF0C-9617-5452-8C0A13FCBA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8E96D60-71AF-F62F-B200-01350E3166C6}"/>
              </a:ext>
            </a:extLst>
          </p:cNvPr>
          <p:cNvSpPr>
            <a:spLocks noGrp="1"/>
          </p:cNvSpPr>
          <p:nvPr>
            <p:ph type="dt" sz="half" idx="10"/>
          </p:nvPr>
        </p:nvSpPr>
        <p:spPr/>
        <p:txBody>
          <a:bodyPr/>
          <a:lstStyle/>
          <a:p>
            <a:fld id="{BA5AFC3E-1EDF-432A-BA27-E6F9B0B947B9}" type="datetimeFigureOut">
              <a:rPr lang="he-IL" smtClean="0"/>
              <a:t>כ"ח/שבט/תשפ"ה</a:t>
            </a:fld>
            <a:endParaRPr lang="he-IL"/>
          </a:p>
        </p:txBody>
      </p:sp>
      <p:sp>
        <p:nvSpPr>
          <p:cNvPr id="5" name="Footer Placeholder 4">
            <a:extLst>
              <a:ext uri="{FF2B5EF4-FFF2-40B4-BE49-F238E27FC236}">
                <a16:creationId xmlns:a16="http://schemas.microsoft.com/office/drawing/2014/main" id="{49AA3E06-B263-1C28-4B6A-908842B2607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DCC98FA-F69F-52A8-F513-652242640394}"/>
              </a:ext>
            </a:extLst>
          </p:cNvPr>
          <p:cNvSpPr>
            <a:spLocks noGrp="1"/>
          </p:cNvSpPr>
          <p:nvPr>
            <p:ph type="sldNum" sz="quarter" idx="12"/>
          </p:nvPr>
        </p:nvSpPr>
        <p:spPr/>
        <p:txBody>
          <a:bodyPr/>
          <a:lstStyle/>
          <a:p>
            <a:fld id="{8582426D-1C4F-4248-B755-1415F5973EF5}" type="slidenum">
              <a:rPr lang="he-IL" smtClean="0"/>
              <a:t>‹#›</a:t>
            </a:fld>
            <a:endParaRPr lang="he-IL"/>
          </a:p>
        </p:txBody>
      </p:sp>
    </p:spTree>
    <p:extLst>
      <p:ext uri="{BB962C8B-B14F-4D97-AF65-F5344CB8AC3E}">
        <p14:creationId xmlns:p14="http://schemas.microsoft.com/office/powerpoint/2010/main" val="41715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4AC4-F7DE-6C76-5D21-39E1803F1C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7AC90234-5430-C840-0E0B-1B2685860A5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7F92D0-7BBE-0EF3-4C5F-4F9165078CDE}"/>
              </a:ext>
            </a:extLst>
          </p:cNvPr>
          <p:cNvSpPr>
            <a:spLocks noGrp="1"/>
          </p:cNvSpPr>
          <p:nvPr>
            <p:ph type="dt" sz="half" idx="10"/>
          </p:nvPr>
        </p:nvSpPr>
        <p:spPr/>
        <p:txBody>
          <a:bodyPr/>
          <a:lstStyle/>
          <a:p>
            <a:fld id="{BA5AFC3E-1EDF-432A-BA27-E6F9B0B947B9}" type="datetimeFigureOut">
              <a:rPr lang="he-IL" smtClean="0"/>
              <a:t>כ"ח/שבט/תשפ"ה</a:t>
            </a:fld>
            <a:endParaRPr lang="he-IL"/>
          </a:p>
        </p:txBody>
      </p:sp>
      <p:sp>
        <p:nvSpPr>
          <p:cNvPr id="5" name="Footer Placeholder 4">
            <a:extLst>
              <a:ext uri="{FF2B5EF4-FFF2-40B4-BE49-F238E27FC236}">
                <a16:creationId xmlns:a16="http://schemas.microsoft.com/office/drawing/2014/main" id="{5895FA4F-95B2-D2DA-B30C-140EED7110A5}"/>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E66BF8A1-E45B-EBA7-8B42-A911F6F46EF9}"/>
              </a:ext>
            </a:extLst>
          </p:cNvPr>
          <p:cNvSpPr>
            <a:spLocks noGrp="1"/>
          </p:cNvSpPr>
          <p:nvPr>
            <p:ph type="sldNum" sz="quarter" idx="12"/>
          </p:nvPr>
        </p:nvSpPr>
        <p:spPr/>
        <p:txBody>
          <a:bodyPr/>
          <a:lstStyle/>
          <a:p>
            <a:fld id="{8582426D-1C4F-4248-B755-1415F5973EF5}" type="slidenum">
              <a:rPr lang="he-IL" smtClean="0"/>
              <a:t>‹#›</a:t>
            </a:fld>
            <a:endParaRPr lang="he-IL"/>
          </a:p>
        </p:txBody>
      </p:sp>
    </p:spTree>
    <p:extLst>
      <p:ext uri="{BB962C8B-B14F-4D97-AF65-F5344CB8AC3E}">
        <p14:creationId xmlns:p14="http://schemas.microsoft.com/office/powerpoint/2010/main" val="422156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4D883-D916-B82E-7A0B-2C951BFC2CEB}"/>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B54F7FAF-5F70-763D-121C-E656D1ADA9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3C7FB44B-78E9-4D10-D12F-2B4E6F6AD0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374AE74D-ABC8-AA93-A7D6-04E8E395487C}"/>
              </a:ext>
            </a:extLst>
          </p:cNvPr>
          <p:cNvSpPr>
            <a:spLocks noGrp="1"/>
          </p:cNvSpPr>
          <p:nvPr>
            <p:ph type="dt" sz="half" idx="10"/>
          </p:nvPr>
        </p:nvSpPr>
        <p:spPr/>
        <p:txBody>
          <a:bodyPr/>
          <a:lstStyle/>
          <a:p>
            <a:fld id="{BA5AFC3E-1EDF-432A-BA27-E6F9B0B947B9}" type="datetimeFigureOut">
              <a:rPr lang="he-IL" smtClean="0"/>
              <a:t>כ"ח/שבט/תשפ"ה</a:t>
            </a:fld>
            <a:endParaRPr lang="he-IL"/>
          </a:p>
        </p:txBody>
      </p:sp>
      <p:sp>
        <p:nvSpPr>
          <p:cNvPr id="6" name="Footer Placeholder 5">
            <a:extLst>
              <a:ext uri="{FF2B5EF4-FFF2-40B4-BE49-F238E27FC236}">
                <a16:creationId xmlns:a16="http://schemas.microsoft.com/office/drawing/2014/main" id="{3AD1B29B-057B-774D-0CB5-E34D626D9684}"/>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6A772F7D-0E6E-3184-40E7-151CDC2D629E}"/>
              </a:ext>
            </a:extLst>
          </p:cNvPr>
          <p:cNvSpPr>
            <a:spLocks noGrp="1"/>
          </p:cNvSpPr>
          <p:nvPr>
            <p:ph type="sldNum" sz="quarter" idx="12"/>
          </p:nvPr>
        </p:nvSpPr>
        <p:spPr/>
        <p:txBody>
          <a:bodyPr/>
          <a:lstStyle/>
          <a:p>
            <a:fld id="{8582426D-1C4F-4248-B755-1415F5973EF5}" type="slidenum">
              <a:rPr lang="he-IL" smtClean="0"/>
              <a:t>‹#›</a:t>
            </a:fld>
            <a:endParaRPr lang="he-IL"/>
          </a:p>
        </p:txBody>
      </p:sp>
    </p:spTree>
    <p:extLst>
      <p:ext uri="{BB962C8B-B14F-4D97-AF65-F5344CB8AC3E}">
        <p14:creationId xmlns:p14="http://schemas.microsoft.com/office/powerpoint/2010/main" val="78241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AFD1-9CC9-7E9A-A603-E0083CD63417}"/>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90C09ED1-1D29-28E0-FAE6-A3B4937309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96E8EF-15EC-696C-4808-1A0309BF18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DE9774EF-154D-7D50-68A3-8262F9ECA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CCF6B0-8047-C6E1-5634-58D275927C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52982EEA-3B3B-04C9-28FE-F75EF06B8704}"/>
              </a:ext>
            </a:extLst>
          </p:cNvPr>
          <p:cNvSpPr>
            <a:spLocks noGrp="1"/>
          </p:cNvSpPr>
          <p:nvPr>
            <p:ph type="dt" sz="half" idx="10"/>
          </p:nvPr>
        </p:nvSpPr>
        <p:spPr/>
        <p:txBody>
          <a:bodyPr/>
          <a:lstStyle/>
          <a:p>
            <a:fld id="{BA5AFC3E-1EDF-432A-BA27-E6F9B0B947B9}" type="datetimeFigureOut">
              <a:rPr lang="he-IL" smtClean="0"/>
              <a:t>כ"ח/שבט/תשפ"ה</a:t>
            </a:fld>
            <a:endParaRPr lang="he-IL"/>
          </a:p>
        </p:txBody>
      </p:sp>
      <p:sp>
        <p:nvSpPr>
          <p:cNvPr id="8" name="Footer Placeholder 7">
            <a:extLst>
              <a:ext uri="{FF2B5EF4-FFF2-40B4-BE49-F238E27FC236}">
                <a16:creationId xmlns:a16="http://schemas.microsoft.com/office/drawing/2014/main" id="{4F92936A-6560-A43F-A999-6FB98DE36592}"/>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DCA35426-560E-DEE4-3BCC-AE3627337285}"/>
              </a:ext>
            </a:extLst>
          </p:cNvPr>
          <p:cNvSpPr>
            <a:spLocks noGrp="1"/>
          </p:cNvSpPr>
          <p:nvPr>
            <p:ph type="sldNum" sz="quarter" idx="12"/>
          </p:nvPr>
        </p:nvSpPr>
        <p:spPr/>
        <p:txBody>
          <a:bodyPr/>
          <a:lstStyle/>
          <a:p>
            <a:fld id="{8582426D-1C4F-4248-B755-1415F5973EF5}" type="slidenum">
              <a:rPr lang="he-IL" smtClean="0"/>
              <a:t>‹#›</a:t>
            </a:fld>
            <a:endParaRPr lang="he-IL"/>
          </a:p>
        </p:txBody>
      </p:sp>
    </p:spTree>
    <p:extLst>
      <p:ext uri="{BB962C8B-B14F-4D97-AF65-F5344CB8AC3E}">
        <p14:creationId xmlns:p14="http://schemas.microsoft.com/office/powerpoint/2010/main" val="341857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B8FE-8A3A-D173-A4C3-FDCFDA5E74D7}"/>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202CF87E-D4B7-9BDF-206B-364A5903B027}"/>
              </a:ext>
            </a:extLst>
          </p:cNvPr>
          <p:cNvSpPr>
            <a:spLocks noGrp="1"/>
          </p:cNvSpPr>
          <p:nvPr>
            <p:ph type="dt" sz="half" idx="10"/>
          </p:nvPr>
        </p:nvSpPr>
        <p:spPr/>
        <p:txBody>
          <a:bodyPr/>
          <a:lstStyle/>
          <a:p>
            <a:fld id="{BA5AFC3E-1EDF-432A-BA27-E6F9B0B947B9}" type="datetimeFigureOut">
              <a:rPr lang="he-IL" smtClean="0"/>
              <a:t>כ"ח/שבט/תשפ"ה</a:t>
            </a:fld>
            <a:endParaRPr lang="he-IL"/>
          </a:p>
        </p:txBody>
      </p:sp>
      <p:sp>
        <p:nvSpPr>
          <p:cNvPr id="4" name="Footer Placeholder 3">
            <a:extLst>
              <a:ext uri="{FF2B5EF4-FFF2-40B4-BE49-F238E27FC236}">
                <a16:creationId xmlns:a16="http://schemas.microsoft.com/office/drawing/2014/main" id="{F713EC51-46D6-2322-3EDC-D340345D7CF5}"/>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23BAD5BF-A0D1-7326-6078-47F2B7B71C5E}"/>
              </a:ext>
            </a:extLst>
          </p:cNvPr>
          <p:cNvSpPr>
            <a:spLocks noGrp="1"/>
          </p:cNvSpPr>
          <p:nvPr>
            <p:ph type="sldNum" sz="quarter" idx="12"/>
          </p:nvPr>
        </p:nvSpPr>
        <p:spPr/>
        <p:txBody>
          <a:bodyPr/>
          <a:lstStyle/>
          <a:p>
            <a:fld id="{8582426D-1C4F-4248-B755-1415F5973EF5}" type="slidenum">
              <a:rPr lang="he-IL" smtClean="0"/>
              <a:t>‹#›</a:t>
            </a:fld>
            <a:endParaRPr lang="he-IL"/>
          </a:p>
        </p:txBody>
      </p:sp>
    </p:spTree>
    <p:extLst>
      <p:ext uri="{BB962C8B-B14F-4D97-AF65-F5344CB8AC3E}">
        <p14:creationId xmlns:p14="http://schemas.microsoft.com/office/powerpoint/2010/main" val="102864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F9E908-881D-926C-3843-8D6D7C139E37}"/>
              </a:ext>
            </a:extLst>
          </p:cNvPr>
          <p:cNvSpPr>
            <a:spLocks noGrp="1"/>
          </p:cNvSpPr>
          <p:nvPr>
            <p:ph type="dt" sz="half" idx="10"/>
          </p:nvPr>
        </p:nvSpPr>
        <p:spPr/>
        <p:txBody>
          <a:bodyPr/>
          <a:lstStyle/>
          <a:p>
            <a:fld id="{BA5AFC3E-1EDF-432A-BA27-E6F9B0B947B9}" type="datetimeFigureOut">
              <a:rPr lang="he-IL" smtClean="0"/>
              <a:t>כ"ח/שבט/תשפ"ה</a:t>
            </a:fld>
            <a:endParaRPr lang="he-IL"/>
          </a:p>
        </p:txBody>
      </p:sp>
      <p:sp>
        <p:nvSpPr>
          <p:cNvPr id="3" name="Footer Placeholder 2">
            <a:extLst>
              <a:ext uri="{FF2B5EF4-FFF2-40B4-BE49-F238E27FC236}">
                <a16:creationId xmlns:a16="http://schemas.microsoft.com/office/drawing/2014/main" id="{AB7AD653-393D-6C61-CF70-B64D3E3112D4}"/>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D5276367-B3A1-E809-59F6-1C44146D2610}"/>
              </a:ext>
            </a:extLst>
          </p:cNvPr>
          <p:cNvSpPr>
            <a:spLocks noGrp="1"/>
          </p:cNvSpPr>
          <p:nvPr>
            <p:ph type="sldNum" sz="quarter" idx="12"/>
          </p:nvPr>
        </p:nvSpPr>
        <p:spPr/>
        <p:txBody>
          <a:bodyPr/>
          <a:lstStyle/>
          <a:p>
            <a:fld id="{8582426D-1C4F-4248-B755-1415F5973EF5}" type="slidenum">
              <a:rPr lang="he-IL" smtClean="0"/>
              <a:t>‹#›</a:t>
            </a:fld>
            <a:endParaRPr lang="he-IL"/>
          </a:p>
        </p:txBody>
      </p:sp>
    </p:spTree>
    <p:extLst>
      <p:ext uri="{BB962C8B-B14F-4D97-AF65-F5344CB8AC3E}">
        <p14:creationId xmlns:p14="http://schemas.microsoft.com/office/powerpoint/2010/main" val="3488698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4CC1-B4D5-05B3-1DBC-34BB2503F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323D7890-2FE7-F5D0-EC2F-4168B0D619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9D2C6FB5-2799-3111-B96C-5D4C7C6F4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F7986-C3EC-DE0E-CDF1-E140BF4AC769}"/>
              </a:ext>
            </a:extLst>
          </p:cNvPr>
          <p:cNvSpPr>
            <a:spLocks noGrp="1"/>
          </p:cNvSpPr>
          <p:nvPr>
            <p:ph type="dt" sz="half" idx="10"/>
          </p:nvPr>
        </p:nvSpPr>
        <p:spPr/>
        <p:txBody>
          <a:bodyPr/>
          <a:lstStyle/>
          <a:p>
            <a:fld id="{BA5AFC3E-1EDF-432A-BA27-E6F9B0B947B9}" type="datetimeFigureOut">
              <a:rPr lang="he-IL" smtClean="0"/>
              <a:t>כ"ח/שבט/תשפ"ה</a:t>
            </a:fld>
            <a:endParaRPr lang="he-IL"/>
          </a:p>
        </p:txBody>
      </p:sp>
      <p:sp>
        <p:nvSpPr>
          <p:cNvPr id="6" name="Footer Placeholder 5">
            <a:extLst>
              <a:ext uri="{FF2B5EF4-FFF2-40B4-BE49-F238E27FC236}">
                <a16:creationId xmlns:a16="http://schemas.microsoft.com/office/drawing/2014/main" id="{D0F13A0F-B5B0-E5A3-516B-B34755AFF69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233EBF0-C7F0-8B9A-043A-510856A33339}"/>
              </a:ext>
            </a:extLst>
          </p:cNvPr>
          <p:cNvSpPr>
            <a:spLocks noGrp="1"/>
          </p:cNvSpPr>
          <p:nvPr>
            <p:ph type="sldNum" sz="quarter" idx="12"/>
          </p:nvPr>
        </p:nvSpPr>
        <p:spPr/>
        <p:txBody>
          <a:bodyPr/>
          <a:lstStyle/>
          <a:p>
            <a:fld id="{8582426D-1C4F-4248-B755-1415F5973EF5}" type="slidenum">
              <a:rPr lang="he-IL" smtClean="0"/>
              <a:t>‹#›</a:t>
            </a:fld>
            <a:endParaRPr lang="he-IL"/>
          </a:p>
        </p:txBody>
      </p:sp>
    </p:spTree>
    <p:extLst>
      <p:ext uri="{BB962C8B-B14F-4D97-AF65-F5344CB8AC3E}">
        <p14:creationId xmlns:p14="http://schemas.microsoft.com/office/powerpoint/2010/main" val="119598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4B3B-094B-B857-F9F8-C577EEE0BB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8BE8DAE5-5614-4E26-3D46-1F95053ED4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59B56206-1DFE-092F-87F2-2AA469555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84259F-196E-BA80-146C-1496BA7CEB8C}"/>
              </a:ext>
            </a:extLst>
          </p:cNvPr>
          <p:cNvSpPr>
            <a:spLocks noGrp="1"/>
          </p:cNvSpPr>
          <p:nvPr>
            <p:ph type="dt" sz="half" idx="10"/>
          </p:nvPr>
        </p:nvSpPr>
        <p:spPr/>
        <p:txBody>
          <a:bodyPr/>
          <a:lstStyle/>
          <a:p>
            <a:fld id="{BA5AFC3E-1EDF-432A-BA27-E6F9B0B947B9}" type="datetimeFigureOut">
              <a:rPr lang="he-IL" smtClean="0"/>
              <a:t>כ"ח/שבט/תשפ"ה</a:t>
            </a:fld>
            <a:endParaRPr lang="he-IL"/>
          </a:p>
        </p:txBody>
      </p:sp>
      <p:sp>
        <p:nvSpPr>
          <p:cNvPr id="6" name="Footer Placeholder 5">
            <a:extLst>
              <a:ext uri="{FF2B5EF4-FFF2-40B4-BE49-F238E27FC236}">
                <a16:creationId xmlns:a16="http://schemas.microsoft.com/office/drawing/2014/main" id="{0A442CA0-263E-7B73-2BCA-32795C44E935}"/>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3AD76F8-B47E-97DB-5B2B-A4F026D742CC}"/>
              </a:ext>
            </a:extLst>
          </p:cNvPr>
          <p:cNvSpPr>
            <a:spLocks noGrp="1"/>
          </p:cNvSpPr>
          <p:nvPr>
            <p:ph type="sldNum" sz="quarter" idx="12"/>
          </p:nvPr>
        </p:nvSpPr>
        <p:spPr/>
        <p:txBody>
          <a:bodyPr/>
          <a:lstStyle/>
          <a:p>
            <a:fld id="{8582426D-1C4F-4248-B755-1415F5973EF5}" type="slidenum">
              <a:rPr lang="he-IL" smtClean="0"/>
              <a:t>‹#›</a:t>
            </a:fld>
            <a:endParaRPr lang="he-IL"/>
          </a:p>
        </p:txBody>
      </p:sp>
    </p:spTree>
    <p:extLst>
      <p:ext uri="{BB962C8B-B14F-4D97-AF65-F5344CB8AC3E}">
        <p14:creationId xmlns:p14="http://schemas.microsoft.com/office/powerpoint/2010/main" val="3396067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0F86F3-EB8C-A65D-2400-92D7F75273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6663E56C-2E72-FBF6-3E84-A66A101A1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66F8AC9F-4FF9-0773-E72D-3AF8F53810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5AFC3E-1EDF-432A-BA27-E6F9B0B947B9}" type="datetimeFigureOut">
              <a:rPr lang="he-IL" smtClean="0"/>
              <a:t>כ"ח/שבט/תשפ"ה</a:t>
            </a:fld>
            <a:endParaRPr lang="he-IL"/>
          </a:p>
        </p:txBody>
      </p:sp>
      <p:sp>
        <p:nvSpPr>
          <p:cNvPr id="5" name="Footer Placeholder 4">
            <a:extLst>
              <a:ext uri="{FF2B5EF4-FFF2-40B4-BE49-F238E27FC236}">
                <a16:creationId xmlns:a16="http://schemas.microsoft.com/office/drawing/2014/main" id="{02C1AF0B-A974-6217-FA8D-DA271FF8C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e-IL"/>
          </a:p>
        </p:txBody>
      </p:sp>
      <p:sp>
        <p:nvSpPr>
          <p:cNvPr id="6" name="Slide Number Placeholder 5">
            <a:extLst>
              <a:ext uri="{FF2B5EF4-FFF2-40B4-BE49-F238E27FC236}">
                <a16:creationId xmlns:a16="http://schemas.microsoft.com/office/drawing/2014/main" id="{EC6C2A59-60F7-9B04-9A36-6ACEF87323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82426D-1C4F-4248-B755-1415F5973EF5}" type="slidenum">
              <a:rPr lang="he-IL" smtClean="0"/>
              <a:t>‹#›</a:t>
            </a:fld>
            <a:endParaRPr lang="he-IL"/>
          </a:p>
        </p:txBody>
      </p:sp>
    </p:spTree>
    <p:extLst>
      <p:ext uri="{BB962C8B-B14F-4D97-AF65-F5344CB8AC3E}">
        <p14:creationId xmlns:p14="http://schemas.microsoft.com/office/powerpoint/2010/main" val="420441546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cris.bgu.ac.il/en/persons/ilana-nisk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ris.bgu.ac.il/en/persons/ilana-nisky"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FDDFD-CA6F-5BB7-835A-74CEFFD2D330}"/>
              </a:ext>
            </a:extLst>
          </p:cNvPr>
          <p:cNvSpPr>
            <a:spLocks noGrp="1"/>
          </p:cNvSpPr>
          <p:nvPr>
            <p:ph idx="1"/>
          </p:nvPr>
        </p:nvSpPr>
        <p:spPr>
          <a:xfrm>
            <a:off x="1173755" y="3032975"/>
            <a:ext cx="9844489" cy="792049"/>
          </a:xfrm>
        </p:spPr>
        <p:txBody>
          <a:bodyPr>
            <a:normAutofit lnSpcReduction="10000"/>
          </a:bodyPr>
          <a:lstStyle/>
          <a:p>
            <a:pPr marL="0" indent="0" algn="ctr">
              <a:buNone/>
            </a:pPr>
            <a:r>
              <a:rPr lang="en-US" dirty="0"/>
              <a:t>classifying surgical gestures can be helpful for characterize surgeon performance</a:t>
            </a:r>
          </a:p>
          <a:p>
            <a:pPr algn="ctr"/>
            <a:endParaRPr lang="he-IL" dirty="0"/>
          </a:p>
        </p:txBody>
      </p:sp>
    </p:spTree>
    <p:extLst>
      <p:ext uri="{BB962C8B-B14F-4D97-AF65-F5344CB8AC3E}">
        <p14:creationId xmlns:p14="http://schemas.microsoft.com/office/powerpoint/2010/main" val="4188454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884AD2E3-F83B-D8AD-E805-81FBE07D43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1D636-F0A9-F33F-40C0-4FF499D323A7}"/>
              </a:ext>
            </a:extLst>
          </p:cNvPr>
          <p:cNvSpPr>
            <a:spLocks noGrp="1"/>
          </p:cNvSpPr>
          <p:nvPr>
            <p:ph type="ctrTitle"/>
          </p:nvPr>
        </p:nvSpPr>
        <p:spPr>
          <a:xfrm>
            <a:off x="1524000" y="3075781"/>
            <a:ext cx="9144000" cy="706437"/>
          </a:xfrm>
        </p:spPr>
        <p:txBody>
          <a:bodyPr>
            <a:noAutofit/>
          </a:bodyPr>
          <a:lstStyle/>
          <a:p>
            <a:r>
              <a:rPr lang="en-US" sz="5400" dirty="0">
                <a:solidFill>
                  <a:schemeClr val="bg1"/>
                </a:solidFill>
              </a:rPr>
              <a:t>Model</a:t>
            </a:r>
            <a:endParaRPr lang="he-IL" sz="34400" dirty="0">
              <a:solidFill>
                <a:schemeClr val="bg1"/>
              </a:solidFill>
            </a:endParaRPr>
          </a:p>
        </p:txBody>
      </p:sp>
    </p:spTree>
    <p:extLst>
      <p:ext uri="{BB962C8B-B14F-4D97-AF65-F5344CB8AC3E}">
        <p14:creationId xmlns:p14="http://schemas.microsoft.com/office/powerpoint/2010/main" val="1916833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09861D-FF73-DFDA-BAC5-CAB5EDA9E854}"/>
              </a:ext>
            </a:extLst>
          </p:cNvPr>
          <p:cNvPicPr>
            <a:picLocks noChangeAspect="1"/>
          </p:cNvPicPr>
          <p:nvPr/>
        </p:nvPicPr>
        <p:blipFill>
          <a:blip r:embed="rId2"/>
          <a:stretch>
            <a:fillRect/>
          </a:stretch>
        </p:blipFill>
        <p:spPr>
          <a:xfrm>
            <a:off x="572036" y="1582676"/>
            <a:ext cx="10859565" cy="3000340"/>
          </a:xfrm>
          <a:prstGeom prst="rect">
            <a:avLst/>
          </a:prstGeom>
        </p:spPr>
      </p:pic>
    </p:spTree>
    <p:extLst>
      <p:ext uri="{BB962C8B-B14F-4D97-AF65-F5344CB8AC3E}">
        <p14:creationId xmlns:p14="http://schemas.microsoft.com/office/powerpoint/2010/main" val="2364506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A32DD0A8-8985-0BD3-D9CE-B64647BA4D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D14546-E189-1188-C28D-11AEAADA588F}"/>
              </a:ext>
            </a:extLst>
          </p:cNvPr>
          <p:cNvSpPr>
            <a:spLocks noGrp="1"/>
          </p:cNvSpPr>
          <p:nvPr>
            <p:ph type="ctrTitle"/>
          </p:nvPr>
        </p:nvSpPr>
        <p:spPr>
          <a:xfrm>
            <a:off x="1524000" y="3075781"/>
            <a:ext cx="9144000" cy="706437"/>
          </a:xfrm>
        </p:spPr>
        <p:txBody>
          <a:bodyPr>
            <a:noAutofit/>
          </a:bodyPr>
          <a:lstStyle/>
          <a:p>
            <a:r>
              <a:rPr lang="en-US" sz="5400" dirty="0">
                <a:solidFill>
                  <a:schemeClr val="bg1"/>
                </a:solidFill>
              </a:rPr>
              <a:t>Different Training and Testing Approaches and their results</a:t>
            </a:r>
            <a:endParaRPr lang="he-IL" sz="34400" dirty="0">
              <a:solidFill>
                <a:schemeClr val="bg1"/>
              </a:solidFill>
            </a:endParaRPr>
          </a:p>
        </p:txBody>
      </p:sp>
    </p:spTree>
    <p:extLst>
      <p:ext uri="{BB962C8B-B14F-4D97-AF65-F5344CB8AC3E}">
        <p14:creationId xmlns:p14="http://schemas.microsoft.com/office/powerpoint/2010/main" val="3906897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B901CCA1-75D6-05C0-75BB-D89E3562A4D1}"/>
              </a:ext>
            </a:extLst>
          </p:cNvPr>
          <p:cNvSpPr txBox="1">
            <a:spLocks/>
          </p:cNvSpPr>
          <p:nvPr/>
        </p:nvSpPr>
        <p:spPr>
          <a:xfrm>
            <a:off x="838200" y="1975647"/>
            <a:ext cx="10515600" cy="920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b="1" dirty="0"/>
          </a:p>
        </p:txBody>
      </p:sp>
      <p:sp>
        <p:nvSpPr>
          <p:cNvPr id="13" name="Title 1">
            <a:extLst>
              <a:ext uri="{FF2B5EF4-FFF2-40B4-BE49-F238E27FC236}">
                <a16:creationId xmlns:a16="http://schemas.microsoft.com/office/drawing/2014/main" id="{344CD543-4D95-403C-7DB0-5095B0AF664B}"/>
              </a:ext>
            </a:extLst>
          </p:cNvPr>
          <p:cNvSpPr>
            <a:spLocks noGrp="1"/>
          </p:cNvSpPr>
          <p:nvPr>
            <p:ph type="title"/>
          </p:nvPr>
        </p:nvSpPr>
        <p:spPr>
          <a:xfrm>
            <a:off x="838200" y="365125"/>
            <a:ext cx="10515600" cy="1325563"/>
          </a:xfrm>
        </p:spPr>
        <p:txBody>
          <a:bodyPr/>
          <a:lstStyle/>
          <a:p>
            <a:r>
              <a:rPr lang="en-US" dirty="0"/>
              <a:t>Simple JIGSAWS network</a:t>
            </a:r>
            <a:endParaRPr lang="he-IL" dirty="0"/>
          </a:p>
        </p:txBody>
      </p:sp>
      <p:sp>
        <p:nvSpPr>
          <p:cNvPr id="15" name="Content Placeholder 14">
            <a:extLst>
              <a:ext uri="{FF2B5EF4-FFF2-40B4-BE49-F238E27FC236}">
                <a16:creationId xmlns:a16="http://schemas.microsoft.com/office/drawing/2014/main" id="{7D2BA62B-57A6-8168-0C41-01921B172B14}"/>
              </a:ext>
            </a:extLst>
          </p:cNvPr>
          <p:cNvSpPr>
            <a:spLocks noGrp="1"/>
          </p:cNvSpPr>
          <p:nvPr>
            <p:ph idx="1"/>
          </p:nvPr>
        </p:nvSpPr>
        <p:spPr/>
        <p:txBody>
          <a:bodyPr/>
          <a:lstStyle/>
          <a:p>
            <a:r>
              <a:rPr lang="en-US" b="1" dirty="0"/>
              <a:t>Trained</a:t>
            </a:r>
            <a:r>
              <a:rPr lang="en-US" dirty="0"/>
              <a:t> on JIGSAWS.</a:t>
            </a:r>
          </a:p>
          <a:p>
            <a:r>
              <a:rPr lang="en-US" b="1" dirty="0"/>
              <a:t>Tested</a:t>
            </a:r>
            <a:r>
              <a:rPr lang="en-US" dirty="0"/>
              <a:t> on JIGSAWS, BBR, and Clinical-like data.</a:t>
            </a:r>
          </a:p>
          <a:p>
            <a:r>
              <a:rPr lang="en-US" dirty="0"/>
              <a:t>Did </a:t>
            </a:r>
            <a:r>
              <a:rPr lang="en-US" b="1" dirty="0"/>
              <a:t>not</a:t>
            </a:r>
            <a:r>
              <a:rPr lang="en-US" dirty="0"/>
              <a:t> generalize well to other datasets</a:t>
            </a:r>
          </a:p>
          <a:p>
            <a:endParaRPr lang="he-IL" dirty="0"/>
          </a:p>
        </p:txBody>
      </p:sp>
      <p:pic>
        <p:nvPicPr>
          <p:cNvPr id="17" name="Picture 16">
            <a:extLst>
              <a:ext uri="{FF2B5EF4-FFF2-40B4-BE49-F238E27FC236}">
                <a16:creationId xmlns:a16="http://schemas.microsoft.com/office/drawing/2014/main" id="{223011DC-E00A-E6A4-A8AF-70441B6A992C}"/>
              </a:ext>
            </a:extLst>
          </p:cNvPr>
          <p:cNvPicPr>
            <a:picLocks noChangeAspect="1"/>
          </p:cNvPicPr>
          <p:nvPr/>
        </p:nvPicPr>
        <p:blipFill>
          <a:blip r:embed="rId2"/>
          <a:stretch>
            <a:fillRect/>
          </a:stretch>
        </p:blipFill>
        <p:spPr>
          <a:xfrm>
            <a:off x="838200" y="3962260"/>
            <a:ext cx="10222589" cy="841094"/>
          </a:xfrm>
          <a:prstGeom prst="rect">
            <a:avLst/>
          </a:prstGeom>
        </p:spPr>
      </p:pic>
    </p:spTree>
    <p:extLst>
      <p:ext uri="{BB962C8B-B14F-4D97-AF65-F5344CB8AC3E}">
        <p14:creationId xmlns:p14="http://schemas.microsoft.com/office/powerpoint/2010/main" val="3050663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5D6B8-7586-0BB3-1613-88DB47272EE9}"/>
              </a:ext>
            </a:extLst>
          </p:cNvPr>
          <p:cNvSpPr>
            <a:spLocks noGrp="1"/>
          </p:cNvSpPr>
          <p:nvPr>
            <p:ph type="title"/>
          </p:nvPr>
        </p:nvSpPr>
        <p:spPr/>
        <p:txBody>
          <a:bodyPr/>
          <a:lstStyle/>
          <a:p>
            <a:r>
              <a:rPr lang="en-US" dirty="0"/>
              <a:t>Augmented JIGSAWS network</a:t>
            </a:r>
            <a:endParaRPr lang="he-IL" dirty="0"/>
          </a:p>
        </p:txBody>
      </p:sp>
      <p:sp>
        <p:nvSpPr>
          <p:cNvPr id="3" name="Content Placeholder 2">
            <a:extLst>
              <a:ext uri="{FF2B5EF4-FFF2-40B4-BE49-F238E27FC236}">
                <a16:creationId xmlns:a16="http://schemas.microsoft.com/office/drawing/2014/main" id="{65577B97-12E7-AF50-D986-011DB28D9DE8}"/>
              </a:ext>
            </a:extLst>
          </p:cNvPr>
          <p:cNvSpPr>
            <a:spLocks noGrp="1"/>
          </p:cNvSpPr>
          <p:nvPr>
            <p:ph idx="1"/>
          </p:nvPr>
        </p:nvSpPr>
        <p:spPr>
          <a:xfrm>
            <a:off x="838200" y="1825625"/>
            <a:ext cx="10515600" cy="1787908"/>
          </a:xfrm>
        </p:spPr>
        <p:txBody>
          <a:bodyPr>
            <a:normAutofit fontScale="92500"/>
          </a:bodyPr>
          <a:lstStyle/>
          <a:p>
            <a:r>
              <a:rPr lang="en-US" b="1" dirty="0"/>
              <a:t>Trained</a:t>
            </a:r>
            <a:r>
              <a:rPr lang="en-US" dirty="0"/>
              <a:t> on data Augmentation of JIGSAWS (rotation, time warping, left-right hand exchange, window slicing).</a:t>
            </a:r>
          </a:p>
          <a:p>
            <a:r>
              <a:rPr lang="en-US" b="1" dirty="0"/>
              <a:t>Tested </a:t>
            </a:r>
            <a:r>
              <a:rPr lang="en-US" dirty="0"/>
              <a:t>on JIGSAWS, BBR, and Clinical-like data.</a:t>
            </a:r>
          </a:p>
          <a:p>
            <a:r>
              <a:rPr lang="en-US" dirty="0"/>
              <a:t>Improved performance on dry-lab data but </a:t>
            </a:r>
            <a:r>
              <a:rPr lang="en-US" b="1" dirty="0"/>
              <a:t>not on clinical-like data</a:t>
            </a:r>
            <a:r>
              <a:rPr lang="en-US" dirty="0"/>
              <a:t>.</a:t>
            </a:r>
            <a:endParaRPr lang="he-IL" dirty="0"/>
          </a:p>
        </p:txBody>
      </p:sp>
      <p:grpSp>
        <p:nvGrpSpPr>
          <p:cNvPr id="18" name="Group 17">
            <a:extLst>
              <a:ext uri="{FF2B5EF4-FFF2-40B4-BE49-F238E27FC236}">
                <a16:creationId xmlns:a16="http://schemas.microsoft.com/office/drawing/2014/main" id="{5D515C06-BE18-088A-6113-8D83F509E1BF}"/>
              </a:ext>
            </a:extLst>
          </p:cNvPr>
          <p:cNvGrpSpPr/>
          <p:nvPr/>
        </p:nvGrpSpPr>
        <p:grpSpPr>
          <a:xfrm>
            <a:off x="838200" y="3955138"/>
            <a:ext cx="10587349" cy="1889861"/>
            <a:chOff x="838200" y="3955138"/>
            <a:chExt cx="10587349" cy="1889861"/>
          </a:xfrm>
        </p:grpSpPr>
        <p:pic>
          <p:nvPicPr>
            <p:cNvPr id="5" name="Picture 4">
              <a:extLst>
                <a:ext uri="{FF2B5EF4-FFF2-40B4-BE49-F238E27FC236}">
                  <a16:creationId xmlns:a16="http://schemas.microsoft.com/office/drawing/2014/main" id="{B3D01893-92DE-0E9E-7545-4D4C8254EFEA}"/>
                </a:ext>
              </a:extLst>
            </p:cNvPr>
            <p:cNvPicPr>
              <a:picLocks noChangeAspect="1"/>
            </p:cNvPicPr>
            <p:nvPr/>
          </p:nvPicPr>
          <p:blipFill>
            <a:blip r:embed="rId3"/>
            <a:stretch>
              <a:fillRect/>
            </a:stretch>
          </p:blipFill>
          <p:spPr>
            <a:xfrm>
              <a:off x="838200" y="4379960"/>
              <a:ext cx="10587348" cy="1465039"/>
            </a:xfrm>
            <a:prstGeom prst="rect">
              <a:avLst/>
            </a:prstGeom>
          </p:spPr>
        </p:pic>
        <p:pic>
          <p:nvPicPr>
            <p:cNvPr id="13" name="Picture 12">
              <a:extLst>
                <a:ext uri="{FF2B5EF4-FFF2-40B4-BE49-F238E27FC236}">
                  <a16:creationId xmlns:a16="http://schemas.microsoft.com/office/drawing/2014/main" id="{4BC6A187-EFAF-6766-927C-9ABBB71D1C41}"/>
                </a:ext>
              </a:extLst>
            </p:cNvPr>
            <p:cNvPicPr>
              <a:picLocks noChangeAspect="1"/>
            </p:cNvPicPr>
            <p:nvPr/>
          </p:nvPicPr>
          <p:blipFill>
            <a:blip r:embed="rId4"/>
            <a:stretch>
              <a:fillRect/>
            </a:stretch>
          </p:blipFill>
          <p:spPr>
            <a:xfrm>
              <a:off x="838201" y="3955138"/>
              <a:ext cx="10587348" cy="479908"/>
            </a:xfrm>
            <a:prstGeom prst="rect">
              <a:avLst/>
            </a:prstGeom>
          </p:spPr>
        </p:pic>
      </p:grpSp>
    </p:spTree>
    <p:extLst>
      <p:ext uri="{BB962C8B-B14F-4D97-AF65-F5344CB8AC3E}">
        <p14:creationId xmlns:p14="http://schemas.microsoft.com/office/powerpoint/2010/main" val="2320475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AD1B5-AA86-9496-7CE0-F90A9A484B5C}"/>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DE792AB-B047-7AB3-BD45-E9AC678721CA}"/>
              </a:ext>
            </a:extLst>
          </p:cNvPr>
          <p:cNvSpPr txBox="1">
            <a:spLocks/>
          </p:cNvSpPr>
          <p:nvPr/>
        </p:nvSpPr>
        <p:spPr>
          <a:xfrm>
            <a:off x="838200" y="1975647"/>
            <a:ext cx="10515600" cy="920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b="1" dirty="0"/>
          </a:p>
        </p:txBody>
      </p:sp>
      <p:sp>
        <p:nvSpPr>
          <p:cNvPr id="13" name="Title 1">
            <a:extLst>
              <a:ext uri="{FF2B5EF4-FFF2-40B4-BE49-F238E27FC236}">
                <a16:creationId xmlns:a16="http://schemas.microsoft.com/office/drawing/2014/main" id="{5720A64A-E100-9401-B8B1-D97504702657}"/>
              </a:ext>
            </a:extLst>
          </p:cNvPr>
          <p:cNvSpPr>
            <a:spLocks noGrp="1"/>
          </p:cNvSpPr>
          <p:nvPr>
            <p:ph type="title"/>
          </p:nvPr>
        </p:nvSpPr>
        <p:spPr>
          <a:xfrm>
            <a:off x="838200" y="365125"/>
            <a:ext cx="10515600" cy="1325563"/>
          </a:xfrm>
        </p:spPr>
        <p:txBody>
          <a:bodyPr/>
          <a:lstStyle/>
          <a:p>
            <a:r>
              <a:rPr lang="en-US" dirty="0"/>
              <a:t>Transfer Network</a:t>
            </a:r>
            <a:endParaRPr lang="he-IL" dirty="0"/>
          </a:p>
        </p:txBody>
      </p:sp>
      <p:sp>
        <p:nvSpPr>
          <p:cNvPr id="15" name="Content Placeholder 14">
            <a:extLst>
              <a:ext uri="{FF2B5EF4-FFF2-40B4-BE49-F238E27FC236}">
                <a16:creationId xmlns:a16="http://schemas.microsoft.com/office/drawing/2014/main" id="{9B647E8F-28EC-3E12-8BCD-694AFDD0B633}"/>
              </a:ext>
            </a:extLst>
          </p:cNvPr>
          <p:cNvSpPr>
            <a:spLocks noGrp="1"/>
          </p:cNvSpPr>
          <p:nvPr>
            <p:ph idx="1"/>
          </p:nvPr>
        </p:nvSpPr>
        <p:spPr>
          <a:xfrm>
            <a:off x="838200" y="1690688"/>
            <a:ext cx="10515600" cy="4351338"/>
          </a:xfrm>
        </p:spPr>
        <p:txBody>
          <a:bodyPr/>
          <a:lstStyle/>
          <a:p>
            <a:r>
              <a:rPr lang="en-US" b="1" dirty="0"/>
              <a:t>pre-trained</a:t>
            </a:r>
            <a:r>
              <a:rPr lang="en-US" dirty="0"/>
              <a:t> on JIGSAWS, then </a:t>
            </a:r>
            <a:r>
              <a:rPr lang="en-US" b="1" dirty="0"/>
              <a:t>fine-tuned</a:t>
            </a:r>
            <a:r>
              <a:rPr lang="en-US" dirty="0"/>
              <a:t> on Clinical-like data (without extra features). </a:t>
            </a:r>
          </a:p>
          <a:p>
            <a:r>
              <a:rPr lang="en-US" b="1" dirty="0"/>
              <a:t>Tested</a:t>
            </a:r>
            <a:r>
              <a:rPr lang="en-US" dirty="0"/>
              <a:t> on Clinical-like data.</a:t>
            </a:r>
          </a:p>
          <a:p>
            <a:r>
              <a:rPr lang="en-US" dirty="0"/>
              <a:t>Helped, but still not sufficient for good generalization</a:t>
            </a:r>
          </a:p>
          <a:p>
            <a:endParaRPr lang="he-IL" dirty="0"/>
          </a:p>
        </p:txBody>
      </p:sp>
      <p:grpSp>
        <p:nvGrpSpPr>
          <p:cNvPr id="9" name="Group 8">
            <a:extLst>
              <a:ext uri="{FF2B5EF4-FFF2-40B4-BE49-F238E27FC236}">
                <a16:creationId xmlns:a16="http://schemas.microsoft.com/office/drawing/2014/main" id="{9472FC5D-6ACF-3F22-4194-A3F9722D3642}"/>
              </a:ext>
            </a:extLst>
          </p:cNvPr>
          <p:cNvGrpSpPr/>
          <p:nvPr/>
        </p:nvGrpSpPr>
        <p:grpSpPr>
          <a:xfrm>
            <a:off x="452804" y="4251439"/>
            <a:ext cx="11286392" cy="773869"/>
            <a:chOff x="452804" y="4251439"/>
            <a:chExt cx="11286392" cy="773869"/>
          </a:xfrm>
        </p:grpSpPr>
        <p:pic>
          <p:nvPicPr>
            <p:cNvPr id="3" name="Picture 2">
              <a:extLst>
                <a:ext uri="{FF2B5EF4-FFF2-40B4-BE49-F238E27FC236}">
                  <a16:creationId xmlns:a16="http://schemas.microsoft.com/office/drawing/2014/main" id="{CACBA097-8D1E-BB21-AC35-86AB24E00357}"/>
                </a:ext>
              </a:extLst>
            </p:cNvPr>
            <p:cNvPicPr>
              <a:picLocks noChangeAspect="1"/>
            </p:cNvPicPr>
            <p:nvPr/>
          </p:nvPicPr>
          <p:blipFill>
            <a:blip r:embed="rId2"/>
            <a:stretch>
              <a:fillRect/>
            </a:stretch>
          </p:blipFill>
          <p:spPr>
            <a:xfrm>
              <a:off x="452804" y="4745791"/>
              <a:ext cx="11286392" cy="279517"/>
            </a:xfrm>
            <a:prstGeom prst="rect">
              <a:avLst/>
            </a:prstGeom>
          </p:spPr>
        </p:pic>
        <p:pic>
          <p:nvPicPr>
            <p:cNvPr id="8" name="Picture 7">
              <a:extLst>
                <a:ext uri="{FF2B5EF4-FFF2-40B4-BE49-F238E27FC236}">
                  <a16:creationId xmlns:a16="http://schemas.microsoft.com/office/drawing/2014/main" id="{116CF8C6-ED27-B84A-0042-25B5BB3C2805}"/>
                </a:ext>
              </a:extLst>
            </p:cNvPr>
            <p:cNvPicPr>
              <a:picLocks noChangeAspect="1"/>
            </p:cNvPicPr>
            <p:nvPr/>
          </p:nvPicPr>
          <p:blipFill>
            <a:blip r:embed="rId3"/>
            <a:stretch>
              <a:fillRect/>
            </a:stretch>
          </p:blipFill>
          <p:spPr>
            <a:xfrm>
              <a:off x="452804" y="4251439"/>
              <a:ext cx="11286392" cy="511594"/>
            </a:xfrm>
            <a:prstGeom prst="rect">
              <a:avLst/>
            </a:prstGeom>
          </p:spPr>
        </p:pic>
      </p:grpSp>
    </p:spTree>
    <p:extLst>
      <p:ext uri="{BB962C8B-B14F-4D97-AF65-F5344CB8AC3E}">
        <p14:creationId xmlns:p14="http://schemas.microsoft.com/office/powerpoint/2010/main" val="3790688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72C23-67F6-131F-2057-0269BE1AE445}"/>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B710F96-FC9A-6FA2-0043-BAC0848E0BC9}"/>
              </a:ext>
            </a:extLst>
          </p:cNvPr>
          <p:cNvSpPr txBox="1">
            <a:spLocks/>
          </p:cNvSpPr>
          <p:nvPr/>
        </p:nvSpPr>
        <p:spPr>
          <a:xfrm>
            <a:off x="838200" y="1975647"/>
            <a:ext cx="10515600" cy="920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b="1" dirty="0"/>
          </a:p>
        </p:txBody>
      </p:sp>
      <p:sp>
        <p:nvSpPr>
          <p:cNvPr id="13" name="Title 1">
            <a:extLst>
              <a:ext uri="{FF2B5EF4-FFF2-40B4-BE49-F238E27FC236}">
                <a16:creationId xmlns:a16="http://schemas.microsoft.com/office/drawing/2014/main" id="{F8688F78-FCA4-C115-91E1-E2C7E2F5C985}"/>
              </a:ext>
            </a:extLst>
          </p:cNvPr>
          <p:cNvSpPr>
            <a:spLocks noGrp="1"/>
          </p:cNvSpPr>
          <p:nvPr>
            <p:ph type="title"/>
          </p:nvPr>
        </p:nvSpPr>
        <p:spPr>
          <a:xfrm>
            <a:off x="838200" y="302439"/>
            <a:ext cx="10515600" cy="1325563"/>
          </a:xfrm>
        </p:spPr>
        <p:txBody>
          <a:bodyPr/>
          <a:lstStyle/>
          <a:p>
            <a:r>
              <a:rPr lang="en-US" dirty="0"/>
              <a:t>Simple like clinical Network – extra features comparison</a:t>
            </a:r>
            <a:endParaRPr lang="he-IL" dirty="0"/>
          </a:p>
        </p:txBody>
      </p:sp>
      <p:sp>
        <p:nvSpPr>
          <p:cNvPr id="15" name="Content Placeholder 14">
            <a:extLst>
              <a:ext uri="{FF2B5EF4-FFF2-40B4-BE49-F238E27FC236}">
                <a16:creationId xmlns:a16="http://schemas.microsoft.com/office/drawing/2014/main" id="{E1F72F78-0484-EF82-F83B-1EA1FFB3FC35}"/>
              </a:ext>
            </a:extLst>
          </p:cNvPr>
          <p:cNvSpPr>
            <a:spLocks noGrp="1"/>
          </p:cNvSpPr>
          <p:nvPr>
            <p:ph idx="1"/>
          </p:nvPr>
        </p:nvSpPr>
        <p:spPr>
          <a:xfrm>
            <a:off x="838200" y="1690688"/>
            <a:ext cx="10515600" cy="2253351"/>
          </a:xfrm>
        </p:spPr>
        <p:txBody>
          <a:bodyPr>
            <a:normAutofit/>
          </a:bodyPr>
          <a:lstStyle/>
          <a:p>
            <a:r>
              <a:rPr lang="en-US" dirty="0"/>
              <a:t>Both networks </a:t>
            </a:r>
            <a:r>
              <a:rPr lang="en-US" b="1" dirty="0"/>
              <a:t>Trained </a:t>
            </a:r>
            <a:r>
              <a:rPr lang="en-US" dirty="0"/>
              <a:t>on clinical like dataset. One network “JIGSAWS features” trained on 14 features, the second network “clinical-like features” trained on 26 features </a:t>
            </a:r>
            <a:endParaRPr lang="en-US" b="1" dirty="0"/>
          </a:p>
          <a:p>
            <a:r>
              <a:rPr lang="en-US" dirty="0"/>
              <a:t>Both</a:t>
            </a:r>
            <a:r>
              <a:rPr lang="en-US" b="1" dirty="0"/>
              <a:t> Tested</a:t>
            </a:r>
            <a:r>
              <a:rPr lang="en-US" dirty="0"/>
              <a:t> on Clinical-like data.</a:t>
            </a:r>
          </a:p>
          <a:p>
            <a:pPr marL="0" indent="0">
              <a:buNone/>
            </a:pPr>
            <a:endParaRPr lang="he-IL" dirty="0"/>
          </a:p>
        </p:txBody>
      </p:sp>
      <p:grpSp>
        <p:nvGrpSpPr>
          <p:cNvPr id="10" name="Group 9">
            <a:extLst>
              <a:ext uri="{FF2B5EF4-FFF2-40B4-BE49-F238E27FC236}">
                <a16:creationId xmlns:a16="http://schemas.microsoft.com/office/drawing/2014/main" id="{995191F4-778D-4493-B3CF-0B6331895F50}"/>
              </a:ext>
            </a:extLst>
          </p:cNvPr>
          <p:cNvGrpSpPr/>
          <p:nvPr/>
        </p:nvGrpSpPr>
        <p:grpSpPr>
          <a:xfrm>
            <a:off x="375684" y="4420622"/>
            <a:ext cx="11286395" cy="990979"/>
            <a:chOff x="375684" y="4420622"/>
            <a:chExt cx="11286395" cy="990979"/>
          </a:xfrm>
        </p:grpSpPr>
        <p:pic>
          <p:nvPicPr>
            <p:cNvPr id="7" name="Picture 6">
              <a:extLst>
                <a:ext uri="{FF2B5EF4-FFF2-40B4-BE49-F238E27FC236}">
                  <a16:creationId xmlns:a16="http://schemas.microsoft.com/office/drawing/2014/main" id="{159ABDFE-A97C-67D9-E537-0DEC5E3D0681}"/>
                </a:ext>
              </a:extLst>
            </p:cNvPr>
            <p:cNvPicPr>
              <a:picLocks noChangeAspect="1"/>
            </p:cNvPicPr>
            <p:nvPr/>
          </p:nvPicPr>
          <p:blipFill>
            <a:blip r:embed="rId2"/>
            <a:stretch>
              <a:fillRect/>
            </a:stretch>
          </p:blipFill>
          <p:spPr>
            <a:xfrm>
              <a:off x="375687" y="4932216"/>
              <a:ext cx="11286392" cy="479385"/>
            </a:xfrm>
            <a:prstGeom prst="rect">
              <a:avLst/>
            </a:prstGeom>
          </p:spPr>
        </p:pic>
        <p:pic>
          <p:nvPicPr>
            <p:cNvPr id="9" name="Picture 8">
              <a:extLst>
                <a:ext uri="{FF2B5EF4-FFF2-40B4-BE49-F238E27FC236}">
                  <a16:creationId xmlns:a16="http://schemas.microsoft.com/office/drawing/2014/main" id="{8D9E7118-C1A3-E3B7-A826-96BAAE24AD12}"/>
                </a:ext>
              </a:extLst>
            </p:cNvPr>
            <p:cNvPicPr>
              <a:picLocks noChangeAspect="1"/>
            </p:cNvPicPr>
            <p:nvPr/>
          </p:nvPicPr>
          <p:blipFill>
            <a:blip r:embed="rId3"/>
            <a:stretch>
              <a:fillRect/>
            </a:stretch>
          </p:blipFill>
          <p:spPr>
            <a:xfrm>
              <a:off x="375684" y="4420622"/>
              <a:ext cx="11286393" cy="511594"/>
            </a:xfrm>
            <a:prstGeom prst="rect">
              <a:avLst/>
            </a:prstGeom>
          </p:spPr>
        </p:pic>
      </p:grpSp>
    </p:spTree>
    <p:extLst>
      <p:ext uri="{BB962C8B-B14F-4D97-AF65-F5344CB8AC3E}">
        <p14:creationId xmlns:p14="http://schemas.microsoft.com/office/powerpoint/2010/main" val="1910848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B6A2F-E6AB-6F5A-0AB9-72DE9BDFBE40}"/>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34B1F01-EDD1-404A-DB8B-ECAD56A5E049}"/>
              </a:ext>
            </a:extLst>
          </p:cNvPr>
          <p:cNvSpPr txBox="1">
            <a:spLocks/>
          </p:cNvSpPr>
          <p:nvPr/>
        </p:nvSpPr>
        <p:spPr>
          <a:xfrm>
            <a:off x="838200" y="1975647"/>
            <a:ext cx="10515600" cy="920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b="1" dirty="0"/>
          </a:p>
        </p:txBody>
      </p:sp>
      <p:sp>
        <p:nvSpPr>
          <p:cNvPr id="13" name="Title 1">
            <a:extLst>
              <a:ext uri="{FF2B5EF4-FFF2-40B4-BE49-F238E27FC236}">
                <a16:creationId xmlns:a16="http://schemas.microsoft.com/office/drawing/2014/main" id="{BD8B9232-A2E4-7A0D-AAF8-99B6249276D2}"/>
              </a:ext>
            </a:extLst>
          </p:cNvPr>
          <p:cNvSpPr>
            <a:spLocks noGrp="1"/>
          </p:cNvSpPr>
          <p:nvPr>
            <p:ph type="title"/>
          </p:nvPr>
        </p:nvSpPr>
        <p:spPr>
          <a:xfrm>
            <a:off x="838200" y="302439"/>
            <a:ext cx="10515600" cy="1325563"/>
          </a:xfrm>
        </p:spPr>
        <p:txBody>
          <a:bodyPr/>
          <a:lstStyle/>
          <a:p>
            <a:r>
              <a:rPr lang="en-US" dirty="0"/>
              <a:t>Augmented clinical like Network</a:t>
            </a:r>
            <a:endParaRPr lang="he-IL" dirty="0"/>
          </a:p>
        </p:txBody>
      </p:sp>
      <p:sp>
        <p:nvSpPr>
          <p:cNvPr id="15" name="Content Placeholder 14">
            <a:extLst>
              <a:ext uri="{FF2B5EF4-FFF2-40B4-BE49-F238E27FC236}">
                <a16:creationId xmlns:a16="http://schemas.microsoft.com/office/drawing/2014/main" id="{43562026-1CB1-F628-68B0-82F3EF3AAD1D}"/>
              </a:ext>
            </a:extLst>
          </p:cNvPr>
          <p:cNvSpPr>
            <a:spLocks noGrp="1"/>
          </p:cNvSpPr>
          <p:nvPr>
            <p:ph idx="1"/>
          </p:nvPr>
        </p:nvSpPr>
        <p:spPr>
          <a:xfrm>
            <a:off x="838200" y="1690688"/>
            <a:ext cx="10515600" cy="2253351"/>
          </a:xfrm>
        </p:spPr>
        <p:txBody>
          <a:bodyPr>
            <a:normAutofit lnSpcReduction="10000"/>
          </a:bodyPr>
          <a:lstStyle/>
          <a:p>
            <a:r>
              <a:rPr lang="en-US" b="1" dirty="0"/>
              <a:t>Trained</a:t>
            </a:r>
            <a:r>
              <a:rPr lang="en-US" dirty="0"/>
              <a:t> with augmented clinical like dataset to create larger dataset.</a:t>
            </a:r>
          </a:p>
          <a:p>
            <a:r>
              <a:rPr lang="en-US" b="1" dirty="0"/>
              <a:t>Test</a:t>
            </a:r>
            <a:r>
              <a:rPr lang="en-US" dirty="0"/>
              <a:t> on clinical like dataset</a:t>
            </a:r>
          </a:p>
          <a:p>
            <a:endParaRPr lang="en-US" dirty="0"/>
          </a:p>
          <a:p>
            <a:r>
              <a:rPr lang="en-US" dirty="0"/>
              <a:t>Achieved the best results in clinical like dataset test.</a:t>
            </a:r>
          </a:p>
          <a:p>
            <a:pPr marL="0" indent="0">
              <a:buNone/>
            </a:pPr>
            <a:endParaRPr lang="he-IL" dirty="0"/>
          </a:p>
        </p:txBody>
      </p:sp>
      <p:pic>
        <p:nvPicPr>
          <p:cNvPr id="9" name="Picture 8">
            <a:extLst>
              <a:ext uri="{FF2B5EF4-FFF2-40B4-BE49-F238E27FC236}">
                <a16:creationId xmlns:a16="http://schemas.microsoft.com/office/drawing/2014/main" id="{3704D2D0-10D0-1114-6EAD-C5F0A353D572}"/>
              </a:ext>
            </a:extLst>
          </p:cNvPr>
          <p:cNvPicPr>
            <a:picLocks noChangeAspect="1"/>
          </p:cNvPicPr>
          <p:nvPr/>
        </p:nvPicPr>
        <p:blipFill>
          <a:blip r:embed="rId2"/>
          <a:stretch>
            <a:fillRect/>
          </a:stretch>
        </p:blipFill>
        <p:spPr>
          <a:xfrm>
            <a:off x="375684" y="4420622"/>
            <a:ext cx="11286393" cy="511594"/>
          </a:xfrm>
          <a:prstGeom prst="rect">
            <a:avLst/>
          </a:prstGeom>
        </p:spPr>
      </p:pic>
      <p:pic>
        <p:nvPicPr>
          <p:cNvPr id="3" name="Picture 2">
            <a:extLst>
              <a:ext uri="{FF2B5EF4-FFF2-40B4-BE49-F238E27FC236}">
                <a16:creationId xmlns:a16="http://schemas.microsoft.com/office/drawing/2014/main" id="{4A72ABDA-6B12-6DFB-8447-089B547F2C18}"/>
              </a:ext>
            </a:extLst>
          </p:cNvPr>
          <p:cNvPicPr>
            <a:picLocks noChangeAspect="1"/>
          </p:cNvPicPr>
          <p:nvPr/>
        </p:nvPicPr>
        <p:blipFill>
          <a:blip r:embed="rId3"/>
          <a:stretch>
            <a:fillRect/>
          </a:stretch>
        </p:blipFill>
        <p:spPr>
          <a:xfrm>
            <a:off x="375685" y="4932216"/>
            <a:ext cx="11363512" cy="562964"/>
          </a:xfrm>
          <a:prstGeom prst="rect">
            <a:avLst/>
          </a:prstGeom>
        </p:spPr>
      </p:pic>
    </p:spTree>
    <p:extLst>
      <p:ext uri="{BB962C8B-B14F-4D97-AF65-F5344CB8AC3E}">
        <p14:creationId xmlns:p14="http://schemas.microsoft.com/office/powerpoint/2010/main" val="306830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6987-934A-1690-06CC-51440EC941D6}"/>
              </a:ext>
            </a:extLst>
          </p:cNvPr>
          <p:cNvSpPr>
            <a:spLocks noGrp="1"/>
          </p:cNvSpPr>
          <p:nvPr>
            <p:ph type="ctrTitle"/>
          </p:nvPr>
        </p:nvSpPr>
        <p:spPr>
          <a:xfrm>
            <a:off x="1524000" y="3075781"/>
            <a:ext cx="9144000" cy="706437"/>
          </a:xfrm>
        </p:spPr>
        <p:txBody>
          <a:bodyPr>
            <a:noAutofit/>
          </a:bodyPr>
          <a:lstStyle/>
          <a:p>
            <a:r>
              <a:rPr lang="en-US" sz="5400" dirty="0">
                <a:solidFill>
                  <a:schemeClr val="bg1"/>
                </a:solidFill>
              </a:rPr>
              <a:t>Prior works</a:t>
            </a:r>
            <a:endParaRPr lang="he-IL" sz="7200" dirty="0">
              <a:solidFill>
                <a:schemeClr val="bg1"/>
              </a:solidFill>
            </a:endParaRPr>
          </a:p>
        </p:txBody>
      </p:sp>
    </p:spTree>
    <p:extLst>
      <p:ext uri="{BB962C8B-B14F-4D97-AF65-F5344CB8AC3E}">
        <p14:creationId xmlns:p14="http://schemas.microsoft.com/office/powerpoint/2010/main" val="3238106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34FD93-0D17-ACDE-669B-0DDEF2BA540A}"/>
              </a:ext>
            </a:extLst>
          </p:cNvPr>
          <p:cNvSpPr>
            <a:spLocks noGrp="1"/>
          </p:cNvSpPr>
          <p:nvPr>
            <p:ph idx="1"/>
          </p:nvPr>
        </p:nvSpPr>
        <p:spPr>
          <a:xfrm>
            <a:off x="838200" y="2343417"/>
            <a:ext cx="10515600" cy="1603375"/>
          </a:xfrm>
        </p:spPr>
        <p:txBody>
          <a:bodyPr>
            <a:normAutofit/>
          </a:bodyPr>
          <a:lstStyle/>
          <a:p>
            <a:r>
              <a:rPr lang="en-US" sz="2400" dirty="0"/>
              <a:t>Using simple LSTM architecture, trained and tested with the JIGSAWS dataset.</a:t>
            </a:r>
          </a:p>
          <a:p>
            <a:r>
              <a:rPr lang="en-US" sz="2400" dirty="0"/>
              <a:t>demonstrate </a:t>
            </a:r>
            <a:r>
              <a:rPr lang="en-US" sz="2400" b="1" dirty="0"/>
              <a:t>poor generalization </a:t>
            </a:r>
            <a:r>
              <a:rPr lang="en-US" sz="2400" dirty="0"/>
              <a:t>when attempting to classify the gestures of clinical-like surgical tasks.</a:t>
            </a:r>
            <a:endParaRPr lang="he-IL" sz="2400" dirty="0"/>
          </a:p>
          <a:p>
            <a:endParaRPr lang="en-US" sz="2400" dirty="0"/>
          </a:p>
          <a:p>
            <a:pPr marL="0" indent="0">
              <a:buNone/>
            </a:pPr>
            <a:endParaRPr lang="en-US" dirty="0"/>
          </a:p>
          <a:p>
            <a:endParaRPr lang="en-US" dirty="0"/>
          </a:p>
        </p:txBody>
      </p:sp>
      <p:sp>
        <p:nvSpPr>
          <p:cNvPr id="4" name="Title 1">
            <a:extLst>
              <a:ext uri="{FF2B5EF4-FFF2-40B4-BE49-F238E27FC236}">
                <a16:creationId xmlns:a16="http://schemas.microsoft.com/office/drawing/2014/main" id="{D10229CB-9ECC-6732-3817-1FCCEF7E23F7}"/>
              </a:ext>
            </a:extLst>
          </p:cNvPr>
          <p:cNvSpPr>
            <a:spLocks noGrp="1"/>
          </p:cNvSpPr>
          <p:nvPr>
            <p:ph type="title"/>
          </p:nvPr>
        </p:nvSpPr>
        <p:spPr>
          <a:xfrm>
            <a:off x="838200" y="365125"/>
            <a:ext cx="10515600" cy="1325563"/>
          </a:xfrm>
        </p:spPr>
        <p:txBody>
          <a:bodyPr>
            <a:normAutofit/>
          </a:bodyPr>
          <a:lstStyle/>
          <a:p>
            <a:pPr algn="l"/>
            <a:r>
              <a:rPr lang="en-US" sz="3200" b="1" i="0" dirty="0">
                <a:solidFill>
                  <a:srgbClr val="323232"/>
                </a:solidFill>
                <a:effectLst/>
                <a:latin typeface="Nexus Serif Pro"/>
              </a:rPr>
              <a:t>Using augmentation to improve the robustness to rotation of deep learning segmentation in robotic-assisted surgical data</a:t>
            </a:r>
            <a:br>
              <a:rPr lang="en-US" sz="3200" b="1" i="0" dirty="0">
                <a:solidFill>
                  <a:srgbClr val="323232"/>
                </a:solidFill>
                <a:effectLst/>
                <a:latin typeface="Nexus Serif Pro"/>
              </a:rPr>
            </a:br>
            <a:r>
              <a:rPr lang="en-US" sz="1800" b="0" i="0" dirty="0" err="1">
                <a:solidFill>
                  <a:srgbClr val="666666"/>
                </a:solidFill>
                <a:effectLst/>
                <a:latin typeface="Nexus Sans Pro"/>
              </a:rPr>
              <a:t>Danit</a:t>
            </a:r>
            <a:r>
              <a:rPr lang="en-US" sz="1800" b="0" i="0" dirty="0">
                <a:solidFill>
                  <a:srgbClr val="666666"/>
                </a:solidFill>
                <a:effectLst/>
                <a:latin typeface="Nexus Sans Pro"/>
              </a:rPr>
              <a:t> </a:t>
            </a:r>
            <a:r>
              <a:rPr lang="en-US" sz="1800" b="0" i="0" dirty="0" err="1">
                <a:solidFill>
                  <a:srgbClr val="666666"/>
                </a:solidFill>
                <a:effectLst/>
                <a:latin typeface="Nexus Sans Pro"/>
              </a:rPr>
              <a:t>Itzkovich</a:t>
            </a:r>
            <a:r>
              <a:rPr lang="en-US" sz="1800" b="0" i="0" dirty="0">
                <a:solidFill>
                  <a:srgbClr val="666666"/>
                </a:solidFill>
                <a:effectLst/>
                <a:latin typeface="Nexus Sans Pro"/>
              </a:rPr>
              <a:t>, Yarden Sharon, Anthony </a:t>
            </a:r>
            <a:r>
              <a:rPr lang="en-US" sz="1800" b="0" i="0" dirty="0" err="1">
                <a:solidFill>
                  <a:srgbClr val="666666"/>
                </a:solidFill>
                <a:effectLst/>
                <a:latin typeface="Nexus Sans Pro"/>
              </a:rPr>
              <a:t>Jarc</a:t>
            </a:r>
            <a:r>
              <a:rPr lang="en-US" sz="1800" b="0" i="0" dirty="0">
                <a:solidFill>
                  <a:srgbClr val="666666"/>
                </a:solidFill>
                <a:effectLst/>
                <a:latin typeface="Nexus Sans Pro"/>
              </a:rPr>
              <a:t>, Yael </a:t>
            </a:r>
            <a:r>
              <a:rPr lang="en-US" sz="1800" b="0" i="0" dirty="0" err="1">
                <a:solidFill>
                  <a:srgbClr val="666666"/>
                </a:solidFill>
                <a:effectLst/>
                <a:latin typeface="Nexus Sans Pro"/>
              </a:rPr>
              <a:t>Refaely</a:t>
            </a:r>
            <a:r>
              <a:rPr lang="en-US" sz="1800" b="0" i="0" dirty="0">
                <a:solidFill>
                  <a:srgbClr val="666666"/>
                </a:solidFill>
                <a:effectLst/>
                <a:latin typeface="Nexus Sans Pro"/>
              </a:rPr>
              <a:t>, </a:t>
            </a:r>
            <a:r>
              <a:rPr lang="en-US" sz="1800" b="0" i="0" u="none" strike="noStrike" dirty="0">
                <a:solidFill>
                  <a:srgbClr val="3967C1"/>
                </a:solidFill>
                <a:effectLst/>
                <a:latin typeface="Nexus Sans Pro"/>
                <a:hlinkClick r:id="rId2"/>
              </a:rPr>
              <a:t>Ilana </a:t>
            </a:r>
            <a:r>
              <a:rPr lang="en-US" sz="1800" b="0" i="0" u="none" strike="noStrike" dirty="0" err="1">
                <a:solidFill>
                  <a:srgbClr val="3967C1"/>
                </a:solidFill>
                <a:effectLst/>
                <a:latin typeface="Nexus Sans Pro"/>
                <a:hlinkClick r:id="rId2"/>
              </a:rPr>
              <a:t>Nisky</a:t>
            </a:r>
            <a:endParaRPr lang="en-US" sz="3200" b="1" i="0" dirty="0">
              <a:solidFill>
                <a:srgbClr val="323232"/>
              </a:solidFill>
              <a:effectLst/>
              <a:latin typeface="Nexus Serif Pro"/>
            </a:endParaRPr>
          </a:p>
        </p:txBody>
      </p:sp>
    </p:spTree>
    <p:extLst>
      <p:ext uri="{BB962C8B-B14F-4D97-AF65-F5344CB8AC3E}">
        <p14:creationId xmlns:p14="http://schemas.microsoft.com/office/powerpoint/2010/main" val="1697983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9E3321C9-24FD-95C9-F33D-C4BECFE96D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9EFCA3-AD4F-6A52-E7BF-49E7F743EC56}"/>
              </a:ext>
            </a:extLst>
          </p:cNvPr>
          <p:cNvSpPr>
            <a:spLocks noGrp="1"/>
          </p:cNvSpPr>
          <p:nvPr>
            <p:ph type="ctrTitle"/>
          </p:nvPr>
        </p:nvSpPr>
        <p:spPr>
          <a:xfrm>
            <a:off x="1524000" y="3429000"/>
            <a:ext cx="9144000" cy="706437"/>
          </a:xfrm>
        </p:spPr>
        <p:txBody>
          <a:bodyPr>
            <a:noAutofit/>
          </a:bodyPr>
          <a:lstStyle/>
          <a:p>
            <a:r>
              <a:rPr lang="en-US" sz="3200" b="1" i="0" dirty="0">
                <a:solidFill>
                  <a:schemeClr val="bg1"/>
                </a:solidFill>
                <a:effectLst/>
                <a:latin typeface="Nexus Serif Pro"/>
              </a:rPr>
              <a:t>Generalization of Deep Learning Gesture Classification in Robotic-Assisted Surgical Data: From Dry Lab to Clinical-Like Data</a:t>
            </a:r>
            <a:br>
              <a:rPr lang="en-US" sz="3200" b="1" i="0" dirty="0">
                <a:solidFill>
                  <a:schemeClr val="bg1"/>
                </a:solidFill>
                <a:effectLst/>
                <a:latin typeface="Nexus Serif Pro"/>
              </a:rPr>
            </a:br>
            <a:r>
              <a:rPr lang="en-US" sz="3200" b="0" i="0" dirty="0" err="1">
                <a:solidFill>
                  <a:schemeClr val="bg1"/>
                </a:solidFill>
                <a:effectLst/>
                <a:latin typeface="Nexus Sans Pro"/>
              </a:rPr>
              <a:t>Danit</a:t>
            </a:r>
            <a:r>
              <a:rPr lang="en-US" sz="3200" b="0" i="0" dirty="0">
                <a:solidFill>
                  <a:schemeClr val="bg1"/>
                </a:solidFill>
                <a:effectLst/>
                <a:latin typeface="Nexus Sans Pro"/>
              </a:rPr>
              <a:t> </a:t>
            </a:r>
            <a:r>
              <a:rPr lang="en-US" sz="3200" b="0" i="0" dirty="0" err="1">
                <a:solidFill>
                  <a:schemeClr val="bg1"/>
                </a:solidFill>
                <a:effectLst/>
                <a:latin typeface="Nexus Sans Pro"/>
              </a:rPr>
              <a:t>Itzkovich</a:t>
            </a:r>
            <a:r>
              <a:rPr lang="en-US" sz="3200" b="0" i="0" dirty="0">
                <a:solidFill>
                  <a:schemeClr val="bg1"/>
                </a:solidFill>
                <a:effectLst/>
                <a:latin typeface="Nexus Sans Pro"/>
              </a:rPr>
              <a:t>, Yarden Sharon, Anthony </a:t>
            </a:r>
            <a:r>
              <a:rPr lang="en-US" sz="3200" b="0" i="0" dirty="0" err="1">
                <a:solidFill>
                  <a:schemeClr val="bg1"/>
                </a:solidFill>
                <a:effectLst/>
                <a:latin typeface="Nexus Sans Pro"/>
              </a:rPr>
              <a:t>Jarc</a:t>
            </a:r>
            <a:r>
              <a:rPr lang="en-US" sz="3200" b="0" i="0" dirty="0">
                <a:solidFill>
                  <a:schemeClr val="bg1"/>
                </a:solidFill>
                <a:effectLst/>
                <a:latin typeface="Nexus Sans Pro"/>
              </a:rPr>
              <a:t>, Yael </a:t>
            </a:r>
            <a:r>
              <a:rPr lang="en-US" sz="3200" b="0" i="0" dirty="0" err="1">
                <a:solidFill>
                  <a:schemeClr val="bg1"/>
                </a:solidFill>
                <a:effectLst/>
                <a:latin typeface="Nexus Sans Pro"/>
              </a:rPr>
              <a:t>Refaely</a:t>
            </a:r>
            <a:r>
              <a:rPr lang="en-US" sz="3200" b="0" i="0" dirty="0">
                <a:solidFill>
                  <a:schemeClr val="bg1"/>
                </a:solidFill>
                <a:effectLst/>
                <a:latin typeface="Nexus Sans Pro"/>
              </a:rPr>
              <a:t>, </a:t>
            </a:r>
            <a:r>
              <a:rPr lang="en-US" sz="3200" b="0" i="0" u="none" strike="noStrike" dirty="0">
                <a:solidFill>
                  <a:srgbClr val="467886"/>
                </a:solidFill>
                <a:effectLst/>
                <a:latin typeface="Nexus Sans Pro"/>
                <a:hlinkClick r:id="rId2">
                  <a:extLst>
                    <a:ext uri="{A12FA001-AC4F-418D-AE19-62706E023703}">
                      <ahyp:hlinkClr xmlns:ahyp="http://schemas.microsoft.com/office/drawing/2018/hyperlinkcolor" val="tx"/>
                    </a:ext>
                  </a:extLst>
                </a:hlinkClick>
              </a:rPr>
              <a:t>Ilana </a:t>
            </a:r>
            <a:r>
              <a:rPr lang="en-US" sz="3200" b="0" i="0" u="none" strike="noStrike" dirty="0" err="1">
                <a:solidFill>
                  <a:schemeClr val="bg1"/>
                </a:solidFill>
                <a:effectLst/>
                <a:latin typeface="Nexus Sans Pro"/>
                <a:hlinkClick r:id="rId2">
                  <a:extLst>
                    <a:ext uri="{A12FA001-AC4F-418D-AE19-62706E023703}">
                      <ahyp:hlinkClr xmlns:ahyp="http://schemas.microsoft.com/office/drawing/2018/hyperlinkcolor" val="tx"/>
                    </a:ext>
                  </a:extLst>
                </a:hlinkClick>
              </a:rPr>
              <a:t>Nisky</a:t>
            </a:r>
            <a:endParaRPr lang="he-IL" sz="3200" dirty="0">
              <a:solidFill>
                <a:schemeClr val="bg1"/>
              </a:solidFill>
            </a:endParaRPr>
          </a:p>
        </p:txBody>
      </p:sp>
    </p:spTree>
    <p:extLst>
      <p:ext uri="{BB962C8B-B14F-4D97-AF65-F5344CB8AC3E}">
        <p14:creationId xmlns:p14="http://schemas.microsoft.com/office/powerpoint/2010/main" val="173162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26D1C-C99B-334F-62F1-102CBB3D5AD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06EF53-D53F-599C-D33E-7BB5AB78EA26}"/>
              </a:ext>
            </a:extLst>
          </p:cNvPr>
          <p:cNvSpPr>
            <a:spLocks noGrp="1"/>
          </p:cNvSpPr>
          <p:nvPr>
            <p:ph idx="1"/>
          </p:nvPr>
        </p:nvSpPr>
        <p:spPr>
          <a:xfrm>
            <a:off x="838200" y="957549"/>
            <a:ext cx="10515600" cy="3723701"/>
          </a:xfrm>
        </p:spPr>
        <p:txBody>
          <a:bodyPr>
            <a:normAutofit/>
          </a:bodyPr>
          <a:lstStyle/>
          <a:p>
            <a:r>
              <a:rPr lang="en-US" dirty="0"/>
              <a:t>The contribution of their work is a guideline of how to </a:t>
            </a:r>
            <a:r>
              <a:rPr lang="en-US" b="1" dirty="0"/>
              <a:t>generalize</a:t>
            </a:r>
            <a:r>
              <a:rPr lang="en-US" dirty="0"/>
              <a:t> algorithms trained on structured dry-lab datasets </a:t>
            </a:r>
            <a:r>
              <a:rPr lang="en-US" b="1" dirty="0"/>
              <a:t>to</a:t>
            </a:r>
            <a:r>
              <a:rPr lang="en-US" dirty="0"/>
              <a:t> real surgical data.</a:t>
            </a:r>
          </a:p>
          <a:p>
            <a:r>
              <a:rPr lang="en-US" dirty="0"/>
              <a:t>They unsuccessfully attempted to improve performance using several common techniques, such as data augmentation and transfer learning. In contrast, they demonstrate that using the same network architecture together with additional features and training on even a small clinical-like dataset leads to promising classification performance.</a:t>
            </a:r>
          </a:p>
        </p:txBody>
      </p:sp>
    </p:spTree>
    <p:extLst>
      <p:ext uri="{BB962C8B-B14F-4D97-AF65-F5344CB8AC3E}">
        <p14:creationId xmlns:p14="http://schemas.microsoft.com/office/powerpoint/2010/main" val="224784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1BF88C53-E987-E824-54FC-256CFC97AE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5F1DE1-0C0A-90CD-CA0C-535CAFB40CB4}"/>
              </a:ext>
            </a:extLst>
          </p:cNvPr>
          <p:cNvSpPr>
            <a:spLocks noGrp="1"/>
          </p:cNvSpPr>
          <p:nvPr>
            <p:ph type="ctrTitle"/>
          </p:nvPr>
        </p:nvSpPr>
        <p:spPr>
          <a:xfrm>
            <a:off x="1524000" y="3075781"/>
            <a:ext cx="9144000" cy="706437"/>
          </a:xfrm>
        </p:spPr>
        <p:txBody>
          <a:bodyPr>
            <a:noAutofit/>
          </a:bodyPr>
          <a:lstStyle/>
          <a:p>
            <a:r>
              <a:rPr lang="en-US" sz="5400" dirty="0">
                <a:solidFill>
                  <a:schemeClr val="bg1"/>
                </a:solidFill>
              </a:rPr>
              <a:t>Datasets</a:t>
            </a:r>
            <a:endParaRPr lang="he-IL" sz="7200" dirty="0">
              <a:solidFill>
                <a:schemeClr val="bg1"/>
              </a:solidFill>
            </a:endParaRPr>
          </a:p>
        </p:txBody>
      </p:sp>
    </p:spTree>
    <p:extLst>
      <p:ext uri="{BB962C8B-B14F-4D97-AF65-F5344CB8AC3E}">
        <p14:creationId xmlns:p14="http://schemas.microsoft.com/office/powerpoint/2010/main" val="116275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6840-338E-5874-F3D3-198C3BB5C40D}"/>
              </a:ext>
            </a:extLst>
          </p:cNvPr>
          <p:cNvSpPr>
            <a:spLocks noGrp="1"/>
          </p:cNvSpPr>
          <p:nvPr>
            <p:ph type="title"/>
          </p:nvPr>
        </p:nvSpPr>
        <p:spPr>
          <a:xfrm>
            <a:off x="4539343" y="2564039"/>
            <a:ext cx="2950028" cy="1325563"/>
          </a:xfrm>
        </p:spPr>
        <p:txBody>
          <a:bodyPr>
            <a:normAutofit/>
          </a:bodyPr>
          <a:lstStyle/>
          <a:p>
            <a:r>
              <a:rPr lang="en-US" sz="2800" b="1" dirty="0"/>
              <a:t>JIGSAWS dataset</a:t>
            </a:r>
            <a:endParaRPr lang="he-IL" sz="2800" dirty="0"/>
          </a:p>
        </p:txBody>
      </p:sp>
    </p:spTree>
    <p:extLst>
      <p:ext uri="{BB962C8B-B14F-4D97-AF65-F5344CB8AC3E}">
        <p14:creationId xmlns:p14="http://schemas.microsoft.com/office/powerpoint/2010/main" val="347276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ACC97-52B2-D8E7-1836-BA13486FDA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987403-720E-2EA9-62DC-CA57B427555F}"/>
              </a:ext>
            </a:extLst>
          </p:cNvPr>
          <p:cNvSpPr>
            <a:spLocks noGrp="1"/>
          </p:cNvSpPr>
          <p:nvPr>
            <p:ph type="title"/>
          </p:nvPr>
        </p:nvSpPr>
        <p:spPr/>
        <p:txBody>
          <a:bodyPr>
            <a:normAutofit/>
          </a:bodyPr>
          <a:lstStyle/>
          <a:p>
            <a:r>
              <a:rPr lang="en-US" sz="2800" b="1" dirty="0"/>
              <a:t>BBR dataset</a:t>
            </a:r>
            <a:endParaRPr lang="he-IL" sz="2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FAC222-85F7-1524-0776-8220327D4F07}"/>
                  </a:ext>
                </a:extLst>
              </p:cNvPr>
              <p:cNvSpPr>
                <a:spLocks noGrp="1"/>
              </p:cNvSpPr>
              <p:nvPr>
                <p:ph idx="1"/>
              </p:nvPr>
            </p:nvSpPr>
            <p:spPr>
              <a:xfrm>
                <a:off x="838200" y="1539186"/>
                <a:ext cx="10515600" cy="4351338"/>
              </a:xfrm>
            </p:spPr>
            <p:txBody>
              <a:bodyPr/>
              <a:lstStyle/>
              <a:p>
                <a:r>
                  <a:rPr lang="en-US" dirty="0"/>
                  <a:t>this dataset is internal BGU Biomedical Robotics (BBR) dataset.</a:t>
                </a:r>
              </a:p>
              <a:p>
                <a:r>
                  <a:rPr lang="en-US" dirty="0"/>
                  <a:t> 2 participants, an expert surgeon and student. 86 trials, include rotating plate.</a:t>
                </a:r>
              </a:p>
              <a:p>
                <a:r>
                  <a:rPr lang="en-US" dirty="0"/>
                  <a:t>The dataset consists of kinematic data sampled at 50Hz and manual annotations of gesture labels.</a:t>
                </a:r>
              </a:p>
              <a:p>
                <a:r>
                  <a:rPr lang="en-US" dirty="0"/>
                  <a:t>[</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𝑔𝑟𝑖𝑝𝑝𝑒𝑟</m:t>
                        </m:r>
                      </m:sub>
                    </m:sSub>
                  </m:oMath>
                </a14:m>
                <a:r>
                  <a:rPr lang="en-US" dirty="0"/>
                  <a:t>] for both patients side manipulator (PSM) resulting 14 elements</a:t>
                </a:r>
              </a:p>
              <a:p>
                <a:endParaRPr lang="he-IL" dirty="0"/>
              </a:p>
            </p:txBody>
          </p:sp>
        </mc:Choice>
        <mc:Fallback xmlns="">
          <p:sp>
            <p:nvSpPr>
              <p:cNvPr id="3" name="Content Placeholder 2">
                <a:extLst>
                  <a:ext uri="{FF2B5EF4-FFF2-40B4-BE49-F238E27FC236}">
                    <a16:creationId xmlns:a16="http://schemas.microsoft.com/office/drawing/2014/main" id="{D5FAC222-85F7-1524-0776-8220327D4F07}"/>
                  </a:ext>
                </a:extLst>
              </p:cNvPr>
              <p:cNvSpPr>
                <a:spLocks noGrp="1" noRot="1" noChangeAspect="1" noMove="1" noResize="1" noEditPoints="1" noAdjustHandles="1" noChangeArrowheads="1" noChangeShapeType="1" noTextEdit="1"/>
              </p:cNvSpPr>
              <p:nvPr>
                <p:ph idx="1"/>
              </p:nvPr>
            </p:nvSpPr>
            <p:spPr>
              <a:xfrm>
                <a:off x="838200" y="1539186"/>
                <a:ext cx="10515600" cy="4351338"/>
              </a:xfrm>
              <a:blipFill>
                <a:blip r:embed="rId2"/>
                <a:stretch>
                  <a:fillRect l="-1043" t="-2381"/>
                </a:stretch>
              </a:blipFill>
            </p:spPr>
            <p:txBody>
              <a:bodyPr/>
              <a:lstStyle/>
              <a:p>
                <a:r>
                  <a:rPr lang="he-IL">
                    <a:noFill/>
                  </a:rPr>
                  <a:t> </a:t>
                </a:r>
              </a:p>
            </p:txBody>
          </p:sp>
        </mc:Fallback>
      </mc:AlternateContent>
    </p:spTree>
    <p:extLst>
      <p:ext uri="{BB962C8B-B14F-4D97-AF65-F5344CB8AC3E}">
        <p14:creationId xmlns:p14="http://schemas.microsoft.com/office/powerpoint/2010/main" val="155497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2A6FD-F8B3-5592-D05A-C1F427FF40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795110-F516-14F9-2729-E77A9DB6FE92}"/>
              </a:ext>
            </a:extLst>
          </p:cNvPr>
          <p:cNvSpPr>
            <a:spLocks noGrp="1"/>
          </p:cNvSpPr>
          <p:nvPr>
            <p:ph type="title"/>
          </p:nvPr>
        </p:nvSpPr>
        <p:spPr/>
        <p:txBody>
          <a:bodyPr>
            <a:normAutofit/>
          </a:bodyPr>
          <a:lstStyle/>
          <a:p>
            <a:r>
              <a:rPr lang="en-US" sz="2800" b="1" dirty="0"/>
              <a:t>clinical-like dataset</a:t>
            </a:r>
            <a:endParaRPr lang="he-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1F39D8-6DB6-B94D-A0C8-FBA82A1D4256}"/>
                  </a:ext>
                </a:extLst>
              </p:cNvPr>
              <p:cNvSpPr>
                <a:spLocks noGrp="1"/>
              </p:cNvSpPr>
              <p:nvPr>
                <p:ph idx="1"/>
              </p:nvPr>
            </p:nvSpPr>
            <p:spPr>
              <a:xfrm>
                <a:off x="838200" y="1594271"/>
                <a:ext cx="10515600" cy="4351338"/>
              </a:xfrm>
            </p:spPr>
            <p:txBody>
              <a:bodyPr>
                <a:normAutofit/>
              </a:bodyPr>
              <a:lstStyle/>
              <a:p>
                <a:r>
                  <a:rPr lang="en-US" dirty="0"/>
                  <a:t>6 surgeons, 1407 trials.</a:t>
                </a:r>
              </a:p>
              <a:p>
                <a:r>
                  <a:rPr lang="en-US" dirty="0"/>
                  <a:t> The dataset consists of the endpoint as well as joints’ angles kinematics.</a:t>
                </a:r>
              </a:p>
              <a:p>
                <a:r>
                  <a:rPr lang="en-US" dirty="0"/>
                  <a:t>sampled at 50 Hz, and video data. they used the video just to manually annotate each datapoint into gestures.</a:t>
                </a:r>
              </a:p>
              <a:p>
                <a:r>
                  <a:rPr lang="en-US" dirty="0"/>
                  <a:t>[</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𝑔𝑟𝑖𝑝𝑝𝑒𝑟</m:t>
                        </m:r>
                      </m:sub>
                    </m:sSub>
                  </m:oMath>
                </a14:m>
                <a:r>
                  <a:rPr lang="en-US" dirty="0"/>
                  <a:t>] for both patients side manipulator (PSM) resulting 14 elements </a:t>
                </a:r>
              </a:p>
              <a:p>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𝑟𝑖𝑔</m:t>
                        </m:r>
                        <m:r>
                          <a:rPr lang="en-US" b="0" i="1" smtClean="0">
                            <a:latin typeface="Cambria Math" panose="02040503050406030204" pitchFamily="18" charset="0"/>
                          </a:rPr>
                          <m:t>h</m:t>
                        </m:r>
                        <m:r>
                          <a:rPr lang="en-US" b="0" i="1" smtClean="0">
                            <a:latin typeface="Cambria Math" panose="02040503050406030204" pitchFamily="18" charset="0"/>
                          </a:rPr>
                          <m:t>𝑡</m:t>
                        </m:r>
                        <m:r>
                          <a:rPr lang="en-US" b="0" i="1" smtClean="0">
                            <a:latin typeface="Cambria Math" panose="02040503050406030204" pitchFamily="18" charset="0"/>
                          </a:rPr>
                          <m:t>_</m:t>
                        </m:r>
                        <m:r>
                          <a:rPr lang="en-US" b="0" i="1" smtClean="0">
                            <a:latin typeface="Cambria Math" panose="02040503050406030204" pitchFamily="18" charset="0"/>
                          </a:rPr>
                          <m:t>𝑃𝑆𝑀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𝑙𝑒𝑓𝑡</m:t>
                        </m:r>
                        <m:r>
                          <a:rPr lang="en-US" b="0" i="1" smtClean="0">
                            <a:latin typeface="Cambria Math" panose="02040503050406030204" pitchFamily="18" charset="0"/>
                          </a:rPr>
                          <m:t>_</m:t>
                        </m:r>
                        <m:r>
                          <a:rPr lang="en-US" b="0" i="1" smtClean="0">
                            <a:latin typeface="Cambria Math" panose="02040503050406030204" pitchFamily="18" charset="0"/>
                          </a:rPr>
                          <m:t>𝑃𝑆𝑀</m:t>
                        </m:r>
                      </m:sub>
                    </m:sSub>
                    <m:r>
                      <a:rPr lang="en-US" b="0" i="1" smtClean="0">
                        <a:latin typeface="Cambria Math" panose="02040503050406030204" pitchFamily="18" charset="0"/>
                      </a:rPr>
                      <m:t>]</m:t>
                    </m:r>
                  </m:oMath>
                </a14:m>
                <a:r>
                  <a:rPr lang="en-US" dirty="0"/>
                  <a:t> </a:t>
                </a:r>
                <a:r>
                  <a:rPr lang="en-US" dirty="0" err="1"/>
                  <a:t>i</a:t>
                </a:r>
                <a:r>
                  <a:rPr lang="en-US" dirty="0"/>
                  <a:t> = 1:6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PSM</m:t>
                    </m:r>
                    <m:r>
                      <a:rPr lang="en-US" b="0" i="0" smtClean="0">
                        <a:latin typeface="Cambria Math" panose="02040503050406030204" pitchFamily="18" charset="0"/>
                      </a:rPr>
                      <m:t> </m:t>
                    </m:r>
                    <m:r>
                      <m:rPr>
                        <m:sty m:val="p"/>
                      </m:rPr>
                      <a:rPr lang="en-US" b="0" i="0" smtClean="0">
                        <a:latin typeface="Cambria Math" panose="02040503050406030204" pitchFamily="18" charset="0"/>
                      </a:rPr>
                      <m:t>joints</m:t>
                    </m:r>
                    <m:r>
                      <a:rPr lang="en-US" b="0" i="0" smtClean="0">
                        <a:latin typeface="Cambria Math" panose="02040503050406030204" pitchFamily="18" charset="0"/>
                      </a:rPr>
                      <m:t> </m:t>
                    </m:r>
                    <m:r>
                      <m:rPr>
                        <m:sty m:val="p"/>
                      </m:rPr>
                      <a:rPr lang="en-US" b="0" i="0" smtClean="0">
                        <a:latin typeface="Cambria Math" panose="02040503050406030204" pitchFamily="18" charset="0"/>
                      </a:rPr>
                      <m:t>angles</m:t>
                    </m:r>
                  </m:oMath>
                </a14:m>
                <a:endParaRPr lang="en-US" b="0" dirty="0"/>
              </a:p>
              <a:p>
                <a:r>
                  <a:rPr lang="en-US" dirty="0"/>
                  <a:t>Resulting 26 elements.</a:t>
                </a:r>
              </a:p>
              <a:p>
                <a:endParaRPr lang="he-IL" dirty="0"/>
              </a:p>
            </p:txBody>
          </p:sp>
        </mc:Choice>
        <mc:Fallback xmlns="">
          <p:sp>
            <p:nvSpPr>
              <p:cNvPr id="3" name="Content Placeholder 2">
                <a:extLst>
                  <a:ext uri="{FF2B5EF4-FFF2-40B4-BE49-F238E27FC236}">
                    <a16:creationId xmlns:a16="http://schemas.microsoft.com/office/drawing/2014/main" id="{CC1F39D8-6DB6-B94D-A0C8-FBA82A1D4256}"/>
                  </a:ext>
                </a:extLst>
              </p:cNvPr>
              <p:cNvSpPr>
                <a:spLocks noGrp="1" noRot="1" noChangeAspect="1" noMove="1" noResize="1" noEditPoints="1" noAdjustHandles="1" noChangeArrowheads="1" noChangeShapeType="1" noTextEdit="1"/>
              </p:cNvSpPr>
              <p:nvPr>
                <p:ph idx="1"/>
              </p:nvPr>
            </p:nvSpPr>
            <p:spPr>
              <a:xfrm>
                <a:off x="838200" y="1594271"/>
                <a:ext cx="10515600" cy="4351338"/>
              </a:xfrm>
              <a:blipFill>
                <a:blip r:embed="rId2"/>
                <a:stretch>
                  <a:fillRect l="-1043" t="-2525" b="-1683"/>
                </a:stretch>
              </a:blipFill>
            </p:spPr>
            <p:txBody>
              <a:bodyPr/>
              <a:lstStyle/>
              <a:p>
                <a:r>
                  <a:rPr lang="he-IL">
                    <a:noFill/>
                  </a:rPr>
                  <a:t> </a:t>
                </a:r>
              </a:p>
            </p:txBody>
          </p:sp>
        </mc:Fallback>
      </mc:AlternateContent>
    </p:spTree>
    <p:extLst>
      <p:ext uri="{BB962C8B-B14F-4D97-AF65-F5344CB8AC3E}">
        <p14:creationId xmlns:p14="http://schemas.microsoft.com/office/powerpoint/2010/main" val="1011640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7566</TotalTime>
  <Words>519</Words>
  <Application>Microsoft Office PowerPoint</Application>
  <PresentationFormat>Widescreen</PresentationFormat>
  <Paragraphs>46</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Cambria Math</vt:lpstr>
      <vt:lpstr>Nexus Sans Pro</vt:lpstr>
      <vt:lpstr>Nexus Serif Pro</vt:lpstr>
      <vt:lpstr>Office Theme</vt:lpstr>
      <vt:lpstr>PowerPoint Presentation</vt:lpstr>
      <vt:lpstr>Prior works</vt:lpstr>
      <vt:lpstr>Using augmentation to improve the robustness to rotation of deep learning segmentation in robotic-assisted surgical data Danit Itzkovich, Yarden Sharon, Anthony Jarc, Yael Refaely, Ilana Nisky</vt:lpstr>
      <vt:lpstr>Generalization of Deep Learning Gesture Classification in Robotic-Assisted Surgical Data: From Dry Lab to Clinical-Like Data Danit Itzkovich, Yarden Sharon, Anthony Jarc, Yael Refaely, Ilana Nisky</vt:lpstr>
      <vt:lpstr>PowerPoint Presentation</vt:lpstr>
      <vt:lpstr>Datasets</vt:lpstr>
      <vt:lpstr>JIGSAWS dataset</vt:lpstr>
      <vt:lpstr>BBR dataset</vt:lpstr>
      <vt:lpstr>clinical-like dataset</vt:lpstr>
      <vt:lpstr>Model</vt:lpstr>
      <vt:lpstr>PowerPoint Presentation</vt:lpstr>
      <vt:lpstr>Different Training and Testing Approaches and their results</vt:lpstr>
      <vt:lpstr>Simple JIGSAWS network</vt:lpstr>
      <vt:lpstr>Augmented JIGSAWS network</vt:lpstr>
      <vt:lpstr>Transfer Network</vt:lpstr>
      <vt:lpstr>Simple like clinical Network – extra features comparison</vt:lpstr>
      <vt:lpstr>Augmented clinical like Network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Moshe Braunshtein</dc:creator>
  <cp:lastModifiedBy>Moshe Braunshtein</cp:lastModifiedBy>
  <cp:revision>6</cp:revision>
  <dcterms:created xsi:type="dcterms:W3CDTF">2025-02-03T07:59:59Z</dcterms:created>
  <dcterms:modified xsi:type="dcterms:W3CDTF">2025-03-01T08:06:13Z</dcterms:modified>
</cp:coreProperties>
</file>