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75" r:id="rId7"/>
    <p:sldId id="276" r:id="rId8"/>
    <p:sldId id="259" r:id="rId9"/>
    <p:sldId id="264" r:id="rId10"/>
    <p:sldId id="265" r:id="rId11"/>
    <p:sldId id="266" r:id="rId12"/>
    <p:sldId id="269" r:id="rId13"/>
    <p:sldId id="272" r:id="rId14"/>
    <p:sldId id="270" r:id="rId15"/>
    <p:sldId id="271" r:id="rId16"/>
    <p:sldId id="273" r:id="rId17"/>
    <p:sldId id="274" r:id="rId18"/>
    <p:sldId id="258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9DBF-E2B5-4D80-0DBB-02D5E70E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A9C9-0BE4-7D37-0D7E-7F25D3D5E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824D-04F3-A83C-98FB-F5FB43D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803D-3DE1-505C-1A79-67D4F0B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EC21-8C80-7225-E392-BBE37A70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2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4EEE-8B4B-865E-82D0-8A992832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D845-A1CB-F597-2B4B-CA947AD8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FA40-0D22-8DC2-AC25-1FD94EAB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E6820-9F81-5CED-23C7-F65A6EFA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4CDB-5F0E-CAD7-83F3-024FC41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49D7-CE4F-C753-4DF0-BFDB98974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6FEF8-BC06-3D43-42CF-EDB14240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BA1F-28FD-37DC-C534-051EFE26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44B4-C321-3F28-75E0-55985562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3C54-125C-B4C1-4BAC-E4B1EC21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007D-7E0F-6078-66E2-B37D9DB0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8C95-DA2F-A156-510A-0D1E605F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475C-9E1C-F631-B76F-3F84531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8B5D-C7AE-FB2B-F3A5-D5B5493E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EE0F-2FAE-6841-9CB5-673F7EEE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3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314A-B2DD-F338-547A-EC11027D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5829-B16A-F2C2-50F5-BAF5DF6B1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F6BA-BF7D-B7A3-708D-520CBCB0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9F54-EAEF-5509-AB70-FF2C07ED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477B-A5FE-63FB-2CF4-DE2E7266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19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669B-9571-56A9-A224-DB82CF98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0F35-E5CB-5DB2-9074-7D99D3E98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DCF03-2046-77CB-32C2-1E43ED307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0DF8D-6DAB-3C09-9489-946A1FB0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DA14-3AC0-10E0-E2FA-924477DF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5FE6-8397-D05C-C14A-6D3C932D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35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8EC6-4074-9596-50E6-D414B8B0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769C-721D-A18A-8F6E-CA9CA6A8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F7218-87ED-D11C-D7DD-09C3CAC6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D1EEE-49FE-FAF8-53AF-A34ACB2A3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C2E0-6EAA-31E6-6F45-7E0E8A6FB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9BFE5-6B33-6363-9BBD-777ED250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27013-AF30-3E65-D095-ABE6BA6B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1888E-5372-D55E-005D-5A4C2B06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5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ABB6-B7A9-BAE1-946D-AA68F4A5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4AEDE-703E-9C61-BEAE-AB6D984E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B6CF-26D3-3F80-C033-19217CE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10AF1-E777-D202-4ED8-E83F2C77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44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D234A-C036-B332-7F00-36C36A93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B4E0F-236A-D5EE-7E28-A6166F1C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349BE-509D-B886-9F0C-DF51F854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29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25EF-B127-F72B-F6B8-E81BA485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04A5-CB28-1054-C6AC-104EDA19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10C2F-6323-4E3E-213A-86D137B6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4AC5-4125-C383-762B-67661912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8A0B-F1E8-B82D-930A-BCA089FA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E4B6-6B13-B248-F094-0345E112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685-FD4D-38CD-5E6E-C3ECFE68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A851-E882-B8B5-138B-90A726F9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80A9F-218F-62BC-4B8A-B4402A3FF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5FD3-1BC2-802B-2DA2-B5A28046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3D98E-435A-8747-E7A1-72790D69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86B42-A039-F849-9ACB-41FD82AC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1B3B6-39A8-D454-87D1-4EB26EE7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2680-37E3-4619-08FC-D421A0A8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E709-12F1-1EC8-1E61-6B87BA5AA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B4A43-FA60-4C7D-9E5C-E13E856EF179}" type="datetimeFigureOut">
              <a:rPr lang="he-IL" smtClean="0"/>
              <a:t>ד'/אדר/תשפ"ה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3219-0681-8770-4931-66A90E85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9D6C-B695-8C07-2B64-DB92FBFC4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6738E-FD78-444F-8796-39DC61C45F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8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602A-D692-4557-8A98-37FA3CCF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Article propose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263D-7175-6D3A-343D-93D7CE5C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Information Extraction Module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60CCD-CC1B-802B-9BCF-7FBE1924B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An RGB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​ (current video frame) is fed into a </a:t>
                </a:r>
                <a:r>
                  <a:rPr lang="en-US" sz="2000" b="1" dirty="0"/>
                  <a:t>Convolutional Neural Network (CNN)</a:t>
                </a:r>
                <a:r>
                  <a:rPr lang="en-US" sz="2000" dirty="0"/>
                  <a:t> backbone - ResNet-18.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​ transformed into a </a:t>
                </a:r>
                <a:r>
                  <a:rPr lang="en-US" sz="2000" b="1" dirty="0"/>
                  <a:t>spatial feature vector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spatial feature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000" dirty="0"/>
                  <a:t>are collected into a sequence.</a:t>
                </a:r>
              </a:p>
              <a:p>
                <a:r>
                  <a:rPr lang="en-US" sz="2000" dirty="0"/>
                  <a:t>When sample video end, The collected sequence is then processed by a </a:t>
                </a:r>
                <a:r>
                  <a:rPr lang="en-US" sz="2000" b="1" dirty="0"/>
                  <a:t>Temporal Convolution Module </a:t>
                </a:r>
                <a:r>
                  <a:rPr lang="en-US" sz="2000" dirty="0"/>
                  <a:t>, output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TCN: </a:t>
                </a:r>
              </a:p>
              <a:p>
                <a:pPr lvl="1"/>
                <a:r>
                  <a:rPr lang="en-US" sz="1600" dirty="0"/>
                  <a:t>Encoder {64,96,128}</a:t>
                </a:r>
              </a:p>
              <a:p>
                <a:pPr lvl="1"/>
                <a:r>
                  <a:rPr lang="en-US" sz="1600" dirty="0"/>
                  <a:t>Decoder {96,64,64}</a:t>
                </a:r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60CCD-CC1B-802B-9BCF-7FBE1924B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32A793-9CD7-B5BA-4327-445CB6D33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33" y="3770189"/>
            <a:ext cx="3645087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B48-5B23-D44D-2F7C-94DF79B4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 Information Extraction Module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EFAB2-7E10-BEC3-AE7E-578ED262A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TCP and LSTM received The entire sequence of kinematic data that corresponds to all the sampled video frames</a:t>
                </a:r>
              </a:p>
              <a:p>
                <a:r>
                  <a:rPr lang="en-US" sz="2000" dirty="0"/>
                  <a:t>TCP:</a:t>
                </a:r>
              </a:p>
              <a:p>
                <a:pPr lvl="1"/>
                <a:r>
                  <a:rPr lang="en-US" sz="2000" b="1" dirty="0"/>
                  <a:t>temporal convolution layers</a:t>
                </a:r>
                <a:r>
                  <a:rPr lang="en-US" sz="2000" dirty="0"/>
                  <a:t> are applied to this sequence to capture </a:t>
                </a:r>
                <a:r>
                  <a:rPr lang="en-US" sz="2000" b="1" dirty="0"/>
                  <a:t>local patterns and dependencies</a:t>
                </a:r>
                <a:r>
                  <a:rPr lang="en-US" sz="2000" dirty="0"/>
                  <a:t> efficiently</a:t>
                </a:r>
              </a:p>
              <a:p>
                <a:pPr lvl="1"/>
                <a:r>
                  <a:rPr lang="en-US" sz="2000" dirty="0"/>
                  <a:t>The TCN pathway outputs a sequence of </a:t>
                </a:r>
                <a:r>
                  <a:rPr lang="en-US" sz="2000" b="1" dirty="0"/>
                  <a:t>kinematic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𝒕𝒄𝒏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LSTM:</a:t>
                </a:r>
              </a:p>
              <a:p>
                <a:pPr lvl="1"/>
                <a:r>
                  <a:rPr lang="en-US" sz="2000" b="1" dirty="0"/>
                  <a:t>Long-short term memory </a:t>
                </a:r>
                <a:r>
                  <a:rPr lang="en-US" sz="2000" dirty="0"/>
                  <a:t>are applied to this sequence to capture </a:t>
                </a:r>
                <a:r>
                  <a:rPr lang="en-US" sz="2000" b="1" dirty="0"/>
                  <a:t>long term temporal dependencies</a:t>
                </a:r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It outputs a </a:t>
                </a:r>
                <a:r>
                  <a:rPr lang="en-US" sz="2000" b="1" dirty="0"/>
                  <a:t>feature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𝒍𝒆𝒇𝒕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𝒂𝒓𝒎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𝒍𝒔𝒕𝒎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𝒓𝒊𝒈𝒉𝒕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𝒂𝒓𝒎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𝒍𝒔𝒕𝒎</m:t>
                        </m:r>
                      </m:sup>
                    </m:sSubSup>
                  </m:oMath>
                </a14:m>
                <a:endParaRPr lang="he-IL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EFAB2-7E10-BEC3-AE7E-578ED262A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045FB6-9CBC-9F81-734F-0D260ABE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248" y="4580792"/>
            <a:ext cx="3944078" cy="21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C814-2773-6CE7-9C61-7888A64B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 network - KV FUSION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63DAF-9876-528A-4116-8D8F72E69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Nodes: </a:t>
                </a:r>
              </a:p>
              <a:p>
                <a:pPr lvl="1"/>
                <a:r>
                  <a:rPr lang="en-US" dirty="0"/>
                  <a:t>Left kinematics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Right kinematics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Video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63DAF-9876-528A-4116-8D8F72E69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33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1321-C24A-3EA1-8294-39F132B7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adjacency matrix A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05F9D-EBBA-8E17-B5E2-FDC06C872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“Vision to motion” </a:t>
                </a:r>
              </a:p>
              <a:p>
                <a:r>
                  <a:rPr lang="en-US" dirty="0">
                    <a:solidFill>
                      <a:srgbClr val="EE58AE"/>
                    </a:solidFill>
                  </a:rPr>
                  <a:t>“Motion to vision”</a:t>
                </a:r>
                <a:r>
                  <a:rPr lang="en-US" b="0" dirty="0">
                    <a:solidFill>
                      <a:srgbClr val="EE58AE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“Hands interaction”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05F9D-EBBA-8E17-B5E2-FDC06C872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7FBBCF-E77E-2ABB-32F8-B3CABC93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91" y="2803392"/>
            <a:ext cx="2882217" cy="27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852A-BCE3-7523-679E-E8DD97D0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r>
              <a:rPr lang="en-US" dirty="0"/>
              <a:t>Aggregation function: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C38FE-8054-3A02-4A63-CB388EF6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76" y="1375084"/>
            <a:ext cx="4832047" cy="1457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60CA5-6D7E-C426-84B6-03FD52FF79BF}"/>
                  </a:ext>
                </a:extLst>
              </p:cNvPr>
              <p:cNvSpPr txBox="1"/>
              <p:nvPr/>
            </p:nvSpPr>
            <p:spPr>
              <a:xfrm>
                <a:off x="1365662" y="3550722"/>
                <a:ext cx="8668987" cy="167045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denotes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feature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descriptor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𝑟𝑒𝑝𝑟𝑒𝑠𝑒𝑛𝑡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𝑛𝑒𝑖𝑔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𝑏𝑜𝑟𝑖𝑛𝑔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𝑐𝑜𝑛𝑛𝑒𝑐𝑡𝑒𝑑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𝑎𝑐𝑐𝑢𝑚𝑎𝑙𝑎𝑡𝑖𝑛𝑔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𝑛𝑒𝑖𝑔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𝑚𝑒𝑠𝑠𝑎𝑔𝑒𝑠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60CA5-6D7E-C426-84B6-03FD52FF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2" y="3550722"/>
                <a:ext cx="8668987" cy="1670457"/>
              </a:xfrm>
              <a:prstGeom prst="rect">
                <a:avLst/>
              </a:prstGeom>
              <a:blipFill>
                <a:blip r:embed="rId3"/>
                <a:stretch>
                  <a:fillRect l="-914" r="-7103" b="-65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5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54D2-A765-7A16-0686-AD65A8C4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layer output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3E4D2-75DA-E657-0B73-0D834774D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63" y="1891203"/>
            <a:ext cx="8596074" cy="13255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E0BDD6-BE99-388B-47FA-D14298EADD6C}"/>
                  </a:ext>
                </a:extLst>
              </p:cNvPr>
              <p:cNvSpPr txBox="1"/>
              <p:nvPr/>
            </p:nvSpPr>
            <p:spPr>
              <a:xfrm>
                <a:off x="1208314" y="3918857"/>
                <a:ext cx="9906000" cy="21286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𝑛𝑜𝑟𝑚𝑎𝑙𝑖𝑧𝑎𝑡𝑖𝑜𝑛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𝑡𝑟𝑎𝑖𝑛𝑏𝑙𝑒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𝑤𝑒𝑖𝑔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𝑡𝑟𝑎𝑖𝑛𝑏𝑙𝑒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𝑤𝑒𝑖𝑔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𝑑𝑒𝑠𝑐𝑟𝑖𝑝𝑡𝑜𝑟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𝑐𝑜𝑢𝑙𝑑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𝑐𝑙𝑎𝑠𝑠𝑖𝑓𝑖𝑐𝑎𝑡𝑖𝑜𝑛</m:t>
                    </m:r>
                  </m:oMath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E0BDD6-BE99-388B-47FA-D14298EA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3918857"/>
                <a:ext cx="9906000" cy="2128660"/>
              </a:xfrm>
              <a:prstGeom prst="rect">
                <a:avLst/>
              </a:prstGeom>
              <a:blipFill>
                <a:blip r:embed="rId3"/>
                <a:stretch>
                  <a:fillRect l="-800" t="-11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40CBBB-4379-026D-EE0E-555BC975B3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40CBBB-4379-026D-EE0E-555BC975B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1D336-11B4-DE1A-71BA-3F1E4717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9670" y="2378698"/>
            <a:ext cx="8912659" cy="84472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34E6ECB-C087-E69D-372F-69B01B72D3F6}"/>
              </a:ext>
            </a:extLst>
          </p:cNvPr>
          <p:cNvGrpSpPr/>
          <p:nvPr/>
        </p:nvGrpSpPr>
        <p:grpSpPr>
          <a:xfrm>
            <a:off x="1772644" y="4088483"/>
            <a:ext cx="6247636" cy="715272"/>
            <a:chOff x="2345521" y="4091813"/>
            <a:chExt cx="6072663" cy="7204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1176F3-58F7-511A-CD3B-FE13DB5266A3}"/>
                </a:ext>
              </a:extLst>
            </p:cNvPr>
            <p:cNvGrpSpPr/>
            <p:nvPr/>
          </p:nvGrpSpPr>
          <p:grpSpPr>
            <a:xfrm>
              <a:off x="3079956" y="4091813"/>
              <a:ext cx="5338228" cy="720454"/>
              <a:chOff x="1931577" y="2188947"/>
              <a:chExt cx="5338228" cy="7204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F69326-DE98-13AF-80F4-17671C566C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31577" y="2188947"/>
                    <a:ext cx="2344363" cy="7204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he-IL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he-IL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e-IL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he-IL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e-IL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he-IL" sz="28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F69326-DE98-13AF-80F4-17671C566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1577" y="2188947"/>
                    <a:ext cx="2344363" cy="7204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C13BD33-C234-B284-3F1F-683A3410E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940" y="2274456"/>
                <a:ext cx="2993865" cy="549436"/>
              </a:xfrm>
              <a:prstGeom prst="rect">
                <a:avLst/>
              </a:prstGeom>
            </p:spPr>
          </p:pic>
        </p:grp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B35CA85-7912-B40C-7C23-7C3275281B78}"/>
                </a:ext>
              </a:extLst>
            </p:cNvPr>
            <p:cNvSpPr/>
            <p:nvPr/>
          </p:nvSpPr>
          <p:spPr>
            <a:xfrm>
              <a:off x="2345521" y="4310743"/>
              <a:ext cx="609600" cy="33745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15952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F9C4-F50F-13EB-0136-4AE7390C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1C434-B2DE-1F3D-9C27-A49663A7A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144" y="2153010"/>
            <a:ext cx="4977712" cy="975780"/>
          </a:xfrm>
        </p:spPr>
      </p:pic>
    </p:spTree>
    <p:extLst>
      <p:ext uri="{BB962C8B-B14F-4D97-AF65-F5344CB8AC3E}">
        <p14:creationId xmlns:p14="http://schemas.microsoft.com/office/powerpoint/2010/main" val="329054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60AE7-086D-3D70-53F4-0050364B0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666F-F05F-AC93-881C-3289DA4BE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Experiments Results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D8A-9D5E-4BEC-3936-B24B481A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16680" cy="1325563"/>
          </a:xfrm>
        </p:spPr>
        <p:txBody>
          <a:bodyPr/>
          <a:lstStyle/>
          <a:p>
            <a:r>
              <a:rPr lang="en-US" dirty="0"/>
              <a:t>Experiment 1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DBF90-1C23-9963-209F-B74DB6DE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41" y="365125"/>
            <a:ext cx="5760206" cy="55263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4989EC-B9D9-8F3A-AA6A-32D8820D304D}"/>
              </a:ext>
            </a:extLst>
          </p:cNvPr>
          <p:cNvSpPr/>
          <p:nvPr/>
        </p:nvSpPr>
        <p:spPr>
          <a:xfrm>
            <a:off x="9153625" y="616017"/>
            <a:ext cx="885524" cy="240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22CB-6D95-2987-8C98-A1566555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872"/>
            <a:ext cx="10515600" cy="3429000"/>
          </a:xfrm>
        </p:spPr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NimbusRomNo9L-Medi"/>
              </a:rPr>
              <a:t>novel online approach of multi-modal relational graph network to dynamically integrate visual and kinematics information through interactive message propagation in the latent feature space.</a:t>
            </a:r>
            <a:endParaRPr lang="he-IL" sz="7200" dirty="0"/>
          </a:p>
        </p:txBody>
      </p:sp>
    </p:spTree>
    <p:extLst>
      <p:ext uri="{BB962C8B-B14F-4D97-AF65-F5344CB8AC3E}">
        <p14:creationId xmlns:p14="http://schemas.microsoft.com/office/powerpoint/2010/main" val="152913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2B1B4-E1D4-0DF6-4EDB-A382F0C3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15" y="235491"/>
            <a:ext cx="6435970" cy="58672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3C904F-AAB5-F033-70B8-65B2CB980446}"/>
              </a:ext>
            </a:extLst>
          </p:cNvPr>
          <p:cNvSpPr/>
          <p:nvPr/>
        </p:nvSpPr>
        <p:spPr>
          <a:xfrm>
            <a:off x="7834964" y="644893"/>
            <a:ext cx="1463040" cy="250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82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E748-CC9F-EA70-6E26-7ACE4B1B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0288" cy="1325563"/>
          </a:xfrm>
        </p:spPr>
        <p:txBody>
          <a:bodyPr/>
          <a:lstStyle/>
          <a:p>
            <a:r>
              <a:rPr lang="en-US" dirty="0"/>
              <a:t>Experiment 2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75B9C-2C0A-30A8-09BC-3DC17883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12" y="721730"/>
            <a:ext cx="5745137" cy="4562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B7A70-8BFE-63C3-951E-B6A64329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6879"/>
            <a:ext cx="3966007" cy="28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2405A-0EBB-80D2-9858-9A7A6A3A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A417-0F16-AD96-3EEA-72E2B4ECE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PERIOR WORKS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A2A9-E8B6-A61F-41D6-01EC92DB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427146"/>
            <a:ext cx="10911038" cy="6003708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latin typeface="NimbusRomNo9L-Regu"/>
              </a:rPr>
              <a:t>NN </a:t>
            </a:r>
            <a:r>
              <a:rPr lang="en-US" sz="2000" dirty="0">
                <a:latin typeface="NimbusRomNo9L-Regu"/>
              </a:rPr>
              <a:t>based </a:t>
            </a:r>
            <a:r>
              <a:rPr lang="en-US" sz="2000" b="0" i="0" u="none" strike="noStrike" baseline="0" dirty="0">
                <a:latin typeface="NimbusRomNo9L-Regu"/>
              </a:rPr>
              <a:t>Kinematic data: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hidden Markov models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linear classifiers with hand-crafted metrics</a:t>
            </a:r>
            <a:endParaRPr lang="he-IL" sz="1600" dirty="0"/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long short-term memory (LSTM)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multi-task recurrent neural network</a:t>
            </a:r>
            <a:endParaRPr lang="en-US" sz="1600" dirty="0">
              <a:latin typeface="NimbusRomNo9L-Regu"/>
            </a:endParaRP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multi-scale recurrent network (offline)</a:t>
            </a:r>
            <a:endParaRPr lang="en-US" sz="2000" b="0" i="0" u="none" strike="noStrike" baseline="0" dirty="0">
              <a:latin typeface="NimbusRomNo9L-Regu"/>
            </a:endParaRPr>
          </a:p>
          <a:p>
            <a:r>
              <a:rPr lang="en-US" sz="2000" b="0" i="0" u="none" strike="noStrike" baseline="0" dirty="0">
                <a:latin typeface="NimbusRomNo9L-Regu"/>
              </a:rPr>
              <a:t>NN </a:t>
            </a:r>
            <a:r>
              <a:rPr lang="en-US" sz="2000" dirty="0">
                <a:latin typeface="NimbusRomNo9L-Regu"/>
              </a:rPr>
              <a:t>based </a:t>
            </a:r>
            <a:r>
              <a:rPr lang="en-US" sz="2000" b="0" i="0" u="none" strike="noStrike" baseline="0" dirty="0">
                <a:latin typeface="NimbusRomNo9L-Regu"/>
              </a:rPr>
              <a:t>Visual data: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deep convolutional neural networks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Temporal convolutional network (TCN)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recurrent convolutional network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3D convolutional network</a:t>
            </a:r>
            <a:endParaRPr lang="en-US" sz="1600" dirty="0">
              <a:latin typeface="NimbusRomNo9L-Regu"/>
            </a:endParaRP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Symmetric dilated convolution</a:t>
            </a:r>
          </a:p>
          <a:p>
            <a:r>
              <a:rPr lang="en-US" sz="2000" b="0" i="0" u="none" strike="noStrike" baseline="0" dirty="0">
                <a:latin typeface="NimbusRomNo9L-Regu"/>
              </a:rPr>
              <a:t>NN based Kinematic and visual data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Joint prediction of motion and surgical state in robot assisted surgery</a:t>
            </a:r>
            <a:endParaRPr lang="en-US" sz="1800" b="1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57486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820CFA-C9D6-D605-4D19-0BB9E6DCF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2620-5B02-1B53-3A9D-BC85B72D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Experiments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8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FA60-1518-CDFC-03F6-2874110E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2D04-5589-93CF-1B0B-ED4ADFE9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and Test dataset : JIGSAWS (suturing and knot-typing)</a:t>
            </a:r>
          </a:p>
          <a:p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305EF4-744E-8A44-F754-74F1B268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40" y="2735135"/>
            <a:ext cx="6020319" cy="26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1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28E4-FDA1-6DD9-E15D-E8196D3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F559-D302-9641-A3CE-60227029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In-house </a:t>
            </a:r>
            <a:r>
              <a:rPr lang="en-US" dirty="0" err="1"/>
              <a:t>dVRK</a:t>
            </a:r>
            <a:r>
              <a:rPr lang="en-US" dirty="0"/>
              <a:t> datasets from two centers: CUHK , JHU</a:t>
            </a:r>
          </a:p>
          <a:p>
            <a:r>
              <a:rPr lang="en-US" dirty="0"/>
              <a:t>Peg transfer task, a standard exercise in laparoscopic surgical training</a:t>
            </a:r>
          </a:p>
          <a:p>
            <a:r>
              <a:rPr lang="en-US" dirty="0"/>
              <a:t>Gesture: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3722-8B68-75CD-69B9-060B407F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25" y="3234609"/>
            <a:ext cx="5330820" cy="27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250AB-1902-A5EF-FC27-52FE52B83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5460-30D0-1693-6580-CD05FE610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6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DE198-8BCA-4C5F-E947-91CAFAE2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031"/>
            <a:ext cx="12192000" cy="4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4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442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NimbusRomNo9L-Medi</vt:lpstr>
      <vt:lpstr>NimbusRomNo9L-Regu</vt:lpstr>
      <vt:lpstr>Office Theme</vt:lpstr>
      <vt:lpstr>Article propose</vt:lpstr>
      <vt:lpstr>novel online approach of multi-modal relational graph network to dynamically integrate visual and kinematics information through interactive message propagation in the latent feature space.</vt:lpstr>
      <vt:lpstr>PERIOR WORKS</vt:lpstr>
      <vt:lpstr>PowerPoint Presentation</vt:lpstr>
      <vt:lpstr>Experiments</vt:lpstr>
      <vt:lpstr>Experiment 1</vt:lpstr>
      <vt:lpstr>Experiment 2</vt:lpstr>
      <vt:lpstr>MODEL</vt:lpstr>
      <vt:lpstr>PowerPoint Presentation</vt:lpstr>
      <vt:lpstr>Visual Information Extraction Module</vt:lpstr>
      <vt:lpstr>Kinematic Information Extraction Module</vt:lpstr>
      <vt:lpstr>Graph convolution network - KV FUSION</vt:lpstr>
      <vt:lpstr>Define adjacency matrix A</vt:lpstr>
      <vt:lpstr>PowerPoint Presentation</vt:lpstr>
      <vt:lpstr>GCN layer output</vt:lpstr>
      <vt:lpstr>Classification prediction  p ̂_t</vt:lpstr>
      <vt:lpstr>Loss function </vt:lpstr>
      <vt:lpstr>Experiments Results</vt:lpstr>
      <vt:lpstr>Experiment 1</vt:lpstr>
      <vt:lpstr>PowerPoint Presentation</vt:lpstr>
      <vt:lpstr>Experiment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Moshe Braunshtein</dc:creator>
  <cp:lastModifiedBy>Moshe Braunshtein</cp:lastModifiedBy>
  <cp:revision>4</cp:revision>
  <dcterms:created xsi:type="dcterms:W3CDTF">2025-03-02T10:50:52Z</dcterms:created>
  <dcterms:modified xsi:type="dcterms:W3CDTF">2025-03-05T11:30:03Z</dcterms:modified>
</cp:coreProperties>
</file>