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EF10-2CE3-DE2A-12D1-E95C70EBA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9D2E2-81DC-E3FF-A27E-CAB94A104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039D-5FBA-F6A7-E1D6-57DE35B71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ACE-5A65-4CAD-BCCC-47BE2B0BA1BB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E462B-A77B-20D8-D408-A96C042F9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39C52-6FB7-BC05-4442-049B2AE0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B8EA-BE58-4968-BC8A-35A1A1C4B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73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B6BCA-C5AC-66F7-3BB6-1522BB66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627E9-8ED9-67AE-1782-A2140D8B9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CFE61-3A35-FB4C-B1C3-D645DD37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ACE-5A65-4CAD-BCCC-47BE2B0BA1BB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2C9B8-FC3F-AEB0-FCDF-1FA1B93E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B5179-28E9-D887-CAA0-1D5957D8C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B8EA-BE58-4968-BC8A-35A1A1C4B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321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6DBD23-C0EC-33DE-DF7B-D5B78A916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D9F44-495E-92DA-6F4F-6E132A83B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EC8F0-B14B-6CFE-430A-9A873AC8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ACE-5A65-4CAD-BCCC-47BE2B0BA1BB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D495A-686F-FD04-F20A-9ADB11FD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19836-5B4B-85F6-5EB8-97988BC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B8EA-BE58-4968-BC8A-35A1A1C4B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6274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C8E2-1E59-A03A-E836-9709EBFA1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9572C-DB88-3F62-6D91-7EE83DE74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ADAB-F41F-3744-2EA7-74E3315A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ACE-5A65-4CAD-BCCC-47BE2B0BA1BB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53FB9-0E5F-909A-FA0F-3E6F7ACD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267A5-9E00-4F37-D7E0-E76EC069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B8EA-BE58-4968-BC8A-35A1A1C4B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961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BA11-89AE-4522-984A-4181FFE2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D0140-FA78-B3EB-E901-121E44721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8AF36-5E96-2D2C-625A-F018FA53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ACE-5A65-4CAD-BCCC-47BE2B0BA1BB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67A8A-7B78-4975-AEA4-ED1C07E5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4C9EB-5AA4-FD70-994C-BB4CB6E8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B8EA-BE58-4968-BC8A-35A1A1C4B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67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0102-37D6-9333-0589-BCCE58C7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254C7-1D66-4177-E4B6-7F4C5DDC8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44FB5-0D68-5612-1F9B-FF124127B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698C7-48EA-DE4A-D39C-B79582CA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ACE-5A65-4CAD-BCCC-47BE2B0BA1BB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F730A-A247-EE0D-5909-4740EE0C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87386-EE14-C75F-4DE3-024E8DE7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B8EA-BE58-4968-BC8A-35A1A1C4B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426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FCB2-0572-0EFB-C95D-F803EDD08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B7F07-ACC0-84D6-5FAF-4B459F74D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8B13C-2DBA-E834-7CD1-99DD988E8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A7728-CAEC-388A-F303-893BAD082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F6844-AB28-2A01-849A-FE58EBD6E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70C4A-C27C-1577-38A2-AC47D054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ACE-5A65-4CAD-BCCC-47BE2B0BA1BB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5C6D1-8E98-9C47-4907-B6DF4B9C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E8E0E-35BE-9897-9E0D-77C1001E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B8EA-BE58-4968-BC8A-35A1A1C4B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5207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0A30-B092-8C84-5C5D-1170FB58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4518E-0E9B-3743-B717-12DBF979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ACE-5A65-4CAD-BCCC-47BE2B0BA1BB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AE8BC-08B5-3EF0-C13A-E79D2AA9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8AE82-582D-2CA6-A224-FF9B7CCE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B8EA-BE58-4968-BC8A-35A1A1C4B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405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63C2B-DBFE-5112-3E73-10C2F6DC8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ACE-5A65-4CAD-BCCC-47BE2B0BA1BB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F9167-408F-3126-840E-AEE365C4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AA1E8-0B16-6E8D-3618-6B7D80B4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B8EA-BE58-4968-BC8A-35A1A1C4B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7894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E47B-EEA2-0264-69D8-39C43BE8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E7749-7A41-CDF6-950B-A92AFF63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C65DA-92BF-23EA-C274-7A226C78C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ED84A-9017-9446-EF69-8A162836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ACE-5A65-4CAD-BCCC-47BE2B0BA1BB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9CA76-B1C0-18BD-DE4F-DBECB6E3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62295-081A-95F4-A0A4-A99A96D06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B8EA-BE58-4968-BC8A-35A1A1C4B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442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895C-F9FD-1A2A-DE89-CAC99A487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8A7DC-FDCE-B3E8-D6AC-FC5606B56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0C1F9-DA89-BCD3-DFC7-0B8ED21B5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AD33A-6FF5-2E5F-450C-7DF98278E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6ACE-5A65-4CAD-BCCC-47BE2B0BA1BB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AEF5D-8845-3699-4FB9-76EA7A49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9B819-D112-EB4B-B019-3980F067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EB8EA-BE58-4968-BC8A-35A1A1C4B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754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0A7B9-6680-14FB-B953-1D766D00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DB998-0269-2C42-1EE2-69B1E2E23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B832-A0D0-171F-1EE9-65B2D036D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776ACE-5A65-4CAD-BCCC-47BE2B0BA1BB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1E9D2-BC62-F9E9-9B54-348D99554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95616-D504-9BA8-6106-B35DEE64C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EB8EA-BE58-4968-BC8A-35A1A1C4BC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178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2C56-EAEF-0EA6-C6F2-623183B8E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BGU-PatCut</a:t>
            </a:r>
            <a:endParaRPr lang="he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8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48A9-BE9A-F8C3-219F-844E0F0D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repetition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E2C43-0616-2728-1125-4C1DF113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Experiment 1 - Pattern cutting force perturbation </a:t>
            </a:r>
          </a:p>
          <a:p>
            <a:pPr lvl="1"/>
            <a:r>
              <a:rPr lang="en-US" dirty="0"/>
              <a:t>Control group – 15 participants</a:t>
            </a:r>
          </a:p>
          <a:p>
            <a:pPr lvl="1"/>
            <a:r>
              <a:rPr lang="en-US" dirty="0"/>
              <a:t>Experiment group – 15 participants</a:t>
            </a:r>
          </a:p>
          <a:p>
            <a:pPr lvl="1"/>
            <a:r>
              <a:rPr lang="en-US" dirty="0"/>
              <a:t>Each one performed 24 trials</a:t>
            </a:r>
          </a:p>
          <a:p>
            <a:pPr lvl="1"/>
            <a:r>
              <a:rPr lang="en-US" dirty="0"/>
              <a:t>(15+15)*24 = 720 trials, 20 trials were removed – </a:t>
            </a:r>
            <a:r>
              <a:rPr lang="en-US" b="1" dirty="0"/>
              <a:t>700</a:t>
            </a:r>
            <a:r>
              <a:rPr lang="en-US" dirty="0"/>
              <a:t> trial.</a:t>
            </a:r>
          </a:p>
          <a:p>
            <a:r>
              <a:rPr lang="en-US" dirty="0"/>
              <a:t>Experiment 2 - Pattern cutting motion perturbation </a:t>
            </a:r>
          </a:p>
          <a:p>
            <a:pPr lvl="1"/>
            <a:r>
              <a:rPr lang="en-US" dirty="0"/>
              <a:t>Control group – 12 participants</a:t>
            </a:r>
          </a:p>
          <a:p>
            <a:pPr lvl="1"/>
            <a:r>
              <a:rPr lang="en-US" dirty="0"/>
              <a:t>Experiment group – 12 participants</a:t>
            </a:r>
          </a:p>
          <a:p>
            <a:pPr lvl="1"/>
            <a:r>
              <a:rPr lang="en-US" dirty="0"/>
              <a:t>Each one performed 24 trials</a:t>
            </a:r>
          </a:p>
          <a:p>
            <a:pPr lvl="1"/>
            <a:r>
              <a:rPr lang="en-US" dirty="0"/>
              <a:t>(12*12)*24 = 576, 22 trials were removed -  </a:t>
            </a:r>
            <a:r>
              <a:rPr lang="en-US" b="1" dirty="0"/>
              <a:t>554</a:t>
            </a:r>
            <a:r>
              <a:rPr lang="en-US" dirty="0"/>
              <a:t> trials</a:t>
            </a:r>
          </a:p>
          <a:p>
            <a:r>
              <a:rPr lang="en-US" dirty="0">
                <a:solidFill>
                  <a:srgbClr val="FF0000"/>
                </a:solidFill>
              </a:rPr>
              <a:t>experts, non-experts, mix?</a:t>
            </a:r>
          </a:p>
          <a:p>
            <a:pPr lvl="1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F9C236-9890-7D65-0E18-8545DDAAAF6C}"/>
              </a:ext>
            </a:extLst>
          </p:cNvPr>
          <p:cNvGrpSpPr/>
          <p:nvPr/>
        </p:nvGrpSpPr>
        <p:grpSpPr>
          <a:xfrm>
            <a:off x="9221904" y="2369383"/>
            <a:ext cx="2856235" cy="2698838"/>
            <a:chOff x="9134818" y="1879526"/>
            <a:chExt cx="2856235" cy="26988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BF7FBCE-BC46-8AC3-BA86-189B8B2A3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73478" y="2279636"/>
              <a:ext cx="2378916" cy="229872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A983E7-5D33-EFC1-28BB-2452881D08A6}"/>
                </a:ext>
              </a:extLst>
            </p:cNvPr>
            <p:cNvSpPr txBox="1"/>
            <p:nvPr/>
          </p:nvSpPr>
          <p:spPr>
            <a:xfrm>
              <a:off x="9134818" y="1879526"/>
              <a:ext cx="2856235" cy="40011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2000" b="1" dirty="0"/>
                <a:t>Task – pattern cutting</a:t>
              </a:r>
              <a:endParaRPr lang="he-IL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74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2DC4F4-8902-C0FC-3AFB-879ACE1FB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025" y="737703"/>
            <a:ext cx="6761950" cy="5382594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4F7E14E3-D2AC-2880-DC08-B9C3C399BE5F}"/>
              </a:ext>
            </a:extLst>
          </p:cNvPr>
          <p:cNvSpPr/>
          <p:nvPr/>
        </p:nvSpPr>
        <p:spPr>
          <a:xfrm>
            <a:off x="9601200" y="737703"/>
            <a:ext cx="680224" cy="526165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C7D47-1091-1C92-434A-DAC5FCE9CBEE}"/>
              </a:ext>
            </a:extLst>
          </p:cNvPr>
          <p:cNvSpPr txBox="1"/>
          <p:nvPr/>
        </p:nvSpPr>
        <p:spPr>
          <a:xfrm>
            <a:off x="10477632" y="3059668"/>
            <a:ext cx="1328057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24 trials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104352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800A-5A77-5C25-7213-EF2D888A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A1C2A-71C8-F226-BDA8-56316B187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“Phantom” – simulated or artificial environment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69974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C808-9DA7-18F8-F08E-AB7F4F0D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8D94E-53B9-AAD2-0840-9B7D15F4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consists of </a:t>
            </a:r>
            <a:r>
              <a:rPr lang="en-US" b="1" dirty="0"/>
              <a:t>kinematic</a:t>
            </a:r>
            <a:r>
              <a:rPr lang="en-US" dirty="0"/>
              <a:t> data (30 Hz), </a:t>
            </a:r>
            <a:r>
              <a:rPr lang="en-US" b="1" dirty="0"/>
              <a:t>video</a:t>
            </a:r>
            <a:r>
              <a:rPr lang="en-US" dirty="0"/>
              <a:t> and </a:t>
            </a:r>
            <a:r>
              <a:rPr lang="en-US" b="1" dirty="0"/>
              <a:t>manual annotations</a:t>
            </a:r>
            <a:r>
              <a:rPr lang="en-US" dirty="0"/>
              <a:t>. 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16E76-FE94-FEE8-F19B-A958EFFF5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769871" cy="3414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78F29E-14FB-BA43-9BE3-003219A01D4A}"/>
              </a:ext>
            </a:extLst>
          </p:cNvPr>
          <p:cNvSpPr txBox="1"/>
          <p:nvPr/>
        </p:nvSpPr>
        <p:spPr>
          <a:xfrm>
            <a:off x="643734" y="2905780"/>
            <a:ext cx="515880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/>
              <a:t>master tool manipulators </a:t>
            </a:r>
            <a:r>
              <a:rPr lang="en-US" sz="2800" b="1" dirty="0"/>
              <a:t>(MTM)</a:t>
            </a:r>
            <a:endParaRPr lang="he-IL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83A1DF-C852-F889-D6E5-A563DDB81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770" y="3555020"/>
            <a:ext cx="3906496" cy="32135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11B032-4C02-B7AB-A9E1-C1FE2D9040B9}"/>
              </a:ext>
            </a:extLst>
          </p:cNvPr>
          <p:cNvSpPr txBox="1"/>
          <p:nvPr/>
        </p:nvSpPr>
        <p:spPr>
          <a:xfrm>
            <a:off x="6999779" y="290578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Patient side manipulator </a:t>
            </a:r>
            <a:r>
              <a:rPr lang="en-US" sz="2800" b="1" dirty="0"/>
              <a:t>(PSM)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418950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830E-E7B4-5118-2605-AA303BD5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kinematics variables</a:t>
            </a:r>
            <a:endParaRPr lang="he-I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ABBB9-DD6B-C1B7-9A71-AC740805E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516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he-IL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MTMR, MTML, PSM1 (right tool-curved scissors) and PSM2 (left tool- large needle driver):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/>
              <a:t>Position (</a:t>
            </a:r>
            <a:r>
              <a:rPr lang="he-IL" dirty="0"/>
              <a:t>(לא צוין מיקום של איזה נקודה בגוף</a:t>
            </a:r>
            <a:endParaRPr lang="en-US" dirty="0"/>
          </a:p>
          <a:p>
            <a:r>
              <a:rPr lang="en-US" dirty="0"/>
              <a:t>Orientation</a:t>
            </a:r>
          </a:p>
          <a:p>
            <a:r>
              <a:rPr lang="en-US" dirty="0"/>
              <a:t>Velocity (</a:t>
            </a:r>
            <a:r>
              <a:rPr lang="he-IL" dirty="0"/>
              <a:t>(לא צוין מהירות של איזה נקודה בגוף</a:t>
            </a:r>
            <a:endParaRPr lang="en-US" dirty="0"/>
          </a:p>
          <a:p>
            <a:r>
              <a:rPr lang="en-US" dirty="0"/>
              <a:t>Wrench </a:t>
            </a:r>
            <a:r>
              <a:rPr lang="en-US" b="1" dirty="0"/>
              <a:t>(?,</a:t>
            </a:r>
            <a:r>
              <a:rPr lang="he-IL" b="1" dirty="0"/>
              <a:t>בדרך כלל מתאר כוחות ומומנטים שפועלים על גוף</a:t>
            </a:r>
            <a:r>
              <a:rPr lang="en-US" b="1" dirty="0"/>
              <a:t>)</a:t>
            </a:r>
          </a:p>
          <a:p>
            <a:r>
              <a:rPr lang="en-US" dirty="0"/>
              <a:t>Gripper (for MTM-right, MTM-left) </a:t>
            </a:r>
            <a:r>
              <a:rPr lang="en-US" b="1" dirty="0"/>
              <a:t>(?grasping force)</a:t>
            </a:r>
            <a:r>
              <a:rPr lang="en-US" dirty="0"/>
              <a:t> </a:t>
            </a:r>
          </a:p>
          <a:p>
            <a:r>
              <a:rPr lang="en-US" dirty="0"/>
              <a:t>Jaw (for PSM1 and PSM2) </a:t>
            </a:r>
            <a:r>
              <a:rPr lang="en-US" b="1" dirty="0"/>
              <a:t>(?)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14009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2FDE-783A-602D-18C1-94322030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/>
              <a:t>video data</a:t>
            </a:r>
            <a:endParaRPr lang="he-I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31A14-08BC-5167-A4E7-C6FCF98CB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Stereo video , 35 Hz 1080x810</a:t>
            </a:r>
          </a:p>
          <a:p>
            <a:r>
              <a:rPr lang="en-US" dirty="0"/>
              <a:t>The video and kinematic data were synchronized such that each video frame corresponds to a kinematic data frame captured at the same instant of time.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7708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5644</TotalTime>
  <Words>233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BGU-PatCut</vt:lpstr>
      <vt:lpstr>Task repetition</vt:lpstr>
      <vt:lpstr>PowerPoint Presentation</vt:lpstr>
      <vt:lpstr>Environment</vt:lpstr>
      <vt:lpstr>Data description</vt:lpstr>
      <vt:lpstr>kinematics variables</vt:lpstr>
      <vt:lpstr>video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Moshe Braunshtein</dc:creator>
  <cp:lastModifiedBy>Moshe Braunshtein</cp:lastModifiedBy>
  <cp:revision>3</cp:revision>
  <dcterms:created xsi:type="dcterms:W3CDTF">2025-02-26T12:05:06Z</dcterms:created>
  <dcterms:modified xsi:type="dcterms:W3CDTF">2025-03-02T10:10:06Z</dcterms:modified>
</cp:coreProperties>
</file>