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44D6-D239-C658-4FE1-B76920287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23E57-0D59-091D-AD86-E35E6CE3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F78E-1BBB-549A-7B46-A0846BE4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77D5-6FCA-A3AF-B751-4C22ACD8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8957F-9113-59BA-32FB-43CDD3A4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48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E97-85C4-77BD-06C1-FA08E69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A084C-1EE0-7FBD-03C9-1C531177D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8212-AECD-AC75-CF48-CABA8192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C3A6-88E8-845E-AA55-287DEC6D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C84B7-C53C-22BC-35DB-727F3C88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87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9F6F6-F271-4C59-39D7-BE7BD9D6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DDD95-55D9-158F-EEF3-F76751356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AA86-193C-0473-896A-07B13A9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267B-8CA3-07C8-BC87-EFB876CF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5CE5-80D7-630D-AC3A-8AB22F4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5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462-1D57-9373-E34B-4FACEC55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5EDA-E5E0-411C-DBBF-71AE2AB3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50ED-9379-8A99-553A-1C3ECADF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1869-D42F-54D2-5D3A-F9ACFFD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F68F-359A-D151-40AF-761F5620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045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AB6F-7042-376F-03E6-267E3F1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F34D-FCF6-B009-C150-D4D50C39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FDA3-8155-8274-D432-E2980F98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2117F-68EE-C1FE-F40B-2A5422F0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DA2C-7FC2-0FA8-03A0-80485338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8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CA8E-6161-F1DB-E45B-5E66DFBE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C5AD-ACC1-D2B5-C538-633CEC2D4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26B58-F781-88DC-D1A5-61873E39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A6D9-9589-0451-C0DC-4BB2E703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A2E1-12B2-5849-DBCC-12839DB1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C250-0E58-2F62-3EA4-53D4DAB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0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9C2-AD6B-F64B-041D-DD56994E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098D-5336-1D42-0302-6BDFD3981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6716-7F3F-CEC7-A964-81697D652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BEBE6-C705-CD0F-7FF9-4DCB7996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4D7B-9DD0-CC53-0F55-0DFAF900E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5C5EB-4172-9715-80D8-7D2D8DE5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2E6FF-C7C6-CD2F-33D0-D4BE4BF5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AFC90-EB3A-0E92-5249-6CC56FEC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63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0B9F-535A-093F-DBAB-5337A262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9314A-F822-3AB1-9BEA-42196F92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9FAF8-0B80-0739-426A-E8C05CAE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64728-9726-F314-C480-F916FE67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9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DD9D-2710-15AC-EE4F-4EABFE1C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505B2-0527-84C6-481F-D9C266F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91E1D-349E-A695-1F5E-A029334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90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6366-8824-6546-F9FA-B7DE4C0D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15C9-9E34-547F-8A82-8ECEE98F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5AC6-B779-EDF5-0250-CEA0C08F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017B9-CEF4-0D3A-F292-B094D6D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52F3B-E8B1-1FEF-D34F-2CE45F56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0E49-689C-74E2-989B-DF9D0240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4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585-E42E-A54F-3087-2D1BBE78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C1042-AE79-3122-75AB-41E983B5C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8BF1-D81E-55AA-AB22-B53417AE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F24C3-E003-8F96-7E99-5ABAE73A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3E98-B73E-E21B-EFD0-AE1E21C3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6739D-074D-B2C4-97B9-8F2154A8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929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ADB4D-5E02-F80A-9FB9-CC3B6E99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5DD4-8676-5A13-854F-D56435DDA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39AF-20BD-0406-60E0-17D7E46E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BA6F9-77B3-4DE8-B10B-6033DE7974A9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F3A1-F1B6-FE63-2C11-4BD8FB7A0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75B3-0EF8-3835-3F72-910D8CF9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0653F-64D3-49DA-98C9-6F6201E6CF9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0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7E4A-6770-26B8-E1FE-1AD50C045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JIGSAWS DATASET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73643-BB90-0AD4-9453-45B1C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Surgical Activity Dataset for Human Motion Modeling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E6AC-ABEB-51DB-D5A1-BC035CEE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repetition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D233-0D56-0E18-DB74-DCE88FB7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92"/>
            <a:ext cx="10515600" cy="20932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8</a:t>
            </a:r>
            <a:r>
              <a:rPr lang="en-US" dirty="0"/>
              <a:t> surgeon with different levels of skills</a:t>
            </a:r>
          </a:p>
          <a:p>
            <a:r>
              <a:rPr lang="en-US" b="1" dirty="0"/>
              <a:t>3</a:t>
            </a:r>
            <a:r>
              <a:rPr lang="en-US" dirty="0"/>
              <a:t> tasks : suturing, knot-tying, needle-passing</a:t>
            </a:r>
          </a:p>
          <a:p>
            <a:r>
              <a:rPr lang="en-US" dirty="0"/>
              <a:t>performing </a:t>
            </a:r>
            <a:r>
              <a:rPr lang="en-US" b="1" dirty="0"/>
              <a:t>5</a:t>
            </a:r>
            <a:r>
              <a:rPr lang="en-US" dirty="0"/>
              <a:t> repetitions</a:t>
            </a:r>
          </a:p>
          <a:p>
            <a:r>
              <a:rPr lang="en-US" dirty="0"/>
              <a:t>Trials 104 : </a:t>
            </a:r>
            <a:r>
              <a:rPr lang="en-US" b="1" dirty="0"/>
              <a:t>39</a:t>
            </a:r>
            <a:r>
              <a:rPr lang="en-US" dirty="0"/>
              <a:t> suturing, </a:t>
            </a:r>
            <a:r>
              <a:rPr lang="en-US" b="1" dirty="0"/>
              <a:t>36</a:t>
            </a:r>
            <a:r>
              <a:rPr lang="en-US" dirty="0"/>
              <a:t> knot-tying, </a:t>
            </a:r>
            <a:r>
              <a:rPr lang="en-US" b="1" dirty="0"/>
              <a:t>28</a:t>
            </a:r>
            <a:r>
              <a:rPr lang="en-US" dirty="0"/>
              <a:t> needle passing (16 trials failed)</a:t>
            </a:r>
          </a:p>
          <a:p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B801F2-2E59-FCA4-3015-72F90BB0829F}"/>
              </a:ext>
            </a:extLst>
          </p:cNvPr>
          <p:cNvGrpSpPr/>
          <p:nvPr/>
        </p:nvGrpSpPr>
        <p:grpSpPr>
          <a:xfrm>
            <a:off x="1612113" y="3681124"/>
            <a:ext cx="8967773" cy="2645503"/>
            <a:chOff x="1787312" y="3847372"/>
            <a:chExt cx="8967773" cy="2645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AC45F7-F726-A287-61C1-F82B5223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312" y="4270339"/>
              <a:ext cx="8617376" cy="22225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E0D82B-31EB-4021-DD06-F00BCB6A89AC}"/>
                </a:ext>
              </a:extLst>
            </p:cNvPr>
            <p:cNvSpPr txBox="1"/>
            <p:nvPr/>
          </p:nvSpPr>
          <p:spPr>
            <a:xfrm>
              <a:off x="7513198" y="3865341"/>
              <a:ext cx="3241887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Needle-passing</a:t>
              </a:r>
              <a:endParaRPr lang="he-IL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A7225E-B192-BCEA-8700-15EAFB83697D}"/>
                </a:ext>
              </a:extLst>
            </p:cNvPr>
            <p:cNvSpPr txBox="1"/>
            <p:nvPr/>
          </p:nvSpPr>
          <p:spPr>
            <a:xfrm>
              <a:off x="1787312" y="3873792"/>
              <a:ext cx="168523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Suturing</a:t>
              </a:r>
              <a:endParaRPr lang="he-IL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BFC5F4-39B6-25DD-C2D2-DF38ADD91CD3}"/>
                </a:ext>
              </a:extLst>
            </p:cNvPr>
            <p:cNvSpPr txBox="1"/>
            <p:nvPr/>
          </p:nvSpPr>
          <p:spPr>
            <a:xfrm>
              <a:off x="4700270" y="3847372"/>
              <a:ext cx="205534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800" b="1" dirty="0"/>
                <a:t>Knot-tying</a:t>
              </a:r>
              <a:endParaRPr lang="he-I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9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800A-5A77-5C25-7213-EF2D888A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C2A-71C8-F226-BDA8-56316B18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“Phantom” – simulated or artificial environment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9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808-9DA7-18F8-F08E-AB7F4F0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94E-53B9-AAD2-0840-9B7D15F4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consists of </a:t>
            </a:r>
            <a:r>
              <a:rPr lang="en-US" b="1" dirty="0"/>
              <a:t>kinematic</a:t>
            </a:r>
            <a:r>
              <a:rPr lang="en-US" dirty="0"/>
              <a:t> data (30 Hz), </a:t>
            </a:r>
            <a:r>
              <a:rPr lang="en-US" b="1" dirty="0"/>
              <a:t>video</a:t>
            </a:r>
            <a:r>
              <a:rPr lang="en-US" dirty="0"/>
              <a:t> and </a:t>
            </a:r>
            <a:r>
              <a:rPr lang="en-US" b="1" dirty="0"/>
              <a:t>manual annotations</a:t>
            </a:r>
            <a:r>
              <a:rPr lang="en-US" dirty="0"/>
              <a:t>.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6E76-FE94-FEE8-F19B-A958EFFF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769871" cy="3414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8F29E-14FB-BA43-9BE3-003219A01D4A}"/>
              </a:ext>
            </a:extLst>
          </p:cNvPr>
          <p:cNvSpPr txBox="1"/>
          <p:nvPr/>
        </p:nvSpPr>
        <p:spPr>
          <a:xfrm>
            <a:off x="643734" y="2905780"/>
            <a:ext cx="51588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master tool manipulators </a:t>
            </a:r>
            <a:r>
              <a:rPr lang="en-US" sz="2800" b="1" dirty="0"/>
              <a:t>(MTM)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A1DF-C852-F889-D6E5-A563DDB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0" y="3555020"/>
            <a:ext cx="3906496" cy="3213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1B032-4C02-B7AB-A9E1-C1FE2D9040B9}"/>
              </a:ext>
            </a:extLst>
          </p:cNvPr>
          <p:cNvSpPr txBox="1"/>
          <p:nvPr/>
        </p:nvSpPr>
        <p:spPr>
          <a:xfrm>
            <a:off x="6999779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Patient side manipulator </a:t>
            </a:r>
            <a:r>
              <a:rPr lang="en-US" sz="2800" b="1" dirty="0"/>
              <a:t>(PSM)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41895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31FE-77F5-4F77-4624-310367E0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540"/>
            <a:ext cx="10515600" cy="4351338"/>
          </a:xfrm>
        </p:spPr>
        <p:txBody>
          <a:bodyPr/>
          <a:lstStyle/>
          <a:p>
            <a:r>
              <a:rPr lang="en-US" dirty="0"/>
              <a:t>The data represent the kinematics of : right PSM , left PSM, right MTM, left MTM.</a:t>
            </a:r>
          </a:p>
          <a:p>
            <a:r>
              <a:rPr lang="en-US" dirty="0"/>
              <a:t>Manipulator have 19 kinematics variables. </a:t>
            </a:r>
          </a:p>
          <a:p>
            <a:r>
              <a:rPr lang="en-US" dirty="0"/>
              <a:t>We get 19*4 = </a:t>
            </a:r>
            <a:r>
              <a:rPr lang="en-US" b="1" dirty="0"/>
              <a:t>76</a:t>
            </a:r>
            <a:r>
              <a:rPr lang="en-US" dirty="0"/>
              <a:t> dimensional data vector every timestamp.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08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ADCA-2856-503E-A3A6-38BEF332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kinematics variables</a:t>
            </a:r>
            <a:endParaRPr lang="he-IL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E402-2648-DD15-EBBA-E3BFF630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variables </a:t>
            </a:r>
            <a:r>
              <a:rPr lang="en-US" b="1" dirty="0"/>
              <a:t>x, y, z  </a:t>
            </a:r>
            <a:r>
              <a:rPr lang="en-US" dirty="0"/>
              <a:t>- Cartesian local frame positions end effector. </a:t>
            </a:r>
          </a:p>
          <a:p>
            <a:r>
              <a:rPr lang="en-US" dirty="0"/>
              <a:t>9 variables </a:t>
            </a:r>
            <a:r>
              <a:rPr lang="en-US" b="1" dirty="0"/>
              <a:t>rotation matrix </a:t>
            </a:r>
            <a:r>
              <a:rPr lang="en-US" dirty="0"/>
              <a:t>– transfer kinematics variable from local to global frame.</a:t>
            </a:r>
          </a:p>
          <a:p>
            <a:r>
              <a:rPr lang="en-US" dirty="0"/>
              <a:t>3 variables </a:t>
            </a:r>
            <a:r>
              <a:rPr lang="en-US" b="1" dirty="0"/>
              <a:t>x’, y’, z’ </a:t>
            </a:r>
            <a:r>
              <a:rPr lang="en-US" dirty="0"/>
              <a:t>– Cartesian local frame</a:t>
            </a:r>
            <a:r>
              <a:rPr lang="en-US" b="1" dirty="0"/>
              <a:t> </a:t>
            </a:r>
            <a:r>
              <a:rPr lang="en-US" dirty="0"/>
              <a:t>linear velocities end effector.</a:t>
            </a:r>
          </a:p>
          <a:p>
            <a:r>
              <a:rPr lang="en-US" dirty="0"/>
              <a:t>3 variables </a:t>
            </a:r>
            <a:r>
              <a:rPr lang="en-US" b="1" dirty="0"/>
              <a:t>α’ β’ γ’ </a:t>
            </a:r>
            <a:r>
              <a:rPr lang="en-US" dirty="0"/>
              <a:t>– Euler angular velocities</a:t>
            </a:r>
          </a:p>
          <a:p>
            <a:r>
              <a:rPr lang="en-US" dirty="0"/>
              <a:t>1 variable </a:t>
            </a:r>
            <a:r>
              <a:rPr lang="en-US" b="1" dirty="0"/>
              <a:t>θ</a:t>
            </a:r>
            <a:r>
              <a:rPr lang="en-US" dirty="0"/>
              <a:t> - gripper angle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7057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5500-46BD-3039-D5E5-51ACA8B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video data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D436-911B-22B9-6318-DE4C843F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30 Hz and at a resolution of 640 x 480</a:t>
            </a:r>
          </a:p>
          <a:p>
            <a:r>
              <a:rPr lang="en-US" dirty="0"/>
              <a:t>The video and kinematic data were synchronized such that each video frame corresponds to a kinematic data frame captured at the same instant of time.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7E8E5-CA99-AB61-FD91-BFFCF251E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83" y="4049159"/>
            <a:ext cx="6842234" cy="2615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8C3A8-F747-4879-CA8A-623700E70540}"/>
              </a:ext>
            </a:extLst>
          </p:cNvPr>
          <p:cNvSpPr txBox="1"/>
          <p:nvPr/>
        </p:nvSpPr>
        <p:spPr>
          <a:xfrm>
            <a:off x="2674883" y="3604747"/>
            <a:ext cx="34211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Left camera </a:t>
            </a:r>
            <a:r>
              <a:rPr lang="en-US" dirty="0"/>
              <a:t>“capture1”</a:t>
            </a:r>
            <a:endParaRPr lang="he-IL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2B916-B829-F7AA-BB92-6BAFABE7EA0B}"/>
              </a:ext>
            </a:extLst>
          </p:cNvPr>
          <p:cNvSpPr txBox="1"/>
          <p:nvPr/>
        </p:nvSpPr>
        <p:spPr>
          <a:xfrm>
            <a:off x="6095999" y="3604747"/>
            <a:ext cx="35705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Right camera </a:t>
            </a:r>
            <a:r>
              <a:rPr lang="en-US" dirty="0"/>
              <a:t>“capture2”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04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6D94-F760-F911-C12E-9B36D61B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Manually annotation </a:t>
            </a:r>
            <a:endParaRPr lang="he-IL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A70F9E-779E-A69B-32C9-207BC131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29" y="1460864"/>
            <a:ext cx="7571141" cy="52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3F75-2710-AFF5-5167-9C2918B6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1766661"/>
          </a:xfrm>
        </p:spPr>
        <p:txBody>
          <a:bodyPr/>
          <a:lstStyle/>
          <a:p>
            <a:r>
              <a:rPr lang="en-US" dirty="0"/>
              <a:t>Each annotation includes the name of the gesture, and the start and end frames in the video. The video frames correspond to the frames in the kinematic data (one-to-one mapping) because we synchronized them using a common global time.</a:t>
            </a: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73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284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JIGSAWS DATASET</vt:lpstr>
      <vt:lpstr>Task repetition</vt:lpstr>
      <vt:lpstr>Environment</vt:lpstr>
      <vt:lpstr>Data description</vt:lpstr>
      <vt:lpstr>PowerPoint Presentation</vt:lpstr>
      <vt:lpstr>kinematics variables</vt:lpstr>
      <vt:lpstr>video data</vt:lpstr>
      <vt:lpstr>Manually annotation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Braunshtein</dc:creator>
  <cp:lastModifiedBy>Moshe Braunshtein</cp:lastModifiedBy>
  <cp:revision>2</cp:revision>
  <dcterms:created xsi:type="dcterms:W3CDTF">2025-02-26T10:14:36Z</dcterms:created>
  <dcterms:modified xsi:type="dcterms:W3CDTF">2025-03-02T10:13:34Z</dcterms:modified>
</cp:coreProperties>
</file>