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395" r:id="rId2"/>
    <p:sldId id="373" r:id="rId3"/>
    <p:sldId id="257" r:id="rId4"/>
    <p:sldId id="300" r:id="rId5"/>
    <p:sldId id="344" r:id="rId6"/>
    <p:sldId id="260" r:id="rId7"/>
    <p:sldId id="265" r:id="rId8"/>
    <p:sldId id="345" r:id="rId9"/>
    <p:sldId id="346" r:id="rId10"/>
    <p:sldId id="271" r:id="rId11"/>
    <p:sldId id="298" r:id="rId12"/>
    <p:sldId id="347" r:id="rId13"/>
    <p:sldId id="353" r:id="rId14"/>
    <p:sldId id="396" r:id="rId15"/>
    <p:sldId id="361" r:id="rId16"/>
    <p:sldId id="313" r:id="rId17"/>
    <p:sldId id="397" r:id="rId18"/>
    <p:sldId id="398" r:id="rId19"/>
    <p:sldId id="399" r:id="rId20"/>
    <p:sldId id="400" r:id="rId21"/>
    <p:sldId id="402" r:id="rId22"/>
    <p:sldId id="401" r:id="rId23"/>
    <p:sldId id="314" r:id="rId24"/>
    <p:sldId id="306" r:id="rId25"/>
    <p:sldId id="317" r:id="rId26"/>
    <p:sldId id="392" r:id="rId27"/>
    <p:sldId id="309" r:id="rId28"/>
    <p:sldId id="319" r:id="rId29"/>
    <p:sldId id="312" r:id="rId30"/>
    <p:sldId id="321" r:id="rId31"/>
    <p:sldId id="385" r:id="rId32"/>
    <p:sldId id="362" r:id="rId33"/>
    <p:sldId id="363" r:id="rId34"/>
    <p:sldId id="307" r:id="rId35"/>
    <p:sldId id="323" r:id="rId36"/>
    <p:sldId id="327" r:id="rId37"/>
    <p:sldId id="325" r:id="rId38"/>
    <p:sldId id="330" r:id="rId39"/>
    <p:sldId id="335" r:id="rId40"/>
    <p:sldId id="336" r:id="rId41"/>
    <p:sldId id="332" r:id="rId42"/>
    <p:sldId id="333" r:id="rId43"/>
    <p:sldId id="386" r:id="rId44"/>
    <p:sldId id="384" r:id="rId45"/>
    <p:sldId id="387" r:id="rId46"/>
    <p:sldId id="388" r:id="rId47"/>
    <p:sldId id="289" r:id="rId48"/>
    <p:sldId id="368" r:id="rId49"/>
    <p:sldId id="291" r:id="rId50"/>
    <p:sldId id="292" r:id="rId51"/>
    <p:sldId id="293" r:id="rId52"/>
    <p:sldId id="283" r:id="rId53"/>
    <p:sldId id="285" r:id="rId54"/>
    <p:sldId id="331" r:id="rId55"/>
    <p:sldId id="369" r:id="rId56"/>
    <p:sldId id="393" r:id="rId57"/>
    <p:sldId id="394" r:id="rId58"/>
    <p:sldId id="343" r:id="rId59"/>
    <p:sldId id="372" r:id="rId60"/>
    <p:sldId id="338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425FEC-C8A2-404A-9B8A-47A567794650}" v="70" dt="2024-04-16T13:24:22.7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i rahimov" userId="691968c839ab1598" providerId="LiveId" clId="{75425FEC-C8A2-404A-9B8A-47A567794650}"/>
    <pc:docChg chg="undo custSel addSld delSld modSld sldOrd">
      <pc:chgData name="avi rahimov" userId="691968c839ab1598" providerId="LiveId" clId="{75425FEC-C8A2-404A-9B8A-47A567794650}" dt="2024-04-16T13:24:30.892" v="278" actId="1076"/>
      <pc:docMkLst>
        <pc:docMk/>
      </pc:docMkLst>
      <pc:sldChg chg="add del">
        <pc:chgData name="avi rahimov" userId="691968c839ab1598" providerId="LiveId" clId="{75425FEC-C8A2-404A-9B8A-47A567794650}" dt="2024-04-16T13:08:20.837" v="113" actId="47"/>
        <pc:sldMkLst>
          <pc:docMk/>
          <pc:sldMk cId="2390697311" sldId="283"/>
        </pc:sldMkLst>
      </pc:sldChg>
      <pc:sldChg chg="add del">
        <pc:chgData name="avi rahimov" userId="691968c839ab1598" providerId="LiveId" clId="{75425FEC-C8A2-404A-9B8A-47A567794650}" dt="2024-04-16T13:08:20.142" v="112" actId="47"/>
        <pc:sldMkLst>
          <pc:docMk/>
          <pc:sldMk cId="4272086307" sldId="285"/>
        </pc:sldMkLst>
      </pc:sldChg>
      <pc:sldChg chg="add del">
        <pc:chgData name="avi rahimov" userId="691968c839ab1598" providerId="LiveId" clId="{75425FEC-C8A2-404A-9B8A-47A567794650}" dt="2024-04-16T13:08:23.023" v="118" actId="47"/>
        <pc:sldMkLst>
          <pc:docMk/>
          <pc:sldMk cId="3949645229" sldId="289"/>
        </pc:sldMkLst>
      </pc:sldChg>
      <pc:sldChg chg="add del">
        <pc:chgData name="avi rahimov" userId="691968c839ab1598" providerId="LiveId" clId="{75425FEC-C8A2-404A-9B8A-47A567794650}" dt="2024-04-16T13:08:22.231" v="116" actId="47"/>
        <pc:sldMkLst>
          <pc:docMk/>
          <pc:sldMk cId="3459089893" sldId="291"/>
        </pc:sldMkLst>
      </pc:sldChg>
      <pc:sldChg chg="add del">
        <pc:chgData name="avi rahimov" userId="691968c839ab1598" providerId="LiveId" clId="{75425FEC-C8A2-404A-9B8A-47A567794650}" dt="2024-04-16T13:08:21.597" v="115" actId="47"/>
        <pc:sldMkLst>
          <pc:docMk/>
          <pc:sldMk cId="2163440539" sldId="292"/>
        </pc:sldMkLst>
      </pc:sldChg>
      <pc:sldChg chg="add del">
        <pc:chgData name="avi rahimov" userId="691968c839ab1598" providerId="LiveId" clId="{75425FEC-C8A2-404A-9B8A-47A567794650}" dt="2024-04-16T13:08:21.231" v="114" actId="47"/>
        <pc:sldMkLst>
          <pc:docMk/>
          <pc:sldMk cId="1860883086" sldId="293"/>
        </pc:sldMkLst>
      </pc:sldChg>
      <pc:sldChg chg="add del">
        <pc:chgData name="avi rahimov" userId="691968c839ab1598" providerId="LiveId" clId="{75425FEC-C8A2-404A-9B8A-47A567794650}" dt="2024-04-16T13:08:24.841" v="120" actId="47"/>
        <pc:sldMkLst>
          <pc:docMk/>
          <pc:sldMk cId="3728882654" sldId="295"/>
        </pc:sldMkLst>
      </pc:sldChg>
      <pc:sldChg chg="del">
        <pc:chgData name="avi rahimov" userId="691968c839ab1598" providerId="LiveId" clId="{75425FEC-C8A2-404A-9B8A-47A567794650}" dt="2024-04-16T13:13:47.774" v="143" actId="47"/>
        <pc:sldMkLst>
          <pc:docMk/>
          <pc:sldMk cId="927000150" sldId="316"/>
        </pc:sldMkLst>
      </pc:sldChg>
      <pc:sldChg chg="modSp mod">
        <pc:chgData name="avi rahimov" userId="691968c839ab1598" providerId="LiveId" clId="{75425FEC-C8A2-404A-9B8A-47A567794650}" dt="2024-04-16T13:13:45.134" v="142" actId="20577"/>
        <pc:sldMkLst>
          <pc:docMk/>
          <pc:sldMk cId="1617448932" sldId="317"/>
        </pc:sldMkLst>
        <pc:spChg chg="mod">
          <ac:chgData name="avi rahimov" userId="691968c839ab1598" providerId="LiveId" clId="{75425FEC-C8A2-404A-9B8A-47A567794650}" dt="2024-04-16T13:13:45.134" v="142" actId="20577"/>
          <ac:spMkLst>
            <pc:docMk/>
            <pc:sldMk cId="1617448932" sldId="317"/>
            <ac:spMk id="3" creationId="{7EC9ED2B-1E98-4609-B6A2-517A9BFB3509}"/>
          </ac:spMkLst>
        </pc:spChg>
      </pc:sldChg>
      <pc:sldChg chg="del">
        <pc:chgData name="avi rahimov" userId="691968c839ab1598" providerId="LiveId" clId="{75425FEC-C8A2-404A-9B8A-47A567794650}" dt="2024-04-16T13:14:02.714" v="144" actId="47"/>
        <pc:sldMkLst>
          <pc:docMk/>
          <pc:sldMk cId="3058275931" sldId="318"/>
        </pc:sldMkLst>
      </pc:sldChg>
      <pc:sldChg chg="modSp modAnim">
        <pc:chgData name="avi rahimov" userId="691968c839ab1598" providerId="LiveId" clId="{75425FEC-C8A2-404A-9B8A-47A567794650}" dt="2024-04-16T13:14:23.306" v="148" actId="20577"/>
        <pc:sldMkLst>
          <pc:docMk/>
          <pc:sldMk cId="3694919381" sldId="319"/>
        </pc:sldMkLst>
        <pc:spChg chg="mod">
          <ac:chgData name="avi rahimov" userId="691968c839ab1598" providerId="LiveId" clId="{75425FEC-C8A2-404A-9B8A-47A567794650}" dt="2024-04-16T13:14:23.306" v="148" actId="20577"/>
          <ac:spMkLst>
            <pc:docMk/>
            <pc:sldMk cId="3694919381" sldId="319"/>
            <ac:spMk id="6" creationId="{614D72BF-6298-4142-ACFA-FD02D598F0BE}"/>
          </ac:spMkLst>
        </pc:spChg>
      </pc:sldChg>
      <pc:sldChg chg="del">
        <pc:chgData name="avi rahimov" userId="691968c839ab1598" providerId="LiveId" clId="{75425FEC-C8A2-404A-9B8A-47A567794650}" dt="2024-04-16T13:14:29.516" v="149" actId="47"/>
        <pc:sldMkLst>
          <pc:docMk/>
          <pc:sldMk cId="1994716877" sldId="320"/>
        </pc:sldMkLst>
      </pc:sldChg>
      <pc:sldChg chg="del">
        <pc:chgData name="avi rahimov" userId="691968c839ab1598" providerId="LiveId" clId="{75425FEC-C8A2-404A-9B8A-47A567794650}" dt="2024-04-16T13:14:37.679" v="150" actId="47"/>
        <pc:sldMkLst>
          <pc:docMk/>
          <pc:sldMk cId="3210029722" sldId="322"/>
        </pc:sldMkLst>
      </pc:sldChg>
      <pc:sldChg chg="modSp mod">
        <pc:chgData name="avi rahimov" userId="691968c839ab1598" providerId="LiveId" clId="{75425FEC-C8A2-404A-9B8A-47A567794650}" dt="2024-04-16T13:16:15.574" v="152" actId="20577"/>
        <pc:sldMkLst>
          <pc:docMk/>
          <pc:sldMk cId="3016214275" sldId="327"/>
        </pc:sldMkLst>
        <pc:spChg chg="mod">
          <ac:chgData name="avi rahimov" userId="691968c839ab1598" providerId="LiveId" clId="{75425FEC-C8A2-404A-9B8A-47A567794650}" dt="2024-04-16T13:16:15.574" v="152" actId="20577"/>
          <ac:spMkLst>
            <pc:docMk/>
            <pc:sldMk cId="3016214275" sldId="327"/>
            <ac:spMk id="3" creationId="{7EC9ED2B-1E98-4609-B6A2-517A9BFB3509}"/>
          </ac:spMkLst>
        </pc:spChg>
      </pc:sldChg>
      <pc:sldChg chg="del">
        <pc:chgData name="avi rahimov" userId="691968c839ab1598" providerId="LiveId" clId="{75425FEC-C8A2-404A-9B8A-47A567794650}" dt="2024-04-16T13:16:30.495" v="153" actId="47"/>
        <pc:sldMkLst>
          <pc:docMk/>
          <pc:sldMk cId="1696944026" sldId="329"/>
        </pc:sldMkLst>
      </pc:sldChg>
      <pc:sldChg chg="modSp">
        <pc:chgData name="avi rahimov" userId="691968c839ab1598" providerId="LiveId" clId="{75425FEC-C8A2-404A-9B8A-47A567794650}" dt="2024-04-16T13:16:42.510" v="155" actId="20577"/>
        <pc:sldMkLst>
          <pc:docMk/>
          <pc:sldMk cId="178178852" sldId="330"/>
        </pc:sldMkLst>
        <pc:spChg chg="mod">
          <ac:chgData name="avi rahimov" userId="691968c839ab1598" providerId="LiveId" clId="{75425FEC-C8A2-404A-9B8A-47A567794650}" dt="2024-04-16T13:16:42.510" v="155" actId="20577"/>
          <ac:spMkLst>
            <pc:docMk/>
            <pc:sldMk cId="178178852" sldId="330"/>
            <ac:spMk id="6" creationId="{614D72BF-6298-4142-ACFA-FD02D598F0BE}"/>
          </ac:spMkLst>
        </pc:spChg>
      </pc:sldChg>
      <pc:sldChg chg="del">
        <pc:chgData name="avi rahimov" userId="691968c839ab1598" providerId="LiveId" clId="{75425FEC-C8A2-404A-9B8A-47A567794650}" dt="2024-04-16T13:16:52.704" v="156" actId="47"/>
        <pc:sldMkLst>
          <pc:docMk/>
          <pc:sldMk cId="2491606338" sldId="334"/>
        </pc:sldMkLst>
      </pc:sldChg>
      <pc:sldChg chg="modSp mod">
        <pc:chgData name="avi rahimov" userId="691968c839ab1598" providerId="LiveId" clId="{75425FEC-C8A2-404A-9B8A-47A567794650}" dt="2024-04-16T13:24:30.892" v="278" actId="1076"/>
        <pc:sldMkLst>
          <pc:docMk/>
          <pc:sldMk cId="990534228" sldId="338"/>
        </pc:sldMkLst>
        <pc:spChg chg="mod">
          <ac:chgData name="avi rahimov" userId="691968c839ab1598" providerId="LiveId" clId="{75425FEC-C8A2-404A-9B8A-47A567794650}" dt="2024-04-16T13:24:30.892" v="278" actId="1076"/>
          <ac:spMkLst>
            <pc:docMk/>
            <pc:sldMk cId="990534228" sldId="338"/>
            <ac:spMk id="8" creationId="{4A4A5447-B8B8-4639-83F5-C62C6C735FA3}"/>
          </ac:spMkLst>
        </pc:spChg>
        <pc:picChg chg="mod">
          <ac:chgData name="avi rahimov" userId="691968c839ab1598" providerId="LiveId" clId="{75425FEC-C8A2-404A-9B8A-47A567794650}" dt="2024-04-16T13:24:22.769" v="277" actId="1076"/>
          <ac:picMkLst>
            <pc:docMk/>
            <pc:sldMk cId="990534228" sldId="338"/>
            <ac:picMk id="6148" creationId="{CF1BB270-DF0D-43A2-B2A8-883F35FF37BE}"/>
          </ac:picMkLst>
        </pc:picChg>
      </pc:sldChg>
      <pc:sldChg chg="del">
        <pc:chgData name="avi rahimov" userId="691968c839ab1598" providerId="LiveId" clId="{75425FEC-C8A2-404A-9B8A-47A567794650}" dt="2024-04-16T13:02:08.396" v="62" actId="47"/>
        <pc:sldMkLst>
          <pc:docMk/>
          <pc:sldMk cId="4293387267" sldId="340"/>
        </pc:sldMkLst>
      </pc:sldChg>
      <pc:sldChg chg="del">
        <pc:chgData name="avi rahimov" userId="691968c839ab1598" providerId="LiveId" clId="{75425FEC-C8A2-404A-9B8A-47A567794650}" dt="2024-04-16T13:02:35.811" v="66" actId="47"/>
        <pc:sldMkLst>
          <pc:docMk/>
          <pc:sldMk cId="292063514" sldId="341"/>
        </pc:sldMkLst>
      </pc:sldChg>
      <pc:sldChg chg="del">
        <pc:chgData name="avi rahimov" userId="691968c839ab1598" providerId="LiveId" clId="{75425FEC-C8A2-404A-9B8A-47A567794650}" dt="2024-04-16T13:02:54.448" v="72" actId="47"/>
        <pc:sldMkLst>
          <pc:docMk/>
          <pc:sldMk cId="2772253086" sldId="342"/>
        </pc:sldMkLst>
      </pc:sldChg>
      <pc:sldChg chg="del">
        <pc:chgData name="avi rahimov" userId="691968c839ab1598" providerId="LiveId" clId="{75425FEC-C8A2-404A-9B8A-47A567794650}" dt="2024-04-16T13:02:09.590" v="63" actId="47"/>
        <pc:sldMkLst>
          <pc:docMk/>
          <pc:sldMk cId="3172019531" sldId="348"/>
        </pc:sldMkLst>
      </pc:sldChg>
      <pc:sldChg chg="del">
        <pc:chgData name="avi rahimov" userId="691968c839ab1598" providerId="LiveId" clId="{75425FEC-C8A2-404A-9B8A-47A567794650}" dt="2024-04-16T13:02:55.484" v="73" actId="47"/>
        <pc:sldMkLst>
          <pc:docMk/>
          <pc:sldMk cId="2416610464" sldId="349"/>
        </pc:sldMkLst>
      </pc:sldChg>
      <pc:sldChg chg="del">
        <pc:chgData name="avi rahimov" userId="691968c839ab1598" providerId="LiveId" clId="{75425FEC-C8A2-404A-9B8A-47A567794650}" dt="2024-04-16T13:02:56.081" v="74" actId="47"/>
        <pc:sldMkLst>
          <pc:docMk/>
          <pc:sldMk cId="3101280901" sldId="350"/>
        </pc:sldMkLst>
      </pc:sldChg>
      <pc:sldChg chg="del">
        <pc:chgData name="avi rahimov" userId="691968c839ab1598" providerId="LiveId" clId="{75425FEC-C8A2-404A-9B8A-47A567794650}" dt="2024-04-16T13:02:30.036" v="64" actId="47"/>
        <pc:sldMkLst>
          <pc:docMk/>
          <pc:sldMk cId="1490737895" sldId="352"/>
        </pc:sldMkLst>
      </pc:sldChg>
      <pc:sldChg chg="del">
        <pc:chgData name="avi rahimov" userId="691968c839ab1598" providerId="LiveId" clId="{75425FEC-C8A2-404A-9B8A-47A567794650}" dt="2024-04-16T13:02:51.892" v="70" actId="47"/>
        <pc:sldMkLst>
          <pc:docMk/>
          <pc:sldMk cId="605004041" sldId="355"/>
        </pc:sldMkLst>
      </pc:sldChg>
      <pc:sldChg chg="del">
        <pc:chgData name="avi rahimov" userId="691968c839ab1598" providerId="LiveId" clId="{75425FEC-C8A2-404A-9B8A-47A567794650}" dt="2024-04-16T13:02:34.464" v="65" actId="47"/>
        <pc:sldMkLst>
          <pc:docMk/>
          <pc:sldMk cId="769610868" sldId="356"/>
        </pc:sldMkLst>
      </pc:sldChg>
      <pc:sldChg chg="del">
        <pc:chgData name="avi rahimov" userId="691968c839ab1598" providerId="LiveId" clId="{75425FEC-C8A2-404A-9B8A-47A567794650}" dt="2024-04-16T13:02:37.487" v="68" actId="47"/>
        <pc:sldMkLst>
          <pc:docMk/>
          <pc:sldMk cId="4285703099" sldId="357"/>
        </pc:sldMkLst>
      </pc:sldChg>
      <pc:sldChg chg="del">
        <pc:chgData name="avi rahimov" userId="691968c839ab1598" providerId="LiveId" clId="{75425FEC-C8A2-404A-9B8A-47A567794650}" dt="2024-04-16T13:02:36.454" v="67" actId="47"/>
        <pc:sldMkLst>
          <pc:docMk/>
          <pc:sldMk cId="163105723" sldId="358"/>
        </pc:sldMkLst>
      </pc:sldChg>
      <pc:sldChg chg="del">
        <pc:chgData name="avi rahimov" userId="691968c839ab1598" providerId="LiveId" clId="{75425FEC-C8A2-404A-9B8A-47A567794650}" dt="2024-04-16T13:02:53.083" v="71" actId="47"/>
        <pc:sldMkLst>
          <pc:docMk/>
          <pc:sldMk cId="3883400686" sldId="359"/>
        </pc:sldMkLst>
      </pc:sldChg>
      <pc:sldChg chg="del">
        <pc:chgData name="avi rahimov" userId="691968c839ab1598" providerId="LiveId" clId="{75425FEC-C8A2-404A-9B8A-47A567794650}" dt="2024-04-16T13:02:56.787" v="75" actId="47"/>
        <pc:sldMkLst>
          <pc:docMk/>
          <pc:sldMk cId="2415074980" sldId="360"/>
        </pc:sldMkLst>
      </pc:sldChg>
      <pc:sldChg chg="ord">
        <pc:chgData name="avi rahimov" userId="691968c839ab1598" providerId="LiveId" clId="{75425FEC-C8A2-404A-9B8A-47A567794650}" dt="2024-04-16T13:07:34.117" v="100"/>
        <pc:sldMkLst>
          <pc:docMk/>
          <pc:sldMk cId="1941696328" sldId="362"/>
        </pc:sldMkLst>
      </pc:sldChg>
      <pc:sldChg chg="modSp mod ord">
        <pc:chgData name="avi rahimov" userId="691968c839ab1598" providerId="LiveId" clId="{75425FEC-C8A2-404A-9B8A-47A567794650}" dt="2024-04-16T13:07:41.999" v="102"/>
        <pc:sldMkLst>
          <pc:docMk/>
          <pc:sldMk cId="1858959527" sldId="363"/>
        </pc:sldMkLst>
        <pc:spChg chg="mod">
          <ac:chgData name="avi rahimov" userId="691968c839ab1598" providerId="LiveId" clId="{75425FEC-C8A2-404A-9B8A-47A567794650}" dt="2024-04-16T13:04:02.660" v="89" actId="20577"/>
          <ac:spMkLst>
            <pc:docMk/>
            <pc:sldMk cId="1858959527" sldId="363"/>
            <ac:spMk id="14" creationId="{B82417CD-EBC5-468C-9374-97174D4543A4}"/>
          </ac:spMkLst>
        </pc:spChg>
      </pc:sldChg>
      <pc:sldChg chg="del">
        <pc:chgData name="avi rahimov" userId="691968c839ab1598" providerId="LiveId" clId="{75425FEC-C8A2-404A-9B8A-47A567794650}" dt="2024-04-16T13:04:29.184" v="96" actId="47"/>
        <pc:sldMkLst>
          <pc:docMk/>
          <pc:sldMk cId="1280151946" sldId="364"/>
        </pc:sldMkLst>
      </pc:sldChg>
      <pc:sldChg chg="del">
        <pc:chgData name="avi rahimov" userId="691968c839ab1598" providerId="LiveId" clId="{75425FEC-C8A2-404A-9B8A-47A567794650}" dt="2024-04-16T13:04:35.359" v="98" actId="47"/>
        <pc:sldMkLst>
          <pc:docMk/>
          <pc:sldMk cId="2814493203" sldId="365"/>
        </pc:sldMkLst>
      </pc:sldChg>
      <pc:sldChg chg="del">
        <pc:chgData name="avi rahimov" userId="691968c839ab1598" providerId="LiveId" clId="{75425FEC-C8A2-404A-9B8A-47A567794650}" dt="2024-04-16T13:08:04.021" v="103" actId="47"/>
        <pc:sldMkLst>
          <pc:docMk/>
          <pc:sldMk cId="1551974219" sldId="367"/>
        </pc:sldMkLst>
      </pc:sldChg>
      <pc:sldChg chg="add del">
        <pc:chgData name="avi rahimov" userId="691968c839ab1598" providerId="LiveId" clId="{75425FEC-C8A2-404A-9B8A-47A567794650}" dt="2024-04-16T13:08:22.643" v="117" actId="47"/>
        <pc:sldMkLst>
          <pc:docMk/>
          <pc:sldMk cId="269824816" sldId="368"/>
        </pc:sldMkLst>
      </pc:sldChg>
      <pc:sldChg chg="modSp mod modAnim">
        <pc:chgData name="avi rahimov" userId="691968c839ab1598" providerId="LiveId" clId="{75425FEC-C8A2-404A-9B8A-47A567794650}" dt="2024-04-16T13:01:25.997" v="61" actId="20577"/>
        <pc:sldMkLst>
          <pc:docMk/>
          <pc:sldMk cId="1429405631" sldId="373"/>
        </pc:sldMkLst>
        <pc:spChg chg="mod">
          <ac:chgData name="avi rahimov" userId="691968c839ab1598" providerId="LiveId" clId="{75425FEC-C8A2-404A-9B8A-47A567794650}" dt="2024-04-16T13:01:25.997" v="61" actId="20577"/>
          <ac:spMkLst>
            <pc:docMk/>
            <pc:sldMk cId="1429405631" sldId="373"/>
            <ac:spMk id="3" creationId="{3E789843-89A5-4582-BB2D-0E0710A020CB}"/>
          </ac:spMkLst>
        </pc:spChg>
      </pc:sldChg>
      <pc:sldChg chg="modSp del mod">
        <pc:chgData name="avi rahimov" userId="691968c839ab1598" providerId="LiveId" clId="{75425FEC-C8A2-404A-9B8A-47A567794650}" dt="2024-04-16T13:10:52.050" v="122" actId="47"/>
        <pc:sldMkLst>
          <pc:docMk/>
          <pc:sldMk cId="2623745753" sldId="374"/>
        </pc:sldMkLst>
        <pc:spChg chg="mod">
          <ac:chgData name="avi rahimov" userId="691968c839ab1598" providerId="LiveId" clId="{75425FEC-C8A2-404A-9B8A-47A567794650}" dt="2024-04-16T13:10:49.854" v="121" actId="20577"/>
          <ac:spMkLst>
            <pc:docMk/>
            <pc:sldMk cId="2623745753" sldId="374"/>
            <ac:spMk id="3" creationId="{47AE5D6A-57D6-470E-BEC4-91C303947024}"/>
          </ac:spMkLst>
        </pc:spChg>
      </pc:sldChg>
      <pc:sldChg chg="del">
        <pc:chgData name="avi rahimov" userId="691968c839ab1598" providerId="LiveId" clId="{75425FEC-C8A2-404A-9B8A-47A567794650}" dt="2024-04-16T13:02:38.398" v="69" actId="47"/>
        <pc:sldMkLst>
          <pc:docMk/>
          <pc:sldMk cId="2947708497" sldId="375"/>
        </pc:sldMkLst>
      </pc:sldChg>
      <pc:sldChg chg="del">
        <pc:chgData name="avi rahimov" userId="691968c839ab1598" providerId="LiveId" clId="{75425FEC-C8A2-404A-9B8A-47A567794650}" dt="2024-04-16T13:04:12.890" v="90" actId="47"/>
        <pc:sldMkLst>
          <pc:docMk/>
          <pc:sldMk cId="3078841542" sldId="376"/>
        </pc:sldMkLst>
      </pc:sldChg>
      <pc:sldChg chg="del">
        <pc:chgData name="avi rahimov" userId="691968c839ab1598" providerId="LiveId" clId="{75425FEC-C8A2-404A-9B8A-47A567794650}" dt="2024-04-16T13:04:15.070" v="91" actId="47"/>
        <pc:sldMkLst>
          <pc:docMk/>
          <pc:sldMk cId="4201578514" sldId="377"/>
        </pc:sldMkLst>
      </pc:sldChg>
      <pc:sldChg chg="del">
        <pc:chgData name="avi rahimov" userId="691968c839ab1598" providerId="LiveId" clId="{75425FEC-C8A2-404A-9B8A-47A567794650}" dt="2024-04-16T13:04:18.663" v="92" actId="47"/>
        <pc:sldMkLst>
          <pc:docMk/>
          <pc:sldMk cId="2438420801" sldId="380"/>
        </pc:sldMkLst>
      </pc:sldChg>
      <pc:sldChg chg="del">
        <pc:chgData name="avi rahimov" userId="691968c839ab1598" providerId="LiveId" clId="{75425FEC-C8A2-404A-9B8A-47A567794650}" dt="2024-04-16T13:04:20.308" v="93" actId="47"/>
        <pc:sldMkLst>
          <pc:docMk/>
          <pc:sldMk cId="2151443215" sldId="381"/>
        </pc:sldMkLst>
      </pc:sldChg>
      <pc:sldChg chg="del">
        <pc:chgData name="avi rahimov" userId="691968c839ab1598" providerId="LiveId" clId="{75425FEC-C8A2-404A-9B8A-47A567794650}" dt="2024-04-16T13:04:21.169" v="94" actId="47"/>
        <pc:sldMkLst>
          <pc:docMk/>
          <pc:sldMk cId="1655139509" sldId="382"/>
        </pc:sldMkLst>
      </pc:sldChg>
      <pc:sldChg chg="del">
        <pc:chgData name="avi rahimov" userId="691968c839ab1598" providerId="LiveId" clId="{75425FEC-C8A2-404A-9B8A-47A567794650}" dt="2024-04-16T13:04:22.953" v="95" actId="47"/>
        <pc:sldMkLst>
          <pc:docMk/>
          <pc:sldMk cId="2337771976" sldId="383"/>
        </pc:sldMkLst>
      </pc:sldChg>
      <pc:sldChg chg="del">
        <pc:chgData name="avi rahimov" userId="691968c839ab1598" providerId="LiveId" clId="{75425FEC-C8A2-404A-9B8A-47A567794650}" dt="2024-04-16T13:04:32.021" v="97" actId="47"/>
        <pc:sldMkLst>
          <pc:docMk/>
          <pc:sldMk cId="2983631422" sldId="389"/>
        </pc:sldMkLst>
      </pc:sldChg>
      <pc:sldChg chg="modSp mod">
        <pc:chgData name="avi rahimov" userId="691968c839ab1598" providerId="LiveId" clId="{75425FEC-C8A2-404A-9B8A-47A567794650}" dt="2024-04-16T13:20:01.234" v="274" actId="1076"/>
        <pc:sldMkLst>
          <pc:docMk/>
          <pc:sldMk cId="4226956645" sldId="395"/>
        </pc:sldMkLst>
        <pc:spChg chg="mod">
          <ac:chgData name="avi rahimov" userId="691968c839ab1598" providerId="LiveId" clId="{75425FEC-C8A2-404A-9B8A-47A567794650}" dt="2024-04-15T16:17:58.243" v="53" actId="20577"/>
          <ac:spMkLst>
            <pc:docMk/>
            <pc:sldMk cId="4226956645" sldId="395"/>
            <ac:spMk id="10" creationId="{1FC85962-5B4B-4276-8C9A-834E9594E383}"/>
          </ac:spMkLst>
        </pc:spChg>
        <pc:spChg chg="mod">
          <ac:chgData name="avi rahimov" userId="691968c839ab1598" providerId="LiveId" clId="{75425FEC-C8A2-404A-9B8A-47A567794650}" dt="2024-04-16T13:20:01.234" v="274" actId="1076"/>
          <ac:spMkLst>
            <pc:docMk/>
            <pc:sldMk cId="4226956645" sldId="395"/>
            <ac:spMk id="11" creationId="{0059A83D-BB62-4B5C-ACB3-8EFC618F24A6}"/>
          </ac:spMkLst>
        </pc:spChg>
      </pc:sldChg>
      <pc:sldChg chg="modSp new mod">
        <pc:chgData name="avi rahimov" userId="691968c839ab1598" providerId="LiveId" clId="{75425FEC-C8A2-404A-9B8A-47A567794650}" dt="2024-04-16T13:19:20.965" v="264" actId="27636"/>
        <pc:sldMkLst>
          <pc:docMk/>
          <pc:sldMk cId="2830988298" sldId="396"/>
        </pc:sldMkLst>
        <pc:spChg chg="mod">
          <ac:chgData name="avi rahimov" userId="691968c839ab1598" providerId="LiveId" clId="{75425FEC-C8A2-404A-9B8A-47A567794650}" dt="2024-04-16T13:18:40.335" v="185" actId="20577"/>
          <ac:spMkLst>
            <pc:docMk/>
            <pc:sldMk cId="2830988298" sldId="396"/>
            <ac:spMk id="2" creationId="{F27C8326-AD96-0429-A1E4-80A7CE83413C}"/>
          </ac:spMkLst>
        </pc:spChg>
        <pc:spChg chg="mod">
          <ac:chgData name="avi rahimov" userId="691968c839ab1598" providerId="LiveId" clId="{75425FEC-C8A2-404A-9B8A-47A567794650}" dt="2024-04-16T13:19:20.965" v="264" actId="27636"/>
          <ac:spMkLst>
            <pc:docMk/>
            <pc:sldMk cId="2830988298" sldId="396"/>
            <ac:spMk id="3" creationId="{A98A1FA2-558A-8E62-D32A-85B063D4DF97}"/>
          </ac:spMkLst>
        </pc:spChg>
      </pc:sldChg>
    </pc:docChg>
  </pc:docChgLst>
  <pc:docChgLst>
    <pc:chgData name="Shauli Taragin" userId="9be0349f120b0737" providerId="LiveId" clId="{C2BA34E7-2BC0-4B7F-95E6-8E78B534EB8A}"/>
    <pc:docChg chg="undo custSel delSld modSld sldOrd">
      <pc:chgData name="Shauli Taragin" userId="9be0349f120b0737" providerId="LiveId" clId="{C2BA34E7-2BC0-4B7F-95E6-8E78B534EB8A}" dt="2022-02-22T17:21:48.976" v="144" actId="20577"/>
      <pc:docMkLst>
        <pc:docMk/>
      </pc:docMkLst>
      <pc:sldChg chg="ord">
        <pc:chgData name="Shauli Taragin" userId="9be0349f120b0737" providerId="LiveId" clId="{C2BA34E7-2BC0-4B7F-95E6-8E78B534EB8A}" dt="2022-02-21T16:46:47.910" v="140"/>
        <pc:sldMkLst>
          <pc:docMk/>
          <pc:sldMk cId="455942259" sldId="312"/>
        </pc:sldMkLst>
      </pc:sldChg>
      <pc:sldChg chg="addSp delSp modSp mod delAnim modAnim">
        <pc:chgData name="Shauli Taragin" userId="9be0349f120b0737" providerId="LiveId" clId="{C2BA34E7-2BC0-4B7F-95E6-8E78B534EB8A}" dt="2022-02-21T10:32:40.794" v="134" actId="1076"/>
        <pc:sldMkLst>
          <pc:docMk/>
          <pc:sldMk cId="1858959527" sldId="363"/>
        </pc:sldMkLst>
        <pc:spChg chg="del mod">
          <ac:chgData name="Shauli Taragin" userId="9be0349f120b0737" providerId="LiveId" clId="{C2BA34E7-2BC0-4B7F-95E6-8E78B534EB8A}" dt="2022-02-21T10:13:18.328" v="7" actId="478"/>
          <ac:spMkLst>
            <pc:docMk/>
            <pc:sldMk cId="1858959527" sldId="363"/>
            <ac:spMk id="6" creationId="{AB053125-193D-42AD-BD8E-79BA0C4F55F2}"/>
          </ac:spMkLst>
        </pc:spChg>
        <pc:spChg chg="add del mod">
          <ac:chgData name="Shauli Taragin" userId="9be0349f120b0737" providerId="LiveId" clId="{C2BA34E7-2BC0-4B7F-95E6-8E78B534EB8A}" dt="2022-02-21T10:28:32.259" v="11"/>
          <ac:spMkLst>
            <pc:docMk/>
            <pc:sldMk cId="1858959527" sldId="363"/>
            <ac:spMk id="11" creationId="{C85FDF5D-AFA9-4CD8-85DA-AFB94669937A}"/>
          </ac:spMkLst>
        </pc:spChg>
        <pc:spChg chg="mod">
          <ac:chgData name="Shauli Taragin" userId="9be0349f120b0737" providerId="LiveId" clId="{C2BA34E7-2BC0-4B7F-95E6-8E78B534EB8A}" dt="2022-02-21T10:28:31.773" v="10" actId="1076"/>
          <ac:spMkLst>
            <pc:docMk/>
            <pc:sldMk cId="1858959527" sldId="363"/>
            <ac:spMk id="12" creationId="{79F090F9-6933-423F-AD1D-E36F98A1501B}"/>
          </ac:spMkLst>
        </pc:spChg>
        <pc:spChg chg="add del mod">
          <ac:chgData name="Shauli Taragin" userId="9be0349f120b0737" providerId="LiveId" clId="{C2BA34E7-2BC0-4B7F-95E6-8E78B534EB8A}" dt="2022-02-20T19:18:02.880" v="5"/>
          <ac:spMkLst>
            <pc:docMk/>
            <pc:sldMk cId="1858959527" sldId="363"/>
            <ac:spMk id="13" creationId="{130B00A9-BB77-4FAF-A961-4EAB10CFD7E9}"/>
          </ac:spMkLst>
        </pc:spChg>
        <pc:spChg chg="add mod">
          <ac:chgData name="Shauli Taragin" userId="9be0349f120b0737" providerId="LiveId" clId="{C2BA34E7-2BC0-4B7F-95E6-8E78B534EB8A}" dt="2022-02-21T10:31:27.547" v="62" actId="1076"/>
          <ac:spMkLst>
            <pc:docMk/>
            <pc:sldMk cId="1858959527" sldId="363"/>
            <ac:spMk id="13" creationId="{990AD91C-17FA-42E4-864A-A4B15B363739}"/>
          </ac:spMkLst>
        </pc:spChg>
        <pc:spChg chg="add mod">
          <ac:chgData name="Shauli Taragin" userId="9be0349f120b0737" providerId="LiveId" clId="{C2BA34E7-2BC0-4B7F-95E6-8E78B534EB8A}" dt="2022-02-21T10:32:40.794" v="134" actId="1076"/>
          <ac:spMkLst>
            <pc:docMk/>
            <pc:sldMk cId="1858959527" sldId="363"/>
            <ac:spMk id="16" creationId="{D9841B3C-EF80-472A-B361-1A427CA65F1A}"/>
          </ac:spMkLst>
        </pc:spChg>
      </pc:sldChg>
      <pc:sldChg chg="del">
        <pc:chgData name="Shauli Taragin" userId="9be0349f120b0737" providerId="LiveId" clId="{C2BA34E7-2BC0-4B7F-95E6-8E78B534EB8A}" dt="2022-02-21T10:33:16.904" v="136" actId="47"/>
        <pc:sldMkLst>
          <pc:docMk/>
          <pc:sldMk cId="4033970185" sldId="390"/>
        </pc:sldMkLst>
      </pc:sldChg>
      <pc:sldChg chg="del">
        <pc:chgData name="Shauli Taragin" userId="9be0349f120b0737" providerId="LiveId" clId="{C2BA34E7-2BC0-4B7F-95E6-8E78B534EB8A}" dt="2022-02-21T10:33:12.799" v="135" actId="47"/>
        <pc:sldMkLst>
          <pc:docMk/>
          <pc:sldMk cId="4144868810" sldId="391"/>
        </pc:sldMkLst>
      </pc:sldChg>
      <pc:sldChg chg="modSp">
        <pc:chgData name="Shauli Taragin" userId="9be0349f120b0737" providerId="LiveId" clId="{C2BA34E7-2BC0-4B7F-95E6-8E78B534EB8A}" dt="2022-02-22T17:21:48.976" v="144" actId="20577"/>
        <pc:sldMkLst>
          <pc:docMk/>
          <pc:sldMk cId="4226956645" sldId="395"/>
        </pc:sldMkLst>
        <pc:spChg chg="mod">
          <ac:chgData name="Shauli Taragin" userId="9be0349f120b0737" providerId="LiveId" clId="{C2BA34E7-2BC0-4B7F-95E6-8E78B534EB8A}" dt="2022-02-22T17:21:48.976" v="144" actId="20577"/>
          <ac:spMkLst>
            <pc:docMk/>
            <pc:sldMk cId="4226956645" sldId="395"/>
            <ac:spMk id="10" creationId="{1FC85962-5B4B-4276-8C9A-834E9594E383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7T08:50:16.02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1 24575,'0'0'0,"4"8"0,6 3 0,0 4 0,4 3 0,3 2 0,2 3 0,3 1 0,1 0 0,-4 1 0,0-6 0,-4 1 0,1-5 0,-5 0 0,-2-4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7T08:50:17.02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78.2738"/>
      <inkml:brushProperty name="anchorY" value="-1518.34241"/>
      <inkml:brushProperty name="scaleFactor" value="0.5"/>
    </inkml:brush>
  </inkml:definitions>
  <inkml:trace contextRef="#ctx0" brushRef="#br0">144 0 24575,'0'0'0,"0"4"0,0 7 0,0 3 0,0 5 0,0 3 0,0 1 0,0 2 0,0 0 0,-4-5 0,-1 0 0,-5-1 0,-4-3 0,2 0 0,-4 1 0,-1 2 0,1 2 0,0 1 0,-2-4 0,3-4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7T08:50:17.74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4.85069"/>
      <inkml:brushProperty name="anchorY" value="-593.19055"/>
      <inkml:brushProperty name="scaleFactor" value="0.5"/>
    </inkml:brush>
  </inkml:definitions>
  <inkml:trace contextRef="#ctx0" brushRef="#br0">0 0 24575,'0'0'0,"4"0"0,6 0 0,5 0 0,4 0 0,2 0 0,3 0 0,0 0 0,1 0 0,0 0 0,0 0 0,0 0 0,-1 0 0,0 0 0,0 0 0,0 0 0,0 0 0,0 0 0,0 0 0,0 0 0,0 0 0,-5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7T08:50:23.13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86.74988"/>
      <inkml:brushProperty name="anchorY" value="-1863.19055"/>
      <inkml:brushProperty name="scaleFactor" value="0.5"/>
    </inkml:brush>
  </inkml:definitions>
  <inkml:trace contextRef="#ctx0" brushRef="#br0">701 351 24575,'0'14'0,"-1"0"0,0-1 0,-1 1 0,-1-1 0,0 1 0,0-1 0,-1 0 0,-1 0 0,0 0 0,0 0 0,-1-1 0,-1 1 0,0-2 0,0 1 0,-1-1 0,0 0 0,-1 0 0,0-1 0,-1 0 0,0 0 0,0-1 0,-1 0 0,1-1 0,-2 0 0,1-1 0,-1 0 0,0 0 0,-1-1 0,1-1 0,-1 0 0,0 0 0,0-1 0,-1-1 0,1 0 0,-1 0 0,1-1 0,-1-1 0,0 0 0,1-1 0,-1 0 0,0-1 0,0 0 0,1-1 0,-1-1 0,1 0 0,-1 0 0,1-1 0,0-1 0,0 0 0,1 0 0,-1-1 0,1-1 0,0 0 0,1 0 0,-1-1 0,2 0 0,-1-1 0,1 0 0,0-1 0,0 0 0,1 0 0,0-1 0,1 0 0,0 0 0,1-1 0,0 1 0,0-2 0,1 1 0,1-1 0,0 0 0,0 0 0,1 0 0,1 0 0,0-1 0,0 1 0,1-1 0,1 1 0,0-1 0,1 0 0,0 0 0,1 0 0,0 1 0,1-1 0,1 1 0,0-1 0,0 1 0,1 0 0,1 0 0,0 0 0,0 0 0,1 1 0,1-1 0,0 2 0,0-1 0,1 1 0,0 0 0,1 0 0,0 1 0,1 0 0,0 0 0,0 1 0,1 0 0,-1 1 0,2 0 0,-1 1 0,1 0 0,0 0 0,1 1 0,-1 1 0,1 0 0,0 0 0,0 1 0,1 1 0,-1 0 0,1 0 0,-1 1 0,1 1 0,0 0 0,0 1 0,-1 0 0,1 1 0,0 0 0,-1 1 0,1 1 0,-1 0 0,1 0 0,-1 1 0,0 1 0,0 0 0,-1 0 0,1 1 0,-1 1 0,0 0 0,-1 0 0,1 1 0,-2 0 0,1 1 0,-1 0 0,0 1 0,0 0 0,-1 0 0,0 1 0,-1 0 0,0 0 0,-1 1 0,0-1 0,0 2 0,-1-1 0,-1 1 0,0 0 0,0 0 0,-1 0 0,-1 0 0,0 1 0,0-1 0,-1 1 0,-1-1 0,0 1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923F-5899-4BCE-A9DE-3528E1522E53}" type="datetimeFigureOut">
              <a:rPr lang="he-IL" smtClean="0"/>
              <a:t>ז'/אדר/תשפ"ה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7671-1BD0-47D0-98A2-2F1571AD54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372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923F-5899-4BCE-A9DE-3528E1522E53}" type="datetimeFigureOut">
              <a:rPr lang="he-IL" smtClean="0"/>
              <a:t>ז'/אדר/תשפ"ה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7671-1BD0-47D0-98A2-2F1571AD54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311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923F-5899-4BCE-A9DE-3528E1522E53}" type="datetimeFigureOut">
              <a:rPr lang="he-IL" smtClean="0"/>
              <a:t>ז'/אדר/תשפ"ה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7671-1BD0-47D0-98A2-2F1571AD54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9757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923F-5899-4BCE-A9DE-3528E1522E53}" type="datetimeFigureOut">
              <a:rPr lang="he-IL" smtClean="0"/>
              <a:t>ז'/אדר/תשפ"ה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7671-1BD0-47D0-98A2-2F1571AD54D6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0440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923F-5899-4BCE-A9DE-3528E1522E53}" type="datetimeFigureOut">
              <a:rPr lang="he-IL" smtClean="0"/>
              <a:t>ז'/אדר/תשפ"ה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7671-1BD0-47D0-98A2-2F1571AD54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4362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923F-5899-4BCE-A9DE-3528E1522E53}" type="datetimeFigureOut">
              <a:rPr lang="he-IL" smtClean="0"/>
              <a:t>ז'/אדר/תשפ"ה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7671-1BD0-47D0-98A2-2F1571AD54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7947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923F-5899-4BCE-A9DE-3528E1522E53}" type="datetimeFigureOut">
              <a:rPr lang="he-IL" smtClean="0"/>
              <a:t>ז'/אדר/תשפ"ה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7671-1BD0-47D0-98A2-2F1571AD54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7763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923F-5899-4BCE-A9DE-3528E1522E53}" type="datetimeFigureOut">
              <a:rPr lang="he-IL" smtClean="0"/>
              <a:t>ז'/אדר/תשפ"ה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7671-1BD0-47D0-98A2-2F1571AD54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4092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923F-5899-4BCE-A9DE-3528E1522E53}" type="datetimeFigureOut">
              <a:rPr lang="he-IL" smtClean="0"/>
              <a:t>ז'/אדר/תשפ"ה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7671-1BD0-47D0-98A2-2F1571AD54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781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923F-5899-4BCE-A9DE-3528E1522E53}" type="datetimeFigureOut">
              <a:rPr lang="he-IL" smtClean="0"/>
              <a:t>ז'/אדר/תשפ"ה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7671-1BD0-47D0-98A2-2F1571AD54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043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923F-5899-4BCE-A9DE-3528E1522E53}" type="datetimeFigureOut">
              <a:rPr lang="he-IL" smtClean="0"/>
              <a:t>ז'/אדר/תשפ"ה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7671-1BD0-47D0-98A2-2F1571AD54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07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923F-5899-4BCE-A9DE-3528E1522E53}" type="datetimeFigureOut">
              <a:rPr lang="he-IL" smtClean="0"/>
              <a:t>ז'/אדר/תשפ"ה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7671-1BD0-47D0-98A2-2F1571AD54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280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923F-5899-4BCE-A9DE-3528E1522E53}" type="datetimeFigureOut">
              <a:rPr lang="he-IL" smtClean="0"/>
              <a:t>ז'/אדר/תשפ"ה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7671-1BD0-47D0-98A2-2F1571AD54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283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923F-5899-4BCE-A9DE-3528E1522E53}" type="datetimeFigureOut">
              <a:rPr lang="he-IL" smtClean="0"/>
              <a:t>ז'/אדר/תשפ"ה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7671-1BD0-47D0-98A2-2F1571AD54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250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923F-5899-4BCE-A9DE-3528E1522E53}" type="datetimeFigureOut">
              <a:rPr lang="he-IL" smtClean="0"/>
              <a:t>ז'/אדר/תשפ"ה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7671-1BD0-47D0-98A2-2F1571AD54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344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923F-5899-4BCE-A9DE-3528E1522E53}" type="datetimeFigureOut">
              <a:rPr lang="he-IL" smtClean="0"/>
              <a:t>ז'/אדר/תשפ"ה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7671-1BD0-47D0-98A2-2F1571AD54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315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923F-5899-4BCE-A9DE-3528E1522E53}" type="datetimeFigureOut">
              <a:rPr lang="he-IL" smtClean="0"/>
              <a:t>ז'/אדר/תשפ"ה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7671-1BD0-47D0-98A2-2F1571AD54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035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9E0923F-5899-4BCE-A9DE-3528E1522E53}" type="datetimeFigureOut">
              <a:rPr lang="he-IL" smtClean="0"/>
              <a:t>ז'/אדר/תשפ"ה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97671-1BD0-47D0-98A2-2F1571AD54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29711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hyperlink" Target="http://bigocheatsheet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e.wikipedia.org/wiki/%D7%AA%D7%95%D7%9B%D7%A0%D7%99%D7%AA_%D7%9E%D7%97%D7%A9%D7%91" TargetMode="External"/><Relationship Id="rId2" Type="http://schemas.openxmlformats.org/officeDocument/2006/relationships/hyperlink" Target="https://he.wikipedia.org/wiki/%D7%90%D7%9C%D7%92%D7%95%D7%A8%D7%99%D7%AA%D7%9D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90.png"/><Relationship Id="rId7" Type="http://schemas.openxmlformats.org/officeDocument/2006/relationships/image" Target="../media/image44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24.png"/><Relationship Id="rId4" Type="http://schemas.openxmlformats.org/officeDocument/2006/relationships/image" Target="../media/image410.png"/><Relationship Id="rId9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0.png"/><Relationship Id="rId7" Type="http://schemas.openxmlformats.org/officeDocument/2006/relationships/image" Target="../media/image25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30.png"/><Relationship Id="rId7" Type="http://schemas.openxmlformats.org/officeDocument/2006/relationships/image" Target="../media/image63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410.png"/><Relationship Id="rId9" Type="http://schemas.openxmlformats.org/officeDocument/2006/relationships/image" Target="../media/image6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26.gi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gif"/><Relationship Id="rId4" Type="http://schemas.openxmlformats.org/officeDocument/2006/relationships/image" Target="../media/image25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gif"/><Relationship Id="rId4" Type="http://schemas.openxmlformats.org/officeDocument/2006/relationships/image" Target="../media/image25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gif"/><Relationship Id="rId4" Type="http://schemas.openxmlformats.org/officeDocument/2006/relationships/image" Target="../media/image25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gif"/><Relationship Id="rId4" Type="http://schemas.openxmlformats.org/officeDocument/2006/relationships/image" Target="../media/image25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84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98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103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59.png"/><Relationship Id="rId3" Type="http://schemas.openxmlformats.org/officeDocument/2006/relationships/image" Target="../media/image810.png"/><Relationship Id="rId7" Type="http://schemas.openxmlformats.org/officeDocument/2006/relationships/image" Target="../media/image49.png"/><Relationship Id="rId12" Type="http://schemas.openxmlformats.org/officeDocument/2006/relationships/customXml" Target="../ink/ink4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52.png"/><Relationship Id="rId5" Type="http://schemas.openxmlformats.org/officeDocument/2006/relationships/image" Target="../media/image48.png"/><Relationship Id="rId10" Type="http://schemas.openxmlformats.org/officeDocument/2006/relationships/customXml" Target="../ink/ink3.xml"/><Relationship Id="rId4" Type="http://schemas.openxmlformats.org/officeDocument/2006/relationships/image" Target="../media/image39.png"/><Relationship Id="rId9" Type="http://schemas.openxmlformats.org/officeDocument/2006/relationships/image" Target="../media/image51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78217/it-word-icon-by-sheikh_tuhin" TargetMode="Externa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4CFF-D052-4AEF-9A33-823169399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1433"/>
            <a:ext cx="9144000" cy="754955"/>
          </a:xfrm>
        </p:spPr>
        <p:txBody>
          <a:bodyPr>
            <a:normAutofit fontScale="90000"/>
          </a:bodyPr>
          <a:lstStyle/>
          <a:p>
            <a:pPr algn="ctr"/>
            <a:r>
              <a:rPr lang="he-IL" sz="6600" b="1" dirty="0">
                <a:latin typeface="Abadi" panose="020B0604020202020204" pitchFamily="34" charset="0"/>
                <a:cs typeface="+mn-cs"/>
              </a:rPr>
              <a:t>מבני נתונים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89843-89A5-4582-BB2D-0E0710A02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23019"/>
            <a:ext cx="9144000" cy="440593"/>
          </a:xfrm>
        </p:spPr>
        <p:txBody>
          <a:bodyPr/>
          <a:lstStyle/>
          <a:p>
            <a:pPr algn="ctr"/>
            <a:r>
              <a:rPr lang="he-IL" b="1" dirty="0"/>
              <a:t>תרגול 1 - מבוא</a:t>
            </a:r>
          </a:p>
          <a:p>
            <a:endParaRPr lang="he-IL" b="1" dirty="0"/>
          </a:p>
        </p:txBody>
      </p:sp>
      <p:pic>
        <p:nvPicPr>
          <p:cNvPr id="1028" name="Picture 4" descr="×ª××¦××ª ×ª××× × ×¢×××¨ ××× ×××¨×¡×××ª ××¨×××">
            <a:extLst>
              <a:ext uri="{FF2B5EF4-FFF2-40B4-BE49-F238E27FC236}">
                <a16:creationId xmlns:a16="http://schemas.microsoft.com/office/drawing/2014/main" id="{8701EBB6-A850-4A24-BE3A-E75CDECCF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139254"/>
            <a:ext cx="1363662" cy="75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1FC85962-5B4B-4276-8C9A-834E9594E383}"/>
              </a:ext>
            </a:extLst>
          </p:cNvPr>
          <p:cNvSpPr txBox="1">
            <a:spLocks/>
          </p:cNvSpPr>
          <p:nvPr/>
        </p:nvSpPr>
        <p:spPr>
          <a:xfrm>
            <a:off x="1524000" y="4274957"/>
            <a:ext cx="9144000" cy="1528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800" dirty="0"/>
              <a:t>אברהם רחימוב–</a:t>
            </a:r>
            <a:r>
              <a:rPr lang="en-US" sz="2800" dirty="0">
                <a:solidFill>
                  <a:srgbClr val="00FF00"/>
                </a:solidFill>
              </a:rPr>
              <a:t>rahimovavi3@gmail.com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059A83D-BB62-4B5C-ACB3-8EFC618F24A6}"/>
              </a:ext>
            </a:extLst>
          </p:cNvPr>
          <p:cNvSpPr txBox="1">
            <a:spLocks/>
          </p:cNvSpPr>
          <p:nvPr/>
        </p:nvSpPr>
        <p:spPr>
          <a:xfrm>
            <a:off x="-3894751" y="656724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קרדיט לצבי מינץ</a:t>
            </a:r>
          </a:p>
        </p:txBody>
      </p:sp>
    </p:spTree>
    <p:extLst>
      <p:ext uri="{BB962C8B-B14F-4D97-AF65-F5344CB8AC3E}">
        <p14:creationId xmlns:p14="http://schemas.microsoft.com/office/powerpoint/2010/main" val="422695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4CFF-D052-4AEF-9A33-823169399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63689"/>
            <a:ext cx="9144000" cy="2387600"/>
          </a:xfrm>
        </p:spPr>
        <p:txBody>
          <a:bodyPr/>
          <a:lstStyle/>
          <a:p>
            <a:r>
              <a:rPr lang="he-IL" b="1" dirty="0">
                <a:latin typeface="Abadi" panose="020B0604020202020204" pitchFamily="34" charset="0"/>
                <a:cs typeface="+mn-cs"/>
              </a:rPr>
              <a:t>עוד מבני נתונים</a:t>
            </a:r>
          </a:p>
        </p:txBody>
      </p:sp>
      <p:sp>
        <p:nvSpPr>
          <p:cNvPr id="17" name="Subtitle 7">
            <a:extLst>
              <a:ext uri="{FF2B5EF4-FFF2-40B4-BE49-F238E27FC236}">
                <a16:creationId xmlns:a16="http://schemas.microsoft.com/office/drawing/2014/main" id="{74BE72B5-3AFC-48C7-AE29-6C0BDDB89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283621" y="5643380"/>
            <a:ext cx="9144000" cy="1655762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http://bigocheatsheet.com/</a:t>
            </a:r>
            <a:endParaRPr lang="he-IL" sz="1600" dirty="0"/>
          </a:p>
          <a:p>
            <a:endParaRPr lang="he-IL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31484E-FE47-4BA1-9DD9-829BB0E648D9}"/>
              </a:ext>
            </a:extLst>
          </p:cNvPr>
          <p:cNvSpPr/>
          <p:nvPr/>
        </p:nvSpPr>
        <p:spPr>
          <a:xfrm>
            <a:off x="8950024" y="1182887"/>
            <a:ext cx="1662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he-IL" sz="2400" b="1" dirty="0"/>
              <a:t>טבלת גיבוב</a:t>
            </a:r>
          </a:p>
        </p:txBody>
      </p:sp>
      <p:pic>
        <p:nvPicPr>
          <p:cNvPr id="17420" name="Picture 12" descr="study50 slide">
            <a:extLst>
              <a:ext uri="{FF2B5EF4-FFF2-40B4-BE49-F238E27FC236}">
                <a16:creationId xmlns:a16="http://schemas.microsoft.com/office/drawing/2014/main" id="{EBEF28D8-AE08-42F0-8847-98EF5BFE02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86"/>
          <a:stretch/>
        </p:blipFill>
        <p:spPr bwMode="auto">
          <a:xfrm>
            <a:off x="7327823" y="1644552"/>
            <a:ext cx="4457777" cy="270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2" name="Picture 14" descr="study50 slide">
            <a:extLst>
              <a:ext uri="{FF2B5EF4-FFF2-40B4-BE49-F238E27FC236}">
                <a16:creationId xmlns:a16="http://schemas.microsoft.com/office/drawing/2014/main" id="{FDE76177-991D-40D6-825E-0A99DE080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777" y="1635124"/>
            <a:ext cx="3250177" cy="243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584774F-2189-4986-85A6-5677D79F25E5}"/>
              </a:ext>
            </a:extLst>
          </p:cNvPr>
          <p:cNvSpPr/>
          <p:nvPr/>
        </p:nvSpPr>
        <p:spPr>
          <a:xfrm>
            <a:off x="3994554" y="1173459"/>
            <a:ext cx="28307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he-IL" sz="2400" b="1" dirty="0"/>
              <a:t>מחסנית</a:t>
            </a:r>
            <a:r>
              <a:rPr lang="en-US" sz="2400" b="1" dirty="0"/>
              <a:t>Stack </a:t>
            </a:r>
            <a:r>
              <a:rPr lang="he-IL" sz="2400" b="1" dirty="0"/>
              <a:t> (</a:t>
            </a:r>
            <a:r>
              <a:rPr lang="en-US" sz="2400" b="1" dirty="0"/>
              <a:t>LIFO</a:t>
            </a:r>
            <a:r>
              <a:rPr lang="he-IL" sz="2400" b="1" dirty="0"/>
              <a:t>)</a:t>
            </a:r>
          </a:p>
        </p:txBody>
      </p:sp>
      <p:pic>
        <p:nvPicPr>
          <p:cNvPr id="17424" name="Picture 16" descr="study50 slide">
            <a:extLst>
              <a:ext uri="{FF2B5EF4-FFF2-40B4-BE49-F238E27FC236}">
                <a16:creationId xmlns:a16="http://schemas.microsoft.com/office/drawing/2014/main" id="{17CECDD9-88C9-4748-A056-7C000CA52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35" y="1636303"/>
            <a:ext cx="3250177" cy="243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97D2F23-073E-41B2-AD2A-430C24BE4788}"/>
              </a:ext>
            </a:extLst>
          </p:cNvPr>
          <p:cNvSpPr/>
          <p:nvPr/>
        </p:nvSpPr>
        <p:spPr>
          <a:xfrm>
            <a:off x="744377" y="1214620"/>
            <a:ext cx="24330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he-IL" sz="2400" b="1" dirty="0"/>
              <a:t>תור </a:t>
            </a:r>
            <a:r>
              <a:rPr lang="en-US" sz="2400" b="1" dirty="0"/>
              <a:t>Queue</a:t>
            </a:r>
            <a:r>
              <a:rPr lang="he-IL" sz="2400" b="1" dirty="0"/>
              <a:t> (</a:t>
            </a:r>
            <a:r>
              <a:rPr lang="en-US" sz="2400" b="1" dirty="0"/>
              <a:t>FIFO</a:t>
            </a:r>
            <a:r>
              <a:rPr lang="he-IL" sz="2400" b="1" dirty="0"/>
              <a:t>)</a:t>
            </a:r>
          </a:p>
        </p:txBody>
      </p:sp>
      <p:pic>
        <p:nvPicPr>
          <p:cNvPr id="17430" name="Picture 22" descr="×ª××¦××ª ×ª××× × ×¢×××¨ âªRED BLACK TREEâ¬â">
            <a:extLst>
              <a:ext uri="{FF2B5EF4-FFF2-40B4-BE49-F238E27FC236}">
                <a16:creationId xmlns:a16="http://schemas.microsoft.com/office/drawing/2014/main" id="{DC85DF78-9267-4E18-8586-D0C73C152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512" y="4639937"/>
            <a:ext cx="2997239" cy="208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3A19CC7E-C4B8-416F-9DF3-15D8071C056F}"/>
              </a:ext>
            </a:extLst>
          </p:cNvPr>
          <p:cNvSpPr/>
          <p:nvPr/>
        </p:nvSpPr>
        <p:spPr>
          <a:xfrm>
            <a:off x="8390005" y="4080396"/>
            <a:ext cx="1837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1"/>
            <a:r>
              <a:rPr lang="he-IL" sz="2400" b="1" dirty="0"/>
              <a:t>עצים מאוזנים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8FAC66E-BDC4-43BC-8E0A-E12238F36982}"/>
              </a:ext>
            </a:extLst>
          </p:cNvPr>
          <p:cNvSpPr/>
          <p:nvPr/>
        </p:nvSpPr>
        <p:spPr>
          <a:xfrm>
            <a:off x="348535" y="5038210"/>
            <a:ext cx="1863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he-IL" sz="3600" b="1" dirty="0"/>
              <a:t>ועוד</a:t>
            </a:r>
            <a:r>
              <a:rPr lang="he-IL" sz="3200" b="1" dirty="0"/>
              <a:t>...</a:t>
            </a:r>
          </a:p>
        </p:txBody>
      </p:sp>
      <p:pic>
        <p:nvPicPr>
          <p:cNvPr id="17432" name="Picture 24" descr="×ª××¦××ª ×ª××× × ×¢×××¨ âªgraph data structureâ¬â">
            <a:extLst>
              <a:ext uri="{FF2B5EF4-FFF2-40B4-BE49-F238E27FC236}">
                <a16:creationId xmlns:a16="http://schemas.microsoft.com/office/drawing/2014/main" id="{20010EBA-F735-4789-8733-235240BD6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144" y="4485278"/>
            <a:ext cx="467677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F3B1B4EC-2420-4EF5-914F-FDD27D49BA25}"/>
              </a:ext>
            </a:extLst>
          </p:cNvPr>
          <p:cNvSpPr/>
          <p:nvPr/>
        </p:nvSpPr>
        <p:spPr>
          <a:xfrm>
            <a:off x="5409941" y="4057719"/>
            <a:ext cx="668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1"/>
            <a:r>
              <a:rPr lang="he-IL" sz="2400" b="1" dirty="0"/>
              <a:t>גרף</a:t>
            </a:r>
          </a:p>
        </p:txBody>
      </p:sp>
    </p:spTree>
    <p:extLst>
      <p:ext uri="{BB962C8B-B14F-4D97-AF65-F5344CB8AC3E}">
        <p14:creationId xmlns:p14="http://schemas.microsoft.com/office/powerpoint/2010/main" val="131345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/>
      <p:bldP spid="26" grpId="0"/>
      <p:bldP spid="36" grpId="0"/>
      <p:bldP spid="37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4CFF-D052-4AEF-9A33-823169399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63689"/>
            <a:ext cx="9144000" cy="2387600"/>
          </a:xfrm>
        </p:spPr>
        <p:txBody>
          <a:bodyPr/>
          <a:lstStyle/>
          <a:p>
            <a:pPr algn="ctr"/>
            <a:r>
              <a:rPr lang="he-IL" b="1" dirty="0">
                <a:latin typeface="Abadi" panose="020B0604020202020204" pitchFamily="34" charset="0"/>
                <a:cs typeface="+mn-cs"/>
              </a:rPr>
              <a:t>אלגוריתם</a:t>
            </a:r>
          </a:p>
        </p:txBody>
      </p:sp>
      <p:sp>
        <p:nvSpPr>
          <p:cNvPr id="20" name="Subtitle 19">
            <a:extLst>
              <a:ext uri="{FF2B5EF4-FFF2-40B4-BE49-F238E27FC236}">
                <a16:creationId xmlns:a16="http://schemas.microsoft.com/office/drawing/2014/main" id="{0D9C6E87-BD2C-4A17-BEF1-49F3E3031A4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9100" y="1223911"/>
            <a:ext cx="11061700" cy="95923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dirty="0"/>
              <a:t>דרך שיטתית וחד-משמעית לביצוע של משימה מסוימת, במספר </a:t>
            </a:r>
            <a:r>
              <a:rPr lang="he-IL" sz="2800" u="sng" dirty="0"/>
              <a:t>סופי</a:t>
            </a:r>
            <a:r>
              <a:rPr lang="he-IL" sz="2800" dirty="0"/>
              <a:t> של צעדים.</a:t>
            </a:r>
          </a:p>
          <a:p>
            <a:pPr algn="ctr"/>
            <a:endParaRPr lang="en-US" dirty="0"/>
          </a:p>
        </p:txBody>
      </p:sp>
      <p:pic>
        <p:nvPicPr>
          <p:cNvPr id="18438" name="Picture 6" descr="word &quot;input&quot;, arrow into box, arrow out of box, word &quot;output&quot;">
            <a:extLst>
              <a:ext uri="{FF2B5EF4-FFF2-40B4-BE49-F238E27FC236}">
                <a16:creationId xmlns:a16="http://schemas.microsoft.com/office/drawing/2014/main" id="{EED808C5-81EA-43E3-A796-6781A8D44E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6" r="30667"/>
          <a:stretch/>
        </p:blipFill>
        <p:spPr bwMode="auto">
          <a:xfrm>
            <a:off x="4762500" y="2533922"/>
            <a:ext cx="24384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84E65F-CF3E-465C-BB7C-BE52025B2A94}"/>
              </a:ext>
            </a:extLst>
          </p:cNvPr>
          <p:cNvSpPr txBox="1"/>
          <p:nvPr/>
        </p:nvSpPr>
        <p:spPr>
          <a:xfrm>
            <a:off x="6737412" y="5173632"/>
            <a:ext cx="57606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600" dirty="0">
                <a:solidFill>
                  <a:prstClr val="black"/>
                </a:solidFill>
              </a:rPr>
              <a:t>פלט</a:t>
            </a:r>
          </a:p>
        </p:txBody>
      </p:sp>
      <p:pic>
        <p:nvPicPr>
          <p:cNvPr id="7" name="Picture 6" descr="word &quot;input&quot;, arrow into box, arrow out of box, word &quot;output&quot;">
            <a:extLst>
              <a:ext uri="{FF2B5EF4-FFF2-40B4-BE49-F238E27FC236}">
                <a16:creationId xmlns:a16="http://schemas.microsoft.com/office/drawing/2014/main" id="{F35371A5-C46A-4096-A512-E19A85B95B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36" r="1484"/>
          <a:stretch/>
        </p:blipFill>
        <p:spPr bwMode="auto">
          <a:xfrm>
            <a:off x="7313475" y="2686322"/>
            <a:ext cx="1707621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word &quot;input&quot;, arrow into box, arrow out of box, word &quot;output&quot;">
            <a:extLst>
              <a:ext uri="{FF2B5EF4-FFF2-40B4-BE49-F238E27FC236}">
                <a16:creationId xmlns:a16="http://schemas.microsoft.com/office/drawing/2014/main" id="{41D161D3-FCB7-47C8-A367-76362ABE4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" r="74121"/>
          <a:stretch/>
        </p:blipFill>
        <p:spPr bwMode="auto">
          <a:xfrm>
            <a:off x="3162300" y="2686322"/>
            <a:ext cx="1371599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99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4CFF-D052-4AEF-9A33-823169399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63689"/>
            <a:ext cx="9144000" cy="2387600"/>
          </a:xfrm>
        </p:spPr>
        <p:txBody>
          <a:bodyPr/>
          <a:lstStyle/>
          <a:p>
            <a:pPr algn="ctr"/>
            <a:r>
              <a:rPr lang="he-IL" b="1" dirty="0">
                <a:latin typeface="Abadi" panose="020B0604020202020204" pitchFamily="34" charset="0"/>
                <a:cs typeface="+mn-cs"/>
              </a:rPr>
              <a:t>אלגוריתם</a:t>
            </a:r>
          </a:p>
        </p:txBody>
      </p:sp>
      <p:sp>
        <p:nvSpPr>
          <p:cNvPr id="20" name="Subtitle 19">
            <a:extLst>
              <a:ext uri="{FF2B5EF4-FFF2-40B4-BE49-F238E27FC236}">
                <a16:creationId xmlns:a16="http://schemas.microsoft.com/office/drawing/2014/main" id="{0D9C6E87-BD2C-4A17-BEF1-49F3E3031A4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9100" y="1223911"/>
            <a:ext cx="11061700" cy="95923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dirty="0"/>
              <a:t>דרך שיטתית וחד-משמעית לביצוע של משימה מסוימת, במספר </a:t>
            </a:r>
            <a:r>
              <a:rPr lang="he-IL" sz="2800" u="sng" dirty="0"/>
              <a:t>סופי</a:t>
            </a:r>
            <a:r>
              <a:rPr lang="he-IL" sz="2800" dirty="0"/>
              <a:t> של צעדים.</a:t>
            </a:r>
          </a:p>
          <a:p>
            <a:pPr algn="r"/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516492C-EF4A-44FD-8D95-68B8CC7BF4B8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pic>
        <p:nvPicPr>
          <p:cNvPr id="18438" name="Picture 6" descr="word &quot;input&quot;, arrow into box, arrow out of box, word &quot;output&quot;">
            <a:extLst>
              <a:ext uri="{FF2B5EF4-FFF2-40B4-BE49-F238E27FC236}">
                <a16:creationId xmlns:a16="http://schemas.microsoft.com/office/drawing/2014/main" id="{EED808C5-81EA-43E3-A796-6781A8D44E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6" r="30667"/>
          <a:stretch/>
        </p:blipFill>
        <p:spPr bwMode="auto">
          <a:xfrm>
            <a:off x="4762500" y="2533922"/>
            <a:ext cx="24384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word &quot;input&quot;, arrow into box, arrow out of box, word &quot;output&quot;">
            <a:extLst>
              <a:ext uri="{FF2B5EF4-FFF2-40B4-BE49-F238E27FC236}">
                <a16:creationId xmlns:a16="http://schemas.microsoft.com/office/drawing/2014/main" id="{F35371A5-C46A-4096-A512-E19A85B95B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36" r="1484"/>
          <a:stretch/>
        </p:blipFill>
        <p:spPr bwMode="auto">
          <a:xfrm>
            <a:off x="8083496" y="2233633"/>
            <a:ext cx="1707621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word &quot;input&quot;, arrow into box, arrow out of box, word &quot;output&quot;">
            <a:extLst>
              <a:ext uri="{FF2B5EF4-FFF2-40B4-BE49-F238E27FC236}">
                <a16:creationId xmlns:a16="http://schemas.microsoft.com/office/drawing/2014/main" id="{41D161D3-FCB7-47C8-A367-76362ABE4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" r="74121"/>
          <a:stretch/>
        </p:blipFill>
        <p:spPr bwMode="auto">
          <a:xfrm>
            <a:off x="2030151" y="2233633"/>
            <a:ext cx="1371599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96BF47-07BD-4137-86A5-73D404D47F3D}"/>
              </a:ext>
            </a:extLst>
          </p:cNvPr>
          <p:cNvSpPr/>
          <p:nvPr/>
        </p:nvSpPr>
        <p:spPr>
          <a:xfrm>
            <a:off x="898003" y="3769939"/>
            <a:ext cx="3635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dirty="0">
                <a:latin typeface="Arial"/>
              </a:rPr>
              <a:t>{100,19,17,2,7,3,36,25,1}</a:t>
            </a:r>
            <a:endParaRPr lang="he-IL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970996-CC8E-4DB9-A716-392320B4A44A}"/>
              </a:ext>
            </a:extLst>
          </p:cNvPr>
          <p:cNvSpPr/>
          <p:nvPr/>
        </p:nvSpPr>
        <p:spPr>
          <a:xfrm>
            <a:off x="5155504" y="3631439"/>
            <a:ext cx="1478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b="1" dirty="0"/>
              <a:t>אלגוריתם מיון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012ABE-CD2F-4A62-BE37-E9860DD0D2FD}"/>
              </a:ext>
            </a:extLst>
          </p:cNvPr>
          <p:cNvSpPr/>
          <p:nvPr/>
        </p:nvSpPr>
        <p:spPr>
          <a:xfrm>
            <a:off x="7429500" y="3808578"/>
            <a:ext cx="36876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{</a:t>
            </a:r>
            <a:r>
              <a:rPr lang="he-I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1,2,3,7,17,19,25,36,100</a:t>
            </a:r>
            <a:r>
              <a:rPr lang="en-US" sz="2400" dirty="0"/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2056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AE5D6A-57D6-470E-BEC4-91C303947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0972" y="2011640"/>
            <a:ext cx="9850056" cy="1783612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Pseudocode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A4A5447-B8B8-4639-83F5-C62C6C735FA3}"/>
              </a:ext>
            </a:extLst>
          </p:cNvPr>
          <p:cNvSpPr txBox="1">
            <a:spLocks/>
          </p:cNvSpPr>
          <p:nvPr/>
        </p:nvSpPr>
        <p:spPr>
          <a:xfrm>
            <a:off x="1523999" y="448773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4400" b="1" dirty="0">
                <a:solidFill>
                  <a:schemeClr val="bg1"/>
                </a:solidFill>
              </a:rPr>
              <a:t>במודל</a:t>
            </a:r>
          </a:p>
          <a:p>
            <a:endParaRPr lang="he-IL" sz="44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EEA54B-2E0A-4BFB-AAF6-4034C6289F59}"/>
              </a:ext>
            </a:extLst>
          </p:cNvPr>
          <p:cNvSpPr/>
          <p:nvPr/>
        </p:nvSpPr>
        <p:spPr>
          <a:xfrm>
            <a:off x="1128172" y="3356661"/>
            <a:ext cx="99356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800" b="1" dirty="0"/>
              <a:t>פסאדו קוד </a:t>
            </a:r>
            <a:r>
              <a:rPr lang="he-IL" sz="2800" dirty="0"/>
              <a:t>- תיאור מצומצם ולא רשמי ל</a:t>
            </a:r>
            <a:r>
              <a:rPr lang="he-IL" sz="2800" dirty="0">
                <a:hlinkClick r:id="rId2" tooltip="אלגוריתם"/>
              </a:rPr>
              <a:t>אלגוריתם</a:t>
            </a:r>
            <a:r>
              <a:rPr lang="he-IL" sz="2800" dirty="0"/>
              <a:t> של </a:t>
            </a:r>
            <a:r>
              <a:rPr lang="he-IL" sz="2800" dirty="0">
                <a:hlinkClick r:id="rId3" tooltip="תוכנית מחשב"/>
              </a:rPr>
              <a:t>תוכנית מחשב</a:t>
            </a:r>
            <a:endParaRPr lang="he-IL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126C3B-BBCB-4912-9C7A-2E94F5181251}"/>
              </a:ext>
            </a:extLst>
          </p:cNvPr>
          <p:cNvSpPr/>
          <p:nvPr/>
        </p:nvSpPr>
        <p:spPr>
          <a:xfrm>
            <a:off x="456532" y="6146114"/>
            <a:ext cx="116628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000" dirty="0"/>
              <a:t>שימו לב כי למבחן יש לדעת מימוש מלא של כל קוד בשפת </a:t>
            </a:r>
            <a:r>
              <a:rPr lang="en-US" sz="2000" dirty="0"/>
              <a:t>JAVA</a:t>
            </a:r>
            <a:r>
              <a:rPr lang="he-IL" sz="2000" dirty="0"/>
              <a:t> ולא פסאדו!</a:t>
            </a:r>
          </a:p>
        </p:txBody>
      </p:sp>
    </p:spTree>
    <p:extLst>
      <p:ext uri="{BB962C8B-B14F-4D97-AF65-F5344CB8AC3E}">
        <p14:creationId xmlns:p14="http://schemas.microsoft.com/office/powerpoint/2010/main" val="91088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8326-AD96-0429-A1E4-80A7CE83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רקורסייה – תזכורת ממבוא לחישוב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A1FA2-558A-8E62-D32A-85B063D4DF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5214" y="1825625"/>
                <a:ext cx="10628586" cy="4351338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he-IL" dirty="0"/>
                  <a:t>קידוד רקורסיבי הוא קטע שקוד שקורא לעצמו עם פרמטר שונה בכל קריאה. </a:t>
                </a:r>
              </a:p>
              <a:p>
                <a:pPr algn="r" rtl="1"/>
                <a:r>
                  <a:rPr lang="he-IL" dirty="0"/>
                  <a:t>קוד רקורסיבי חייב להכיל תנאי עצירה (אחרת הקוד רץ לנצח).</a:t>
                </a:r>
              </a:p>
              <a:p>
                <a:pPr algn="r" rtl="1"/>
                <a:r>
                  <a:rPr lang="he-IL" dirty="0"/>
                  <a:t>בהמשך המצגת ננתח את זמן הריצה של חיפוש בינארי שעובד בצורה רקורסיבית.</a:t>
                </a:r>
              </a:p>
              <a:p>
                <a:pPr algn="r" rtl="1"/>
                <a:r>
                  <a:rPr lang="he-IL" dirty="0"/>
                  <a:t>לדוגמה: פונקציה לחישוב חזקה: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𝑡𝑖𝑚𝑒𝑠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he-IL" dirty="0"/>
              </a:p>
              <a:p>
                <a:endParaRPr lang="he-IL" dirty="0"/>
              </a:p>
              <a:p>
                <a:pPr marL="0" indent="0" algn="l" rtl="0">
                  <a:buNone/>
                </a:pPr>
                <a:r>
                  <a:rPr lang="en-US" dirty="0"/>
                  <a:t>Public static int power(</a:t>
                </a:r>
                <a:r>
                  <a:rPr lang="en-US" dirty="0" err="1"/>
                  <a:t>a,b</a:t>
                </a:r>
                <a:r>
                  <a:rPr lang="en-US" dirty="0"/>
                  <a:t>){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	if (b==0) return 1;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	return (a*power(a,b-1));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}</a:t>
                </a:r>
              </a:p>
              <a:p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A1FA2-558A-8E62-D32A-85B063D4DF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5214" y="1825625"/>
                <a:ext cx="10628586" cy="4351338"/>
              </a:xfrm>
              <a:blipFill>
                <a:blip r:embed="rId2"/>
                <a:stretch>
                  <a:fillRect l="-631" t="-700" r="-22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0988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7858BF5C-AAE7-4A1D-B658-2BBEC0F8C1AD}"/>
              </a:ext>
            </a:extLst>
          </p:cNvPr>
          <p:cNvSpPr txBox="1">
            <a:spLocks/>
          </p:cNvSpPr>
          <p:nvPr/>
        </p:nvSpPr>
        <p:spPr>
          <a:xfrm>
            <a:off x="1170972" y="2172061"/>
            <a:ext cx="9850056" cy="1783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sz="8800" b="1" dirty="0">
                <a:latin typeface="Abadi" panose="020B0604020202020204" pitchFamily="34" charset="0"/>
              </a:rPr>
              <a:t>זמן ריצה</a:t>
            </a:r>
            <a:endParaRPr lang="he-IL" sz="4800" dirty="0"/>
          </a:p>
        </p:txBody>
      </p:sp>
    </p:spTree>
    <p:extLst>
      <p:ext uri="{BB962C8B-B14F-4D97-AF65-F5344CB8AC3E}">
        <p14:creationId xmlns:p14="http://schemas.microsoft.com/office/powerpoint/2010/main" val="581515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A516492C-EF4A-44FD-8D95-68B8CC7BF4B8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8740B24-5B6F-417E-AD23-88F204EA2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-1082446"/>
            <a:ext cx="9753600" cy="2387600"/>
          </a:xfrm>
        </p:spPr>
        <p:txBody>
          <a:bodyPr/>
          <a:lstStyle/>
          <a:p>
            <a:r>
              <a:rPr lang="he-IL" b="1" dirty="0">
                <a:latin typeface="Abadi" panose="020B0604020202020204" pitchFamily="34" charset="0"/>
                <a:cs typeface="+mn-cs"/>
              </a:rPr>
              <a:t>זמן ריצה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1B00C2-0797-4689-81E4-38A861C76A2C}"/>
              </a:ext>
            </a:extLst>
          </p:cNvPr>
          <p:cNvSpPr/>
          <p:nvPr/>
        </p:nvSpPr>
        <p:spPr>
          <a:xfrm>
            <a:off x="-355600" y="1840409"/>
            <a:ext cx="1148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e-IL" sz="2800" b="1" dirty="0"/>
              <a:t>זמן ריצה </a:t>
            </a:r>
            <a:r>
              <a:rPr lang="he-IL" sz="2800" dirty="0"/>
              <a:t>של קטע קוד על קלט מסויים הוא </a:t>
            </a:r>
            <a:r>
              <a:rPr lang="he-IL" sz="2800" b="1" u="sng" dirty="0"/>
              <a:t>מספר פעולות היסוד המבוצעות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A6F477-0B88-4CA4-94B3-FD689F3FACDA}"/>
              </a:ext>
            </a:extLst>
          </p:cNvPr>
          <p:cNvSpPr/>
          <p:nvPr/>
        </p:nvSpPr>
        <p:spPr>
          <a:xfrm>
            <a:off x="707513" y="3907330"/>
            <a:ext cx="104176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Courier New" panose="02070309020205020404" pitchFamily="49" charset="0"/>
              <a:buChar char="o"/>
            </a:pPr>
            <a:r>
              <a:rPr lang="he-IL" sz="2800" dirty="0"/>
              <a:t>נרצה לחשב את סיבוכיות הזמן כך </a:t>
            </a:r>
            <a:r>
              <a:rPr lang="he-IL" sz="2800" b="1" u="sng" dirty="0"/>
              <a:t>שנתעלם</a:t>
            </a:r>
            <a:r>
              <a:rPr lang="he-IL" sz="2800" dirty="0"/>
              <a:t> מאספקטים "טכנולוגיים" כגון מהירות המחשב שעליו מריצים את האלגוריתם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3581DA2-88BA-4A91-862D-89ADB42454FD}"/>
                  </a:ext>
                </a:extLst>
              </p:cNvPr>
              <p:cNvSpPr/>
              <p:nvPr/>
            </p:nvSpPr>
            <p:spPr>
              <a:xfrm>
                <a:off x="-355600" y="2993828"/>
                <a:ext cx="114808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r" rtl="1">
                  <a:buFont typeface="Courier New" panose="02070309020205020404" pitchFamily="49" charset="0"/>
                  <a:buChar char="o"/>
                </a:pPr>
                <a:r>
                  <a:rPr lang="he-IL" sz="2800" dirty="0"/>
                  <a:t>נסמן בד"כ ב-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800" dirty="0"/>
                  <a:t> את זמן הריצה של קטע קוד כתלות ב-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he-IL" sz="2800" u="sng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3581DA2-88BA-4A91-862D-89ADB4245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5600" y="2993828"/>
                <a:ext cx="11480800" cy="523220"/>
              </a:xfrm>
              <a:prstGeom prst="rect">
                <a:avLst/>
              </a:prstGeom>
              <a:blipFill>
                <a:blip r:embed="rId2"/>
                <a:stretch>
                  <a:fillRect t="-11628" r="-1009" b="-3372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9ACAEC4-6180-42FB-B39C-DA51472846B3}"/>
              </a:ext>
            </a:extLst>
          </p:cNvPr>
          <p:cNvSpPr/>
          <p:nvPr/>
        </p:nvSpPr>
        <p:spPr>
          <a:xfrm rot="21393470">
            <a:off x="1095082" y="2152970"/>
            <a:ext cx="9753600" cy="1890257"/>
          </a:xfrm>
          <a:prstGeom prst="roundRect">
            <a:avLst>
              <a:gd name="adj" fmla="val 27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he-IL" sz="4000" b="1" u="sng" dirty="0">
                <a:solidFill>
                  <a:prstClr val="black"/>
                </a:solidFill>
              </a:rPr>
              <a:t>שאלה</a:t>
            </a:r>
            <a:r>
              <a:rPr lang="he-IL" sz="4000" b="1" dirty="0">
                <a:solidFill>
                  <a:prstClr val="black"/>
                </a:solidFill>
              </a:rPr>
              <a:t>:</a:t>
            </a:r>
          </a:p>
          <a:p>
            <a:pPr algn="ctr" rtl="1"/>
            <a:r>
              <a:rPr lang="he-IL" sz="2800" b="1" dirty="0">
                <a:solidFill>
                  <a:prstClr val="black"/>
                </a:solidFill>
              </a:rPr>
              <a:t>האם מודדים זמן ריצה ביחידות של זמן (שניות, דקות וכו') ?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AF8E44-9EDE-4408-9411-882C26F1456D}"/>
              </a:ext>
            </a:extLst>
          </p:cNvPr>
          <p:cNvSpPr/>
          <p:nvPr/>
        </p:nvSpPr>
        <p:spPr>
          <a:xfrm>
            <a:off x="1907458" y="3778767"/>
            <a:ext cx="8150942" cy="192506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DD68C8-822C-4A15-908B-CE76A9B61A6A}"/>
              </a:ext>
            </a:extLst>
          </p:cNvPr>
          <p:cNvSpPr/>
          <p:nvPr/>
        </p:nvSpPr>
        <p:spPr>
          <a:xfrm>
            <a:off x="2812026" y="3922896"/>
            <a:ext cx="6096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rtl="1"/>
            <a:r>
              <a:rPr lang="he-IL" sz="3200" b="1" dirty="0">
                <a:solidFill>
                  <a:srgbClr val="C00000"/>
                </a:solidFill>
              </a:rPr>
              <a:t>לא!</a:t>
            </a:r>
          </a:p>
          <a:p>
            <a:pPr algn="ctr" rtl="1"/>
            <a:r>
              <a:rPr lang="he-IL" dirty="0">
                <a:solidFill>
                  <a:prstClr val="black"/>
                </a:solidFill>
              </a:rPr>
              <a:t>משך הזמן לביצוע פעולות </a:t>
            </a:r>
            <a:r>
              <a:rPr lang="he-IL" b="1" u="sng" dirty="0">
                <a:solidFill>
                  <a:prstClr val="black"/>
                </a:solidFill>
              </a:rPr>
              <a:t>משתנה מסביבת ריצה אחת לשנייה</a:t>
            </a:r>
            <a:r>
              <a:rPr lang="he-IL" dirty="0">
                <a:solidFill>
                  <a:prstClr val="black"/>
                </a:solidFill>
              </a:rPr>
              <a:t>.</a:t>
            </a:r>
          </a:p>
          <a:p>
            <a:pPr algn="r" rtl="1"/>
            <a:endParaRPr lang="he-IL" dirty="0">
              <a:solidFill>
                <a:prstClr val="black"/>
              </a:solidFill>
            </a:endParaRPr>
          </a:p>
          <a:p>
            <a:pPr algn="ctr" rtl="1"/>
            <a:r>
              <a:rPr lang="he-IL" dirty="0">
                <a:solidFill>
                  <a:srgbClr val="C00000"/>
                </a:solidFill>
              </a:rPr>
              <a:t>בוחנים זמן ריצה ביחידות מדידה מוחלטות כגון, </a:t>
            </a:r>
          </a:p>
          <a:p>
            <a:pPr algn="ctr" rtl="1"/>
            <a:r>
              <a:rPr lang="he-IL" b="1" u="sng" dirty="0">
                <a:solidFill>
                  <a:srgbClr val="C00000"/>
                </a:solidFill>
              </a:rPr>
              <a:t>מספר צעדים או מספר פעולות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7001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17E2C-9E7E-A5E1-B717-9E276FCC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תרגול ניתוח זמן ריצה של פונקציות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21F0-82E4-45AD-72B3-ADD483797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בשקפים הבאים יוצגו מספר פונקציות, מטרתכם היא לנתח מהו הסדר גודל של מספר הפעולות הנדרש לכל פונקציה.</a:t>
            </a:r>
            <a:endParaRPr lang="en-US" dirty="0"/>
          </a:p>
          <a:p>
            <a:pPr algn="r" rtl="1"/>
            <a:endParaRPr lang="en-US" dirty="0"/>
          </a:p>
          <a:p>
            <a:pPr marL="0" indent="0" algn="l">
              <a:buNone/>
            </a:pPr>
            <a:r>
              <a:rPr lang="en-US" dirty="0"/>
              <a:t>public static int multiplicationByTwo(int n) {</a:t>
            </a:r>
          </a:p>
          <a:p>
            <a:pPr marL="0" indent="0" algn="l">
              <a:buNone/>
            </a:pPr>
            <a:r>
              <a:rPr lang="en-US" dirty="0"/>
              <a:t>        return n * 2;</a:t>
            </a:r>
          </a:p>
          <a:p>
            <a:pPr marL="0" indent="0" algn="l">
              <a:buNone/>
            </a:pPr>
            <a:r>
              <a:rPr lang="en-US" dirty="0"/>
              <a:t>    }</a:t>
            </a:r>
          </a:p>
          <a:p>
            <a:pPr algn="l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09631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66F6-C5A8-37CC-E8FD-985BEE8E5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מהו הזמן ריצה של הפונקציה הבאה?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E5F7E-9370-D4F1-A9A2-8E86BC772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static int sum(int[] arr) {</a:t>
            </a:r>
          </a:p>
          <a:p>
            <a:pPr marL="0" indent="0">
              <a:buNone/>
            </a:pPr>
            <a:r>
              <a:rPr lang="en-US" dirty="0"/>
              <a:t>        int total = 0;</a:t>
            </a:r>
          </a:p>
          <a:p>
            <a:pPr marL="0" indent="0">
              <a:buNone/>
            </a:pPr>
            <a:r>
              <a:rPr lang="en-US" dirty="0"/>
              <a:t>        for (int num : arr) {</a:t>
            </a:r>
          </a:p>
          <a:p>
            <a:pPr marL="0" indent="0">
              <a:buNone/>
            </a:pPr>
            <a:r>
              <a:rPr lang="en-US" dirty="0"/>
              <a:t>            total += num;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return total;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07696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BCFA3-AD32-F7F6-DD53-383F48E04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static int countDivisions(int n) {</a:t>
            </a:r>
          </a:p>
          <a:p>
            <a:pPr marL="0" indent="0">
              <a:buNone/>
            </a:pPr>
            <a:r>
              <a:rPr lang="en-US" dirty="0"/>
              <a:t>    int count = 0;</a:t>
            </a:r>
          </a:p>
          <a:p>
            <a:pPr marL="0" indent="0">
              <a:buNone/>
            </a:pPr>
            <a:r>
              <a:rPr lang="en-US" dirty="0"/>
              <a:t>    while (n &gt; 1) {</a:t>
            </a:r>
          </a:p>
          <a:p>
            <a:pPr marL="0" indent="0">
              <a:buNone/>
            </a:pPr>
            <a:r>
              <a:rPr lang="en-US" dirty="0"/>
              <a:t>        n = n / 2;</a:t>
            </a:r>
          </a:p>
          <a:p>
            <a:pPr marL="0" indent="0">
              <a:buNone/>
            </a:pPr>
            <a:r>
              <a:rPr lang="en-US" dirty="0"/>
              <a:t>        count++;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return count;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IL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F1FD41-4C1E-FABB-2B52-E83AB10D3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he-IL" dirty="0"/>
              <a:t>מהו הזמן ריצה של הפונקציה הבאה?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5232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4CFF-D052-4AEF-9A33-823169399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8583"/>
            <a:ext cx="9144000" cy="754955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sz="6600" b="1" dirty="0">
                <a:latin typeface="Abadi" panose="020B0604020202020204" pitchFamily="34" charset="0"/>
                <a:cs typeface="+mn-cs"/>
              </a:rPr>
              <a:t>היום נלמד על: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89843-89A5-4582-BB2D-0E0710A02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66643"/>
            <a:ext cx="9144000" cy="4602774"/>
          </a:xfrm>
        </p:spPr>
        <p:txBody>
          <a:bodyPr>
            <a:norm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3600" b="1" dirty="0"/>
              <a:t>מבני נתונים</a:t>
            </a:r>
          </a:p>
          <a:p>
            <a:pPr algn="r" rtl="1"/>
            <a:endParaRPr lang="he-IL" sz="3600" b="1" dirty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3600" b="1" dirty="0"/>
              <a:t>זמני ריצה ואסימפטוטיקה</a:t>
            </a:r>
          </a:p>
          <a:p>
            <a:pPr algn="r" rtl="1"/>
            <a:endParaRPr lang="he-IL" sz="3600" b="1" dirty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3600" b="1" dirty="0"/>
              <a:t>עבודה עצמית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3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3600" b="1" dirty="0"/>
          </a:p>
          <a:p>
            <a:endParaRPr lang="he-IL" sz="3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3600" b="1" dirty="0"/>
          </a:p>
        </p:txBody>
      </p:sp>
    </p:spTree>
    <p:extLst>
      <p:ext uri="{BB962C8B-B14F-4D97-AF65-F5344CB8AC3E}">
        <p14:creationId xmlns:p14="http://schemas.microsoft.com/office/powerpoint/2010/main" val="142940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259CB-B1CA-29E8-5467-6AF3A5F47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public static void bubbleSort(int[] arr) {</a:t>
            </a:r>
          </a:p>
          <a:p>
            <a:pPr marL="0" indent="0">
              <a:buNone/>
            </a:pPr>
            <a:r>
              <a:rPr lang="en-US" dirty="0"/>
              <a:t>        int n = arr.length;</a:t>
            </a:r>
          </a:p>
          <a:p>
            <a:pPr marL="0" indent="0">
              <a:buNone/>
            </a:pPr>
            <a:r>
              <a:rPr lang="en-US" dirty="0"/>
              <a:t>        for (int i = 0; i &lt; n - 1; i++) {</a:t>
            </a:r>
          </a:p>
          <a:p>
            <a:pPr marL="0" indent="0">
              <a:buNone/>
            </a:pPr>
            <a:r>
              <a:rPr lang="en-US" dirty="0"/>
              <a:t>            for (int j = 0; j &lt; n - i - 1; j++) {</a:t>
            </a:r>
          </a:p>
          <a:p>
            <a:pPr marL="0" indent="0">
              <a:buNone/>
            </a:pPr>
            <a:r>
              <a:rPr lang="en-US" dirty="0"/>
              <a:t>                if (arr[j] &gt; arr[j + 1]) {</a:t>
            </a:r>
          </a:p>
          <a:p>
            <a:pPr marL="0" indent="0">
              <a:buNone/>
            </a:pPr>
            <a:r>
              <a:rPr lang="en-US" dirty="0"/>
              <a:t>                    // Swap arr[j] and arr[j+1]</a:t>
            </a:r>
          </a:p>
          <a:p>
            <a:pPr marL="0" indent="0">
              <a:buNone/>
            </a:pPr>
            <a:r>
              <a:rPr lang="en-US" dirty="0"/>
              <a:t>                    int temp = arr[j];</a:t>
            </a:r>
          </a:p>
          <a:p>
            <a:pPr marL="0" indent="0">
              <a:buNone/>
            </a:pPr>
            <a:r>
              <a:rPr lang="en-US" dirty="0"/>
              <a:t>                    arr[j] = arr[j + 1];</a:t>
            </a:r>
          </a:p>
          <a:p>
            <a:pPr marL="0" indent="0">
              <a:buNone/>
            </a:pPr>
            <a:r>
              <a:rPr lang="en-US" dirty="0"/>
              <a:t>                    arr[j + 1] = temp;</a:t>
            </a:r>
          </a:p>
          <a:p>
            <a:pPr marL="0" indent="0">
              <a:buNone/>
            </a:pPr>
            <a:r>
              <a:rPr lang="en-US" dirty="0"/>
              <a:t>                }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IL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B808AC-4BDB-DE67-0A73-B2DC6009E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he-IL" dirty="0"/>
              <a:t>מהו הזמן ריצה של הפונקציה הבאה?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8667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04F48-89CE-9189-6109-D48414434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public static void processArray(int[] arr) {</a:t>
            </a:r>
          </a:p>
          <a:p>
            <a:pPr marL="0" indent="0">
              <a:buNone/>
            </a:pPr>
            <a:r>
              <a:rPr lang="en-US" dirty="0"/>
              <a:t>    for (int num : arr) {</a:t>
            </a:r>
          </a:p>
          <a:p>
            <a:pPr marL="0" indent="0">
              <a:buNone/>
            </a:pPr>
            <a:r>
              <a:rPr lang="en-US" dirty="0"/>
              <a:t>        int result = 0;</a:t>
            </a:r>
          </a:p>
          <a:p>
            <a:pPr marL="0" indent="0">
              <a:buNone/>
            </a:pPr>
            <a:r>
              <a:rPr lang="en-US" dirty="0"/>
              <a:t>        while (num &gt; 0) {</a:t>
            </a:r>
          </a:p>
          <a:p>
            <a:pPr marL="0" indent="0">
              <a:buNone/>
            </a:pPr>
            <a:r>
              <a:rPr lang="en-US" dirty="0"/>
              <a:t>            num = num / 2;</a:t>
            </a:r>
          </a:p>
          <a:p>
            <a:pPr marL="0" indent="0">
              <a:buNone/>
            </a:pPr>
            <a:r>
              <a:rPr lang="en-US" dirty="0"/>
              <a:t>            result++;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System.out.println(result);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IL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64F4004-EA2B-B766-5158-FE4D13F0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he-IL" dirty="0"/>
              <a:t>מהו הזמן ריצה של הפונקציה הבאה?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13424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BCE0F-FF8F-E36E-BC7C-8B7262DE3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static int fibonacciRecursive(int n) {</a:t>
            </a:r>
          </a:p>
          <a:p>
            <a:pPr marL="0" indent="0">
              <a:buNone/>
            </a:pPr>
            <a:r>
              <a:rPr lang="en-US" dirty="0"/>
              <a:t>        if (n &lt;= 1) {</a:t>
            </a:r>
          </a:p>
          <a:p>
            <a:pPr marL="0" indent="0">
              <a:buNone/>
            </a:pPr>
            <a:r>
              <a:rPr lang="en-US" dirty="0"/>
              <a:t>            return n;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return fibonacciRecursive(n - 1) + fibonacciRecursive(n - 2);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IL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2EFDCA-1245-7172-350E-FDF0FE291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he-IL" dirty="0"/>
              <a:t>מהו הזמן ריצה של הפונקציה הבאה?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81376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A516492C-EF4A-44FD-8D95-68B8CC7BF4B8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8740B24-5B6F-417E-AD23-88F204EA2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-1082446"/>
            <a:ext cx="9753600" cy="2387600"/>
          </a:xfrm>
        </p:spPr>
        <p:txBody>
          <a:bodyPr/>
          <a:lstStyle/>
          <a:p>
            <a:pPr algn="ctr"/>
            <a:r>
              <a:rPr lang="he-IL" b="1" dirty="0">
                <a:latin typeface="Abadi" panose="020B0604020202020204" pitchFamily="34" charset="0"/>
                <a:cs typeface="+mn-cs"/>
              </a:rPr>
              <a:t>אסימפטוטיקה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1B00C2-0797-4689-81E4-38A861C76A2C}"/>
              </a:ext>
            </a:extLst>
          </p:cNvPr>
          <p:cNvSpPr/>
          <p:nvPr/>
        </p:nvSpPr>
        <p:spPr>
          <a:xfrm>
            <a:off x="774495" y="1335504"/>
            <a:ext cx="10033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e-IL" sz="3600" dirty="0"/>
              <a:t>אסימפטוטיקה הינה </a:t>
            </a:r>
            <a:r>
              <a:rPr lang="he-IL" sz="3600" b="1" u="sng" dirty="0"/>
              <a:t>הערכה</a:t>
            </a:r>
            <a:r>
              <a:rPr lang="he-IL" sz="3600" dirty="0"/>
              <a:t> של קצב גידול של פונקציה. </a:t>
            </a:r>
            <a:endParaRPr lang="he-IL" sz="3600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0CC0C1E-2417-4C27-A2EA-CCABF3197D6A}"/>
                  </a:ext>
                </a:extLst>
              </p:cNvPr>
              <p:cNvSpPr/>
              <p:nvPr/>
            </p:nvSpPr>
            <p:spPr>
              <a:xfrm>
                <a:off x="432824" y="2569709"/>
                <a:ext cx="11326352" cy="2800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:r>
                  <a:rPr lang="he-IL" sz="3200" b="1" dirty="0"/>
                  <a:t>עבור שתי פונקציות נתונות </a:t>
                </a:r>
                <a14:m>
                  <m:oMath xmlns:m="http://schemas.openxmlformats.org/officeDocument/2006/math">
                    <m:r>
                      <a:rPr lang="en-US" sz="32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he-IL" sz="3200" b="1" dirty="0"/>
                  <a:t> נרצה לומר מה היחס בינהן</a:t>
                </a:r>
              </a:p>
              <a:p>
                <a:pPr algn="r" rtl="1"/>
                <a:endParaRPr lang="he-IL" sz="2800" dirty="0"/>
              </a:p>
              <a:p>
                <a:pPr algn="r" rtl="1"/>
                <a:endParaRPr lang="he-IL" sz="2800" dirty="0"/>
              </a:p>
              <a:p>
                <a:pPr algn="ctr" rtl="1"/>
                <a:endParaRPr lang="he-IL" sz="2800" dirty="0"/>
              </a:p>
              <a:p>
                <a:pPr algn="r" rtl="1"/>
                <a:endParaRPr lang="he-IL" sz="2800" dirty="0"/>
              </a:p>
              <a:p>
                <a:pPr algn="ctr" rtl="1"/>
                <a:r>
                  <a:rPr lang="he-IL" sz="3200" b="1" dirty="0"/>
                  <a:t>	נתובנן בפונקציות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3200" b="1" dirty="0"/>
                  <a:t> חיוביות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0CC0C1E-2417-4C27-A2EA-CCABF3197D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24" y="2569709"/>
                <a:ext cx="11326352" cy="2800767"/>
              </a:xfrm>
              <a:prstGeom prst="rect">
                <a:avLst/>
              </a:prstGeom>
              <a:blipFill>
                <a:blip r:embed="rId2"/>
                <a:stretch>
                  <a:fillRect t="-2832" r="-1399" b="-631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70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AEF3001B-E419-4A91-8307-BCCA0B9F64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8195" y="959005"/>
                <a:ext cx="9753600" cy="444233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1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100" b="1" i="1" smtClean="0">
                          <a:latin typeface="Cambria Math" panose="02040503050406030204" pitchFamily="18" charset="0"/>
                          <a:cs typeface="+mn-cs"/>
                        </a:rPr>
                        <m:t>𝑶</m:t>
                      </m:r>
                    </m:oMath>
                  </m:oMathPara>
                </a14:m>
                <a:endParaRPr lang="en-US" sz="18400" b="1" i="1" dirty="0">
                  <a:latin typeface="Abadi" panose="020B0604020202020204" pitchFamily="34" charset="0"/>
                  <a:cs typeface="+mn-cs"/>
                </a:endParaRPr>
              </a:p>
              <a:p>
                <a:pPr algn="ctr"/>
                <a:r>
                  <a:rPr lang="en-US" sz="8000" b="1" dirty="0">
                    <a:latin typeface="Abadi" panose="020B0604020202020204" pitchFamily="34" charset="0"/>
                    <a:cs typeface="+mn-cs"/>
                  </a:rPr>
                  <a:t>Big-O</a:t>
                </a:r>
                <a:endParaRPr lang="he-IL" sz="18400" b="1" i="1" dirty="0">
                  <a:latin typeface="Abadi" panose="020B0604020202020204" pitchFamily="34" charset="0"/>
                  <a:cs typeface="+mn-cs"/>
                </a:endParaRPr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AEF3001B-E419-4A91-8307-BCCA0B9F6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195" y="959005"/>
                <a:ext cx="9753600" cy="4442334"/>
              </a:xfrm>
              <a:prstGeom prst="rect">
                <a:avLst/>
              </a:prstGeom>
              <a:blipFill>
                <a:blip r:embed="rId2"/>
                <a:stretch>
                  <a:fillRect b="-1042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F852065-1EAF-4F77-B9F1-79DAAFC3CDEF}"/>
                  </a:ext>
                </a:extLst>
              </p:cNvPr>
              <p:cNvSpPr/>
              <p:nvPr/>
            </p:nvSpPr>
            <p:spPr>
              <a:xfrm>
                <a:off x="3295640" y="189564"/>
                <a:ext cx="5400837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e-IL" sz="4400" b="1" dirty="0"/>
                  <a:t> </a:t>
                </a:r>
                <a14:m>
                  <m:oMath xmlns:m="http://schemas.openxmlformats.org/officeDocument/2006/math">
                    <m:r>
                      <a:rPr lang="en-US" sz="4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4400" b="1" dirty="0"/>
                  <a:t>חסם אסימפטוטי עליון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F852065-1EAF-4F77-B9F1-79DAAFC3CD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40" y="189564"/>
                <a:ext cx="5400837" cy="769441"/>
              </a:xfrm>
              <a:prstGeom prst="rect">
                <a:avLst/>
              </a:prstGeom>
              <a:blipFill>
                <a:blip r:embed="rId3"/>
                <a:stretch>
                  <a:fillRect l="-4740" t="-16667" r="-3499" b="-365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2">
            <a:extLst>
              <a:ext uri="{FF2B5EF4-FFF2-40B4-BE49-F238E27FC236}">
                <a16:creationId xmlns:a16="http://schemas.microsoft.com/office/drawing/2014/main" id="{5AAD58BD-158A-49CA-88D6-D69117E73643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</p:spTree>
    <p:extLst>
      <p:ext uri="{BB962C8B-B14F-4D97-AF65-F5344CB8AC3E}">
        <p14:creationId xmlns:p14="http://schemas.microsoft.com/office/powerpoint/2010/main" val="1686652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188EFF9-CE32-40AD-AA76-B9E9C0310280}"/>
                  </a:ext>
                </a:extLst>
              </p:cNvPr>
              <p:cNvSpPr/>
              <p:nvPr/>
            </p:nvSpPr>
            <p:spPr>
              <a:xfrm>
                <a:off x="3295640" y="189564"/>
                <a:ext cx="581441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e-IL" sz="4400" b="1" dirty="0"/>
                  <a:t> </a:t>
                </a:r>
                <a14:m>
                  <m:oMath xmlns:m="http://schemas.openxmlformats.org/officeDocument/2006/math">
                    <m:r>
                      <a:rPr lang="en-US" sz="44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4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4400" b="1" dirty="0"/>
                  <a:t>חסם אסימפטוטי עליון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188EFF9-CE32-40AD-AA76-B9E9C03102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40" y="189564"/>
                <a:ext cx="5814412" cy="769441"/>
              </a:xfrm>
              <a:prstGeom prst="rect">
                <a:avLst/>
              </a:prstGeom>
              <a:blipFill>
                <a:blip r:embed="rId2"/>
                <a:stretch>
                  <a:fillRect l="-4407" t="-16667" r="-3358" b="-365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EC9ED2B-1E98-4609-B6A2-517A9BFB3509}"/>
                  </a:ext>
                </a:extLst>
              </p:cNvPr>
              <p:cNvSpPr/>
              <p:nvPr/>
            </p:nvSpPr>
            <p:spPr>
              <a:xfrm>
                <a:off x="228600" y="1346200"/>
                <a:ext cx="11455400" cy="46423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:r>
                  <a:rPr lang="he-IL" sz="3600" b="1" u="sng" dirty="0">
                    <a:solidFill>
                      <a:srgbClr val="FFC000"/>
                    </a:solidFill>
                  </a:rPr>
                  <a:t>הגדרה:</a:t>
                </a:r>
                <a:endParaRPr lang="he-IL" sz="3600" b="1" dirty="0">
                  <a:solidFill>
                    <a:srgbClr val="FFC000"/>
                  </a:solidFill>
                </a:endParaRPr>
              </a:p>
              <a:p>
                <a:pPr algn="ctr" rtl="1"/>
                <a:r>
                  <a:rPr lang="he-IL" sz="4000" b="1" dirty="0"/>
                  <a:t>נאמר ש -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4000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4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4000" b="1" dirty="0"/>
                  <a:t> </a:t>
                </a: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4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⇕</m:t>
                      </m:r>
                    </m:oMath>
                  </m:oMathPara>
                </a14:m>
                <a:endParaRPr lang="he-IL" sz="4000" b="1" dirty="0"/>
              </a:p>
              <a:p>
                <a:pPr algn="ctr" rtl="1"/>
                <a:r>
                  <a:rPr lang="he-IL" sz="4000" b="1" dirty="0"/>
                  <a:t>				</a:t>
                </a:r>
                <a:r>
                  <a:rPr lang="he-IL" sz="4000" b="1" u="sng" dirty="0"/>
                  <a:t>קיימים</a:t>
                </a:r>
                <a:r>
                  <a:rPr lang="he-IL" sz="4000" b="1" dirty="0"/>
                  <a:t> </a:t>
                </a:r>
                <a:r>
                  <a:rPr lang="he-IL" sz="4000" dirty="0"/>
                  <a:t>שני קבועים 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sz="4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4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4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44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</m:num>
                      <m:den>
                        <m:sSub>
                          <m:sSubPr>
                            <m:ctrlPr>
                              <a:rPr lang="en-US" sz="4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4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4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4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m:rPr>
                            <m:nor/>
                          </m:rPr>
                          <a:rPr lang="he-IL" sz="4400" b="1" dirty="0"/>
                          <m:t> </m:t>
                        </m:r>
                      </m:den>
                    </m:f>
                  </m:oMath>
                </a14:m>
                <a:r>
                  <a:rPr lang="he-IL" sz="4000" b="1" dirty="0"/>
                  <a:t>   			</a:t>
                </a:r>
              </a:p>
              <a:p>
                <a:pPr algn="ctr" rtl="1"/>
                <a:r>
                  <a:rPr lang="he-IL" sz="4000" dirty="0"/>
                  <a:t>כך</a:t>
                </a:r>
                <a:r>
                  <a:rPr lang="he-IL" sz="4000" b="1" dirty="0"/>
                  <a:t> </a:t>
                </a:r>
                <a:r>
                  <a:rPr lang="he-IL" sz="4000" b="1" u="sng" dirty="0"/>
                  <a:t>שלכל</a:t>
                </a:r>
                <a:r>
                  <a:rPr lang="he-IL" sz="4000" b="1" dirty="0"/>
                  <a:t> </a:t>
                </a:r>
                <a14:m>
                  <m:oMath xmlns:m="http://schemas.openxmlformats.org/officeDocument/2006/math">
                    <m:r>
                      <a:rPr lang="en-US" sz="40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he-IL" sz="4000" b="1" dirty="0"/>
                  <a:t> </a:t>
                </a:r>
              </a:p>
              <a:p>
                <a:pPr algn="ctr" rtl="1"/>
                <a:r>
                  <a:rPr lang="he-IL" sz="4000" dirty="0"/>
                  <a:t>מתקיים:</a:t>
                </a: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4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4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d>
                      <m:r>
                        <a:rPr lang="en-US" sz="4000" b="1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000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4000" b="1" i="1">
                          <a:latin typeface="Cambria Math" panose="02040503050406030204" pitchFamily="18" charset="0"/>
                        </a:rPr>
                        <m:t>∙|</m:t>
                      </m:r>
                      <m:r>
                        <a:rPr lang="en-US" sz="4000" b="1" i="1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sz="4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4000" b="1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he-IL" sz="4000" b="1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EC9ED2B-1E98-4609-B6A2-517A9BFB3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346200"/>
                <a:ext cx="11455400" cy="4642361"/>
              </a:xfrm>
              <a:prstGeom prst="rect">
                <a:avLst/>
              </a:prstGeom>
              <a:blipFill>
                <a:blip r:embed="rId3"/>
                <a:stretch>
                  <a:fillRect t="-2102" r="-15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2">
            <a:extLst>
              <a:ext uri="{FF2B5EF4-FFF2-40B4-BE49-F238E27FC236}">
                <a16:creationId xmlns:a16="http://schemas.microsoft.com/office/drawing/2014/main" id="{81730C58-4849-4BF7-874C-36BC9761D96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</p:spTree>
    <p:extLst>
      <p:ext uri="{BB962C8B-B14F-4D97-AF65-F5344CB8AC3E}">
        <p14:creationId xmlns:p14="http://schemas.microsoft.com/office/powerpoint/2010/main" val="1617448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×ª××¦××ª ×ª××× × ×¢×××¨ âªBig - O Graphâ¬â">
            <a:extLst>
              <a:ext uri="{FF2B5EF4-FFF2-40B4-BE49-F238E27FC236}">
                <a16:creationId xmlns:a16="http://schemas.microsoft.com/office/drawing/2014/main" id="{0664AA2C-FEBE-40DD-B76C-570F8D83B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698838"/>
            <a:ext cx="8990012" cy="517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DFC146-958F-46C2-B30C-BD34796D365E}"/>
              </a:ext>
            </a:extLst>
          </p:cNvPr>
          <p:cNvCxnSpPr/>
          <p:nvPr/>
        </p:nvCxnSpPr>
        <p:spPr>
          <a:xfrm>
            <a:off x="4343400" y="2500314"/>
            <a:ext cx="0" cy="33782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E64EF73-3093-44A4-880A-F19B64E6D180}"/>
                  </a:ext>
                </a:extLst>
              </p:cNvPr>
              <p:cNvSpPr/>
              <p:nvPr/>
            </p:nvSpPr>
            <p:spPr>
              <a:xfrm>
                <a:off x="3968621" y="1576984"/>
                <a:ext cx="115595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5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he-IL" sz="9600" b="1" i="1" dirty="0">
                  <a:latin typeface="Abadi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E64EF73-3093-44A4-880A-F19B64E6D1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621" y="1576984"/>
                <a:ext cx="115595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ECEAB66-3023-4CC8-A728-F9A2035F4428}"/>
                  </a:ext>
                </a:extLst>
              </p:cNvPr>
              <p:cNvSpPr/>
              <p:nvPr/>
            </p:nvSpPr>
            <p:spPr>
              <a:xfrm>
                <a:off x="3295640" y="189564"/>
                <a:ext cx="581441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e-IL" sz="4400" b="1" dirty="0"/>
                  <a:t> </a:t>
                </a:r>
                <a14:m>
                  <m:oMath xmlns:m="http://schemas.openxmlformats.org/officeDocument/2006/math">
                    <m:r>
                      <a:rPr lang="en-US" sz="44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4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4400" b="1" dirty="0"/>
                  <a:t>חסם אסימפטוטי עליון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ECEAB66-3023-4CC8-A728-F9A2035F44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40" y="189564"/>
                <a:ext cx="5814412" cy="769441"/>
              </a:xfrm>
              <a:prstGeom prst="rect">
                <a:avLst/>
              </a:prstGeom>
              <a:blipFill>
                <a:blip r:embed="rId4"/>
                <a:stretch>
                  <a:fillRect l="-4407" t="-16667" r="-3358" b="-365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ubtitle 2">
            <a:extLst>
              <a:ext uri="{FF2B5EF4-FFF2-40B4-BE49-F238E27FC236}">
                <a16:creationId xmlns:a16="http://schemas.microsoft.com/office/drawing/2014/main" id="{19A610DD-77E6-4703-A798-89541A9A950F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</p:spTree>
    <p:extLst>
      <p:ext uri="{BB962C8B-B14F-4D97-AF65-F5344CB8AC3E}">
        <p14:creationId xmlns:p14="http://schemas.microsoft.com/office/powerpoint/2010/main" val="515827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5422CBF-48C7-4244-B131-B25C58E6A403}"/>
                  </a:ext>
                </a:extLst>
              </p:cNvPr>
              <p:cNvSpPr/>
              <p:nvPr/>
            </p:nvSpPr>
            <p:spPr>
              <a:xfrm>
                <a:off x="0" y="1637628"/>
                <a:ext cx="12052300" cy="4598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:r>
                  <a:rPr lang="he-IL" sz="2800" b="1" dirty="0">
                    <a:solidFill>
                      <a:schemeClr val="tx1"/>
                    </a:solidFill>
                  </a:rPr>
                  <a:t>אם אנו אומרים ש-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3200" b="1" dirty="0">
                    <a:solidFill>
                      <a:schemeClr val="tx1"/>
                    </a:solidFill>
                  </a:rPr>
                  <a:t> </a:t>
                </a:r>
                <a:r>
                  <a:rPr lang="he-IL" sz="3200" b="1" u="sng" dirty="0">
                    <a:solidFill>
                      <a:srgbClr val="C00000"/>
                    </a:solidFill>
                  </a:rPr>
                  <a:t>אין זה אומר</a:t>
                </a:r>
                <a:r>
                  <a:rPr lang="he-IL" sz="3200" b="1" dirty="0">
                    <a:solidFill>
                      <a:srgbClr val="C00000"/>
                    </a:solidFill>
                  </a:rPr>
                  <a:t>  </a:t>
                </a:r>
                <a:r>
                  <a:rPr lang="he-IL" sz="3200" b="1" dirty="0">
                    <a:solidFill>
                      <a:schemeClr val="tx1"/>
                    </a:solidFill>
                  </a:rPr>
                  <a:t>שתמיד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sz="3200" b="1" dirty="0">
                  <a:solidFill>
                    <a:schemeClr val="tx1"/>
                  </a:solidFill>
                </a:endParaRPr>
              </a:p>
              <a:p>
                <a:pPr algn="r" rtl="1"/>
                <a:endParaRPr lang="he-IL" sz="3200" b="1" dirty="0"/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:r>
                  <a:rPr lang="he-IL" sz="3200" dirty="0"/>
                  <a:t>כאשר אנו אומרים שזמן הריצה הוא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3200" dirty="0">
                    <a:solidFill>
                      <a:schemeClr val="tx1"/>
                    </a:solidFill>
                  </a:rPr>
                  <a:t> הכוונה היא:</a:t>
                </a:r>
              </a:p>
              <a:p>
                <a:pPr algn="r" rtl="1"/>
                <a:r>
                  <a:rPr lang="he-IL" sz="3200" dirty="0"/>
                  <a:t>    </a:t>
                </a:r>
                <a:r>
                  <a:rPr lang="he-IL" sz="3200" dirty="0">
                    <a:solidFill>
                      <a:schemeClr val="tx1"/>
                    </a:solidFill>
                  </a:rPr>
                  <a:t>שזמן הריצה במקרה </a:t>
                </a:r>
                <a:r>
                  <a:rPr lang="he-IL" sz="3200" b="1" dirty="0">
                    <a:solidFill>
                      <a:schemeClr val="tx1"/>
                    </a:solidFill>
                  </a:rPr>
                  <a:t>הגרוע ביותר</a:t>
                </a:r>
                <a:r>
                  <a:rPr lang="he-IL" sz="3200" dirty="0">
                    <a:solidFill>
                      <a:schemeClr val="tx1"/>
                    </a:solidFill>
                  </a:rPr>
                  <a:t>, </a:t>
                </a:r>
              </a:p>
              <a:p>
                <a:pPr algn="r" rtl="1"/>
                <a:r>
                  <a:rPr lang="he-IL" sz="3200" dirty="0"/>
                  <a:t>    </a:t>
                </a:r>
                <a:r>
                  <a:rPr lang="he-IL" sz="3200" dirty="0">
                    <a:solidFill>
                      <a:schemeClr val="tx1"/>
                    </a:solidFill>
                  </a:rPr>
                  <a:t>לקלט </a:t>
                </a:r>
                <a:r>
                  <a:rPr lang="he-IL" sz="3200" b="1" dirty="0">
                    <a:solidFill>
                      <a:schemeClr val="tx1"/>
                    </a:solidFill>
                  </a:rPr>
                  <a:t>הגרוע ביותר</a:t>
                </a:r>
                <a:r>
                  <a:rPr lang="he-IL" sz="3200" dirty="0">
                    <a:solidFill>
                      <a:schemeClr val="tx1"/>
                    </a:solidFill>
                  </a:rPr>
                  <a:t>, חסום ע"י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he-IL" sz="3200" dirty="0">
                  <a:solidFill>
                    <a:schemeClr val="tx1"/>
                  </a:solidFill>
                </a:endParaRPr>
              </a:p>
              <a:p>
                <a:pPr algn="r" rtl="1"/>
                <a:endParaRPr lang="he-IL" sz="3200" b="1" dirty="0"/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:r>
                  <a:rPr lang="he-IL" sz="3200" b="1" dirty="0">
                    <a:solidFill>
                      <a:schemeClr val="tx1"/>
                    </a:solidFill>
                  </a:rPr>
                  <a:t>לפעמים רושמים ביטויים </a:t>
                </a:r>
                <a:r>
                  <a:rPr lang="he-IL" sz="3200" b="1" dirty="0"/>
                  <a:t>מהצורה</a:t>
                </a:r>
                <a:r>
                  <a:rPr lang="he-IL" sz="32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32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2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he-IL" sz="3200" b="1" dirty="0">
                    <a:solidFill>
                      <a:srgbClr val="FFC000"/>
                    </a:solidFill>
                  </a:rPr>
                  <a:t> </a:t>
                </a:r>
                <a:r>
                  <a:rPr lang="he-IL" sz="3200" b="1" dirty="0">
                    <a:solidFill>
                      <a:schemeClr val="tx1"/>
                    </a:solidFill>
                  </a:rPr>
                  <a:t>כ-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32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2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sz="3200" b="1" dirty="0">
                  <a:solidFill>
                    <a:schemeClr val="tx1"/>
                  </a:solidFill>
                </a:endParaRPr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:endParaRPr lang="he-IL" sz="3200" b="1" dirty="0"/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e>
                    </m:d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5422CBF-48C7-4244-B131-B25C58E6A4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37628"/>
                <a:ext cx="12052300" cy="4598888"/>
              </a:xfrm>
              <a:prstGeom prst="rect">
                <a:avLst/>
              </a:prstGeom>
              <a:blipFill>
                <a:blip r:embed="rId2"/>
                <a:stretch>
                  <a:fillRect t="-1724" r="-126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AB4D47-3D9A-4960-A8B8-8BA71ED45C1A}"/>
                  </a:ext>
                </a:extLst>
              </p:cNvPr>
              <p:cNvSpPr/>
              <p:nvPr/>
            </p:nvSpPr>
            <p:spPr>
              <a:xfrm>
                <a:off x="3295640" y="189564"/>
                <a:ext cx="581441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e-IL" sz="4400" b="1" dirty="0"/>
                  <a:t> </a:t>
                </a:r>
                <a14:m>
                  <m:oMath xmlns:m="http://schemas.openxmlformats.org/officeDocument/2006/math">
                    <m:r>
                      <a:rPr lang="en-US" sz="44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4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4400" b="1" dirty="0"/>
                  <a:t>חסם אסימפטוטי עליון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AB4D47-3D9A-4960-A8B8-8BA71ED45C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40" y="189564"/>
                <a:ext cx="5814412" cy="769441"/>
              </a:xfrm>
              <a:prstGeom prst="rect">
                <a:avLst/>
              </a:prstGeom>
              <a:blipFill>
                <a:blip r:embed="rId3"/>
                <a:stretch>
                  <a:fillRect l="-4407" t="-16667" r="-3358" b="-365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2">
            <a:extLst>
              <a:ext uri="{FF2B5EF4-FFF2-40B4-BE49-F238E27FC236}">
                <a16:creationId xmlns:a16="http://schemas.microsoft.com/office/drawing/2014/main" id="{C1E46E42-5130-4674-B2AA-B9BE56B6DB5D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</p:spTree>
    <p:extLst>
      <p:ext uri="{BB962C8B-B14F-4D97-AF65-F5344CB8AC3E}">
        <p14:creationId xmlns:p14="http://schemas.microsoft.com/office/powerpoint/2010/main" val="42078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27790F-8BEB-4F7A-B529-B1634A2F3108}"/>
                  </a:ext>
                </a:extLst>
              </p:cNvPr>
              <p:cNvSpPr/>
              <p:nvPr/>
            </p:nvSpPr>
            <p:spPr>
              <a:xfrm>
                <a:off x="3295640" y="189564"/>
                <a:ext cx="581441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e-IL" sz="4400" b="1" dirty="0"/>
                  <a:t> </a:t>
                </a:r>
                <a14:m>
                  <m:oMath xmlns:m="http://schemas.openxmlformats.org/officeDocument/2006/math">
                    <m:r>
                      <a:rPr lang="en-US" sz="44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4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4400" b="1" dirty="0"/>
                  <a:t>חסם אסימפטוטי עליון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27790F-8BEB-4F7A-B529-B1634A2F31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40" y="189564"/>
                <a:ext cx="5814412" cy="769441"/>
              </a:xfrm>
              <a:prstGeom prst="rect">
                <a:avLst/>
              </a:prstGeom>
              <a:blipFill>
                <a:blip r:embed="rId2"/>
                <a:stretch>
                  <a:fillRect l="-4407" t="-16667" r="-3358" b="-365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14D72BF-6298-4142-ACFA-FD02D598F0BE}"/>
                  </a:ext>
                </a:extLst>
              </p:cNvPr>
              <p:cNvSpPr/>
              <p:nvPr/>
            </p:nvSpPr>
            <p:spPr>
              <a:xfrm>
                <a:off x="-871343" y="1069256"/>
                <a:ext cx="12969839" cy="6659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rtl="1"/>
                <a:r>
                  <a:rPr lang="he-IL" sz="3200" b="1" u="sng" dirty="0"/>
                  <a:t>דוגמא:</a:t>
                </a:r>
                <a:r>
                  <a:rPr lang="he-IL" sz="3200" b="1" dirty="0"/>
                  <a:t> נניח שזמן ריצה של תוכנית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he-IL" sz="3200" b="1" dirty="0"/>
                  <a:t> הוא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32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sSup>
                      <m:sSupPr>
                        <m:ctrlPr>
                          <a:rPr lang="en-US" sz="32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3200" b="1" dirty="0"/>
              </a:p>
              <a:p>
                <a:pPr algn="ctr" rtl="1"/>
                <a:r>
                  <a:rPr lang="he-IL" sz="3200" b="1" dirty="0"/>
                  <a:t>נוכיח כי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en-US" sz="3600" b="1" dirty="0"/>
              </a:p>
              <a:p>
                <a:pPr algn="r" rtl="1"/>
                <a:r>
                  <a:rPr lang="he-IL" sz="2400" b="1" u="sng" dirty="0"/>
                  <a:t>לפי הגדרה:</a:t>
                </a:r>
                <a:endParaRPr lang="en-US" sz="2400" b="1" u="sng" dirty="0"/>
              </a:p>
              <a:p>
                <a:pPr algn="r" rtl="1"/>
                <a:r>
                  <a:rPr lang="he-IL" sz="2400" b="1" dirty="0"/>
                  <a:t>נראה כי קיימים שני קבועים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≥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 </m:t>
                        </m:r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≥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m:rPr>
                            <m:nor/>
                          </m:rPr>
                          <a:rPr lang="he-IL" sz="2400" b="1" dirty="0"/>
                          <m:t> </m:t>
                        </m:r>
                      </m:den>
                    </m:f>
                  </m:oMath>
                </a14:m>
                <a:endParaRPr lang="he-IL" sz="2400" b="1" dirty="0"/>
              </a:p>
              <a:p>
                <a:pPr algn="r" rtl="1"/>
                <a:r>
                  <a:rPr lang="he-IL" sz="2400" b="1" dirty="0"/>
                  <a:t>כך </a:t>
                </a:r>
                <a:r>
                  <a:rPr lang="he-IL" sz="2400" b="1" u="sng" dirty="0"/>
                  <a:t>שלכל</a:t>
                </a:r>
                <a:r>
                  <a:rPr lang="he-IL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he-IL" sz="2400" b="1" dirty="0"/>
                  <a:t> מתקיים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d>
                          <m:dPr>
                            <m:ctrlPr>
                              <a:rPr lang="en-US" sz="2400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e>
                    </m:d>
                  </m:oMath>
                </a14:m>
                <a:endParaRPr lang="en-US" sz="2400" b="1" dirty="0"/>
              </a:p>
              <a:p>
                <a:pPr algn="r" rtl="1"/>
                <a:endParaRPr lang="he-IL" sz="2400" b="1" dirty="0"/>
              </a:p>
              <a:p>
                <a:pPr algn="r" rtl="1"/>
                <a:r>
                  <a:rPr lang="he-IL" sz="2400" b="1" dirty="0"/>
                  <a:t>נשים לב כי:</a:t>
                </a:r>
              </a:p>
              <a:p>
                <a:pPr algn="r" rtl="1"/>
                <a:endParaRPr lang="he-IL" sz="3600" b="1" dirty="0"/>
              </a:p>
              <a:p>
                <a:pPr algn="r" rtl="1"/>
                <a:endParaRPr lang="he-IL" sz="3600" dirty="0"/>
              </a:p>
              <a:p>
                <a:pPr algn="r" rtl="1"/>
                <a:endParaRPr lang="he-IL" sz="3600" dirty="0"/>
              </a:p>
              <a:p>
                <a:pPr algn="r" rtl="1"/>
                <a:r>
                  <a:rPr lang="he-IL" sz="2400" dirty="0"/>
                  <a:t>ולכן עבור 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  = </m:t>
                        </m:r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𝟏𝟓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𝟎</m:t>
                        </m:r>
                      </m:num>
                      <m:den>
                        <m:sSub>
                          <m:sSubPr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  =  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 ≥ </m:t>
                        </m:r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m:rPr>
                            <m:nor/>
                          </m:rPr>
                          <a:rPr lang="he-IL" sz="3600" b="1" dirty="0"/>
                          <m:t> </m:t>
                        </m:r>
                      </m:den>
                    </m:f>
                  </m:oMath>
                </a14:m>
                <a:r>
                  <a:rPr lang="he-IL" sz="2400" dirty="0"/>
                  <a:t> נקבל כי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algn="r" rtl="1"/>
                <a:endParaRPr lang="he-IL" sz="3600" b="1" dirty="0"/>
              </a:p>
              <a:p>
                <a:pPr algn="r" rtl="1"/>
                <a:endParaRPr lang="he-IL" sz="3600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14D72BF-6298-4142-ACFA-FD02D598F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1343" y="1069256"/>
                <a:ext cx="12969839" cy="6659515"/>
              </a:xfrm>
              <a:prstGeom prst="rect">
                <a:avLst/>
              </a:prstGeom>
              <a:blipFill>
                <a:blip r:embed="rId3"/>
                <a:stretch>
                  <a:fillRect t="-1189" r="-7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7078499-9221-47DF-AF08-034D8FE76B80}"/>
                  </a:ext>
                </a:extLst>
              </p:cNvPr>
              <p:cNvSpPr/>
              <p:nvPr/>
            </p:nvSpPr>
            <p:spPr>
              <a:xfrm>
                <a:off x="93504" y="3682484"/>
                <a:ext cx="184153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d>
                            <m:dPr>
                              <m:ctrlPr>
                                <a:rPr lang="en-US" sz="3200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he-IL" sz="3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7078499-9221-47DF-AF08-034D8FE76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4" y="3682484"/>
                <a:ext cx="184153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E78CFD7-B2A2-4DF7-B264-A622F39BB85B}"/>
                  </a:ext>
                </a:extLst>
              </p:cNvPr>
              <p:cNvSpPr/>
              <p:nvPr/>
            </p:nvSpPr>
            <p:spPr>
              <a:xfrm>
                <a:off x="1750854" y="3671327"/>
                <a:ext cx="2251578" cy="595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he-IL" sz="3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E78CFD7-B2A2-4DF7-B264-A622F39BB8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854" y="3671327"/>
                <a:ext cx="2251578" cy="5959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29E6829-0F86-4AC7-9DEC-DD275768448D}"/>
                  </a:ext>
                </a:extLst>
              </p:cNvPr>
              <p:cNvSpPr/>
              <p:nvPr/>
            </p:nvSpPr>
            <p:spPr>
              <a:xfrm>
                <a:off x="3846354" y="3671327"/>
                <a:ext cx="2869952" cy="595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𝟓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he-IL" sz="32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29E6829-0F86-4AC7-9DEC-DD2757684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354" y="3671327"/>
                <a:ext cx="2869952" cy="5959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221B7A-F9AC-4070-AC73-956E7E14D8CF}"/>
                  </a:ext>
                </a:extLst>
              </p:cNvPr>
              <p:cNvSpPr/>
              <p:nvPr/>
            </p:nvSpPr>
            <p:spPr>
              <a:xfrm>
                <a:off x="6517702" y="3671327"/>
                <a:ext cx="1671868" cy="595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𝟏𝟓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he-IL" sz="32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221B7A-F9AC-4070-AC73-956E7E14D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702" y="3671327"/>
                <a:ext cx="1671868" cy="5959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A3081C3-1F09-4E12-86A5-8876492C0EDF}"/>
                  </a:ext>
                </a:extLst>
              </p:cNvPr>
              <p:cNvSpPr/>
              <p:nvPr/>
            </p:nvSpPr>
            <p:spPr>
              <a:xfrm>
                <a:off x="6541276" y="4087038"/>
                <a:ext cx="265066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en-US" sz="3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∙|</m:t>
                      </m:r>
                      <m:r>
                        <a:rPr lang="en-US" sz="3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3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he-IL" sz="32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A3081C3-1F09-4E12-86A5-8876492C0E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276" y="4087038"/>
                <a:ext cx="2650662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3D70FA5-6092-4A1F-97D2-FF07EF66D5F8}"/>
                  </a:ext>
                </a:extLst>
              </p:cNvPr>
              <p:cNvSpPr/>
              <p:nvPr/>
            </p:nvSpPr>
            <p:spPr>
              <a:xfrm>
                <a:off x="3173098" y="4267259"/>
                <a:ext cx="2164107" cy="6952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b="0" dirty="0"/>
              </a:p>
              <a:p>
                <a:pPr algn="ctr" rtl="1"/>
                <a:r>
                  <a:rPr lang="he-IL" dirty="0"/>
                  <a:t>עבור כל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3D70FA5-6092-4A1F-97D2-FF07EF66D5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098" y="4267259"/>
                <a:ext cx="2164107" cy="695266"/>
              </a:xfrm>
              <a:prstGeom prst="rect">
                <a:avLst/>
              </a:prstGeom>
              <a:blipFill>
                <a:blip r:embed="rId9"/>
                <a:stretch>
                  <a:fillRect b="-948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ubtitle 2">
            <a:extLst>
              <a:ext uri="{FF2B5EF4-FFF2-40B4-BE49-F238E27FC236}">
                <a16:creationId xmlns:a16="http://schemas.microsoft.com/office/drawing/2014/main" id="{78E18B1F-B433-43CD-9FD1-28C7E54BD93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8C7AE61-4525-4070-9FAF-628A93BF2D1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-833" t="21445" r="16771" b="6182"/>
          <a:stretch/>
        </p:blipFill>
        <p:spPr>
          <a:xfrm>
            <a:off x="878790" y="1086622"/>
            <a:ext cx="9469571" cy="45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1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AEF3001B-E419-4A91-8307-BCCA0B9F64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605448" y="5726670"/>
                <a:ext cx="3157869" cy="113133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1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  <a:cs typeface="+mn-cs"/>
                        </a:rPr>
                        <m:t>𝒄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  <a:cs typeface="+mn-cs"/>
                        </a:rPr>
                        <m:t>∈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  <a:cs typeface="+mn-cs"/>
                        </a:rPr>
                        <m:t>ℝ</m:t>
                      </m:r>
                    </m:oMath>
                  </m:oMathPara>
                </a14:m>
                <a:endParaRPr lang="he-IL" sz="4000" b="1" i="1" dirty="0">
                  <a:latin typeface="Abadi" panose="020B0604020202020204" pitchFamily="34" charset="0"/>
                  <a:cs typeface="+mn-cs"/>
                </a:endParaRPr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AEF3001B-E419-4A91-8307-BCCA0B9F6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5448" y="5726670"/>
                <a:ext cx="3157869" cy="1131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39EA660-0387-4C2F-8174-BDD72C9CDDD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516580" y="1049879"/>
              <a:ext cx="5593472" cy="5562698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2796736">
                      <a:extLst>
                        <a:ext uri="{9D8B030D-6E8A-4147-A177-3AD203B41FA5}">
                          <a16:colId xmlns:a16="http://schemas.microsoft.com/office/drawing/2014/main" val="2851521156"/>
                        </a:ext>
                      </a:extLst>
                    </a:gridCol>
                    <a:gridCol w="2796736">
                      <a:extLst>
                        <a:ext uri="{9D8B030D-6E8A-4147-A177-3AD203B41FA5}">
                          <a16:colId xmlns:a16="http://schemas.microsoft.com/office/drawing/2014/main" val="2089980807"/>
                        </a:ext>
                      </a:extLst>
                    </a:gridCol>
                  </a:tblGrid>
                  <a:tr h="783322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sz="2500" dirty="0"/>
                            <a:t>סימון</a:t>
                          </a:r>
                        </a:p>
                        <a:p>
                          <a:pPr algn="ctr" rtl="1"/>
                          <a:r>
                            <a:rPr lang="en-US" sz="1600" dirty="0"/>
                            <a:t>Notation</a:t>
                          </a:r>
                          <a:endParaRPr lang="he-IL" sz="1600" dirty="0"/>
                        </a:p>
                      </a:txBody>
                      <a:tcPr marL="81967" marR="81967" marT="40984" marB="40984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sz="2100" dirty="0"/>
                            <a:t>שם</a:t>
                          </a:r>
                          <a:endParaRPr lang="he-IL" sz="1600" dirty="0"/>
                        </a:p>
                      </a:txBody>
                      <a:tcPr marL="81967" marR="81967" marT="40984" marB="40984"/>
                    </a:tc>
                    <a:extLst>
                      <a:ext uri="{0D108BD9-81ED-4DB2-BD59-A6C34878D82A}">
                        <a16:rowId xmlns:a16="http://schemas.microsoft.com/office/drawing/2014/main" val="68565504"/>
                      </a:ext>
                    </a:extLst>
                  </a:tr>
                  <a:tr h="741594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  <m:sup>
                                        <m: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 marL="81967" marR="81967" marT="40984" marB="40984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2100" b="1" dirty="0"/>
                            <a:t>Exponential</a:t>
                          </a:r>
                          <a:endParaRPr lang="he-IL" sz="2100" b="1" dirty="0"/>
                        </a:p>
                        <a:p>
                          <a:pPr algn="ctr" rtl="1"/>
                          <a:r>
                            <a:rPr lang="he-IL" sz="2100" b="1" dirty="0"/>
                            <a:t>אקספוננציאלי</a:t>
                          </a:r>
                        </a:p>
                      </a:txBody>
                      <a:tcPr marL="81967" marR="81967" marT="40984" marB="40984"/>
                    </a:tc>
                    <a:extLst>
                      <a:ext uri="{0D108BD9-81ED-4DB2-BD59-A6C34878D82A}">
                        <a16:rowId xmlns:a16="http://schemas.microsoft.com/office/drawing/2014/main" val="1184646533"/>
                      </a:ext>
                    </a:extLst>
                  </a:tr>
                  <a:tr h="741594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 marL="81967" marR="81967" marT="40984" marB="40984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2100" b="1" dirty="0"/>
                            <a:t>Polynomial</a:t>
                          </a:r>
                        </a:p>
                        <a:p>
                          <a:pPr algn="ctr" rtl="1"/>
                          <a:r>
                            <a:rPr lang="he-IL" sz="2100" b="1" dirty="0"/>
                            <a:t>פולינומי</a:t>
                          </a:r>
                        </a:p>
                      </a:txBody>
                      <a:tcPr marL="81967" marR="81967" marT="40984" marB="40984"/>
                    </a:tc>
                    <a:extLst>
                      <a:ext uri="{0D108BD9-81ED-4DB2-BD59-A6C34878D82A}">
                        <a16:rowId xmlns:a16="http://schemas.microsoft.com/office/drawing/2014/main" val="3770737557"/>
                      </a:ext>
                    </a:extLst>
                  </a:tr>
                  <a:tr h="741594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sz="2800" b="1" dirty="0"/>
                        </a:p>
                      </a:txBody>
                      <a:tcPr marL="81967" marR="81967" marT="40984" marB="40984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2100" b="1" dirty="0"/>
                            <a:t>Quadratic</a:t>
                          </a:r>
                        </a:p>
                        <a:p>
                          <a:pPr algn="ctr" rtl="1"/>
                          <a:r>
                            <a:rPr lang="he-IL" sz="2100" b="1" dirty="0"/>
                            <a:t>ריבועי</a:t>
                          </a:r>
                        </a:p>
                      </a:txBody>
                      <a:tcPr marL="81967" marR="81967" marT="40984" marB="40984"/>
                    </a:tc>
                    <a:extLst>
                      <a:ext uri="{0D108BD9-81ED-4DB2-BD59-A6C34878D82A}">
                        <a16:rowId xmlns:a16="http://schemas.microsoft.com/office/drawing/2014/main" val="3021239170"/>
                      </a:ext>
                    </a:extLst>
                  </a:tr>
                  <a:tr h="741594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sz="2800" b="1" dirty="0"/>
                        </a:p>
                      </a:txBody>
                      <a:tcPr marL="81967" marR="81967" marT="40984" marB="40984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2100" b="1" dirty="0"/>
                            <a:t>Linear</a:t>
                          </a:r>
                          <a:endParaRPr lang="he-IL" sz="2100" b="1" dirty="0"/>
                        </a:p>
                        <a:p>
                          <a:pPr algn="ctr" rtl="1"/>
                          <a:r>
                            <a:rPr lang="he-IL" sz="2100" b="1" dirty="0"/>
                            <a:t>לינארי</a:t>
                          </a:r>
                        </a:p>
                      </a:txBody>
                      <a:tcPr marL="81967" marR="81967" marT="40984" marB="40984"/>
                    </a:tc>
                    <a:extLst>
                      <a:ext uri="{0D108BD9-81ED-4DB2-BD59-A6C34878D82A}">
                        <a16:rowId xmlns:a16="http://schemas.microsoft.com/office/drawing/2014/main" val="1518109490"/>
                      </a:ext>
                    </a:extLst>
                  </a:tr>
                  <a:tr h="1071406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𝒍𝒐𝒈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sz="2800" b="1" dirty="0"/>
                        </a:p>
                      </a:txBody>
                      <a:tcPr marL="81967" marR="81967" marT="40984" marB="40984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2100" b="1" dirty="0"/>
                            <a:t>Logarithmic</a:t>
                          </a:r>
                          <a:endParaRPr lang="he-IL" sz="2100" b="1" dirty="0"/>
                        </a:p>
                        <a:p>
                          <a:pPr algn="ctr" rtl="1"/>
                          <a:r>
                            <a:rPr lang="he-IL" sz="2100" b="1" dirty="0"/>
                            <a:t>לוגרתמי</a:t>
                          </a:r>
                        </a:p>
                        <a:p>
                          <a:pPr algn="ctr" rtl="1"/>
                          <a:endParaRPr lang="he-IL" sz="2100" b="1" dirty="0"/>
                        </a:p>
                      </a:txBody>
                      <a:tcPr marL="81967" marR="81967" marT="40984" marB="40984"/>
                    </a:tc>
                    <a:extLst>
                      <a:ext uri="{0D108BD9-81ED-4DB2-BD59-A6C34878D82A}">
                        <a16:rowId xmlns:a16="http://schemas.microsoft.com/office/drawing/2014/main" val="1382527633"/>
                      </a:ext>
                    </a:extLst>
                  </a:tr>
                  <a:tr h="741594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sz="2800" b="1" dirty="0"/>
                        </a:p>
                      </a:txBody>
                      <a:tcPr marL="81967" marR="81967" marT="40984" marB="40984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2100" b="1" dirty="0"/>
                            <a:t>Constant</a:t>
                          </a:r>
                          <a:endParaRPr lang="he-IL" sz="2100" b="1" dirty="0"/>
                        </a:p>
                        <a:p>
                          <a:pPr algn="ctr" rtl="1"/>
                          <a:r>
                            <a:rPr lang="he-IL" sz="2100" b="1" dirty="0"/>
                            <a:t>קבוע</a:t>
                          </a:r>
                        </a:p>
                      </a:txBody>
                      <a:tcPr marL="81967" marR="81967" marT="40984" marB="40984"/>
                    </a:tc>
                    <a:extLst>
                      <a:ext uri="{0D108BD9-81ED-4DB2-BD59-A6C34878D82A}">
                        <a16:rowId xmlns:a16="http://schemas.microsoft.com/office/drawing/2014/main" val="10665246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39EA660-0387-4C2F-8174-BDD72C9CDD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9754931"/>
                  </p:ext>
                </p:extLst>
              </p:nvPr>
            </p:nvGraphicFramePr>
            <p:xfrm>
              <a:off x="3516580" y="1049879"/>
              <a:ext cx="5593472" cy="5562698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2796736">
                      <a:extLst>
                        <a:ext uri="{9D8B030D-6E8A-4147-A177-3AD203B41FA5}">
                          <a16:colId xmlns:a16="http://schemas.microsoft.com/office/drawing/2014/main" val="2851521156"/>
                        </a:ext>
                      </a:extLst>
                    </a:gridCol>
                    <a:gridCol w="2796736">
                      <a:extLst>
                        <a:ext uri="{9D8B030D-6E8A-4147-A177-3AD203B41FA5}">
                          <a16:colId xmlns:a16="http://schemas.microsoft.com/office/drawing/2014/main" val="2089980807"/>
                        </a:ext>
                      </a:extLst>
                    </a:gridCol>
                  </a:tblGrid>
                  <a:tr h="783322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sz="2500" dirty="0"/>
                            <a:t>סימון</a:t>
                          </a:r>
                        </a:p>
                        <a:p>
                          <a:pPr algn="ctr" rtl="1"/>
                          <a:r>
                            <a:rPr lang="en-US" sz="1600" dirty="0"/>
                            <a:t>Notation</a:t>
                          </a:r>
                          <a:endParaRPr lang="he-IL" sz="1600" dirty="0"/>
                        </a:p>
                      </a:txBody>
                      <a:tcPr marL="81967" marR="81967" marT="40984" marB="40984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sz="2100" dirty="0"/>
                            <a:t>שם</a:t>
                          </a:r>
                          <a:endParaRPr lang="he-IL" sz="1600" dirty="0"/>
                        </a:p>
                      </a:txBody>
                      <a:tcPr marL="81967" marR="81967" marT="40984" marB="40984"/>
                    </a:tc>
                    <a:extLst>
                      <a:ext uri="{0D108BD9-81ED-4DB2-BD59-A6C34878D82A}">
                        <a16:rowId xmlns:a16="http://schemas.microsoft.com/office/drawing/2014/main" val="68565504"/>
                      </a:ext>
                    </a:extLst>
                  </a:tr>
                  <a:tr h="741594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81967" marR="81967" marT="40984" marB="40984">
                        <a:blipFill>
                          <a:blip r:embed="rId3"/>
                          <a:stretch>
                            <a:fillRect l="-217" t="-113223" r="-100652" b="-5619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2100" b="1" dirty="0"/>
                            <a:t>Exponential</a:t>
                          </a:r>
                          <a:endParaRPr lang="he-IL" sz="2100" b="1" dirty="0"/>
                        </a:p>
                        <a:p>
                          <a:pPr algn="ctr" rtl="1"/>
                          <a:r>
                            <a:rPr lang="he-IL" sz="2100" b="1" dirty="0"/>
                            <a:t>אקספוננציאלי</a:t>
                          </a:r>
                        </a:p>
                      </a:txBody>
                      <a:tcPr marL="81967" marR="81967" marT="40984" marB="40984"/>
                    </a:tc>
                    <a:extLst>
                      <a:ext uri="{0D108BD9-81ED-4DB2-BD59-A6C34878D82A}">
                        <a16:rowId xmlns:a16="http://schemas.microsoft.com/office/drawing/2014/main" val="1184646533"/>
                      </a:ext>
                    </a:extLst>
                  </a:tr>
                  <a:tr h="741594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81967" marR="81967" marT="40984" marB="40984">
                        <a:blipFill>
                          <a:blip r:embed="rId3"/>
                          <a:stretch>
                            <a:fillRect l="-217" t="-211475" r="-100652" b="-457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2100" b="1" dirty="0"/>
                            <a:t>Polynomial</a:t>
                          </a:r>
                        </a:p>
                        <a:p>
                          <a:pPr algn="ctr" rtl="1"/>
                          <a:r>
                            <a:rPr lang="he-IL" sz="2100" b="1" dirty="0"/>
                            <a:t>פולינומי</a:t>
                          </a:r>
                        </a:p>
                      </a:txBody>
                      <a:tcPr marL="81967" marR="81967" marT="40984" marB="40984"/>
                    </a:tc>
                    <a:extLst>
                      <a:ext uri="{0D108BD9-81ED-4DB2-BD59-A6C34878D82A}">
                        <a16:rowId xmlns:a16="http://schemas.microsoft.com/office/drawing/2014/main" val="3770737557"/>
                      </a:ext>
                    </a:extLst>
                  </a:tr>
                  <a:tr h="741594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81967" marR="81967" marT="40984" marB="40984">
                        <a:blipFill>
                          <a:blip r:embed="rId3"/>
                          <a:stretch>
                            <a:fillRect l="-217" t="-311475" r="-100652" b="-357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2100" b="1" dirty="0"/>
                            <a:t>Quadratic</a:t>
                          </a:r>
                        </a:p>
                        <a:p>
                          <a:pPr algn="ctr" rtl="1"/>
                          <a:r>
                            <a:rPr lang="he-IL" sz="2100" b="1" dirty="0"/>
                            <a:t>ריבועי</a:t>
                          </a:r>
                        </a:p>
                      </a:txBody>
                      <a:tcPr marL="81967" marR="81967" marT="40984" marB="40984"/>
                    </a:tc>
                    <a:extLst>
                      <a:ext uri="{0D108BD9-81ED-4DB2-BD59-A6C34878D82A}">
                        <a16:rowId xmlns:a16="http://schemas.microsoft.com/office/drawing/2014/main" val="3021239170"/>
                      </a:ext>
                    </a:extLst>
                  </a:tr>
                  <a:tr h="741594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81967" marR="81967" marT="40984" marB="40984">
                        <a:blipFill>
                          <a:blip r:embed="rId3"/>
                          <a:stretch>
                            <a:fillRect l="-217" t="-414876" r="-100652" b="-2603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2100" b="1" dirty="0"/>
                            <a:t>Linear</a:t>
                          </a:r>
                          <a:endParaRPr lang="he-IL" sz="2100" b="1" dirty="0"/>
                        </a:p>
                        <a:p>
                          <a:pPr algn="ctr" rtl="1"/>
                          <a:r>
                            <a:rPr lang="he-IL" sz="2100" b="1" dirty="0"/>
                            <a:t>לינארי</a:t>
                          </a:r>
                        </a:p>
                      </a:txBody>
                      <a:tcPr marL="81967" marR="81967" marT="40984" marB="40984"/>
                    </a:tc>
                    <a:extLst>
                      <a:ext uri="{0D108BD9-81ED-4DB2-BD59-A6C34878D82A}">
                        <a16:rowId xmlns:a16="http://schemas.microsoft.com/office/drawing/2014/main" val="1518109490"/>
                      </a:ext>
                    </a:extLst>
                  </a:tr>
                  <a:tr h="1071406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81967" marR="81967" marT="40984" marB="40984">
                        <a:blipFill>
                          <a:blip r:embed="rId3"/>
                          <a:stretch>
                            <a:fillRect l="-217" t="-353977" r="-100652" b="-789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2100" b="1" dirty="0"/>
                            <a:t>Logarithmic</a:t>
                          </a:r>
                          <a:endParaRPr lang="he-IL" sz="2100" b="1" dirty="0"/>
                        </a:p>
                        <a:p>
                          <a:pPr algn="ctr" rtl="1"/>
                          <a:r>
                            <a:rPr lang="he-IL" sz="2100" b="1" dirty="0"/>
                            <a:t>לוגרתמי</a:t>
                          </a:r>
                        </a:p>
                        <a:p>
                          <a:pPr algn="ctr" rtl="1"/>
                          <a:endParaRPr lang="he-IL" sz="2100" b="1" dirty="0"/>
                        </a:p>
                      </a:txBody>
                      <a:tcPr marL="81967" marR="81967" marT="40984" marB="40984"/>
                    </a:tc>
                    <a:extLst>
                      <a:ext uri="{0D108BD9-81ED-4DB2-BD59-A6C34878D82A}">
                        <a16:rowId xmlns:a16="http://schemas.microsoft.com/office/drawing/2014/main" val="1382527633"/>
                      </a:ext>
                    </a:extLst>
                  </a:tr>
                  <a:tr h="741594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81967" marR="81967" marT="40984" marB="40984">
                        <a:blipFill>
                          <a:blip r:embed="rId3"/>
                          <a:stretch>
                            <a:fillRect l="-217" t="-654918" r="-100652" b="-13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2100" b="1" dirty="0"/>
                            <a:t>Constant</a:t>
                          </a:r>
                          <a:endParaRPr lang="he-IL" sz="2100" b="1" dirty="0"/>
                        </a:p>
                        <a:p>
                          <a:pPr algn="ctr" rtl="1"/>
                          <a:r>
                            <a:rPr lang="he-IL" sz="2100" b="1" dirty="0"/>
                            <a:t>קבוע</a:t>
                          </a:r>
                        </a:p>
                      </a:txBody>
                      <a:tcPr marL="81967" marR="81967" marT="40984" marB="40984"/>
                    </a:tc>
                    <a:extLst>
                      <a:ext uri="{0D108BD9-81ED-4DB2-BD59-A6C34878D82A}">
                        <a16:rowId xmlns:a16="http://schemas.microsoft.com/office/drawing/2014/main" val="106652462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9204E9B-27AD-4F72-8B26-783C38FCE1DC}"/>
                  </a:ext>
                </a:extLst>
              </p:cNvPr>
              <p:cNvSpPr/>
              <p:nvPr/>
            </p:nvSpPr>
            <p:spPr>
              <a:xfrm>
                <a:off x="3295640" y="189564"/>
                <a:ext cx="581441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e-IL" sz="4400" b="1" dirty="0"/>
                  <a:t> </a:t>
                </a:r>
                <a14:m>
                  <m:oMath xmlns:m="http://schemas.openxmlformats.org/officeDocument/2006/math">
                    <m:r>
                      <a:rPr lang="en-US" sz="44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4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4400" b="1" dirty="0"/>
                  <a:t>חסם אסימפטוטי עליון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9204E9B-27AD-4F72-8B26-783C38FCE1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40" y="189564"/>
                <a:ext cx="5814412" cy="769441"/>
              </a:xfrm>
              <a:prstGeom prst="rect">
                <a:avLst/>
              </a:prstGeom>
              <a:blipFill>
                <a:blip r:embed="rId4"/>
                <a:stretch>
                  <a:fillRect l="-4407" t="-16667" r="-3358" b="-365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ubtitle 2">
            <a:extLst>
              <a:ext uri="{FF2B5EF4-FFF2-40B4-BE49-F238E27FC236}">
                <a16:creationId xmlns:a16="http://schemas.microsoft.com/office/drawing/2014/main" id="{25F0590C-7D31-451B-A841-BBE6296B77A6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322966B-F8B3-4861-84C1-E8BCD1020DA2}"/>
              </a:ext>
            </a:extLst>
          </p:cNvPr>
          <p:cNvCxnSpPr/>
          <p:nvPr/>
        </p:nvCxnSpPr>
        <p:spPr>
          <a:xfrm>
            <a:off x="1386349" y="4050890"/>
            <a:ext cx="2566219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DF5E8C21-110E-42E8-8CAA-B80255DA75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7036" y="3005931"/>
                <a:ext cx="3157869" cy="113133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1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  <a:cs typeface="+mn-cs"/>
                        </a:rPr>
                        <m:t>𝑶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  <a:cs typeface="+mn-cs"/>
                        </a:rPr>
                        <m:t>𝒏𝒍𝒐𝒈𝒏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he-IL" sz="4000" b="1" i="1" dirty="0">
                  <a:latin typeface="Abadi" panose="020B0604020202020204" pitchFamily="34" charset="0"/>
                  <a:cs typeface="+mn-cs"/>
                </a:endParaRPr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DF5E8C21-110E-42E8-8CAA-B80255DA7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36" y="3005931"/>
                <a:ext cx="3157869" cy="1131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F6F68A-4B05-4A40-AA6B-914F62B7F2EB}"/>
              </a:ext>
            </a:extLst>
          </p:cNvPr>
          <p:cNvCxnSpPr/>
          <p:nvPr/>
        </p:nvCxnSpPr>
        <p:spPr>
          <a:xfrm>
            <a:off x="1106129" y="5855109"/>
            <a:ext cx="2566219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0C78AFC5-5ACB-4FCE-8671-CC740AE9A2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2874" y="4828375"/>
                <a:ext cx="3157869" cy="113133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1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  <a:cs typeface="+mn-cs"/>
                        </a:rPr>
                        <m:t>𝑶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  <a:cs typeface="+mn-cs"/>
                        </a:rPr>
                        <m:t>𝒍𝒐𝒈𝒍𝒐𝒈𝒏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he-IL" sz="4000" b="1" i="1" dirty="0">
                  <a:latin typeface="Abadi" panose="020B0604020202020204" pitchFamily="34" charset="0"/>
                  <a:cs typeface="+mn-cs"/>
                </a:endParaRPr>
              </a:p>
            </p:txBody>
          </p:sp>
        </mc:Choice>
        <mc:Fallback xmlns="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0C78AFC5-5ACB-4FCE-8671-CC740AE9A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74" y="4828375"/>
                <a:ext cx="3157869" cy="1131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94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4CFF-D052-4AEF-9A33-823169399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pPr algn="ctr"/>
            <a:r>
              <a:rPr lang="he-IL" b="1" dirty="0">
                <a:latin typeface="Abadi" panose="020B0604020202020204" pitchFamily="34" charset="0"/>
                <a:cs typeface="+mn-cs"/>
              </a:rPr>
              <a:t>מבנה נתונים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0A88C3A-B0E8-4183-9F99-F6957DAF0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0874" y="3778138"/>
            <a:ext cx="9710252" cy="740814"/>
          </a:xfrm>
        </p:spPr>
        <p:txBody>
          <a:bodyPr>
            <a:normAutofit/>
          </a:bodyPr>
          <a:lstStyle/>
          <a:p>
            <a:pPr algn="ctr"/>
            <a:r>
              <a:rPr lang="he-IL" sz="3600" dirty="0"/>
              <a:t>דרך לאחסן נתונים (</a:t>
            </a:r>
            <a:r>
              <a:rPr lang="he-IL" sz="3600" b="1" dirty="0"/>
              <a:t>מידע</a:t>
            </a:r>
            <a:r>
              <a:rPr lang="he-IL" sz="3600" dirty="0"/>
              <a:t>) במחשב</a:t>
            </a:r>
          </a:p>
        </p:txBody>
      </p:sp>
    </p:spTree>
    <p:extLst>
      <p:ext uri="{BB962C8B-B14F-4D97-AF65-F5344CB8AC3E}">
        <p14:creationId xmlns:p14="http://schemas.microsoft.com/office/powerpoint/2010/main" val="307933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F3001B-E419-4A91-8307-BCCA0B9F64AD}"/>
              </a:ext>
            </a:extLst>
          </p:cNvPr>
          <p:cNvSpPr txBox="1">
            <a:spLocks/>
          </p:cNvSpPr>
          <p:nvPr/>
        </p:nvSpPr>
        <p:spPr>
          <a:xfrm>
            <a:off x="6202846" y="862664"/>
            <a:ext cx="3157869" cy="1131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4000" b="1" dirty="0">
                <a:solidFill>
                  <a:srgbClr val="FFC000"/>
                </a:solidFill>
                <a:latin typeface="Abadi" panose="020B0604020202020204" pitchFamily="34" charset="0"/>
                <a:cs typeface="+mn-cs"/>
              </a:rPr>
              <a:t>טענה: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27790F-8BEB-4F7A-B529-B1634A2F3108}"/>
                  </a:ext>
                </a:extLst>
              </p:cNvPr>
              <p:cNvSpPr/>
              <p:nvPr/>
            </p:nvSpPr>
            <p:spPr>
              <a:xfrm>
                <a:off x="3295640" y="189564"/>
                <a:ext cx="581441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e-IL" sz="4400" b="1" dirty="0"/>
                  <a:t> </a:t>
                </a:r>
                <a14:m>
                  <m:oMath xmlns:m="http://schemas.openxmlformats.org/officeDocument/2006/math">
                    <m:r>
                      <a:rPr lang="en-US" sz="44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4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4400" b="1" dirty="0"/>
                  <a:t>חסם אסימפטוטי עליון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27790F-8BEB-4F7A-B529-B1634A2F31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40" y="189564"/>
                <a:ext cx="5814412" cy="769441"/>
              </a:xfrm>
              <a:prstGeom prst="rect">
                <a:avLst/>
              </a:prstGeom>
              <a:blipFill>
                <a:blip r:embed="rId2"/>
                <a:stretch>
                  <a:fillRect l="-4407" t="-16667" r="-3358" b="-365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14D72BF-6298-4142-ACFA-FD02D598F0BE}"/>
                  </a:ext>
                </a:extLst>
              </p:cNvPr>
              <p:cNvSpPr/>
              <p:nvPr/>
            </p:nvSpPr>
            <p:spPr>
              <a:xfrm>
                <a:off x="-1061357" y="1076750"/>
                <a:ext cx="12969839" cy="12128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sz="36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6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36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36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6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1" dirty="0">
                  <a:solidFill>
                    <a:srgbClr val="FFC000"/>
                  </a:solidFill>
                </a:endParaRPr>
              </a:p>
              <a:p>
                <a:pPr algn="ctr" rtl="1"/>
                <a:endParaRPr lang="en-US" sz="3600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14D72BF-6298-4142-ACFA-FD02D598F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61357" y="1076750"/>
                <a:ext cx="12969839" cy="12128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9959733-0890-4E7B-A3BC-BBE48ECED371}"/>
                  </a:ext>
                </a:extLst>
              </p:cNvPr>
              <p:cNvSpPr/>
              <p:nvPr/>
            </p:nvSpPr>
            <p:spPr>
              <a:xfrm>
                <a:off x="444500" y="1683198"/>
                <a:ext cx="10896600" cy="44711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:endParaRPr lang="he-IL" sz="3600" b="1" u="sng" dirty="0"/>
              </a:p>
              <a:p>
                <a:pPr algn="r" rtl="1"/>
                <a:r>
                  <a:rPr lang="he-IL" sz="2400" b="1" u="sng" dirty="0"/>
                  <a:t>הוכחה בעזרת הגדרה 1:</a:t>
                </a:r>
                <a:endParaRPr lang="he-IL" sz="2400" b="1" dirty="0"/>
              </a:p>
              <a:p>
                <a:pPr algn="r" rtl="1"/>
                <a:endParaRPr lang="he-IL" sz="2400" b="1" dirty="0"/>
              </a:p>
              <a:p>
                <a:pPr algn="r" rtl="1"/>
                <a:r>
                  <a:rPr lang="he-IL" sz="2400" b="1" dirty="0"/>
                  <a:t>נניח בשלילה שקיימים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≥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 </m:t>
                        </m:r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≥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m:rPr>
                            <m:nor/>
                          </m:rPr>
                          <a:rPr lang="he-IL" sz="2400" b="1" dirty="0"/>
                          <m:t> 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:r>
                  <a:rPr lang="he-IL" sz="2400" dirty="0"/>
                  <a:t>  כך שלכל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e-IL" sz="2400" dirty="0"/>
                  <a:t> מתקיים:</a:t>
                </a: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b="0" dirty="0"/>
              </a:p>
              <a:p>
                <a:pPr algn="r" rtl="1"/>
                <a:r>
                  <a:rPr lang="he-IL" sz="2400" dirty="0"/>
                  <a:t>בגלל שהטענה נכונה לכל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sz="2400" dirty="0"/>
                  <a:t> נוכל לבחור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sz="2400" dirty="0"/>
                  <a:t> ולצמצם</a:t>
                </a:r>
              </a:p>
              <a:p>
                <a:pPr algn="r" rtl="1"/>
                <a:r>
                  <a:rPr lang="he-IL" sz="2400" dirty="0"/>
                  <a:t>                      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400" b="1" dirty="0"/>
              </a:p>
              <a:p>
                <a:pPr algn="r" rtl="1"/>
                <a:endParaRPr lang="he-IL" sz="2400" dirty="0"/>
              </a:p>
              <a:p>
                <a:pPr algn="r" rtl="1"/>
                <a:endParaRPr lang="he-IL" sz="2400" dirty="0"/>
              </a:p>
              <a:p>
                <a:pPr algn="r" rtl="1"/>
                <a:r>
                  <a:rPr lang="he-IL" sz="2400" dirty="0"/>
                  <a:t>בסתירה לכך שהנוסחא מתקיימת עבור כל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he-IL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9959733-0890-4E7B-A3BC-BBE48ECED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00" y="1683198"/>
                <a:ext cx="10896600" cy="4471160"/>
              </a:xfrm>
              <a:prstGeom prst="rect">
                <a:avLst/>
              </a:prstGeom>
              <a:blipFill>
                <a:blip r:embed="rId4"/>
                <a:stretch>
                  <a:fillRect r="-839" b="-218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ubtitle 2">
            <a:extLst>
              <a:ext uri="{FF2B5EF4-FFF2-40B4-BE49-F238E27FC236}">
                <a16:creationId xmlns:a16="http://schemas.microsoft.com/office/drawing/2014/main" id="{EB6E52CA-0B8F-4821-A470-D7DFA8FA1C04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</p:spTree>
    <p:extLst>
      <p:ext uri="{BB962C8B-B14F-4D97-AF65-F5344CB8AC3E}">
        <p14:creationId xmlns:p14="http://schemas.microsoft.com/office/powerpoint/2010/main" val="616961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AEF3001B-E419-4A91-8307-BCCA0B9F64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3296" y="253993"/>
                <a:ext cx="2615236" cy="1655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1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1" i="1" smtClean="0">
                          <a:latin typeface="Cambria Math" panose="02040503050406030204" pitchFamily="18" charset="0"/>
                          <a:cs typeface="+mn-cs"/>
                        </a:rPr>
                        <m:t>𝒙</m:t>
                      </m:r>
                      <m:r>
                        <a:rPr lang="en-US" sz="11500" b="1" i="1" smtClean="0">
                          <a:latin typeface="Cambria Math" panose="02040503050406030204" pitchFamily="18" charset="0"/>
                          <a:cs typeface="+mn-cs"/>
                        </a:rPr>
                        <m:t>!</m:t>
                      </m:r>
                    </m:oMath>
                  </m:oMathPara>
                </a14:m>
                <a:endParaRPr lang="he-IL" sz="11500" b="1" i="1" dirty="0">
                  <a:latin typeface="Abadi" panose="020B0604020202020204" pitchFamily="34" charset="0"/>
                  <a:cs typeface="+mn-cs"/>
                </a:endParaRPr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AEF3001B-E419-4A91-8307-BCCA0B9F6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96" y="253993"/>
                <a:ext cx="2615236" cy="1655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2">
            <a:extLst>
              <a:ext uri="{FF2B5EF4-FFF2-40B4-BE49-F238E27FC236}">
                <a16:creationId xmlns:a16="http://schemas.microsoft.com/office/drawing/2014/main" id="{5F9A5869-34DA-4A64-B0D9-28302D843493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0EB7A0A1-3D8C-40E5-983F-F3C919A3AE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40531" y="253993"/>
                <a:ext cx="2615236" cy="1655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1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9600" b="1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sz="9600" b="1" i="1" smtClean="0"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p>
                          <m:r>
                            <a:rPr lang="en-US" sz="9600" b="1" i="1" smtClean="0"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he-IL" sz="9600" b="1" i="1" dirty="0">
                  <a:latin typeface="Abadi" panose="020B0604020202020204" pitchFamily="34" charset="0"/>
                  <a:cs typeface="+mn-cs"/>
                </a:endParaRP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0EB7A0A1-3D8C-40E5-983F-F3C919A3A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531" y="253993"/>
                <a:ext cx="2615236" cy="1655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7568B5F8-9767-4245-BB19-EA499AC376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4946" y="1647327"/>
                <a:ext cx="11149637" cy="98526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1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/>
                <a:r>
                  <a:rPr lang="he-IL" sz="2400" b="1" dirty="0">
                    <a:latin typeface="Abadi" panose="020B0604020202020204" pitchFamily="34" charset="0"/>
                    <a:cs typeface="+mn-cs"/>
                  </a:rPr>
                  <a:t>בעזרת כלל המנה נחשב את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+mn-cs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+mn-cs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cs typeface="+mn-cs"/>
                              </a:rPr>
                              <m:t>𝒏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cs typeface="+mn-cs"/>
                              </a:rPr>
                              <m:t>→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cs typeface="+mn-cs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cs typeface="+mn-cs"/>
                              </a:rPr>
                              <m:t>𝒙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cs typeface="+mn-cs"/>
                              </a:rPr>
                              <m:t>!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+mn-cs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+mn-cs"/>
                                  </a:rPr>
                                  <m:t>𝒙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he-IL" sz="7200" b="1" dirty="0">
                  <a:latin typeface="Abadi" panose="020B0604020202020204" pitchFamily="34" charset="0"/>
                  <a:cs typeface="+mn-cs"/>
                </a:endParaRPr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7568B5F8-9767-4245-BB19-EA499AC37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46" y="1647327"/>
                <a:ext cx="11149637" cy="985260"/>
              </a:xfrm>
              <a:prstGeom prst="rect">
                <a:avLst/>
              </a:prstGeom>
              <a:blipFill>
                <a:blip r:embed="rId4"/>
                <a:stretch>
                  <a:fillRect r="-82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AEF51D36-56BE-4209-B29E-7239563050FE}"/>
              </a:ext>
            </a:extLst>
          </p:cNvPr>
          <p:cNvSpPr txBox="1">
            <a:spLocks/>
          </p:cNvSpPr>
          <p:nvPr/>
        </p:nvSpPr>
        <p:spPr>
          <a:xfrm>
            <a:off x="-5189996" y="2936370"/>
            <a:ext cx="11149637" cy="9852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he-IL" sz="7200" b="1" dirty="0">
              <a:latin typeface="Abadi" panose="020B0604020202020204" pitchFamily="34" charset="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C93CB990-A999-4F9B-A7E0-0A7E70042A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878" y="2726964"/>
                <a:ext cx="11741526" cy="98526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1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/>
                <a:r>
                  <a:rPr lang="he-IL" sz="2400" b="1" dirty="0">
                    <a:latin typeface="Abadi" panose="020B0604020202020204" pitchFamily="34" charset="0"/>
                    <a:cs typeface="+mn-cs"/>
                  </a:rPr>
                  <a:t>עבור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cs typeface="+mn-cs"/>
                          </a:rPr>
                          <m:t>𝒏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+mn-cs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+mn-cs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+mn-cs"/>
                              </a:rPr>
                              <m:t>𝒙</m:t>
                            </m:r>
                          </m:sup>
                        </m:sSup>
                      </m:den>
                    </m:f>
                  </m:oMath>
                </a14:m>
                <a:r>
                  <a:rPr lang="he-IL" sz="2400" b="1" dirty="0">
                    <a:latin typeface="Abadi" panose="020B0604020202020204" pitchFamily="34" charset="0"/>
                    <a:cs typeface="+mn-cs"/>
                  </a:rPr>
                  <a:t> נחשב את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𝑙𝑖𝑚</m:t>
                        </m:r>
                      </m:e>
                      <m:li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Low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he-IL" sz="2400" b="1" i="1" dirty="0">
                  <a:latin typeface="Abadi" panose="020B0604020202020204" pitchFamily="34" charset="0"/>
                  <a:cs typeface="+mn-cs"/>
                </a:endParaRPr>
              </a:p>
              <a:p>
                <a:pPr algn="r"/>
                <a:endParaRPr lang="he-IL" sz="2400" b="1" i="1" dirty="0">
                  <a:latin typeface="Abadi" panose="020B0604020202020204" pitchFamily="34" charset="0"/>
                  <a:cs typeface="+mn-cs"/>
                </a:endParaRPr>
              </a:p>
              <a:p>
                <a:pPr algn="r"/>
                <a:r>
                  <a:rPr lang="he-IL" sz="2400" b="1" i="1" dirty="0">
                    <a:latin typeface="Abadi" panose="020B0604020202020204" pitchFamily="34" charset="0"/>
                    <a:cs typeface="+mn-cs"/>
                  </a:rPr>
                  <a:t> </a:t>
                </a:r>
                <a:r>
                  <a:rPr lang="he-IL" sz="2400" b="1" dirty="0">
                    <a:latin typeface="Abadi" panose="020B0604020202020204" pitchFamily="34" charset="0"/>
                    <a:cs typeface="+mn-cs"/>
                  </a:rPr>
                  <a:t>וכן אם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cs typeface="+mn-cs"/>
                      </a:rPr>
                      <m:t>𝒒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+mn-cs"/>
                      </a:rPr>
                      <m:t>&lt;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+mn-cs"/>
                      </a:rPr>
                      <m:t>𝟏</m:t>
                    </m:r>
                  </m:oMath>
                </a14:m>
                <a:r>
                  <a:rPr lang="he-IL" sz="2400" b="1" i="1" dirty="0">
                    <a:latin typeface="Abadi" panose="020B0604020202020204" pitchFamily="34" charset="0"/>
                    <a:cs typeface="+mn-cs"/>
                  </a:rPr>
                  <a:t> </a:t>
                </a:r>
                <a:r>
                  <a:rPr lang="he-IL" sz="2400" b="1" dirty="0">
                    <a:latin typeface="Abadi" panose="020B0604020202020204" pitchFamily="34" charset="0"/>
                    <a:cs typeface="+mn-cs"/>
                  </a:rPr>
                  <a:t>אזי</a:t>
                </a:r>
                <a:r>
                  <a:rPr lang="en-US" sz="2400" b="1" dirty="0">
                    <a:latin typeface="Abadi" panose="020B0604020202020204" pitchFamily="34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Low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he-IL" sz="2400" b="1" i="1" dirty="0">
                    <a:latin typeface="Abadi" panose="020B0604020202020204" pitchFamily="34" charset="0"/>
                    <a:cs typeface="+mn-cs"/>
                  </a:rPr>
                  <a:t> </a:t>
                </a:r>
                <a:r>
                  <a:rPr lang="he-IL" sz="2400" b="1" dirty="0">
                    <a:latin typeface="Abadi" panose="020B0604020202020204" pitchFamily="34" charset="0"/>
                    <a:cs typeface="+mn-cs"/>
                  </a:rPr>
                  <a:t>ואם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cs typeface="+mn-cs"/>
                      </a:rPr>
                      <m:t>𝒒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+mn-cs"/>
                      </a:rPr>
                      <m:t>&gt;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+mn-cs"/>
                      </a:rPr>
                      <m:t>𝟏</m:t>
                    </m:r>
                  </m:oMath>
                </a14:m>
                <a:r>
                  <a:rPr lang="he-IL" sz="2400" b="1" dirty="0">
                    <a:latin typeface="Abadi" panose="020B0604020202020204" pitchFamily="34" charset="0"/>
                    <a:cs typeface="+mn-cs"/>
                  </a:rPr>
                  <a:t> אז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Low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he-IL" sz="2400" b="1" i="1" dirty="0">
                  <a:latin typeface="Abadi" panose="020B0604020202020204" pitchFamily="34" charset="0"/>
                  <a:cs typeface="+mn-cs"/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C93CB990-A999-4F9B-A7E0-0A7E70042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8" y="2726964"/>
                <a:ext cx="11741526" cy="985260"/>
              </a:xfrm>
              <a:prstGeom prst="rect">
                <a:avLst/>
              </a:prstGeom>
              <a:blipFill>
                <a:blip r:embed="rId5"/>
                <a:stretch>
                  <a:fillRect t="-19136" r="-779" b="-2654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4E5F83F-DE11-4F14-A0D8-98466803285C}"/>
                  </a:ext>
                </a:extLst>
              </p:cNvPr>
              <p:cNvSpPr/>
              <p:nvPr/>
            </p:nvSpPr>
            <p:spPr>
              <a:xfrm>
                <a:off x="832404" y="4395020"/>
                <a:ext cx="10660958" cy="2175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∞</m:t>
                          </m:r>
                        </m:lim>
                      </m:limLow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𝐚</m:t>
                                  </m:r>
                                </m:e>
                                <m:sub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𝐚</m:t>
                                  </m:r>
                                </m:e>
                                <m:sub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∞</m:t>
                          </m:r>
                        </m:lim>
                      </m:limLow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∞</m:t>
                          </m:r>
                        </m:lim>
                      </m:limLow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d>
                                <m:d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∞</m:t>
                          </m:r>
                        </m:lim>
                      </m:limLow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𝒍𝒊𝒎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dirty="0"/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Low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!∈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sz="2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4E5F83F-DE11-4F14-A0D8-984668032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04" y="4395020"/>
                <a:ext cx="10660958" cy="21751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80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A516492C-EF4A-44FD-8D95-68B8CC7BF4B8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8740B24-5B6F-417E-AD23-88F204EA2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-1082446"/>
            <a:ext cx="9753600" cy="2387600"/>
          </a:xfrm>
        </p:spPr>
        <p:txBody>
          <a:bodyPr/>
          <a:lstStyle/>
          <a:p>
            <a:r>
              <a:rPr lang="he-IL" b="1" dirty="0">
                <a:latin typeface="Abadi" panose="020B0604020202020204" pitchFamily="34" charset="0"/>
                <a:cs typeface="+mn-cs"/>
              </a:rPr>
              <a:t>מיונים – חסם עליון</a:t>
            </a:r>
          </a:p>
        </p:txBody>
      </p:sp>
      <p:pic>
        <p:nvPicPr>
          <p:cNvPr id="14" name="Picture 2" descr="study50 slide">
            <a:extLst>
              <a:ext uri="{FF2B5EF4-FFF2-40B4-BE49-F238E27FC236}">
                <a16:creationId xmlns:a16="http://schemas.microsoft.com/office/drawing/2014/main" id="{2DB93CFF-8D6F-4C59-BEE8-EC54B9466E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46" b="28422"/>
          <a:stretch/>
        </p:blipFill>
        <p:spPr bwMode="auto">
          <a:xfrm>
            <a:off x="914400" y="2310582"/>
            <a:ext cx="9963964" cy="225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6963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A516492C-EF4A-44FD-8D95-68B8CC7BF4B8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004A7B05-D799-42F7-BF9B-F4A87D1030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007495" y="954472"/>
                <a:ext cx="4596581" cy="101534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1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1" i="1" dirty="0" smtClean="0">
                          <a:latin typeface="Cambria Math" panose="02040503050406030204" pitchFamily="18" charset="0"/>
                          <a:cs typeface="+mn-cs"/>
                        </a:rPr>
                        <m:t>( </m:t>
                      </m:r>
                      <m:r>
                        <a:rPr lang="en-US" sz="3500" b="1" i="1" dirty="0" smtClean="0">
                          <a:latin typeface="Cambria Math" panose="02040503050406030204" pitchFamily="18" charset="0"/>
                          <a:cs typeface="+mn-cs"/>
                        </a:rPr>
                        <m:t>𝒏</m:t>
                      </m:r>
                      <m:r>
                        <a:rPr lang="en-US" sz="3500" b="1" i="1" dirty="0" smtClean="0">
                          <a:latin typeface="Cambria Math" panose="02040503050406030204" pitchFamily="18" charset="0"/>
                          <a:cs typeface="+mn-cs"/>
                        </a:rPr>
                        <m:t> – </m:t>
                      </m:r>
                      <m:r>
                        <a:rPr lang="en-US" sz="3500" b="1" i="1" dirty="0" smtClean="0">
                          <a:latin typeface="Cambria Math" panose="02040503050406030204" pitchFamily="18" charset="0"/>
                          <a:cs typeface="+mn-cs"/>
                        </a:rPr>
                        <m:t>𝟏</m:t>
                      </m:r>
                      <m:r>
                        <a:rPr lang="en-US" sz="3500" b="1" i="1" dirty="0" smtClean="0">
                          <a:latin typeface="Cambria Math" panose="02040503050406030204" pitchFamily="18" charset="0"/>
                          <a:cs typeface="+mn-cs"/>
                        </a:rPr>
                        <m:t> )</m:t>
                      </m:r>
                    </m:oMath>
                  </m:oMathPara>
                </a14:m>
                <a:endParaRPr lang="he-IL" sz="3500" b="1" dirty="0">
                  <a:latin typeface="Abadi" panose="020B0604020202020204" pitchFamily="34" charset="0"/>
                  <a:cs typeface="+mn-cs"/>
                </a:endParaRP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004A7B05-D799-42F7-BF9B-F4A87D103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7495" y="954472"/>
                <a:ext cx="4596581" cy="10153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D1E68B06-AF72-4914-895C-C97D4E6503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6148" y="942692"/>
                <a:ext cx="2330245" cy="101534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1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1" i="1" dirty="0" smtClean="0">
                          <a:latin typeface="Cambria Math" panose="02040503050406030204" pitchFamily="18" charset="0"/>
                          <a:cs typeface="+mn-cs"/>
                        </a:rPr>
                        <m:t>+ ( </m:t>
                      </m:r>
                      <m:r>
                        <a:rPr lang="en-US" sz="3500" b="1" i="1" dirty="0" smtClean="0">
                          <a:latin typeface="Cambria Math" panose="02040503050406030204" pitchFamily="18" charset="0"/>
                          <a:cs typeface="+mn-cs"/>
                        </a:rPr>
                        <m:t>𝒏</m:t>
                      </m:r>
                      <m:r>
                        <a:rPr lang="en-US" sz="3500" b="1" i="1" dirty="0" smtClean="0">
                          <a:latin typeface="Cambria Math" panose="02040503050406030204" pitchFamily="18" charset="0"/>
                          <a:cs typeface="+mn-cs"/>
                        </a:rPr>
                        <m:t> – </m:t>
                      </m:r>
                      <m:r>
                        <a:rPr lang="en-US" sz="3500" b="1" i="1" dirty="0" smtClean="0">
                          <a:latin typeface="Cambria Math" panose="02040503050406030204" pitchFamily="18" charset="0"/>
                          <a:cs typeface="+mn-cs"/>
                        </a:rPr>
                        <m:t>𝟐</m:t>
                      </m:r>
                      <m:r>
                        <a:rPr lang="en-US" sz="3500" b="1" i="1" dirty="0" smtClean="0">
                          <a:latin typeface="Cambria Math" panose="02040503050406030204" pitchFamily="18" charset="0"/>
                          <a:cs typeface="+mn-cs"/>
                        </a:rPr>
                        <m:t> )</m:t>
                      </m:r>
                    </m:oMath>
                  </m:oMathPara>
                </a14:m>
                <a:endParaRPr lang="he-IL" sz="3500" b="1" dirty="0">
                  <a:latin typeface="Abadi" panose="020B0604020202020204" pitchFamily="34" charset="0"/>
                  <a:cs typeface="+mn-cs"/>
                </a:endParaRP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D1E68B06-AF72-4914-895C-C97D4E650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148" y="942692"/>
                <a:ext cx="2330245" cy="10153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44BCF96D-6012-4FC2-85FA-B204C163FB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99200" y="932483"/>
                <a:ext cx="1777261" cy="101534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1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1" i="1" dirty="0" smtClean="0">
                          <a:latin typeface="Cambria Math" panose="02040503050406030204" pitchFamily="18" charset="0"/>
                          <a:cs typeface="+mn-cs"/>
                        </a:rPr>
                        <m:t>+ … +</m:t>
                      </m:r>
                    </m:oMath>
                  </m:oMathPara>
                </a14:m>
                <a:endParaRPr lang="he-IL" sz="3500" b="1" dirty="0">
                  <a:latin typeface="Abadi" panose="020B0604020202020204" pitchFamily="34" charset="0"/>
                  <a:cs typeface="+mn-cs"/>
                </a:endParaRPr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44BCF96D-6012-4FC2-85FA-B204C163F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200" y="932483"/>
                <a:ext cx="1777261" cy="10153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170B2865-CDEB-4E5D-AD6B-688C990438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42039" y="945075"/>
                <a:ext cx="625902" cy="101534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1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1" i="1" dirty="0" smtClean="0">
                          <a:latin typeface="Cambria Math" panose="02040503050406030204" pitchFamily="18" charset="0"/>
                          <a:cs typeface="+mn-cs"/>
                        </a:rPr>
                        <m:t>𝟏</m:t>
                      </m:r>
                    </m:oMath>
                  </m:oMathPara>
                </a14:m>
                <a:endParaRPr lang="he-IL" sz="3500" b="1" dirty="0">
                  <a:latin typeface="Abadi" panose="020B0604020202020204" pitchFamily="34" charset="0"/>
                  <a:cs typeface="+mn-cs"/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170B2865-CDEB-4E5D-AD6B-688C99043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039" y="945075"/>
                <a:ext cx="625902" cy="10153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79F090F9-6933-423F-AD1D-E36F98A150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3837040" y="1364257"/>
                <a:ext cx="8790039" cy="19378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1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1" i="1" smtClean="0"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sz="3500" b="1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500" b="1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en-US" sz="3500" b="1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𝒏</m:t>
                              </m:r>
                              <m:r>
                                <a:rPr lang="en-US" sz="3500" b="1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lang="en-US" sz="3500" b="1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3500" b="1" i="1" smtClean="0">
                              <a:latin typeface="Cambria Math" panose="02040503050406030204" pitchFamily="18" charset="0"/>
                              <a:cs typeface="+mn-cs"/>
                            </a:rPr>
                            <m:t>∙(</m:t>
                          </m:r>
                          <m:r>
                            <a:rPr lang="en-US" sz="3500" b="1" i="1" smtClean="0">
                              <a:latin typeface="Cambria Math" panose="02040503050406030204" pitchFamily="18" charset="0"/>
                              <a:cs typeface="+mn-cs"/>
                            </a:rPr>
                            <m:t>𝒏</m:t>
                          </m:r>
                          <m:r>
                            <a:rPr lang="en-US" sz="3500" b="1" i="1" smtClean="0"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lang="en-US" sz="3500" b="1" i="1" smtClean="0"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r>
                            <a:rPr lang="en-US" sz="3500" b="1" i="1" smtClean="0"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lang="en-US" sz="3500" b="1" i="1" smtClean="0"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r>
                            <a:rPr lang="en-US" sz="3500" b="1" i="1" smtClean="0"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lang="en-US" sz="3500" b="1" i="1" smtClean="0"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den>
                      </m:f>
                      <m:r>
                        <a:rPr lang="en-US" sz="3500" b="1" i="1" smtClean="0"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sz="3500" b="1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lang="en-US" sz="3500" b="1" i="1" smtClean="0">
                              <a:latin typeface="Cambria Math" panose="02040503050406030204" pitchFamily="18" charset="0"/>
                              <a:cs typeface="+mn-cs"/>
                            </a:rPr>
                            <m:t>𝒏</m:t>
                          </m:r>
                          <m:r>
                            <a:rPr lang="en-US" sz="3500" b="1" i="1" smtClean="0">
                              <a:latin typeface="Cambria Math" panose="02040503050406030204" pitchFamily="18" charset="0"/>
                              <a:cs typeface="+mn-cs"/>
                            </a:rPr>
                            <m:t>∙</m:t>
                          </m:r>
                          <m:d>
                            <m:dPr>
                              <m:ctrlPr>
                                <a:rPr lang="en-US" sz="3500" b="1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en-US" sz="3500" b="1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𝒏</m:t>
                              </m:r>
                              <m:r>
                                <a:rPr lang="en-US" sz="3500" b="1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lang="en-US" sz="3500" b="1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e>
                          </m:d>
                        </m:num>
                        <m:den>
                          <m:r>
                            <a:rPr lang="en-US" sz="3500" b="1" i="1" smtClean="0"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he-IL" sz="3500" b="1" dirty="0">
                  <a:latin typeface="Abadi" panose="020B0604020202020204" pitchFamily="34" charset="0"/>
                  <a:cs typeface="+mn-cs"/>
                </a:endParaRPr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79F090F9-6933-423F-AD1D-E36F98A15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37040" y="1364257"/>
                <a:ext cx="8790039" cy="1937890"/>
              </a:xfrm>
              <a:prstGeom prst="rect">
                <a:avLst/>
              </a:prstGeom>
              <a:blipFill>
                <a:blip r:embed="rId6"/>
                <a:stretch>
                  <a:fillRect r="-30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7ACA2BEE-3E2D-4425-8F60-C9058CB20F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3003757" y="2816680"/>
                <a:ext cx="7123472" cy="148575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1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1" i="1" smtClean="0"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sz="3500" b="1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500" b="1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en-US" sz="3500" b="1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3500" b="1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3500" b="1" i="1" smtClean="0"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den>
                      </m:f>
                      <m:r>
                        <a:rPr lang="en-US" sz="3500" b="1" i="1" smtClean="0"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lang="en-US" sz="3500" b="1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lang="en-US" sz="3500" b="1" i="1" smtClean="0">
                              <a:latin typeface="Cambria Math" panose="02040503050406030204" pitchFamily="18" charset="0"/>
                              <a:cs typeface="+mn-cs"/>
                            </a:rPr>
                            <m:t>𝒏</m:t>
                          </m:r>
                        </m:num>
                        <m:den>
                          <m:r>
                            <a:rPr lang="en-US" sz="3500" b="1" i="1" smtClean="0"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den>
                      </m:f>
                      <m:r>
                        <a:rPr lang="en-US" sz="3500" b="1" i="1" smtClean="0"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lang="en-US" sz="3500" b="1" i="1" smtClean="0">
                          <a:latin typeface="Cambria Math" panose="02040503050406030204" pitchFamily="18" charset="0"/>
                          <a:cs typeface="+mn-cs"/>
                        </a:rPr>
                        <m:t>𝑶</m:t>
                      </m:r>
                      <m:r>
                        <a:rPr lang="en-US" sz="3500" b="1" i="1" smtClean="0"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sSup>
                        <m:sSupPr>
                          <m:ctrlPr>
                            <a:rPr lang="en-US" sz="3500" b="1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sz="3500" b="1" i="1" smtClean="0">
                              <a:latin typeface="Cambria Math" panose="02040503050406030204" pitchFamily="18" charset="0"/>
                              <a:cs typeface="+mn-cs"/>
                            </a:rPr>
                            <m:t>𝒏</m:t>
                          </m:r>
                        </m:e>
                        <m:sup>
                          <m:r>
                            <a:rPr lang="en-US" sz="3500" b="1" i="1" smtClean="0"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p>
                      </m:sSup>
                      <m:r>
                        <a:rPr lang="en-US" sz="3500" b="1" i="1" smtClean="0"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he-IL" sz="3500" b="1" dirty="0">
                  <a:latin typeface="Abadi" panose="020B0604020202020204" pitchFamily="34" charset="0"/>
                  <a:cs typeface="+mn-cs"/>
                </a:endParaRPr>
              </a:p>
            </p:txBody>
          </p:sp>
        </mc:Choice>
        <mc:Fallback xmlns="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7ACA2BEE-3E2D-4425-8F60-C9058CB20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03757" y="2816680"/>
                <a:ext cx="7123472" cy="14857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>
            <a:extLst>
              <a:ext uri="{FF2B5EF4-FFF2-40B4-BE49-F238E27FC236}">
                <a16:creationId xmlns:a16="http://schemas.microsoft.com/office/drawing/2014/main" id="{B82417CD-EBC5-468C-9374-97174D4543A4}"/>
              </a:ext>
            </a:extLst>
          </p:cNvPr>
          <p:cNvSpPr txBox="1">
            <a:spLocks/>
          </p:cNvSpPr>
          <p:nvPr/>
        </p:nvSpPr>
        <p:spPr>
          <a:xfrm>
            <a:off x="914400" y="-1082446"/>
            <a:ext cx="97536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b="1" dirty="0">
                <a:latin typeface="Abadi" panose="020B0604020202020204" pitchFamily="34" charset="0"/>
                <a:cs typeface="+mn-cs"/>
              </a:rPr>
              <a:t>מיונים – חסם עליון למיון בועות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990AD91C-17FA-42E4-864A-A4B15B3637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83676" y="4681452"/>
                <a:ext cx="7123472" cy="148575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1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𝑺</m:t>
                      </m:r>
                      <m:d>
                        <m:dPr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500" b="1" i="1" smtClean="0"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sz="35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5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3500" b="1" i="1">
                              <a:latin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sz="35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5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sz="35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5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500" b="1" i="1" smtClean="0">
                                  <a:latin typeface="Cambria Math" panose="02040503050406030204" pitchFamily="18" charset="0"/>
                                </a:rPr>
                                <m:t>𝒂𝒏</m:t>
                              </m:r>
                            </m:e>
                          </m:d>
                        </m:num>
                        <m:den>
                          <m:r>
                            <a:rPr lang="en-US" sz="35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he-IL" sz="3500" b="1" dirty="0">
                  <a:latin typeface="Abadi" panose="020B0604020202020204" pitchFamily="34" charset="0"/>
                  <a:cs typeface="+mn-cs"/>
                </a:endParaRPr>
              </a:p>
            </p:txBody>
          </p:sp>
        </mc:Choice>
        <mc:Fallback xmlns="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990AD91C-17FA-42E4-864A-A4B15B363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676" y="4681452"/>
                <a:ext cx="7123472" cy="1485753"/>
              </a:xfrm>
              <a:prstGeom prst="rect">
                <a:avLst/>
              </a:prstGeom>
              <a:blipFill>
                <a:blip r:embed="rId8"/>
                <a:stretch>
                  <a:fillRect r="-8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9841B3C-EF80-472A-B361-1A427CA65F1A}"/>
              </a:ext>
            </a:extLst>
          </p:cNvPr>
          <p:cNvSpPr txBox="1"/>
          <p:nvPr/>
        </p:nvSpPr>
        <p:spPr>
          <a:xfrm>
            <a:off x="8209507" y="4302433"/>
            <a:ext cx="81550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800" b="1" dirty="0">
                <a:latin typeface="Abadi" panose="020B0604020202020204" pitchFamily="34" charset="0"/>
                <a:ea typeface="+mj-ea"/>
              </a:rPr>
              <a:t>סכום</a:t>
            </a:r>
            <a:r>
              <a:rPr lang="he-IL" sz="2800" b="1" dirty="0"/>
              <a:t> סדרה חשבונית-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5895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  <p:bldP spid="15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AEF3001B-E419-4A91-8307-BCCA0B9F64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8195" y="959005"/>
                <a:ext cx="9753600" cy="444233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1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400" b="1" i="0" smtClean="0">
                          <a:latin typeface="Cambria Math" panose="02040503050406030204" pitchFamily="18" charset="0"/>
                          <a:cs typeface="+mn-cs"/>
                        </a:rPr>
                        <m:t>𝛀</m:t>
                      </m:r>
                    </m:oMath>
                  </m:oMathPara>
                </a14:m>
                <a:endParaRPr lang="en-US" sz="18400" b="1" i="1" dirty="0">
                  <a:latin typeface="Abadi" panose="020B0604020202020204" pitchFamily="34" charset="0"/>
                  <a:cs typeface="+mn-cs"/>
                </a:endParaRPr>
              </a:p>
              <a:p>
                <a:pPr algn="ctr"/>
                <a:r>
                  <a:rPr lang="en-US" sz="8000" b="1" dirty="0">
                    <a:latin typeface="Abadi" panose="020B0604020202020204" pitchFamily="34" charset="0"/>
                    <a:cs typeface="+mn-cs"/>
                  </a:rPr>
                  <a:t>Omega </a:t>
                </a:r>
                <a:endParaRPr lang="he-IL" sz="18400" b="1" i="1" dirty="0">
                  <a:latin typeface="Abadi" panose="020B0604020202020204" pitchFamily="34" charset="0"/>
                  <a:cs typeface="+mn-cs"/>
                </a:endParaRPr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AEF3001B-E419-4A91-8307-BCCA0B9F6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195" y="959005"/>
                <a:ext cx="9753600" cy="4442334"/>
              </a:xfrm>
              <a:prstGeom prst="rect">
                <a:avLst/>
              </a:prstGeom>
              <a:blipFill>
                <a:blip r:embed="rId2"/>
                <a:stretch>
                  <a:fillRect b="-466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3C806D47-100D-4E3B-ABDD-417DADE74D19}"/>
              </a:ext>
            </a:extLst>
          </p:cNvPr>
          <p:cNvSpPr/>
          <p:nvPr/>
        </p:nvSpPr>
        <p:spPr>
          <a:xfrm>
            <a:off x="3295640" y="189564"/>
            <a:ext cx="52148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4400" dirty="0"/>
              <a:t>חסם אסימפטוטי תחתון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9A5869-34DA-4A64-B0D9-28302D843493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</p:spTree>
    <p:extLst>
      <p:ext uri="{BB962C8B-B14F-4D97-AF65-F5344CB8AC3E}">
        <p14:creationId xmlns:p14="http://schemas.microsoft.com/office/powerpoint/2010/main" val="16644057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91CBCA4-ACE0-4D2D-BBDA-094FB5A5A399}"/>
                  </a:ext>
                </a:extLst>
              </p:cNvPr>
              <p:cNvSpPr/>
              <p:nvPr/>
            </p:nvSpPr>
            <p:spPr>
              <a:xfrm>
                <a:off x="990600" y="959005"/>
                <a:ext cx="10782300" cy="49552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:endParaRPr lang="he-IL" sz="4000" dirty="0"/>
              </a:p>
              <a:p>
                <a:pPr algn="r" rtl="1"/>
                <a:r>
                  <a:rPr lang="he-IL" sz="4000" dirty="0"/>
                  <a:t>לעיתים נרצה לדבר על </a:t>
                </a:r>
                <a:r>
                  <a:rPr lang="he-IL" sz="4000" b="1" u="sng" dirty="0"/>
                  <a:t>חסם תחתון</a:t>
                </a:r>
                <a:r>
                  <a:rPr lang="he-IL" sz="4000" dirty="0"/>
                  <a:t> לבעיה מסויימת. </a:t>
                </a:r>
              </a:p>
              <a:p>
                <a:pPr algn="r" rtl="1"/>
                <a:endParaRPr lang="he-IL" sz="4000" dirty="0"/>
              </a:p>
              <a:p>
                <a:pPr algn="r" rtl="1"/>
                <a:r>
                  <a:rPr lang="he-IL" sz="4000" b="1" u="sng" dirty="0"/>
                  <a:t>לדוגמא</a:t>
                </a:r>
              </a:p>
              <a:p>
                <a:pPr algn="r" rtl="1"/>
                <a:r>
                  <a:rPr lang="he-IL" sz="4000" dirty="0"/>
                  <a:t>	מיון של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sz="4000" dirty="0"/>
                  <a:t> מספרים דורש </a:t>
                </a:r>
                <a:r>
                  <a:rPr lang="he-IL" sz="4000" b="1" u="sng" dirty="0"/>
                  <a:t>לפחות</a:t>
                </a:r>
                <a:r>
                  <a:rPr lang="he-IL" sz="4000" dirty="0"/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sz="4000" dirty="0"/>
                  <a:t> פעולות</a:t>
                </a:r>
              </a:p>
              <a:p>
                <a:pPr algn="r" rtl="1"/>
                <a:r>
                  <a:rPr lang="he-IL" sz="4000" b="1" dirty="0"/>
                  <a:t>		למה?</a:t>
                </a:r>
              </a:p>
              <a:p>
                <a:pPr algn="r" rtl="1"/>
                <a:endParaRPr lang="he-IL" sz="4000" dirty="0"/>
              </a:p>
              <a:p>
                <a:pPr algn="r" rtl="1"/>
                <a:endParaRPr lang="he-IL" sz="3600" b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91CBCA4-ACE0-4D2D-BBDA-094FB5A5A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959005"/>
                <a:ext cx="10782300" cy="4955203"/>
              </a:xfrm>
              <a:prstGeom prst="rect">
                <a:avLst/>
              </a:prstGeom>
              <a:blipFill>
                <a:blip r:embed="rId2"/>
                <a:stretch>
                  <a:fillRect r="-20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8EEE3E1-8485-47DB-856B-3F41AF8BBF62}"/>
                  </a:ext>
                </a:extLst>
              </p:cNvPr>
              <p:cNvSpPr/>
              <p:nvPr/>
            </p:nvSpPr>
            <p:spPr>
              <a:xfrm>
                <a:off x="3295640" y="189564"/>
                <a:ext cx="591219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e-IL" sz="4400" b="1" dirty="0"/>
                  <a:t> </a:t>
                </a:r>
                <a14:m>
                  <m:oMath xmlns:m="http://schemas.openxmlformats.org/officeDocument/2006/math">
                    <m:r>
                      <a:rPr lang="en-US" sz="4400" b="1" i="0" smtClean="0">
                        <a:latin typeface="Cambria Math" panose="02040503050406030204" pitchFamily="18" charset="0"/>
                      </a:rPr>
                      <m:t>𝛀</m:t>
                    </m:r>
                    <m:r>
                      <a:rPr lang="en-US" sz="4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4400" dirty="0"/>
                  <a:t>חסם אסימפטוטי תחתון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8EEE3E1-8485-47DB-856B-3F41AF8BBF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40" y="189564"/>
                <a:ext cx="5912196" cy="769441"/>
              </a:xfrm>
              <a:prstGeom prst="rect">
                <a:avLst/>
              </a:prstGeom>
              <a:blipFill>
                <a:blip r:embed="rId3"/>
                <a:stretch>
                  <a:fillRect l="-4334" t="-16667" r="-3302" b="-365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title 2">
            <a:extLst>
              <a:ext uri="{FF2B5EF4-FFF2-40B4-BE49-F238E27FC236}">
                <a16:creationId xmlns:a16="http://schemas.microsoft.com/office/drawing/2014/main" id="{AA8CB1B3-085F-4778-9466-DB28D745B6C2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</p:spTree>
    <p:extLst>
      <p:ext uri="{BB962C8B-B14F-4D97-AF65-F5344CB8AC3E}">
        <p14:creationId xmlns:p14="http://schemas.microsoft.com/office/powerpoint/2010/main" val="188854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188EFF9-CE32-40AD-AA76-B9E9C0310280}"/>
                  </a:ext>
                </a:extLst>
              </p:cNvPr>
              <p:cNvSpPr/>
              <p:nvPr/>
            </p:nvSpPr>
            <p:spPr>
              <a:xfrm>
                <a:off x="3295640" y="189564"/>
                <a:ext cx="591219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e-IL" sz="4400" b="1" dirty="0"/>
                  <a:t> </a:t>
                </a:r>
                <a14:m>
                  <m:oMath xmlns:m="http://schemas.openxmlformats.org/officeDocument/2006/math">
                    <m:r>
                      <a:rPr lang="en-US" sz="4400" b="1">
                        <a:latin typeface="Cambria Math" panose="02040503050406030204" pitchFamily="18" charset="0"/>
                      </a:rPr>
                      <m:t>𝛀</m:t>
                    </m:r>
                    <m:r>
                      <a:rPr lang="en-US" sz="4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4400" dirty="0"/>
                  <a:t>חסם אסימפטוטי תחתון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188EFF9-CE32-40AD-AA76-B9E9C03102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40" y="189564"/>
                <a:ext cx="5912196" cy="769441"/>
              </a:xfrm>
              <a:prstGeom prst="rect">
                <a:avLst/>
              </a:prstGeom>
              <a:blipFill>
                <a:blip r:embed="rId2"/>
                <a:stretch>
                  <a:fillRect l="-4334" t="-16667" r="-3302" b="-365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EC9ED2B-1E98-4609-B6A2-517A9BFB3509}"/>
                  </a:ext>
                </a:extLst>
              </p:cNvPr>
              <p:cNvSpPr/>
              <p:nvPr/>
            </p:nvSpPr>
            <p:spPr>
              <a:xfrm>
                <a:off x="228600" y="1346200"/>
                <a:ext cx="11455400" cy="46423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:r>
                  <a:rPr lang="he-IL" sz="3600" b="1" u="sng" dirty="0">
                    <a:solidFill>
                      <a:srgbClr val="FFC000"/>
                    </a:solidFill>
                  </a:rPr>
                  <a:t>הגדרה:</a:t>
                </a:r>
                <a:endParaRPr lang="he-IL" sz="3600" b="1" dirty="0">
                  <a:solidFill>
                    <a:srgbClr val="FFC000"/>
                  </a:solidFill>
                </a:endParaRPr>
              </a:p>
              <a:p>
                <a:pPr algn="ctr" rtl="1"/>
                <a:r>
                  <a:rPr lang="he-IL" sz="4000" b="1" dirty="0"/>
                  <a:t>נאמר ש -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4000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4000" b="1" i="0" smtClean="0">
                        <a:latin typeface="Cambria Math" panose="02040503050406030204" pitchFamily="18" charset="0"/>
                      </a:rPr>
                      <m:t>𝛀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4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4000" b="1" dirty="0"/>
                  <a:t> </a:t>
                </a: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4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⇕</m:t>
                      </m:r>
                    </m:oMath>
                  </m:oMathPara>
                </a14:m>
                <a:endParaRPr lang="he-IL" sz="4000" b="1" dirty="0"/>
              </a:p>
              <a:p>
                <a:pPr algn="ctr" rtl="1"/>
                <a:r>
                  <a:rPr lang="he-IL" sz="4000" b="1" dirty="0"/>
                  <a:t>				</a:t>
                </a:r>
                <a:r>
                  <a:rPr lang="he-IL" sz="4000" b="1" u="sng" dirty="0"/>
                  <a:t>קיימים</a:t>
                </a:r>
                <a:r>
                  <a:rPr lang="he-IL" sz="4000" b="1" dirty="0"/>
                  <a:t> </a:t>
                </a:r>
                <a:r>
                  <a:rPr lang="he-IL" sz="4000" dirty="0"/>
                  <a:t>שני קבועים 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sz="4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4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4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44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</m:num>
                      <m:den>
                        <m:sSub>
                          <m:sSubPr>
                            <m:ctrlPr>
                              <a:rPr lang="en-US" sz="4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4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4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4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m:rPr>
                            <m:nor/>
                          </m:rPr>
                          <a:rPr lang="he-IL" sz="4400" b="1" dirty="0"/>
                          <m:t> </m:t>
                        </m:r>
                      </m:den>
                    </m:f>
                  </m:oMath>
                </a14:m>
                <a:r>
                  <a:rPr lang="he-IL" sz="4000" b="1" dirty="0"/>
                  <a:t>   			</a:t>
                </a:r>
              </a:p>
              <a:p>
                <a:pPr algn="ctr" rtl="1"/>
                <a:r>
                  <a:rPr lang="he-IL" sz="4000" dirty="0"/>
                  <a:t>כך</a:t>
                </a:r>
                <a:r>
                  <a:rPr lang="he-IL" sz="4000" b="1" dirty="0"/>
                  <a:t> </a:t>
                </a:r>
                <a:r>
                  <a:rPr lang="he-IL" sz="4000" b="1" u="sng" dirty="0"/>
                  <a:t>שלכל</a:t>
                </a:r>
                <a:r>
                  <a:rPr lang="he-IL" sz="4000" b="1" dirty="0"/>
                  <a:t> </a:t>
                </a:r>
                <a14:m>
                  <m:oMath xmlns:m="http://schemas.openxmlformats.org/officeDocument/2006/math">
                    <m:r>
                      <a:rPr lang="en-US" sz="40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he-IL" sz="4000" b="1" dirty="0"/>
                  <a:t> </a:t>
                </a:r>
              </a:p>
              <a:p>
                <a:pPr algn="ctr" rtl="1"/>
                <a:r>
                  <a:rPr lang="he-IL" sz="4000" dirty="0"/>
                  <a:t>מתקיים:</a:t>
                </a: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4000" b="1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000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4000" b="1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sz="4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d>
                      <m:r>
                        <a:rPr lang="en-US" sz="4000" b="1" i="1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4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he-IL" sz="4000" b="1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EC9ED2B-1E98-4609-B6A2-517A9BFB3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346200"/>
                <a:ext cx="11455400" cy="4642361"/>
              </a:xfrm>
              <a:prstGeom prst="rect">
                <a:avLst/>
              </a:prstGeom>
              <a:blipFill>
                <a:blip r:embed="rId3"/>
                <a:stretch>
                  <a:fillRect t="-2102" r="-15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title 2">
            <a:extLst>
              <a:ext uri="{FF2B5EF4-FFF2-40B4-BE49-F238E27FC236}">
                <a16:creationId xmlns:a16="http://schemas.microsoft.com/office/drawing/2014/main" id="{72203443-D35E-46B5-838E-6A755B3A1CB1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</p:spTree>
    <p:extLst>
      <p:ext uri="{BB962C8B-B14F-4D97-AF65-F5344CB8AC3E}">
        <p14:creationId xmlns:p14="http://schemas.microsoft.com/office/powerpoint/2010/main" val="3016214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×ª××× × ×§×©××¨×">
            <a:extLst>
              <a:ext uri="{FF2B5EF4-FFF2-40B4-BE49-F238E27FC236}">
                <a16:creationId xmlns:a16="http://schemas.microsoft.com/office/drawing/2014/main" id="{8D660A93-A6EB-4B0A-853A-747C4F97AD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4" t="13093" r="2436" b="12415"/>
          <a:stretch/>
        </p:blipFill>
        <p:spPr bwMode="auto">
          <a:xfrm>
            <a:off x="3417568" y="1413699"/>
            <a:ext cx="5570556" cy="470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E64EF73-3093-44A4-880A-F19B64E6D180}"/>
                  </a:ext>
                </a:extLst>
              </p:cNvPr>
              <p:cNvSpPr/>
              <p:nvPr/>
            </p:nvSpPr>
            <p:spPr>
              <a:xfrm>
                <a:off x="5046889" y="4383456"/>
                <a:ext cx="115595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5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he-IL" sz="9600" b="1" i="1" dirty="0">
                  <a:solidFill>
                    <a:schemeClr val="bg1"/>
                  </a:solidFill>
                  <a:latin typeface="Abadi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E64EF73-3093-44A4-880A-F19B64E6D1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889" y="4383456"/>
                <a:ext cx="115595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ECEAB66-3023-4CC8-A728-F9A2035F4428}"/>
                  </a:ext>
                </a:extLst>
              </p:cNvPr>
              <p:cNvSpPr/>
              <p:nvPr/>
            </p:nvSpPr>
            <p:spPr>
              <a:xfrm>
                <a:off x="3295640" y="189564"/>
                <a:ext cx="591219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e-IL" sz="4400" b="1" dirty="0"/>
                  <a:t> </a:t>
                </a:r>
                <a14:m>
                  <m:oMath xmlns:m="http://schemas.openxmlformats.org/officeDocument/2006/math">
                    <m:r>
                      <a:rPr lang="en-US" sz="4400" b="1">
                        <a:latin typeface="Cambria Math" panose="02040503050406030204" pitchFamily="18" charset="0"/>
                      </a:rPr>
                      <m:t>𝛀</m:t>
                    </m:r>
                    <m:r>
                      <a:rPr lang="en-US" sz="4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4400" dirty="0"/>
                  <a:t>חסם אסימפטוטי תחתון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ECEAB66-3023-4CC8-A728-F9A2035F44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40" y="189564"/>
                <a:ext cx="5912196" cy="769441"/>
              </a:xfrm>
              <a:prstGeom prst="rect">
                <a:avLst/>
              </a:prstGeom>
              <a:blipFill>
                <a:blip r:embed="rId4"/>
                <a:stretch>
                  <a:fillRect l="-4334" t="-16667" r="-3302" b="-365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ubtitle 2">
            <a:extLst>
              <a:ext uri="{FF2B5EF4-FFF2-40B4-BE49-F238E27FC236}">
                <a16:creationId xmlns:a16="http://schemas.microsoft.com/office/drawing/2014/main" id="{7791C92E-50B9-4709-9E08-25B7BDE6219A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</p:spTree>
    <p:extLst>
      <p:ext uri="{BB962C8B-B14F-4D97-AF65-F5344CB8AC3E}">
        <p14:creationId xmlns:p14="http://schemas.microsoft.com/office/powerpoint/2010/main" val="1782873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27790F-8BEB-4F7A-B529-B1634A2F3108}"/>
                  </a:ext>
                </a:extLst>
              </p:cNvPr>
              <p:cNvSpPr/>
              <p:nvPr/>
            </p:nvSpPr>
            <p:spPr>
              <a:xfrm>
                <a:off x="3295640" y="189564"/>
                <a:ext cx="591219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e-IL" sz="4400" b="1" dirty="0"/>
                  <a:t> </a:t>
                </a:r>
                <a14:m>
                  <m:oMath xmlns:m="http://schemas.openxmlformats.org/officeDocument/2006/math">
                    <m:r>
                      <a:rPr lang="en-US" sz="4400" b="1">
                        <a:latin typeface="Cambria Math" panose="02040503050406030204" pitchFamily="18" charset="0"/>
                      </a:rPr>
                      <m:t>𝛀</m:t>
                    </m:r>
                    <m:r>
                      <a:rPr lang="en-US" sz="4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4400" dirty="0"/>
                  <a:t>חסם אסימפטוטי תחתון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27790F-8BEB-4F7A-B529-B1634A2F31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40" y="189564"/>
                <a:ext cx="5912196" cy="769441"/>
              </a:xfrm>
              <a:prstGeom prst="rect">
                <a:avLst/>
              </a:prstGeom>
              <a:blipFill>
                <a:blip r:embed="rId2"/>
                <a:stretch>
                  <a:fillRect l="-4334" t="-16667" r="-3302" b="-365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14D72BF-6298-4142-ACFA-FD02D598F0BE}"/>
                  </a:ext>
                </a:extLst>
              </p:cNvPr>
              <p:cNvSpPr/>
              <p:nvPr/>
            </p:nvSpPr>
            <p:spPr>
              <a:xfrm>
                <a:off x="-871343" y="1069256"/>
                <a:ext cx="12969839" cy="604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rtl="1"/>
                <a:r>
                  <a:rPr lang="he-IL" sz="3200" b="1" u="sng" dirty="0"/>
                  <a:t>דוגמא:</a:t>
                </a:r>
                <a:r>
                  <a:rPr lang="he-IL" sz="3200" b="1" dirty="0"/>
                  <a:t> נניח שזמן ריצה של תוכנית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he-IL" sz="3200" b="1" dirty="0"/>
                  <a:t> הוא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32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sSup>
                      <m:sSupPr>
                        <m:ctrlPr>
                          <a:rPr lang="en-US" sz="32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3200" b="1" dirty="0"/>
              </a:p>
              <a:p>
                <a:pPr algn="ctr" rtl="1"/>
                <a:r>
                  <a:rPr lang="he-IL" sz="3200" b="1" dirty="0"/>
                  <a:t>נוכיח כי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𝛀</m:t>
                    </m:r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sz="3600" b="1" dirty="0"/>
              </a:p>
              <a:p>
                <a:pPr algn="r" rtl="1"/>
                <a:r>
                  <a:rPr lang="he-IL" sz="2400" b="1" u="sng" dirty="0"/>
                  <a:t>לפי הגדרה:</a:t>
                </a:r>
                <a:endParaRPr lang="en-US" sz="2400" b="1" u="sng" dirty="0"/>
              </a:p>
              <a:p>
                <a:pPr algn="r" rtl="1"/>
                <a:r>
                  <a:rPr lang="he-IL" sz="2400" b="1" dirty="0"/>
                  <a:t>נראה כי קיימים שני קבועים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≥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 </m:t>
                        </m:r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≥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m:rPr>
                            <m:nor/>
                          </m:rPr>
                          <a:rPr lang="he-IL" sz="2400" b="1" dirty="0"/>
                          <m:t> </m:t>
                        </m:r>
                      </m:den>
                    </m:f>
                  </m:oMath>
                </a14:m>
                <a:endParaRPr lang="he-IL" sz="2400" b="1" dirty="0"/>
              </a:p>
              <a:p>
                <a:pPr algn="r" rtl="1"/>
                <a:r>
                  <a:rPr lang="he-IL" sz="2400" b="1" dirty="0"/>
                  <a:t>כך </a:t>
                </a:r>
                <a:r>
                  <a:rPr lang="he-IL" sz="2400" b="1" u="sng" dirty="0"/>
                  <a:t>שלכל</a:t>
                </a:r>
                <a:r>
                  <a:rPr lang="he-IL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he-IL" sz="2400" b="1" dirty="0"/>
                  <a:t> מתקיים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2400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e>
                    </m:d>
                  </m:oMath>
                </a14:m>
                <a:endParaRPr lang="en-US" sz="2400" b="1" dirty="0"/>
              </a:p>
              <a:p>
                <a:pPr algn="r" rtl="1"/>
                <a:endParaRPr lang="he-IL" sz="2400" b="1" dirty="0"/>
              </a:p>
              <a:p>
                <a:pPr algn="r" rtl="1"/>
                <a:r>
                  <a:rPr lang="he-IL" sz="2400" b="1" dirty="0"/>
                  <a:t>נשים לב כי:</a:t>
                </a:r>
              </a:p>
              <a:p>
                <a:pPr algn="r" rtl="1"/>
                <a:endParaRPr lang="he-IL" sz="3600" b="1" dirty="0"/>
              </a:p>
              <a:p>
                <a:pPr algn="r" rtl="1"/>
                <a:endParaRPr lang="he-IL" sz="3600" dirty="0"/>
              </a:p>
              <a:p>
                <a:pPr algn="r" rtl="1"/>
                <a:r>
                  <a:rPr lang="he-IL" sz="2400" dirty="0"/>
                  <a:t>ולכן עבור 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  = </m:t>
                        </m:r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𝟎</m:t>
                        </m:r>
                      </m:num>
                      <m:den>
                        <m:sSub>
                          <m:sSubPr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  =  </m:t>
                        </m:r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m:rPr>
                            <m:nor/>
                          </m:rPr>
                          <a:rPr lang="he-IL" sz="3600" b="1" dirty="0"/>
                          <m:t> </m:t>
                        </m:r>
                      </m:den>
                    </m:f>
                  </m:oMath>
                </a14:m>
                <a:r>
                  <a:rPr lang="he-IL" sz="2400" dirty="0"/>
                  <a:t> נקבל כי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algn="r" rtl="1"/>
                <a:endParaRPr lang="he-IL" sz="3600" b="1" dirty="0"/>
              </a:p>
              <a:p>
                <a:pPr algn="r" rtl="1"/>
                <a:endParaRPr lang="he-IL" sz="3600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14D72BF-6298-4142-ACFA-FD02D598F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1343" y="1069256"/>
                <a:ext cx="12969839" cy="6042103"/>
              </a:xfrm>
              <a:prstGeom prst="rect">
                <a:avLst/>
              </a:prstGeom>
              <a:blipFill>
                <a:blip r:embed="rId3"/>
                <a:stretch>
                  <a:fillRect t="-1310" r="-7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7078499-9221-47DF-AF08-034D8FE76B80}"/>
                  </a:ext>
                </a:extLst>
              </p:cNvPr>
              <p:cNvSpPr/>
              <p:nvPr/>
            </p:nvSpPr>
            <p:spPr>
              <a:xfrm>
                <a:off x="93504" y="3682484"/>
                <a:ext cx="184153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d>
                            <m:dPr>
                              <m:ctrlPr>
                                <a:rPr lang="en-US" sz="3200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he-IL" sz="3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7078499-9221-47DF-AF08-034D8FE76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4" y="3682484"/>
                <a:ext cx="184153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E78CFD7-B2A2-4DF7-B264-A622F39BB85B}"/>
                  </a:ext>
                </a:extLst>
              </p:cNvPr>
              <p:cNvSpPr/>
              <p:nvPr/>
            </p:nvSpPr>
            <p:spPr>
              <a:xfrm>
                <a:off x="1750854" y="3671327"/>
                <a:ext cx="2006318" cy="595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he-IL" sz="3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E78CFD7-B2A2-4DF7-B264-A622F39BB8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854" y="3671327"/>
                <a:ext cx="2006318" cy="5959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29E6829-0F86-4AC7-9DEC-DD275768448D}"/>
                  </a:ext>
                </a:extLst>
              </p:cNvPr>
              <p:cNvSpPr/>
              <p:nvPr/>
            </p:nvSpPr>
            <p:spPr>
              <a:xfrm>
                <a:off x="3846354" y="3671327"/>
                <a:ext cx="223150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he-IL" sz="32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29E6829-0F86-4AC7-9DEC-DD2757684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354" y="3671327"/>
                <a:ext cx="223150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221B7A-F9AC-4070-AC73-956E7E14D8CF}"/>
                  </a:ext>
                </a:extLst>
              </p:cNvPr>
              <p:cNvSpPr/>
              <p:nvPr/>
            </p:nvSpPr>
            <p:spPr>
              <a:xfrm>
                <a:off x="6517702" y="3671327"/>
                <a:ext cx="345094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∙|</m:t>
                      </m:r>
                      <m:r>
                        <a:rPr lang="en-US" sz="3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3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he-IL" sz="32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221B7A-F9AC-4070-AC73-956E7E14D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702" y="3671327"/>
                <a:ext cx="345094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A3081C3-1F09-4E12-86A5-8876492C0EDF}"/>
                  </a:ext>
                </a:extLst>
              </p:cNvPr>
              <p:cNvSpPr/>
              <p:nvPr/>
            </p:nvSpPr>
            <p:spPr>
              <a:xfrm>
                <a:off x="6541276" y="4087038"/>
                <a:ext cx="94788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32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A3081C3-1F09-4E12-86A5-8876492C0E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276" y="4087038"/>
                <a:ext cx="947888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3D70FA5-6092-4A1F-97D2-FF07EF66D5F8}"/>
                  </a:ext>
                </a:extLst>
              </p:cNvPr>
              <p:cNvSpPr/>
              <p:nvPr/>
            </p:nvSpPr>
            <p:spPr>
              <a:xfrm>
                <a:off x="3173098" y="4324180"/>
                <a:ext cx="2164107" cy="6952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 algn="ctr" rtl="1"/>
                <a:r>
                  <a:rPr lang="he-IL" dirty="0"/>
                  <a:t>עבור כל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3D70FA5-6092-4A1F-97D2-FF07EF66D5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098" y="4324180"/>
                <a:ext cx="2164107" cy="695266"/>
              </a:xfrm>
              <a:prstGeom prst="rect">
                <a:avLst/>
              </a:prstGeom>
              <a:blipFill>
                <a:blip r:embed="rId9"/>
                <a:stretch>
                  <a:fillRect b="-948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ubtitle 2">
            <a:extLst>
              <a:ext uri="{FF2B5EF4-FFF2-40B4-BE49-F238E27FC236}">
                <a16:creationId xmlns:a16="http://schemas.microsoft.com/office/drawing/2014/main" id="{4059FB1E-B419-4CC1-8EDD-60B9CEF5FCD6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</p:spTree>
    <p:extLst>
      <p:ext uri="{BB962C8B-B14F-4D97-AF65-F5344CB8AC3E}">
        <p14:creationId xmlns:p14="http://schemas.microsoft.com/office/powerpoint/2010/main" val="17817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AEF3001B-E419-4A91-8307-BCCA0B9F64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8195" y="959005"/>
                <a:ext cx="9753600" cy="444233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1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𝚯</m:t>
                      </m:r>
                    </m:oMath>
                  </m:oMathPara>
                </a14:m>
                <a:endParaRPr lang="en-US" sz="18400" b="1" i="1" dirty="0">
                  <a:latin typeface="Abadi" panose="020B0604020202020204" pitchFamily="34" charset="0"/>
                  <a:cs typeface="+mn-cs"/>
                </a:endParaRPr>
              </a:p>
              <a:p>
                <a:pPr algn="ctr"/>
                <a:r>
                  <a:rPr lang="en-US" sz="8000" b="1" dirty="0">
                    <a:latin typeface="Abadi" panose="020B0604020202020204" pitchFamily="34" charset="0"/>
                    <a:cs typeface="+mn-cs"/>
                  </a:rPr>
                  <a:t>Theta </a:t>
                </a:r>
                <a:endParaRPr lang="he-IL" sz="18400" b="1" i="1" dirty="0">
                  <a:latin typeface="Abadi" panose="020B0604020202020204" pitchFamily="34" charset="0"/>
                  <a:cs typeface="+mn-cs"/>
                </a:endParaRPr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AEF3001B-E419-4A91-8307-BCCA0B9F6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195" y="959005"/>
                <a:ext cx="9753600" cy="4442334"/>
              </a:xfrm>
              <a:prstGeom prst="rect">
                <a:avLst/>
              </a:prstGeom>
              <a:blipFill>
                <a:blip r:embed="rId2"/>
                <a:stretch>
                  <a:fillRect b="-466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2">
            <a:extLst>
              <a:ext uri="{FF2B5EF4-FFF2-40B4-BE49-F238E27FC236}">
                <a16:creationId xmlns:a16="http://schemas.microsoft.com/office/drawing/2014/main" id="{B37DAC48-7DDB-4E4F-84B7-8A933F3D985E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ACFD9F0-9573-455A-8AC9-E943187E372A}"/>
                  </a:ext>
                </a:extLst>
              </p:cNvPr>
              <p:cNvSpPr/>
              <p:nvPr/>
            </p:nvSpPr>
            <p:spPr>
              <a:xfrm>
                <a:off x="3295640" y="189564"/>
                <a:ext cx="6001964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e-IL" sz="4400" b="1" dirty="0"/>
                  <a:t> </a:t>
                </a:r>
                <a14:m>
                  <m:oMath xmlns:m="http://schemas.openxmlformats.org/officeDocument/2006/math">
                    <m:r>
                      <a:rPr lang="en-US" sz="4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  <m:r>
                      <a:rPr lang="en-US" sz="4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4400" dirty="0"/>
                  <a:t>חסם הדוק אסימפטוטית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ACFD9F0-9573-455A-8AC9-E943187E37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40" y="189564"/>
                <a:ext cx="6001964" cy="769441"/>
              </a:xfrm>
              <a:prstGeom prst="rect">
                <a:avLst/>
              </a:prstGeom>
              <a:blipFill>
                <a:blip r:embed="rId3"/>
                <a:stretch>
                  <a:fillRect l="-4268" t="-16667" r="-3150" b="-365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623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4CFF-D052-4AEF-9A33-823169399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63689"/>
            <a:ext cx="9144000" cy="2387600"/>
          </a:xfrm>
        </p:spPr>
        <p:txBody>
          <a:bodyPr/>
          <a:lstStyle/>
          <a:p>
            <a:pPr algn="ctr"/>
            <a:r>
              <a:rPr lang="he-IL" b="1" dirty="0">
                <a:latin typeface="Abadi" panose="020B0604020202020204" pitchFamily="34" charset="0"/>
                <a:cs typeface="+mn-cs"/>
              </a:rPr>
              <a:t>מערך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4847ED-3486-474A-9CC0-714330934CE2}"/>
              </a:ext>
            </a:extLst>
          </p:cNvPr>
          <p:cNvSpPr/>
          <p:nvPr/>
        </p:nvSpPr>
        <p:spPr>
          <a:xfrm>
            <a:off x="1910527" y="1923457"/>
            <a:ext cx="83486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3200" dirty="0"/>
              <a:t>מבנה שמורכב מאוסף של תאים </a:t>
            </a:r>
            <a:r>
              <a:rPr lang="he-IL" sz="3200" b="1" u="sng" dirty="0"/>
              <a:t>סדרתיים</a:t>
            </a:r>
          </a:p>
        </p:txBody>
      </p:sp>
      <p:pic>
        <p:nvPicPr>
          <p:cNvPr id="1026" name="Picture 2" descr="study50 slide">
            <a:extLst>
              <a:ext uri="{FF2B5EF4-FFF2-40B4-BE49-F238E27FC236}">
                <a16:creationId xmlns:a16="http://schemas.microsoft.com/office/drawing/2014/main" id="{00239A1C-B660-416C-A8FB-8FE7F25EA4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46" b="28422"/>
          <a:stretch/>
        </p:blipFill>
        <p:spPr bwMode="auto">
          <a:xfrm>
            <a:off x="2667000" y="3012504"/>
            <a:ext cx="6858000" cy="154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BF6B462-5656-4C2B-BE25-4558865A5E22}"/>
              </a:ext>
            </a:extLst>
          </p:cNvPr>
          <p:cNvSpPr/>
          <p:nvPr/>
        </p:nvSpPr>
        <p:spPr>
          <a:xfrm>
            <a:off x="3212043" y="3608118"/>
            <a:ext cx="65612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</a:rPr>
              <a:t>5     8    9    1    -53    2 </a:t>
            </a:r>
            <a:endParaRPr lang="he-IL" sz="2800" dirty="0">
              <a:solidFill>
                <a:srgbClr val="FFFF00"/>
              </a:solidFill>
            </a:endParaRPr>
          </a:p>
          <a:p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16841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AEF3001B-E419-4A91-8307-BCCA0B9F64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8195" y="959005"/>
                <a:ext cx="9753600" cy="444233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1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𝚯</m:t>
                      </m:r>
                    </m:oMath>
                  </m:oMathPara>
                </a14:m>
                <a:endParaRPr lang="en-US" sz="18400" b="1" i="1" dirty="0">
                  <a:latin typeface="Abadi" panose="020B0604020202020204" pitchFamily="34" charset="0"/>
                  <a:cs typeface="+mn-cs"/>
                </a:endParaRPr>
              </a:p>
              <a:p>
                <a:pPr algn="ctr"/>
                <a:r>
                  <a:rPr lang="en-US" sz="8000" b="1" dirty="0">
                    <a:latin typeface="Abadi" panose="020B0604020202020204" pitchFamily="34" charset="0"/>
                    <a:cs typeface="+mn-cs"/>
                  </a:rPr>
                  <a:t>  </a:t>
                </a:r>
                <a:endParaRPr lang="he-IL" sz="18400" b="1" i="1" dirty="0">
                  <a:latin typeface="Abadi" panose="020B0604020202020204" pitchFamily="34" charset="0"/>
                  <a:cs typeface="+mn-cs"/>
                </a:endParaRPr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AEF3001B-E419-4A91-8307-BCCA0B9F6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195" y="959005"/>
                <a:ext cx="9753600" cy="44423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2">
            <a:extLst>
              <a:ext uri="{FF2B5EF4-FFF2-40B4-BE49-F238E27FC236}">
                <a16:creationId xmlns:a16="http://schemas.microsoft.com/office/drawing/2014/main" id="{B37DAC48-7DDB-4E4F-84B7-8A933F3D985E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ACFD9F0-9573-455A-8AC9-E943187E372A}"/>
                  </a:ext>
                </a:extLst>
              </p:cNvPr>
              <p:cNvSpPr/>
              <p:nvPr/>
            </p:nvSpPr>
            <p:spPr>
              <a:xfrm>
                <a:off x="3295640" y="189564"/>
                <a:ext cx="6001964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e-IL" sz="4400" b="1" dirty="0"/>
                  <a:t> </a:t>
                </a:r>
                <a14:m>
                  <m:oMath xmlns:m="http://schemas.openxmlformats.org/officeDocument/2006/math">
                    <m:r>
                      <a:rPr lang="en-US" sz="4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  <m:r>
                      <a:rPr lang="en-US" sz="4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4400" dirty="0"/>
                  <a:t>חסם הדוק אסימפטוטית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ACFD9F0-9573-455A-8AC9-E943187E37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40" y="189564"/>
                <a:ext cx="6001964" cy="769441"/>
              </a:xfrm>
              <a:prstGeom prst="rect">
                <a:avLst/>
              </a:prstGeom>
              <a:blipFill>
                <a:blip r:embed="rId3"/>
                <a:stretch>
                  <a:fillRect l="-4268" t="-16667" r="-3150" b="-365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3D0621-6759-4868-AFFA-AC238AB27341}"/>
                  </a:ext>
                </a:extLst>
              </p:cNvPr>
              <p:cNvSpPr/>
              <p:nvPr/>
            </p:nvSpPr>
            <p:spPr>
              <a:xfrm>
                <a:off x="720288" y="3914703"/>
                <a:ext cx="10269413" cy="1754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rtl="1"/>
                <a:r>
                  <a:rPr lang="he-IL" sz="3600" b="1" dirty="0">
                    <a:solidFill>
                      <a:srgbClr val="FFC000"/>
                    </a:solidFill>
                  </a:rPr>
                  <a:t>נאמר ש-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6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6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  <m:r>
                      <a:rPr lang="en-US" sz="36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6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36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6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3600" b="1" dirty="0">
                    <a:solidFill>
                      <a:srgbClr val="FFC000"/>
                    </a:solidFill>
                  </a:rPr>
                  <a:t> </a:t>
                </a:r>
              </a:p>
              <a:p>
                <a:pPr algn="ctr" rtl="1"/>
                <a:endParaRPr lang="he-IL" sz="3600" b="1" dirty="0">
                  <a:solidFill>
                    <a:srgbClr val="FFC000"/>
                  </a:solidFill>
                </a:endParaRPr>
              </a:p>
              <a:p>
                <a:pPr algn="ctr" rtl="1"/>
                <a:r>
                  <a:rPr lang="he-IL" sz="3600" b="1" dirty="0">
                    <a:solidFill>
                      <a:srgbClr val="FFC000"/>
                    </a:solidFill>
                  </a:rPr>
                  <a:t>אם מתקיים כי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6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600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sz="3600" b="1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𝛀</m:t>
                    </m:r>
                    <m:r>
                      <a:rPr lang="en-US" sz="3600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600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36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600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3600" b="1" dirty="0">
                    <a:solidFill>
                      <a:srgbClr val="FFC000"/>
                    </a:solidFill>
                  </a:rPr>
                  <a:t> </a:t>
                </a:r>
                <a:r>
                  <a:rPr lang="he-IL" sz="3600" b="1" u="sng" dirty="0">
                    <a:solidFill>
                      <a:srgbClr val="FFC000"/>
                    </a:solidFill>
                  </a:rPr>
                  <a:t>וגם</a:t>
                </a:r>
                <a:r>
                  <a:rPr lang="he-IL" sz="3600" b="1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6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600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𝑶</m:t>
                    </m:r>
                    <m:r>
                      <a:rPr lang="en-US" sz="3600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600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36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600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e-IL" sz="36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3D0621-6759-4868-AFFA-AC238AB273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88" y="3914703"/>
                <a:ext cx="10269413" cy="1754326"/>
              </a:xfrm>
              <a:prstGeom prst="rect">
                <a:avLst/>
              </a:prstGeom>
              <a:blipFill>
                <a:blip r:embed="rId4"/>
                <a:stretch>
                  <a:fillRect t="-5208" r="-1306" b="-1215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8468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188EFF9-CE32-40AD-AA76-B9E9C0310280}"/>
                  </a:ext>
                </a:extLst>
              </p:cNvPr>
              <p:cNvSpPr/>
              <p:nvPr/>
            </p:nvSpPr>
            <p:spPr>
              <a:xfrm>
                <a:off x="3295640" y="189564"/>
                <a:ext cx="6001964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e-IL" sz="4400" b="1" dirty="0"/>
                  <a:t> </a:t>
                </a:r>
                <a14:m>
                  <m:oMath xmlns:m="http://schemas.openxmlformats.org/officeDocument/2006/math">
                    <m:r>
                      <a:rPr lang="en-US" sz="4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  <m:r>
                      <a:rPr lang="en-US" sz="4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4400" dirty="0"/>
                  <a:t>חסם הדוק אסימפטוטית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188EFF9-CE32-40AD-AA76-B9E9C03102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40" y="189564"/>
                <a:ext cx="6001964" cy="769441"/>
              </a:xfrm>
              <a:prstGeom prst="rect">
                <a:avLst/>
              </a:prstGeom>
              <a:blipFill>
                <a:blip r:embed="rId2"/>
                <a:stretch>
                  <a:fillRect l="-4268" t="-16667" r="-3150" b="-365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EC9ED2B-1E98-4609-B6A2-517A9BFB3509}"/>
                  </a:ext>
                </a:extLst>
              </p:cNvPr>
              <p:cNvSpPr/>
              <p:nvPr/>
            </p:nvSpPr>
            <p:spPr>
              <a:xfrm>
                <a:off x="228600" y="1019879"/>
                <a:ext cx="11455400" cy="54654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:r>
                  <a:rPr lang="he-IL" sz="3600" b="1" u="sng" dirty="0">
                    <a:solidFill>
                      <a:srgbClr val="FFC000"/>
                    </a:solidFill>
                  </a:rPr>
                  <a:t>הגדרה 1:</a:t>
                </a:r>
                <a:endParaRPr lang="he-IL" sz="3600" b="1" dirty="0">
                  <a:solidFill>
                    <a:srgbClr val="FFC000"/>
                  </a:solidFill>
                </a:endParaRPr>
              </a:p>
              <a:p>
                <a:pPr algn="ctr" rtl="1"/>
                <a:r>
                  <a:rPr lang="he-IL" sz="4000" b="1" dirty="0"/>
                  <a:t>נאמר ש -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4000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4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4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4000" b="1" dirty="0"/>
                  <a:t> </a:t>
                </a: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4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⇕</m:t>
                      </m:r>
                    </m:oMath>
                  </m:oMathPara>
                </a14:m>
                <a:endParaRPr lang="he-IL" sz="4000" b="1" dirty="0"/>
              </a:p>
              <a:p>
                <a:pPr algn="ctr" rtl="1"/>
                <a:r>
                  <a:rPr lang="he-IL" sz="4000" b="1" dirty="0"/>
                  <a:t>				</a:t>
                </a:r>
                <a:r>
                  <a:rPr lang="he-IL" sz="4000" b="1" u="sng" dirty="0"/>
                  <a:t>קיימים</a:t>
                </a:r>
                <a:r>
                  <a:rPr lang="he-IL" sz="4000" b="1" dirty="0"/>
                  <a:t> </a:t>
                </a:r>
                <a:r>
                  <a:rPr lang="he-IL" sz="4000" dirty="0"/>
                  <a:t>שלושה קבועים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e-IL" sz="4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 ≥ </m:t>
                          </m:r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 ≥ </m:t>
                          </m:r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 ≥ </m:t>
                          </m:r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mr>
                    </m:m>
                  </m:oMath>
                </a14:m>
                <a:r>
                  <a:rPr lang="he-IL" sz="4000" b="1" dirty="0"/>
                  <a:t>			</a:t>
                </a:r>
              </a:p>
              <a:p>
                <a:pPr algn="ctr" rtl="1"/>
                <a:r>
                  <a:rPr lang="he-IL" sz="4000" dirty="0"/>
                  <a:t>כך</a:t>
                </a:r>
                <a:r>
                  <a:rPr lang="he-IL" sz="4000" b="1" dirty="0"/>
                  <a:t> </a:t>
                </a:r>
                <a:r>
                  <a:rPr lang="he-IL" sz="4000" b="1" u="sng" dirty="0"/>
                  <a:t>שלכל</a:t>
                </a:r>
                <a:r>
                  <a:rPr lang="he-IL" sz="4000" b="1" dirty="0"/>
                  <a:t> </a:t>
                </a:r>
                <a14:m>
                  <m:oMath xmlns:m="http://schemas.openxmlformats.org/officeDocument/2006/math">
                    <m:r>
                      <a:rPr lang="en-US" sz="40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he-IL" sz="4000" b="1" dirty="0"/>
                  <a:t> </a:t>
                </a:r>
              </a:p>
              <a:p>
                <a:pPr algn="ctr" rtl="1"/>
                <a:r>
                  <a:rPr lang="he-IL" sz="4000" dirty="0"/>
                  <a:t>מתקיים:</a:t>
                </a: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4000" b="1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4000" b="1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sz="4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d>
                      <m:r>
                        <a:rPr lang="en-US" sz="4000" b="1" i="1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4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d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4000" b="1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sz="4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he-IL" sz="4000" b="1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EC9ED2B-1E98-4609-B6A2-517A9BFB3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019879"/>
                <a:ext cx="11455400" cy="5465471"/>
              </a:xfrm>
              <a:prstGeom prst="rect">
                <a:avLst/>
              </a:prstGeom>
              <a:blipFill>
                <a:blip r:embed="rId3"/>
                <a:stretch>
                  <a:fillRect t="-1672" r="-159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title 2">
            <a:extLst>
              <a:ext uri="{FF2B5EF4-FFF2-40B4-BE49-F238E27FC236}">
                <a16:creationId xmlns:a16="http://schemas.microsoft.com/office/drawing/2014/main" id="{72203443-D35E-46B5-838E-6A755B3A1CB1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</p:spTree>
    <p:extLst>
      <p:ext uri="{BB962C8B-B14F-4D97-AF65-F5344CB8AC3E}">
        <p14:creationId xmlns:p14="http://schemas.microsoft.com/office/powerpoint/2010/main" val="39747494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E64EF73-3093-44A4-880A-F19B64E6D180}"/>
                  </a:ext>
                </a:extLst>
              </p:cNvPr>
              <p:cNvSpPr/>
              <p:nvPr/>
            </p:nvSpPr>
            <p:spPr>
              <a:xfrm>
                <a:off x="5046889" y="4383456"/>
                <a:ext cx="115595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5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he-IL" sz="9600" b="1" i="1" dirty="0">
                  <a:solidFill>
                    <a:schemeClr val="bg1"/>
                  </a:solidFill>
                  <a:latin typeface="Abadi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E64EF73-3093-44A4-880A-F19B64E6D1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889" y="4383456"/>
                <a:ext cx="1155957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ubtitle 2">
            <a:extLst>
              <a:ext uri="{FF2B5EF4-FFF2-40B4-BE49-F238E27FC236}">
                <a16:creationId xmlns:a16="http://schemas.microsoft.com/office/drawing/2014/main" id="{7791C92E-50B9-4709-9E08-25B7BDE6219A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3100E79-076A-48A4-923A-4F88F1881814}"/>
                  </a:ext>
                </a:extLst>
              </p:cNvPr>
              <p:cNvSpPr/>
              <p:nvPr/>
            </p:nvSpPr>
            <p:spPr>
              <a:xfrm>
                <a:off x="3295640" y="189564"/>
                <a:ext cx="6001964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e-IL" sz="4400" b="1" dirty="0"/>
                  <a:t> </a:t>
                </a:r>
                <a14:m>
                  <m:oMath xmlns:m="http://schemas.openxmlformats.org/officeDocument/2006/math">
                    <m:r>
                      <a:rPr lang="en-US" sz="4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  <m:r>
                      <a:rPr lang="en-US" sz="4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4400" dirty="0"/>
                  <a:t>חסם הדוק אסימפטוטית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3100E79-076A-48A4-923A-4F88F1881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40" y="189564"/>
                <a:ext cx="6001964" cy="769441"/>
              </a:xfrm>
              <a:prstGeom prst="rect">
                <a:avLst/>
              </a:prstGeom>
              <a:blipFill>
                <a:blip r:embed="rId3"/>
                <a:stretch>
                  <a:fillRect l="-4268" t="-16667" r="-3150" b="-365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×ª××¦××ª ×ª××× × ×¢×××¨ âªTHETA NOTATIONâ¬â">
            <a:extLst>
              <a:ext uri="{FF2B5EF4-FFF2-40B4-BE49-F238E27FC236}">
                <a16:creationId xmlns:a16="http://schemas.microsoft.com/office/drawing/2014/main" id="{6CB05009-F11D-410A-A35A-BA24298D7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613" y="434493"/>
            <a:ext cx="9425545" cy="561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492FCB-94D5-4907-A67A-6273487AA60C}"/>
              </a:ext>
            </a:extLst>
          </p:cNvPr>
          <p:cNvCxnSpPr/>
          <p:nvPr/>
        </p:nvCxnSpPr>
        <p:spPr>
          <a:xfrm>
            <a:off x="4408714" y="2673322"/>
            <a:ext cx="0" cy="33782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C41D635-9E05-4C1B-8E69-1AA895A5D9E3}"/>
                  </a:ext>
                </a:extLst>
              </p:cNvPr>
              <p:cNvSpPr/>
              <p:nvPr/>
            </p:nvSpPr>
            <p:spPr>
              <a:xfrm>
                <a:off x="4033935" y="1749992"/>
                <a:ext cx="115595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5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he-IL" sz="9600" b="1" i="1" dirty="0">
                  <a:latin typeface="Abadi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C41D635-9E05-4C1B-8E69-1AA895A5D9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935" y="1749992"/>
                <a:ext cx="1155957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998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76FA3853-103E-4C89-816A-A49CE163A869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D7D8D55D-5D84-49E1-8AE9-48A74817F0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7225049"/>
                  </p:ext>
                </p:extLst>
              </p:nvPr>
            </p:nvGraphicFramePr>
            <p:xfrm>
              <a:off x="190500" y="1767201"/>
              <a:ext cx="11887199" cy="4695607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3690569">
                      <a:extLst>
                        <a:ext uri="{9D8B030D-6E8A-4147-A177-3AD203B41FA5}">
                          <a16:colId xmlns:a16="http://schemas.microsoft.com/office/drawing/2014/main" val="2323068147"/>
                        </a:ext>
                      </a:extLst>
                    </a:gridCol>
                    <a:gridCol w="3690569">
                      <a:extLst>
                        <a:ext uri="{9D8B030D-6E8A-4147-A177-3AD203B41FA5}">
                          <a16:colId xmlns:a16="http://schemas.microsoft.com/office/drawing/2014/main" val="807990828"/>
                        </a:ext>
                      </a:extLst>
                    </a:gridCol>
                    <a:gridCol w="4506061">
                      <a:extLst>
                        <a:ext uri="{9D8B030D-6E8A-4147-A177-3AD203B41FA5}">
                          <a16:colId xmlns:a16="http://schemas.microsoft.com/office/drawing/2014/main" val="1190249133"/>
                        </a:ext>
                      </a:extLst>
                    </a:gridCol>
                  </a:tblGrid>
                  <a:tr h="1422837"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sz="32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rtl="1"/>
                          <a:r>
                            <a:rPr lang="he-IL" sz="3200" dirty="0">
                              <a:solidFill>
                                <a:sysClr val="windowText" lastClr="000000"/>
                              </a:solidFill>
                            </a:rPr>
                            <a:t>חסם עליון</a:t>
                          </a:r>
                        </a:p>
                      </a:txBody>
                      <a:tcPr marL="91113" marR="91113" marT="45556" marB="45556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he-IL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𝛀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sz="32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rtl="1"/>
                          <a:r>
                            <a:rPr lang="he-IL" sz="3200" dirty="0">
                              <a:solidFill>
                                <a:sysClr val="windowText" lastClr="000000"/>
                              </a:solidFill>
                            </a:rPr>
                            <a:t>חסם תחתון</a:t>
                          </a:r>
                        </a:p>
                      </a:txBody>
                      <a:tcPr marL="91113" marR="91113" marT="45556" marB="45556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𝚯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rtl="1"/>
                          <a:r>
                            <a:rPr lang="he-IL" sz="3200" dirty="0">
                              <a:solidFill>
                                <a:sysClr val="windowText" lastClr="000000"/>
                              </a:solidFill>
                            </a:rPr>
                            <a:t>חסם הדוק</a:t>
                          </a:r>
                        </a:p>
                      </a:txBody>
                      <a:tcPr marL="91113" marR="91113" marT="45556" marB="45556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2607187"/>
                      </a:ext>
                    </a:extLst>
                  </a:tr>
                  <a:tr h="1981851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∃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: ∀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u="none" strike="noStrike" kern="1200" dirty="0">
                            <a:effectLst/>
                          </a:endParaRPr>
                        </a:p>
                        <a:p>
                          <a:pPr rtl="1"/>
                          <a:endParaRPr lang="en-US" sz="2400" b="0" u="none" strike="noStrike" kern="1200" dirty="0">
                            <a:effectLst/>
                          </a:endParaRPr>
                        </a:p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sz="2400" b="0" dirty="0"/>
                        </a:p>
                        <a:p>
                          <a:pPr rtl="1"/>
                          <a:endParaRPr lang="en-US" sz="2400" b="0" u="none" strike="noStrike" kern="1200" dirty="0">
                            <a:effectLst/>
                          </a:endParaRPr>
                        </a:p>
                      </a:txBody>
                      <a:tcPr marL="91113" marR="91113" marT="45556" marB="45556"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∃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: ∀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u="none" strike="noStrike" kern="1200" dirty="0">
                            <a:effectLst/>
                          </a:endParaRPr>
                        </a:p>
                        <a:p>
                          <a:pPr rtl="1"/>
                          <a:endParaRPr lang="en-US" sz="2400" b="0" u="none" strike="noStrike" kern="1200" dirty="0">
                            <a:effectLst/>
                          </a:endParaRPr>
                        </a:p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he-IL" sz="2400" b="0" dirty="0"/>
                        </a:p>
                      </a:txBody>
                      <a:tcPr marL="91113" marR="91113" marT="45556" marB="45556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400" b="0" u="none" strike="noStrike" kern="12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∃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u="none" strike="noStrike" kern="12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u="none" strike="noStrike" kern="12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u="none" strike="noStrike" kern="12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b="0" u="none" strike="noStrike" kern="12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  <m:r>
                                        <a:rPr lang="en-US" sz="2400" b="0" i="1" u="none" strike="noStrike" kern="12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u="none" strike="noStrike" kern="12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∃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u="none" strike="noStrike" kern="12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u="none" strike="noStrike" kern="12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u="none" strike="noStrike" kern="12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400" b="0" u="none" strike="noStrike" kern="12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  <m:r>
                                        <a:rPr lang="en-US" sz="2400" b="0" i="1" u="none" strike="noStrike" kern="12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 , </m:t>
                                </m:r>
                                <m:sSub>
                                  <m:sSubPr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: ∀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sz="2400" b="0" u="none" strike="noStrike" kern="1200" dirty="0">
                            <a:effectLst/>
                          </a:endParaRPr>
                        </a:p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b="0" u="none" strike="noStrike" kern="1200" dirty="0">
                            <a:effectLst/>
                          </a:endParaRPr>
                        </a:p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he-IL" sz="2400" b="0" dirty="0"/>
                        </a:p>
                        <a:p>
                          <a:pPr algn="ctr" rtl="1"/>
                          <a:endParaRPr lang="he-IL" sz="2400" b="0" dirty="0"/>
                        </a:p>
                      </a:txBody>
                      <a:tcPr marL="91113" marR="91113" marT="45556" marB="45556"/>
                    </a:tc>
                    <a:extLst>
                      <a:ext uri="{0D108BD9-81ED-4DB2-BD59-A6C34878D82A}">
                        <a16:rowId xmlns:a16="http://schemas.microsoft.com/office/drawing/2014/main" val="1788929249"/>
                      </a:ext>
                    </a:extLst>
                  </a:tr>
                  <a:tr h="129091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limLow>
                                      <m:limLow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400" b="0" smtClean="0">
                                            <a:latin typeface="Cambria Math" panose="02040503050406030204" pitchFamily="18" charset="0"/>
                                          </a:rPr>
                                          <m:t>∞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den>
                                    </m:f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rtl="1"/>
                          <a:endParaRPr lang="en-US" sz="2400" b="0" dirty="0"/>
                        </a:p>
                      </a:txBody>
                      <a:tcPr marL="91113" marR="91113" marT="45556" marB="45556"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limLow>
                                      <m:limLow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400" b="0" smtClean="0">
                                            <a:latin typeface="Cambria Math" panose="02040503050406030204" pitchFamily="18" charset="0"/>
                                          </a:rPr>
                                          <m:t>∞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den>
                                    </m:f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rtl="1"/>
                          <a:endParaRPr lang="en-US" sz="2400" b="0" dirty="0"/>
                        </a:p>
                      </a:txBody>
                      <a:tcPr marL="91113" marR="91113" marT="45556" marB="45556"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limLow>
                                      <m:limLow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400" b="0" smtClean="0">
                                            <a:latin typeface="Cambria Math" panose="02040503050406030204" pitchFamily="18" charset="0"/>
                                          </a:rPr>
                                          <m:t>∞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den>
                                    </m:f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rtl="1"/>
                          <a:endParaRPr lang="he-IL" sz="2400" b="0" dirty="0"/>
                        </a:p>
                      </a:txBody>
                      <a:tcPr marL="91113" marR="91113" marT="45556" marB="45556"/>
                    </a:tc>
                    <a:extLst>
                      <a:ext uri="{0D108BD9-81ED-4DB2-BD59-A6C34878D82A}">
                        <a16:rowId xmlns:a16="http://schemas.microsoft.com/office/drawing/2014/main" val="3837688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D7D8D55D-5D84-49E1-8AE9-48A74817F0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7225049"/>
                  </p:ext>
                </p:extLst>
              </p:nvPr>
            </p:nvGraphicFramePr>
            <p:xfrm>
              <a:off x="190500" y="1767201"/>
              <a:ext cx="11887199" cy="4695607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3690569">
                      <a:extLst>
                        <a:ext uri="{9D8B030D-6E8A-4147-A177-3AD203B41FA5}">
                          <a16:colId xmlns:a16="http://schemas.microsoft.com/office/drawing/2014/main" val="2323068147"/>
                        </a:ext>
                      </a:extLst>
                    </a:gridCol>
                    <a:gridCol w="3690569">
                      <a:extLst>
                        <a:ext uri="{9D8B030D-6E8A-4147-A177-3AD203B41FA5}">
                          <a16:colId xmlns:a16="http://schemas.microsoft.com/office/drawing/2014/main" val="807990828"/>
                        </a:ext>
                      </a:extLst>
                    </a:gridCol>
                    <a:gridCol w="4506061">
                      <a:extLst>
                        <a:ext uri="{9D8B030D-6E8A-4147-A177-3AD203B41FA5}">
                          <a16:colId xmlns:a16="http://schemas.microsoft.com/office/drawing/2014/main" val="1190249133"/>
                        </a:ext>
                      </a:extLst>
                    </a:gridCol>
                  </a:tblGrid>
                  <a:tr h="142283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65" t="-427" r="-222277" b="-2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00331" t="-427" r="-122645" b="-2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63784" t="-427" r="-270" b="-23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2607187"/>
                      </a:ext>
                    </a:extLst>
                  </a:tr>
                  <a:tr h="1981851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65" t="-72086" r="-222277" b="-656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00331" t="-72086" r="-122645" b="-656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63784" t="-72086" r="-270" b="-656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8929249"/>
                      </a:ext>
                    </a:extLst>
                  </a:tr>
                  <a:tr h="1290919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65" t="-264623" r="-222277" b="-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00331" t="-264623" r="-122645" b="-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63784" t="-264623" r="-270" b="-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688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2" descr="×ª××¦××ª ×ª××× × ×¢×××¨ âªTHETA NOTATIONâ¬â">
            <a:extLst>
              <a:ext uri="{FF2B5EF4-FFF2-40B4-BE49-F238E27FC236}">
                <a16:creationId xmlns:a16="http://schemas.microsoft.com/office/drawing/2014/main" id="{6E6731F7-4542-4A35-ADDC-A9C5A86AD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1" y="-159309"/>
            <a:ext cx="3092769" cy="184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×ª××× × ×§×©××¨×">
            <a:extLst>
              <a:ext uri="{FF2B5EF4-FFF2-40B4-BE49-F238E27FC236}">
                <a16:creationId xmlns:a16="http://schemas.microsoft.com/office/drawing/2014/main" id="{04BDF22C-06D8-4012-BF1F-179EEAE705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4" t="13093" r="2436" b="26573"/>
          <a:stretch/>
        </p:blipFill>
        <p:spPr bwMode="auto">
          <a:xfrm>
            <a:off x="5004370" y="76675"/>
            <a:ext cx="2183260" cy="149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×ª××¦××ª ×ª××× × ×¢×××¨ âªBig - O Graphâ¬â">
            <a:extLst>
              <a:ext uri="{FF2B5EF4-FFF2-40B4-BE49-F238E27FC236}">
                <a16:creationId xmlns:a16="http://schemas.microsoft.com/office/drawing/2014/main" id="{252F6F8F-2715-4B2D-B6DF-74FE7DF3F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788" y="-91976"/>
            <a:ext cx="2883685" cy="166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247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76FA3853-103E-4C89-816A-A49CE163A869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D7D8D55D-5D84-49E1-8AE9-48A74817F0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2759507"/>
                  </p:ext>
                </p:extLst>
              </p:nvPr>
            </p:nvGraphicFramePr>
            <p:xfrm>
              <a:off x="190500" y="1767201"/>
              <a:ext cx="11887199" cy="5043803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3690569">
                      <a:extLst>
                        <a:ext uri="{9D8B030D-6E8A-4147-A177-3AD203B41FA5}">
                          <a16:colId xmlns:a16="http://schemas.microsoft.com/office/drawing/2014/main" val="2323068147"/>
                        </a:ext>
                      </a:extLst>
                    </a:gridCol>
                    <a:gridCol w="3690569">
                      <a:extLst>
                        <a:ext uri="{9D8B030D-6E8A-4147-A177-3AD203B41FA5}">
                          <a16:colId xmlns:a16="http://schemas.microsoft.com/office/drawing/2014/main" val="807990828"/>
                        </a:ext>
                      </a:extLst>
                    </a:gridCol>
                    <a:gridCol w="4506061">
                      <a:extLst>
                        <a:ext uri="{9D8B030D-6E8A-4147-A177-3AD203B41FA5}">
                          <a16:colId xmlns:a16="http://schemas.microsoft.com/office/drawing/2014/main" val="1190249133"/>
                        </a:ext>
                      </a:extLst>
                    </a:gridCol>
                  </a:tblGrid>
                  <a:tr h="1422837"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sz="32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rtl="1"/>
                          <a:r>
                            <a:rPr lang="he-IL" sz="3200" dirty="0">
                              <a:solidFill>
                                <a:sysClr val="windowText" lastClr="000000"/>
                              </a:solidFill>
                            </a:rPr>
                            <a:t>חסם עליון</a:t>
                          </a:r>
                        </a:p>
                      </a:txBody>
                      <a:tcPr marL="91113" marR="91113" marT="45556" marB="45556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he-IL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𝛀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sz="32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rtl="1"/>
                          <a:r>
                            <a:rPr lang="he-IL" sz="3200" dirty="0">
                              <a:solidFill>
                                <a:sysClr val="windowText" lastClr="000000"/>
                              </a:solidFill>
                            </a:rPr>
                            <a:t>חסם תחתון</a:t>
                          </a:r>
                        </a:p>
                      </a:txBody>
                      <a:tcPr marL="91113" marR="91113" marT="45556" marB="45556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𝚯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rtl="1"/>
                          <a:r>
                            <a:rPr lang="he-IL" sz="3200" dirty="0">
                              <a:solidFill>
                                <a:sysClr val="windowText" lastClr="000000"/>
                              </a:solidFill>
                            </a:rPr>
                            <a:t>חסם הדוק</a:t>
                          </a:r>
                        </a:p>
                      </a:txBody>
                      <a:tcPr marL="91113" marR="91113" marT="45556" marB="45556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2607187"/>
                      </a:ext>
                    </a:extLst>
                  </a:tr>
                  <a:tr h="1981851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∃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: ∀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u="none" strike="noStrike" kern="1200" dirty="0">
                            <a:effectLst/>
                          </a:endParaRPr>
                        </a:p>
                        <a:p>
                          <a:pPr rtl="1"/>
                          <a:endParaRPr lang="en-US" sz="2400" b="0" u="none" strike="noStrike" kern="1200" dirty="0">
                            <a:effectLst/>
                          </a:endParaRPr>
                        </a:p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sz="2400" b="0" dirty="0"/>
                        </a:p>
                        <a:p>
                          <a:pPr rtl="1"/>
                          <a:endParaRPr lang="en-US" sz="2400" b="0" u="none" strike="noStrike" kern="1200" dirty="0">
                            <a:effectLst/>
                          </a:endParaRPr>
                        </a:p>
                      </a:txBody>
                      <a:tcPr marL="91113" marR="91113" marT="45556" marB="45556"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∃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: ∀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u="none" strike="noStrike" kern="1200" dirty="0">
                            <a:effectLst/>
                          </a:endParaRPr>
                        </a:p>
                        <a:p>
                          <a:pPr rtl="1"/>
                          <a:endParaRPr lang="en-US" sz="2400" b="0" u="none" strike="noStrike" kern="1200" dirty="0">
                            <a:effectLst/>
                          </a:endParaRPr>
                        </a:p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he-IL" sz="2400" b="0" dirty="0"/>
                        </a:p>
                      </a:txBody>
                      <a:tcPr marL="91113" marR="91113" marT="45556" marB="45556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400" b="0" u="none" strike="noStrike" kern="12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∃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u="none" strike="noStrike" kern="12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u="none" strike="noStrike" kern="12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u="none" strike="noStrike" kern="12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b="0" u="none" strike="noStrike" kern="12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  <m:r>
                                        <a:rPr lang="en-US" sz="2400" b="0" i="1" u="none" strike="noStrike" kern="12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u="none" strike="noStrike" kern="12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∃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u="none" strike="noStrike" kern="12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u="none" strike="noStrike" kern="12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u="none" strike="noStrike" kern="12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400" b="0" u="none" strike="noStrike" kern="12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  <m:r>
                                        <a:rPr lang="en-US" sz="2400" b="0" i="1" u="none" strike="noStrike" kern="12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 , </m:t>
                                </m:r>
                                <m:sSub>
                                  <m:sSubPr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: ∀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sz="2400" b="0" u="none" strike="noStrike" kern="1200" dirty="0">
                            <a:effectLst/>
                          </a:endParaRPr>
                        </a:p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b="0" u="none" strike="noStrike" kern="1200" dirty="0">
                            <a:effectLst/>
                          </a:endParaRPr>
                        </a:p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he-IL" sz="2400" b="0" dirty="0"/>
                        </a:p>
                        <a:p>
                          <a:pPr algn="ctr" rtl="1"/>
                          <a:endParaRPr lang="he-IL" sz="2400" b="0" dirty="0"/>
                        </a:p>
                      </a:txBody>
                      <a:tcPr marL="91113" marR="91113" marT="45556" marB="45556"/>
                    </a:tc>
                    <a:extLst>
                      <a:ext uri="{0D108BD9-81ED-4DB2-BD59-A6C34878D82A}">
                        <a16:rowId xmlns:a16="http://schemas.microsoft.com/office/drawing/2014/main" val="1788929249"/>
                      </a:ext>
                    </a:extLst>
                  </a:tr>
                  <a:tr h="129091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limLow>
                                      <m:limLow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400" b="0" smtClean="0">
                                            <a:latin typeface="Cambria Math" panose="02040503050406030204" pitchFamily="18" charset="0"/>
                                          </a:rPr>
                                          <m:t>∞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den>
                                    </m:f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2400" b="0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sz="2400" b="0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400" b="0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∞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solidFill>
                                                  <a:srgbClr val="FFFF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FFFF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solidFill>
                                                  <a:srgbClr val="FFFF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FFFF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den>
                                    </m:f>
                                    <m:r>
                                      <a:rPr lang="en-US" sz="2400" b="0" i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400" b="0" i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b="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marL="91113" marR="91113" marT="45556" marB="45556"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limLow>
                                      <m:limLow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400" b="0" smtClean="0">
                                            <a:latin typeface="Cambria Math" panose="02040503050406030204" pitchFamily="18" charset="0"/>
                                          </a:rPr>
                                          <m:t>∞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den>
                                    </m:f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rtl="1"/>
                          <a:endParaRPr lang="en-US" sz="2400" b="0" dirty="0"/>
                        </a:p>
                      </a:txBody>
                      <a:tcPr marL="91113" marR="91113" marT="45556" marB="45556"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limLow>
                                      <m:limLow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400" b="0" smtClean="0">
                                            <a:latin typeface="Cambria Math" panose="02040503050406030204" pitchFamily="18" charset="0"/>
                                          </a:rPr>
                                          <m:t>∞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den>
                                    </m:f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rtl="1"/>
                          <a:endParaRPr lang="he-IL" sz="2400" b="0" dirty="0"/>
                        </a:p>
                      </a:txBody>
                      <a:tcPr marL="91113" marR="91113" marT="45556" marB="45556"/>
                    </a:tc>
                    <a:extLst>
                      <a:ext uri="{0D108BD9-81ED-4DB2-BD59-A6C34878D82A}">
                        <a16:rowId xmlns:a16="http://schemas.microsoft.com/office/drawing/2014/main" val="3837688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D7D8D55D-5D84-49E1-8AE9-48A74817F0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2759507"/>
                  </p:ext>
                </p:extLst>
              </p:nvPr>
            </p:nvGraphicFramePr>
            <p:xfrm>
              <a:off x="190500" y="1767201"/>
              <a:ext cx="11887199" cy="5043803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3690569">
                      <a:extLst>
                        <a:ext uri="{9D8B030D-6E8A-4147-A177-3AD203B41FA5}">
                          <a16:colId xmlns:a16="http://schemas.microsoft.com/office/drawing/2014/main" val="2323068147"/>
                        </a:ext>
                      </a:extLst>
                    </a:gridCol>
                    <a:gridCol w="3690569">
                      <a:extLst>
                        <a:ext uri="{9D8B030D-6E8A-4147-A177-3AD203B41FA5}">
                          <a16:colId xmlns:a16="http://schemas.microsoft.com/office/drawing/2014/main" val="807990828"/>
                        </a:ext>
                      </a:extLst>
                    </a:gridCol>
                    <a:gridCol w="4506061">
                      <a:extLst>
                        <a:ext uri="{9D8B030D-6E8A-4147-A177-3AD203B41FA5}">
                          <a16:colId xmlns:a16="http://schemas.microsoft.com/office/drawing/2014/main" val="1190249133"/>
                        </a:ext>
                      </a:extLst>
                    </a:gridCol>
                  </a:tblGrid>
                  <a:tr h="142283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65" t="-427" r="-222277" b="-25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00331" t="-427" r="-122645" b="-25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63784" t="-427" r="-270" b="-255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2607187"/>
                      </a:ext>
                    </a:extLst>
                  </a:tr>
                  <a:tr h="1981851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65" t="-72086" r="-222277" b="-83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00331" t="-72086" r="-122645" b="-83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63784" t="-72086" r="-270" b="-83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8929249"/>
                      </a:ext>
                    </a:extLst>
                  </a:tr>
                  <a:tr h="1639115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65" t="-208550" r="-222277" b="-7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00331" t="-208550" r="-122645" b="-7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63784" t="-208550" r="-270" b="-7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688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2" descr="×ª××¦××ª ×ª××× × ×¢×××¨ âªTHETA NOTATIONâ¬â">
            <a:extLst>
              <a:ext uri="{FF2B5EF4-FFF2-40B4-BE49-F238E27FC236}">
                <a16:creationId xmlns:a16="http://schemas.microsoft.com/office/drawing/2014/main" id="{6E6731F7-4542-4A35-ADDC-A9C5A86AD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1" y="-159309"/>
            <a:ext cx="3092769" cy="184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×ª××× × ×§×©××¨×">
            <a:extLst>
              <a:ext uri="{FF2B5EF4-FFF2-40B4-BE49-F238E27FC236}">
                <a16:creationId xmlns:a16="http://schemas.microsoft.com/office/drawing/2014/main" id="{04BDF22C-06D8-4012-BF1F-179EEAE705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4" t="13093" r="2436" b="26573"/>
          <a:stretch/>
        </p:blipFill>
        <p:spPr bwMode="auto">
          <a:xfrm>
            <a:off x="5004370" y="76675"/>
            <a:ext cx="2183260" cy="149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×ª××¦××ª ×ª××× × ×¢×××¨ âªBig - O Graphâ¬â">
            <a:extLst>
              <a:ext uri="{FF2B5EF4-FFF2-40B4-BE49-F238E27FC236}">
                <a16:creationId xmlns:a16="http://schemas.microsoft.com/office/drawing/2014/main" id="{252F6F8F-2715-4B2D-B6DF-74FE7DF3F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788" y="-91976"/>
            <a:ext cx="2883685" cy="166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5685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76FA3853-103E-4C89-816A-A49CE163A869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D7D8D55D-5D84-49E1-8AE9-48A74817F0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5359592"/>
                  </p:ext>
                </p:extLst>
              </p:nvPr>
            </p:nvGraphicFramePr>
            <p:xfrm>
              <a:off x="190500" y="1767201"/>
              <a:ext cx="11887199" cy="5043803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3690569">
                      <a:extLst>
                        <a:ext uri="{9D8B030D-6E8A-4147-A177-3AD203B41FA5}">
                          <a16:colId xmlns:a16="http://schemas.microsoft.com/office/drawing/2014/main" val="2323068147"/>
                        </a:ext>
                      </a:extLst>
                    </a:gridCol>
                    <a:gridCol w="3690569">
                      <a:extLst>
                        <a:ext uri="{9D8B030D-6E8A-4147-A177-3AD203B41FA5}">
                          <a16:colId xmlns:a16="http://schemas.microsoft.com/office/drawing/2014/main" val="807990828"/>
                        </a:ext>
                      </a:extLst>
                    </a:gridCol>
                    <a:gridCol w="4506061">
                      <a:extLst>
                        <a:ext uri="{9D8B030D-6E8A-4147-A177-3AD203B41FA5}">
                          <a16:colId xmlns:a16="http://schemas.microsoft.com/office/drawing/2014/main" val="1190249133"/>
                        </a:ext>
                      </a:extLst>
                    </a:gridCol>
                  </a:tblGrid>
                  <a:tr h="1422837"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sz="32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rtl="1"/>
                          <a:r>
                            <a:rPr lang="he-IL" sz="3200" dirty="0">
                              <a:solidFill>
                                <a:sysClr val="windowText" lastClr="000000"/>
                              </a:solidFill>
                            </a:rPr>
                            <a:t>חסם עליון</a:t>
                          </a:r>
                        </a:p>
                      </a:txBody>
                      <a:tcPr marL="91113" marR="91113" marT="45556" marB="45556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he-IL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𝛀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sz="32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rtl="1"/>
                          <a:r>
                            <a:rPr lang="he-IL" sz="3200" dirty="0">
                              <a:solidFill>
                                <a:sysClr val="windowText" lastClr="000000"/>
                              </a:solidFill>
                            </a:rPr>
                            <a:t>חסם תחתון</a:t>
                          </a:r>
                        </a:p>
                      </a:txBody>
                      <a:tcPr marL="91113" marR="91113" marT="45556" marB="45556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𝚯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rtl="1"/>
                          <a:r>
                            <a:rPr lang="he-IL" sz="3200" dirty="0">
                              <a:solidFill>
                                <a:sysClr val="windowText" lastClr="000000"/>
                              </a:solidFill>
                            </a:rPr>
                            <a:t>חסם הדוק</a:t>
                          </a:r>
                        </a:p>
                      </a:txBody>
                      <a:tcPr marL="91113" marR="91113" marT="45556" marB="45556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2607187"/>
                      </a:ext>
                    </a:extLst>
                  </a:tr>
                  <a:tr h="1981851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∃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: ∀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u="none" strike="noStrike" kern="1200" dirty="0">
                            <a:effectLst/>
                          </a:endParaRPr>
                        </a:p>
                        <a:p>
                          <a:pPr rtl="1"/>
                          <a:endParaRPr lang="en-US" sz="2400" b="0" u="none" strike="noStrike" kern="1200" dirty="0">
                            <a:effectLst/>
                          </a:endParaRPr>
                        </a:p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sz="2400" b="0" dirty="0"/>
                        </a:p>
                        <a:p>
                          <a:pPr rtl="1"/>
                          <a:endParaRPr lang="en-US" sz="2400" b="0" u="none" strike="noStrike" kern="1200" dirty="0">
                            <a:effectLst/>
                          </a:endParaRPr>
                        </a:p>
                      </a:txBody>
                      <a:tcPr marL="91113" marR="91113" marT="45556" marB="45556"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∃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: ∀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u="none" strike="noStrike" kern="1200" dirty="0">
                            <a:effectLst/>
                          </a:endParaRPr>
                        </a:p>
                        <a:p>
                          <a:pPr rtl="1"/>
                          <a:endParaRPr lang="en-US" sz="2400" b="0" u="none" strike="noStrike" kern="1200" dirty="0">
                            <a:effectLst/>
                          </a:endParaRPr>
                        </a:p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he-IL" sz="2400" b="0" dirty="0"/>
                        </a:p>
                      </a:txBody>
                      <a:tcPr marL="91113" marR="91113" marT="45556" marB="45556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400" b="0" u="none" strike="noStrike" kern="12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∃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u="none" strike="noStrike" kern="12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u="none" strike="noStrike" kern="12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u="none" strike="noStrike" kern="12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b="0" u="none" strike="noStrike" kern="12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  <m:r>
                                        <a:rPr lang="en-US" sz="2400" b="0" i="1" u="none" strike="noStrike" kern="12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u="none" strike="noStrike" kern="12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∃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u="none" strike="noStrike" kern="12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u="none" strike="noStrike" kern="12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u="none" strike="noStrike" kern="12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400" b="0" u="none" strike="noStrike" kern="12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  <m:r>
                                        <a:rPr lang="en-US" sz="2400" b="0" i="1" u="none" strike="noStrike" kern="12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 , </m:t>
                                </m:r>
                                <m:sSub>
                                  <m:sSubPr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: ∀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sz="2400" b="0" u="none" strike="noStrike" kern="1200" dirty="0">
                            <a:effectLst/>
                          </a:endParaRPr>
                        </a:p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b="0" u="none" strike="noStrike" kern="1200" dirty="0">
                            <a:effectLst/>
                          </a:endParaRPr>
                        </a:p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he-IL" sz="2400" b="0" dirty="0"/>
                        </a:p>
                        <a:p>
                          <a:pPr algn="ctr" rtl="1"/>
                          <a:endParaRPr lang="he-IL" sz="2400" b="0" dirty="0"/>
                        </a:p>
                      </a:txBody>
                      <a:tcPr marL="91113" marR="91113" marT="45556" marB="45556"/>
                    </a:tc>
                    <a:extLst>
                      <a:ext uri="{0D108BD9-81ED-4DB2-BD59-A6C34878D82A}">
                        <a16:rowId xmlns:a16="http://schemas.microsoft.com/office/drawing/2014/main" val="1788929249"/>
                      </a:ext>
                    </a:extLst>
                  </a:tr>
                  <a:tr h="129091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limLow>
                                      <m:limLow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400" b="0" smtClean="0">
                                            <a:latin typeface="Cambria Math" panose="02040503050406030204" pitchFamily="18" charset="0"/>
                                          </a:rPr>
                                          <m:t>∞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den>
                                    </m:f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4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∞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den>
                                    </m:f>
                                    <m: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b="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marL="91113" marR="91113" marT="45556" marB="45556"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limLow>
                                      <m:limLow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400" b="0" smtClean="0">
                                            <a:latin typeface="Cambria Math" panose="02040503050406030204" pitchFamily="18" charset="0"/>
                                          </a:rPr>
                                          <m:t>∞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den>
                                    </m:f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2400" b="0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sz="2400" b="0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400" b="0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∞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solidFill>
                                                  <a:srgbClr val="FFFF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FFFF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solidFill>
                                                  <a:srgbClr val="FFFF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FFFF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den>
                                    </m:f>
                                    <m:r>
                                      <a:rPr lang="en-US" sz="2400" b="0" i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marL="91113" marR="91113" marT="45556" marB="45556"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limLow>
                                      <m:limLow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400" b="0" smtClean="0">
                                            <a:latin typeface="Cambria Math" panose="02040503050406030204" pitchFamily="18" charset="0"/>
                                          </a:rPr>
                                          <m:t>∞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den>
                                    </m:f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rtl="1"/>
                          <a:endParaRPr lang="he-IL" sz="2400" b="0" dirty="0"/>
                        </a:p>
                      </a:txBody>
                      <a:tcPr marL="91113" marR="91113" marT="45556" marB="45556"/>
                    </a:tc>
                    <a:extLst>
                      <a:ext uri="{0D108BD9-81ED-4DB2-BD59-A6C34878D82A}">
                        <a16:rowId xmlns:a16="http://schemas.microsoft.com/office/drawing/2014/main" val="3837688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D7D8D55D-5D84-49E1-8AE9-48A74817F0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5359592"/>
                  </p:ext>
                </p:extLst>
              </p:nvPr>
            </p:nvGraphicFramePr>
            <p:xfrm>
              <a:off x="190500" y="1767201"/>
              <a:ext cx="11887199" cy="5043803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3690569">
                      <a:extLst>
                        <a:ext uri="{9D8B030D-6E8A-4147-A177-3AD203B41FA5}">
                          <a16:colId xmlns:a16="http://schemas.microsoft.com/office/drawing/2014/main" val="2323068147"/>
                        </a:ext>
                      </a:extLst>
                    </a:gridCol>
                    <a:gridCol w="3690569">
                      <a:extLst>
                        <a:ext uri="{9D8B030D-6E8A-4147-A177-3AD203B41FA5}">
                          <a16:colId xmlns:a16="http://schemas.microsoft.com/office/drawing/2014/main" val="807990828"/>
                        </a:ext>
                      </a:extLst>
                    </a:gridCol>
                    <a:gridCol w="4506061">
                      <a:extLst>
                        <a:ext uri="{9D8B030D-6E8A-4147-A177-3AD203B41FA5}">
                          <a16:colId xmlns:a16="http://schemas.microsoft.com/office/drawing/2014/main" val="1190249133"/>
                        </a:ext>
                      </a:extLst>
                    </a:gridCol>
                  </a:tblGrid>
                  <a:tr h="142283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65" t="-427" r="-222277" b="-25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00331" t="-427" r="-122645" b="-25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63784" t="-427" r="-270" b="-255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2607187"/>
                      </a:ext>
                    </a:extLst>
                  </a:tr>
                  <a:tr h="1981851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65" t="-72086" r="-222277" b="-83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00331" t="-72086" r="-122645" b="-83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63784" t="-72086" r="-270" b="-83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8929249"/>
                      </a:ext>
                    </a:extLst>
                  </a:tr>
                  <a:tr h="1639115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65" t="-208550" r="-222277" b="-7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00331" t="-208550" r="-122645" b="-7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63784" t="-208550" r="-270" b="-7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688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2" descr="×ª××¦××ª ×ª××× × ×¢×××¨ âªTHETA NOTATIONâ¬â">
            <a:extLst>
              <a:ext uri="{FF2B5EF4-FFF2-40B4-BE49-F238E27FC236}">
                <a16:creationId xmlns:a16="http://schemas.microsoft.com/office/drawing/2014/main" id="{6E6731F7-4542-4A35-ADDC-A9C5A86AD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1" y="-159309"/>
            <a:ext cx="3092769" cy="184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×ª××× × ×§×©××¨×">
            <a:extLst>
              <a:ext uri="{FF2B5EF4-FFF2-40B4-BE49-F238E27FC236}">
                <a16:creationId xmlns:a16="http://schemas.microsoft.com/office/drawing/2014/main" id="{04BDF22C-06D8-4012-BF1F-179EEAE705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4" t="13093" r="2436" b="26573"/>
          <a:stretch/>
        </p:blipFill>
        <p:spPr bwMode="auto">
          <a:xfrm>
            <a:off x="5004370" y="76675"/>
            <a:ext cx="2183260" cy="149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×ª××¦××ª ×ª××× × ×¢×××¨ âªBig - O Graphâ¬â">
            <a:extLst>
              <a:ext uri="{FF2B5EF4-FFF2-40B4-BE49-F238E27FC236}">
                <a16:creationId xmlns:a16="http://schemas.microsoft.com/office/drawing/2014/main" id="{252F6F8F-2715-4B2D-B6DF-74FE7DF3F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788" y="-91976"/>
            <a:ext cx="2883685" cy="166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8937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76FA3853-103E-4C89-816A-A49CE163A869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D7D8D55D-5D84-49E1-8AE9-48A74817F0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9318644"/>
                  </p:ext>
                </p:extLst>
              </p:nvPr>
            </p:nvGraphicFramePr>
            <p:xfrm>
              <a:off x="190500" y="1767201"/>
              <a:ext cx="11887199" cy="5043803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3690569">
                      <a:extLst>
                        <a:ext uri="{9D8B030D-6E8A-4147-A177-3AD203B41FA5}">
                          <a16:colId xmlns:a16="http://schemas.microsoft.com/office/drawing/2014/main" val="2323068147"/>
                        </a:ext>
                      </a:extLst>
                    </a:gridCol>
                    <a:gridCol w="3690569">
                      <a:extLst>
                        <a:ext uri="{9D8B030D-6E8A-4147-A177-3AD203B41FA5}">
                          <a16:colId xmlns:a16="http://schemas.microsoft.com/office/drawing/2014/main" val="807990828"/>
                        </a:ext>
                      </a:extLst>
                    </a:gridCol>
                    <a:gridCol w="4506061">
                      <a:extLst>
                        <a:ext uri="{9D8B030D-6E8A-4147-A177-3AD203B41FA5}">
                          <a16:colId xmlns:a16="http://schemas.microsoft.com/office/drawing/2014/main" val="1190249133"/>
                        </a:ext>
                      </a:extLst>
                    </a:gridCol>
                  </a:tblGrid>
                  <a:tr h="1422837"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sz="32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rtl="1"/>
                          <a:r>
                            <a:rPr lang="he-IL" sz="3200" dirty="0">
                              <a:solidFill>
                                <a:sysClr val="windowText" lastClr="000000"/>
                              </a:solidFill>
                            </a:rPr>
                            <a:t>חסם עליון</a:t>
                          </a:r>
                        </a:p>
                      </a:txBody>
                      <a:tcPr marL="91113" marR="91113" marT="45556" marB="45556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he-IL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𝛀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sz="32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rtl="1"/>
                          <a:r>
                            <a:rPr lang="he-IL" sz="3200" dirty="0">
                              <a:solidFill>
                                <a:sysClr val="windowText" lastClr="000000"/>
                              </a:solidFill>
                            </a:rPr>
                            <a:t>חסם תחתון</a:t>
                          </a:r>
                        </a:p>
                      </a:txBody>
                      <a:tcPr marL="91113" marR="91113" marT="45556" marB="45556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𝚯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rtl="1"/>
                          <a:r>
                            <a:rPr lang="he-IL" sz="3200" dirty="0">
                              <a:solidFill>
                                <a:sysClr val="windowText" lastClr="000000"/>
                              </a:solidFill>
                            </a:rPr>
                            <a:t>חסם הדוק</a:t>
                          </a:r>
                        </a:p>
                      </a:txBody>
                      <a:tcPr marL="91113" marR="91113" marT="45556" marB="45556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2607187"/>
                      </a:ext>
                    </a:extLst>
                  </a:tr>
                  <a:tr h="1981851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∃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: ∀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u="none" strike="noStrike" kern="1200" dirty="0">
                            <a:effectLst/>
                          </a:endParaRPr>
                        </a:p>
                        <a:p>
                          <a:pPr rtl="1"/>
                          <a:endParaRPr lang="en-US" sz="2400" b="0" u="none" strike="noStrike" kern="1200" dirty="0">
                            <a:effectLst/>
                          </a:endParaRPr>
                        </a:p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sz="2400" b="0" dirty="0"/>
                        </a:p>
                        <a:p>
                          <a:pPr rtl="1"/>
                          <a:endParaRPr lang="en-US" sz="2400" b="0" u="none" strike="noStrike" kern="1200" dirty="0">
                            <a:effectLst/>
                          </a:endParaRPr>
                        </a:p>
                      </a:txBody>
                      <a:tcPr marL="91113" marR="91113" marT="45556" marB="45556"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∃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: ∀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u="none" strike="noStrike" kern="1200" dirty="0">
                            <a:effectLst/>
                          </a:endParaRPr>
                        </a:p>
                        <a:p>
                          <a:pPr rtl="1"/>
                          <a:endParaRPr lang="en-US" sz="2400" b="0" u="none" strike="noStrike" kern="1200" dirty="0">
                            <a:effectLst/>
                          </a:endParaRPr>
                        </a:p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he-IL" sz="2400" b="0" dirty="0"/>
                        </a:p>
                      </a:txBody>
                      <a:tcPr marL="91113" marR="91113" marT="45556" marB="45556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400" b="0" u="none" strike="noStrike" kern="12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∃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u="none" strike="noStrike" kern="12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u="none" strike="noStrike" kern="12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u="none" strike="noStrike" kern="12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b="0" u="none" strike="noStrike" kern="12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  <m:r>
                                        <a:rPr lang="en-US" sz="2400" b="0" i="1" u="none" strike="noStrike" kern="12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u="none" strike="noStrike" kern="12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∃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u="none" strike="noStrike" kern="12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u="none" strike="noStrike" kern="12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u="none" strike="noStrike" kern="12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400" b="0" u="none" strike="noStrike" kern="12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  <m:r>
                                        <a:rPr lang="en-US" sz="2400" b="0" i="1" u="none" strike="noStrike" kern="12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 , </m:t>
                                </m:r>
                                <m:sSub>
                                  <m:sSubPr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: ∀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sz="2400" b="0" u="none" strike="noStrike" kern="1200" dirty="0">
                            <a:effectLst/>
                          </a:endParaRPr>
                        </a:p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b="0" u="none" strike="noStrike" kern="1200" dirty="0">
                            <a:effectLst/>
                          </a:endParaRPr>
                        </a:p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he-IL" sz="2400" b="0" dirty="0"/>
                        </a:p>
                        <a:p>
                          <a:pPr algn="ctr" rtl="1"/>
                          <a:endParaRPr lang="he-IL" sz="2400" b="0" dirty="0"/>
                        </a:p>
                      </a:txBody>
                      <a:tcPr marL="91113" marR="91113" marT="45556" marB="45556"/>
                    </a:tc>
                    <a:extLst>
                      <a:ext uri="{0D108BD9-81ED-4DB2-BD59-A6C34878D82A}">
                        <a16:rowId xmlns:a16="http://schemas.microsoft.com/office/drawing/2014/main" val="1788929249"/>
                      </a:ext>
                    </a:extLst>
                  </a:tr>
                  <a:tr h="129091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limLow>
                                      <m:limLow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400" b="0" smtClean="0">
                                            <a:latin typeface="Cambria Math" panose="02040503050406030204" pitchFamily="18" charset="0"/>
                                          </a:rPr>
                                          <m:t>∞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den>
                                    </m:f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4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∞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den>
                                    </m:f>
                                    <m: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b="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marL="91113" marR="91113" marT="45556" marB="45556"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limLow>
                                      <m:limLow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400" b="0" smtClean="0">
                                            <a:latin typeface="Cambria Math" panose="02040503050406030204" pitchFamily="18" charset="0"/>
                                          </a:rPr>
                                          <m:t>∞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den>
                                    </m:f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400" b="0" smtClean="0">
                                            <a:latin typeface="Cambria Math" panose="02040503050406030204" pitchFamily="18" charset="0"/>
                                          </a:rPr>
                                          <m:t>∞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den>
                                    </m:f>
                                    <m: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marL="91113" marR="91113" marT="45556" marB="45556"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limLow>
                                      <m:limLow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400" b="0" smtClean="0">
                                            <a:latin typeface="Cambria Math" panose="02040503050406030204" pitchFamily="18" charset="0"/>
                                          </a:rPr>
                                          <m:t>∞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den>
                                    </m:f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2400" b="0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sz="2400" b="0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400" b="0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∞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solidFill>
                                                  <a:srgbClr val="FFFF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FFFF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solidFill>
                                                  <a:srgbClr val="FFFF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FFFF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den>
                                    </m:f>
                                    <m:r>
                                      <a:rPr lang="en-US" sz="2400" b="0" i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a:rPr lang="en-US" sz="2400" b="0" i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: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he-IL" sz="2400" b="0" dirty="0"/>
                        </a:p>
                      </a:txBody>
                      <a:tcPr marL="91113" marR="91113" marT="45556" marB="45556"/>
                    </a:tc>
                    <a:extLst>
                      <a:ext uri="{0D108BD9-81ED-4DB2-BD59-A6C34878D82A}">
                        <a16:rowId xmlns:a16="http://schemas.microsoft.com/office/drawing/2014/main" val="3837688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D7D8D55D-5D84-49E1-8AE9-48A74817F0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9318644"/>
                  </p:ext>
                </p:extLst>
              </p:nvPr>
            </p:nvGraphicFramePr>
            <p:xfrm>
              <a:off x="190500" y="1767201"/>
              <a:ext cx="11887199" cy="5043803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3690569">
                      <a:extLst>
                        <a:ext uri="{9D8B030D-6E8A-4147-A177-3AD203B41FA5}">
                          <a16:colId xmlns:a16="http://schemas.microsoft.com/office/drawing/2014/main" val="2323068147"/>
                        </a:ext>
                      </a:extLst>
                    </a:gridCol>
                    <a:gridCol w="3690569">
                      <a:extLst>
                        <a:ext uri="{9D8B030D-6E8A-4147-A177-3AD203B41FA5}">
                          <a16:colId xmlns:a16="http://schemas.microsoft.com/office/drawing/2014/main" val="807990828"/>
                        </a:ext>
                      </a:extLst>
                    </a:gridCol>
                    <a:gridCol w="4506061">
                      <a:extLst>
                        <a:ext uri="{9D8B030D-6E8A-4147-A177-3AD203B41FA5}">
                          <a16:colId xmlns:a16="http://schemas.microsoft.com/office/drawing/2014/main" val="1190249133"/>
                        </a:ext>
                      </a:extLst>
                    </a:gridCol>
                  </a:tblGrid>
                  <a:tr h="142283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65" t="-427" r="-222277" b="-25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00331" t="-427" r="-122645" b="-25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63784" t="-427" r="-270" b="-255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2607187"/>
                      </a:ext>
                    </a:extLst>
                  </a:tr>
                  <a:tr h="1981851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65" t="-72086" r="-222277" b="-83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00331" t="-72086" r="-122645" b="-83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63784" t="-72086" r="-270" b="-83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8929249"/>
                      </a:ext>
                    </a:extLst>
                  </a:tr>
                  <a:tr h="1639115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65" t="-208550" r="-222277" b="-7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00331" t="-208550" r="-122645" b="-7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63784" t="-208550" r="-270" b="-7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688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2" descr="×ª××¦××ª ×ª××× × ×¢×××¨ âªTHETA NOTATIONâ¬â">
            <a:extLst>
              <a:ext uri="{FF2B5EF4-FFF2-40B4-BE49-F238E27FC236}">
                <a16:creationId xmlns:a16="http://schemas.microsoft.com/office/drawing/2014/main" id="{6E6731F7-4542-4A35-ADDC-A9C5A86AD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1" y="-159309"/>
            <a:ext cx="3092769" cy="184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×ª××× × ×§×©××¨×">
            <a:extLst>
              <a:ext uri="{FF2B5EF4-FFF2-40B4-BE49-F238E27FC236}">
                <a16:creationId xmlns:a16="http://schemas.microsoft.com/office/drawing/2014/main" id="{04BDF22C-06D8-4012-BF1F-179EEAE705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4" t="13093" r="2436" b="26573"/>
          <a:stretch/>
        </p:blipFill>
        <p:spPr bwMode="auto">
          <a:xfrm>
            <a:off x="5004370" y="76675"/>
            <a:ext cx="2183260" cy="149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×ª××¦××ª ×ª××× × ×¢×××¨ âªBig - O Graphâ¬â">
            <a:extLst>
              <a:ext uri="{FF2B5EF4-FFF2-40B4-BE49-F238E27FC236}">
                <a16:creationId xmlns:a16="http://schemas.microsoft.com/office/drawing/2014/main" id="{252F6F8F-2715-4B2D-B6DF-74FE7DF3F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788" y="-91976"/>
            <a:ext cx="2883685" cy="166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9765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A516492C-EF4A-44FD-8D95-68B8CC7BF4B8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84E65F-CF3E-465C-BB7C-BE52025B2A94}"/>
              </a:ext>
            </a:extLst>
          </p:cNvPr>
          <p:cNvSpPr txBox="1"/>
          <p:nvPr/>
        </p:nvSpPr>
        <p:spPr>
          <a:xfrm>
            <a:off x="6737412" y="5173632"/>
            <a:ext cx="57606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600">
                <a:solidFill>
                  <a:prstClr val="black"/>
                </a:solidFill>
              </a:rPr>
              <a:t>פלט</a:t>
            </a:r>
            <a:endParaRPr lang="he-IL" sz="1600" dirty="0">
              <a:solidFill>
                <a:prstClr val="black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D6A0B7F-B2C5-4281-8ADA-E343512F5D5B}"/>
              </a:ext>
            </a:extLst>
          </p:cNvPr>
          <p:cNvSpPr txBox="1">
            <a:spLocks/>
          </p:cNvSpPr>
          <p:nvPr/>
        </p:nvSpPr>
        <p:spPr>
          <a:xfrm>
            <a:off x="1524000" y="-116368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b="1" dirty="0">
                <a:latin typeface="Abadi" panose="020B0604020202020204" pitchFamily="34" charset="0"/>
                <a:cs typeface="+mn-cs"/>
              </a:rPr>
              <a:t>חיפוש בינארי</a:t>
            </a:r>
            <a:r>
              <a:rPr lang="en-US" b="1" dirty="0">
                <a:latin typeface="Abadi" panose="020B0604020202020204" pitchFamily="34" charset="0"/>
              </a:rPr>
              <a:t>Binary Search </a:t>
            </a:r>
            <a:r>
              <a:rPr lang="he-IL" b="1" dirty="0">
                <a:latin typeface="Abadi" panose="020B0604020202020204" pitchFamily="34" charset="0"/>
                <a:cs typeface="+mn-cs"/>
              </a:rPr>
              <a:t> </a:t>
            </a:r>
          </a:p>
        </p:txBody>
      </p:sp>
      <p:sp>
        <p:nvSpPr>
          <p:cNvPr id="10" name="Subtitle 19">
            <a:extLst>
              <a:ext uri="{FF2B5EF4-FFF2-40B4-BE49-F238E27FC236}">
                <a16:creationId xmlns:a16="http://schemas.microsoft.com/office/drawing/2014/main" id="{A2A1AA7A-79A4-4CF6-B363-02FA6BA929A2}"/>
              </a:ext>
            </a:extLst>
          </p:cNvPr>
          <p:cNvSpPr txBox="1">
            <a:spLocks/>
          </p:cNvSpPr>
          <p:nvPr/>
        </p:nvSpPr>
        <p:spPr>
          <a:xfrm>
            <a:off x="38100" y="1203981"/>
            <a:ext cx="11772900" cy="424732"/>
          </a:xfrm>
          <a:prstGeom prst="rect">
            <a:avLst/>
          </a:prstGeom>
          <a:noFill/>
        </p:spPr>
        <p:txBody>
          <a:bodyPr vert="horz" wrap="square" lIns="91440" tIns="45720" rIns="91440" bIns="45720" rtlCol="1">
            <a:sp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אלגוריתם למציאת מקום של איבר במערך </a:t>
            </a:r>
            <a:r>
              <a:rPr lang="he-IL" b="1" u="sng" dirty="0"/>
              <a:t>ממויין</a:t>
            </a:r>
            <a:endParaRPr lang="he-I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D3A28C-C7F8-4598-B2B4-425A691DAF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16" t="28531" r="15242" b="41726"/>
          <a:stretch/>
        </p:blipFill>
        <p:spPr>
          <a:xfrm>
            <a:off x="993059" y="1998896"/>
            <a:ext cx="10430301" cy="36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4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A516492C-EF4A-44FD-8D95-68B8CC7BF4B8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84E65F-CF3E-465C-BB7C-BE52025B2A94}"/>
              </a:ext>
            </a:extLst>
          </p:cNvPr>
          <p:cNvSpPr txBox="1"/>
          <p:nvPr/>
        </p:nvSpPr>
        <p:spPr>
          <a:xfrm>
            <a:off x="6737412" y="5173632"/>
            <a:ext cx="57606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600">
                <a:solidFill>
                  <a:prstClr val="black"/>
                </a:solidFill>
              </a:rPr>
              <a:t>פלט</a:t>
            </a:r>
            <a:endParaRPr lang="he-IL" sz="1600" dirty="0">
              <a:solidFill>
                <a:prstClr val="black"/>
              </a:solidFill>
            </a:endParaRPr>
          </a:p>
        </p:txBody>
      </p:sp>
      <p:pic>
        <p:nvPicPr>
          <p:cNvPr id="3" name="Picture 4" descr="study50 slide">
            <a:extLst>
              <a:ext uri="{FF2B5EF4-FFF2-40B4-BE49-F238E27FC236}">
                <a16:creationId xmlns:a16="http://schemas.microsoft.com/office/drawing/2014/main" id="{E4CA0ACF-9FA9-47CE-B90C-A471A02C84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7" b="68590"/>
          <a:stretch/>
        </p:blipFill>
        <p:spPr bwMode="auto">
          <a:xfrm>
            <a:off x="2742532" y="2042590"/>
            <a:ext cx="6858000" cy="105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6A0B7F-B2C5-4281-8ADA-E343512F5D5B}"/>
              </a:ext>
            </a:extLst>
          </p:cNvPr>
          <p:cNvSpPr txBox="1">
            <a:spLocks/>
          </p:cNvSpPr>
          <p:nvPr/>
        </p:nvSpPr>
        <p:spPr>
          <a:xfrm>
            <a:off x="1524000" y="-116368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b="1" dirty="0">
                <a:latin typeface="Abadi" panose="020B0604020202020204" pitchFamily="34" charset="0"/>
                <a:cs typeface="+mn-cs"/>
              </a:rPr>
              <a:t>חיפוש בינארי</a:t>
            </a:r>
            <a:r>
              <a:rPr lang="en-US" b="1" dirty="0">
                <a:latin typeface="Abadi" panose="020B0604020202020204" pitchFamily="34" charset="0"/>
              </a:rPr>
              <a:t>Binary Search </a:t>
            </a:r>
            <a:r>
              <a:rPr lang="he-IL" b="1" dirty="0">
                <a:latin typeface="Abadi" panose="020B0604020202020204" pitchFamily="34" charset="0"/>
                <a:cs typeface="+mn-cs"/>
              </a:rPr>
              <a:t> </a:t>
            </a:r>
          </a:p>
        </p:txBody>
      </p:sp>
      <p:pic>
        <p:nvPicPr>
          <p:cNvPr id="11" name="Picture 4" descr="study50 slide">
            <a:extLst>
              <a:ext uri="{FF2B5EF4-FFF2-40B4-BE49-F238E27FC236}">
                <a16:creationId xmlns:a16="http://schemas.microsoft.com/office/drawing/2014/main" id="{F1787B36-1D4F-47B4-836E-4642F5521C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23"/>
          <a:stretch/>
        </p:blipFill>
        <p:spPr bwMode="auto">
          <a:xfrm>
            <a:off x="2971800" y="2603312"/>
            <a:ext cx="6858000" cy="325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itle 19">
            <a:extLst>
              <a:ext uri="{FF2B5EF4-FFF2-40B4-BE49-F238E27FC236}">
                <a16:creationId xmlns:a16="http://schemas.microsoft.com/office/drawing/2014/main" id="{14750352-1EAD-4A94-98BF-9C3103AD8DCE}"/>
              </a:ext>
            </a:extLst>
          </p:cNvPr>
          <p:cNvSpPr txBox="1">
            <a:spLocks/>
          </p:cNvSpPr>
          <p:nvPr/>
        </p:nvSpPr>
        <p:spPr>
          <a:xfrm>
            <a:off x="38100" y="1203981"/>
            <a:ext cx="11772900" cy="424732"/>
          </a:xfrm>
          <a:prstGeom prst="rect">
            <a:avLst/>
          </a:prstGeom>
          <a:noFill/>
        </p:spPr>
        <p:txBody>
          <a:bodyPr vert="horz" wrap="square" lIns="91440" tIns="45720" rIns="91440" bIns="45720" rtlCol="1">
            <a:sp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אלגוריתם למציאת מקום של איבר במערך </a:t>
            </a:r>
            <a:r>
              <a:rPr lang="he-IL" b="1" u="sng" dirty="0"/>
              <a:t>ממויין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982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A516492C-EF4A-44FD-8D95-68B8CC7BF4B8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84E65F-CF3E-465C-BB7C-BE52025B2A94}"/>
              </a:ext>
            </a:extLst>
          </p:cNvPr>
          <p:cNvSpPr txBox="1"/>
          <p:nvPr/>
        </p:nvSpPr>
        <p:spPr>
          <a:xfrm>
            <a:off x="6737412" y="5173632"/>
            <a:ext cx="57606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600">
                <a:solidFill>
                  <a:prstClr val="black"/>
                </a:solidFill>
              </a:rPr>
              <a:t>פלט</a:t>
            </a:r>
            <a:endParaRPr lang="he-IL" sz="1600" dirty="0">
              <a:solidFill>
                <a:prstClr val="black"/>
              </a:solidFill>
            </a:endParaRPr>
          </a:p>
        </p:txBody>
      </p:sp>
      <p:pic>
        <p:nvPicPr>
          <p:cNvPr id="2050" name="Picture 2" descr="study50 slide">
            <a:extLst>
              <a:ext uri="{FF2B5EF4-FFF2-40B4-BE49-F238E27FC236}">
                <a16:creationId xmlns:a16="http://schemas.microsoft.com/office/drawing/2014/main" id="{127DA317-6E17-4C25-B57C-43C3D8B29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857250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28CA330-BDA3-4AB7-9649-7FD86EDFE4EA}"/>
              </a:ext>
            </a:extLst>
          </p:cNvPr>
          <p:cNvSpPr txBox="1">
            <a:spLocks/>
          </p:cNvSpPr>
          <p:nvPr/>
        </p:nvSpPr>
        <p:spPr>
          <a:xfrm>
            <a:off x="1524000" y="-116368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b="1" dirty="0">
                <a:latin typeface="Abadi" panose="020B0604020202020204" pitchFamily="34" charset="0"/>
                <a:cs typeface="+mn-cs"/>
              </a:rPr>
              <a:t>חיפוש בינארי</a:t>
            </a:r>
            <a:r>
              <a:rPr lang="en-US" b="1" dirty="0">
                <a:latin typeface="Abadi" panose="020B0604020202020204" pitchFamily="34" charset="0"/>
              </a:rPr>
              <a:t>Binary Search </a:t>
            </a:r>
            <a:r>
              <a:rPr lang="he-IL" b="1" dirty="0">
                <a:latin typeface="Abadi" panose="020B0604020202020204" pitchFamily="34" charset="0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908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5">
            <a:extLst>
              <a:ext uri="{FF2B5EF4-FFF2-40B4-BE49-F238E27FC236}">
                <a16:creationId xmlns:a16="http://schemas.microsoft.com/office/drawing/2014/main" id="{B8861494-0472-47D4-8C2F-28760915430C}"/>
              </a:ext>
            </a:extLst>
          </p:cNvPr>
          <p:cNvSpPr txBox="1">
            <a:spLocks/>
          </p:cNvSpPr>
          <p:nvPr/>
        </p:nvSpPr>
        <p:spPr>
          <a:xfrm>
            <a:off x="3689942" y="2340871"/>
            <a:ext cx="10427369" cy="921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b="1" dirty="0"/>
              <a:t>מערך לא ממויין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1DA0BA-EFEF-4AB2-904C-C03F24601E0D}"/>
              </a:ext>
            </a:extLst>
          </p:cNvPr>
          <p:cNvSpPr/>
          <p:nvPr/>
        </p:nvSpPr>
        <p:spPr>
          <a:xfrm>
            <a:off x="817889" y="2877829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999999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[] </a:t>
            </a:r>
            <a:r>
              <a:rPr lang="en-US" sz="2000" b="1" dirty="0">
                <a:solidFill>
                  <a:srgbClr val="F7C527"/>
                </a:solidFill>
                <a:latin typeface="Consolas" panose="020B0609020204030204" pitchFamily="49" charset="0"/>
              </a:rPr>
              <a:t>arr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 = {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,-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53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9CF828"/>
                </a:solidFill>
                <a:latin typeface="Consolas" panose="020B0609020204030204" pitchFamily="49" charset="0"/>
              </a:rPr>
              <a:t>Arrays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>
                <a:solidFill>
                  <a:srgbClr val="FFFFFF"/>
                </a:solidFill>
                <a:latin typeface="Consolas" panose="020B0609020204030204" pitchFamily="49" charset="0"/>
              </a:rPr>
              <a:t>sort(</a:t>
            </a:r>
            <a:r>
              <a:rPr lang="en-US" sz="2400" i="1" dirty="0">
                <a:solidFill>
                  <a:srgbClr val="F7C527"/>
                </a:solidFill>
                <a:latin typeface="Consolas" panose="020B0609020204030204" pitchFamily="49" charset="0"/>
              </a:rPr>
              <a:t>arr</a:t>
            </a:r>
            <a:r>
              <a:rPr lang="en-US" sz="2400" i="1" dirty="0">
                <a:solidFill>
                  <a:srgbClr val="FFFFFF"/>
                </a:solidFill>
                <a:latin typeface="Consolas" panose="020B0609020204030204" pitchFamily="49" charset="0"/>
              </a:rPr>
              <a:t>); </a:t>
            </a:r>
            <a:endParaRPr lang="en-US" sz="2400" b="1" i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endParaRPr lang="en-US" sz="2000" b="1" i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5CE0C6-C8F2-4E98-BE55-7ABC106CE0FF}"/>
              </a:ext>
            </a:extLst>
          </p:cNvPr>
          <p:cNvSpPr/>
          <p:nvPr/>
        </p:nvSpPr>
        <p:spPr>
          <a:xfrm>
            <a:off x="1910527" y="2258250"/>
            <a:ext cx="1672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400" b="1" dirty="0"/>
              <a:t>מערך ממויין</a:t>
            </a:r>
            <a:endParaRPr lang="he-IL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7D456E-C516-41DC-A77F-C1AF7E0D802D}"/>
              </a:ext>
            </a:extLst>
          </p:cNvPr>
          <p:cNvSpPr/>
          <p:nvPr/>
        </p:nvSpPr>
        <p:spPr>
          <a:xfrm>
            <a:off x="7021051" y="3077883"/>
            <a:ext cx="41344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999999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[] </a:t>
            </a:r>
            <a:r>
              <a:rPr lang="en-US" sz="2000" b="1" dirty="0">
                <a:solidFill>
                  <a:srgbClr val="F7C527"/>
                </a:solidFill>
                <a:latin typeface="Consolas" panose="020B0609020204030204" pitchFamily="49" charset="0"/>
              </a:rPr>
              <a:t>arr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 = {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,-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53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D2F13A-8032-4B66-83E0-AD359C18E182}"/>
              </a:ext>
            </a:extLst>
          </p:cNvPr>
          <p:cNvSpPr/>
          <p:nvPr/>
        </p:nvSpPr>
        <p:spPr>
          <a:xfrm>
            <a:off x="7021051" y="3731928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999999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[] </a:t>
            </a:r>
            <a:r>
              <a:rPr lang="en-US" sz="2000" b="1" dirty="0">
                <a:solidFill>
                  <a:srgbClr val="F7C527"/>
                </a:solidFill>
                <a:latin typeface="Consolas" panose="020B0609020204030204" pitchFamily="49" charset="0"/>
              </a:rPr>
              <a:t>arr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999999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999999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F7C527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F7C527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F7C527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F7C527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F7C527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] = -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53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F7C527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he-IL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F9E633-9C72-4F19-883C-7F10E1167959}"/>
              </a:ext>
            </a:extLst>
          </p:cNvPr>
          <p:cNvSpPr/>
          <p:nvPr/>
        </p:nvSpPr>
        <p:spPr>
          <a:xfrm>
            <a:off x="2459426" y="1236099"/>
            <a:ext cx="7354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e-IL" sz="2400" dirty="0"/>
              <a:t>מחלקה זו </a:t>
            </a:r>
            <a:r>
              <a:rPr lang="he-IL" sz="2400" b="1" u="sng" dirty="0"/>
              <a:t>מספקת</a:t>
            </a:r>
            <a:r>
              <a:rPr lang="he-IL" sz="2400" dirty="0"/>
              <a:t> פונקציות סטטיות אשר פעולות על מערכים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0DDAEF5-56FF-4F6A-A4A5-3F632E1E9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2560" y="412955"/>
            <a:ext cx="2646879" cy="81095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badi" panose="020B0604020202020204" pitchFamily="34" charset="0"/>
                <a:cs typeface="+mn-cs"/>
              </a:rPr>
              <a:t>Arrays</a:t>
            </a:r>
            <a:endParaRPr lang="he-IL" b="1" dirty="0">
              <a:latin typeface="Abadi" panose="020B0604020202020204" pitchFamily="34" charset="0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D48EB3-2EE3-489F-966B-DF3FA94DE297}"/>
              </a:ext>
            </a:extLst>
          </p:cNvPr>
          <p:cNvSpPr/>
          <p:nvPr/>
        </p:nvSpPr>
        <p:spPr>
          <a:xfrm>
            <a:off x="4117882" y="1695175"/>
            <a:ext cx="35702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999999"/>
                </a:solidFill>
                <a:latin typeface="Consolas" panose="020B0609020204030204" pitchFamily="49" charset="0"/>
              </a:rPr>
              <a:t>import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 java.util.Arrays;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93FE6F-1819-4D99-9F63-D3FE70B1A764}"/>
              </a:ext>
            </a:extLst>
          </p:cNvPr>
          <p:cNvSpPr/>
          <p:nvPr/>
        </p:nvSpPr>
        <p:spPr>
          <a:xfrm>
            <a:off x="2918836" y="6075713"/>
            <a:ext cx="59683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9CF828"/>
                </a:solidFill>
                <a:latin typeface="Consolas" panose="020B0609020204030204" pitchFamily="49" charset="0"/>
              </a:rPr>
              <a:t>System</a:t>
            </a:r>
            <a:r>
              <a:rPr lang="en-US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sz="2000" b="1" i="1" dirty="0" err="1">
                <a:solidFill>
                  <a:srgbClr val="80FF0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sz="2000" b="1" i="1" dirty="0" err="1">
                <a:solidFill>
                  <a:srgbClr val="F7C527"/>
                </a:solidFill>
                <a:latin typeface="Consolas" panose="020B0609020204030204" pitchFamily="49" charset="0"/>
              </a:rPr>
              <a:t>println</a:t>
            </a:r>
            <a:r>
              <a:rPr lang="en-US" sz="2000" b="1" i="1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 err="1">
                <a:solidFill>
                  <a:srgbClr val="9CF828"/>
                </a:solidFill>
                <a:latin typeface="Consolas" panose="020B0609020204030204" pitchFamily="49" charset="0"/>
              </a:rPr>
              <a:t>Arrays</a:t>
            </a:r>
            <a:r>
              <a:rPr lang="en-US" sz="2000" b="1" i="1" dirty="0" err="1">
                <a:solidFill>
                  <a:srgbClr val="FFFFFF"/>
                </a:solidFill>
                <a:latin typeface="Consolas" panose="020B0609020204030204" pitchFamily="49" charset="0"/>
              </a:rPr>
              <a:t>.toString</a:t>
            </a:r>
            <a:r>
              <a:rPr lang="en-US" sz="2000" b="1" i="1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srgbClr val="F7C527"/>
                </a:solidFill>
                <a:latin typeface="Consolas" panose="020B0609020204030204" pitchFamily="49" charset="0"/>
              </a:rPr>
              <a:t>arr</a:t>
            </a:r>
            <a:r>
              <a:rPr lang="en-US" sz="2000" b="1" i="1" dirty="0">
                <a:solidFill>
                  <a:srgbClr val="FFFFFF"/>
                </a:solidFill>
                <a:latin typeface="Consolas" panose="020B0609020204030204" pitchFamily="49" charset="0"/>
              </a:rPr>
              <a:t>));</a:t>
            </a:r>
            <a:endParaRPr lang="he-IL" sz="2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3FB7850-C7CD-4B7E-B94F-2245BDEC81B1}"/>
              </a:ext>
            </a:extLst>
          </p:cNvPr>
          <p:cNvSpPr/>
          <p:nvPr/>
        </p:nvSpPr>
        <p:spPr>
          <a:xfrm>
            <a:off x="7363867" y="5419777"/>
            <a:ext cx="4162960" cy="9727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3600" dirty="0"/>
              <a:t>[5,8,9,1,-53,2]</a:t>
            </a:r>
            <a:endParaRPr lang="he-IL" sz="36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7C44DB4-8A29-4224-9E60-9118C26FC0A0}"/>
              </a:ext>
            </a:extLst>
          </p:cNvPr>
          <p:cNvSpPr/>
          <p:nvPr/>
        </p:nvSpPr>
        <p:spPr>
          <a:xfrm>
            <a:off x="665173" y="5440830"/>
            <a:ext cx="4162960" cy="9727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3600" dirty="0"/>
              <a:t>[-53,1,2,5,8,9]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371369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8" grpId="0"/>
      <p:bldP spid="16" grpId="0" animBg="1"/>
      <p:bldP spid="2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A516492C-EF4A-44FD-8D95-68B8CC7BF4B8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84E65F-CF3E-465C-BB7C-BE52025B2A94}"/>
              </a:ext>
            </a:extLst>
          </p:cNvPr>
          <p:cNvSpPr txBox="1"/>
          <p:nvPr/>
        </p:nvSpPr>
        <p:spPr>
          <a:xfrm>
            <a:off x="6737412" y="5173632"/>
            <a:ext cx="57606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600">
                <a:solidFill>
                  <a:prstClr val="black"/>
                </a:solidFill>
              </a:rPr>
              <a:t>פלט</a:t>
            </a:r>
            <a:endParaRPr lang="he-IL" sz="1600" dirty="0">
              <a:solidFill>
                <a:prstClr val="black"/>
              </a:solidFill>
            </a:endParaRPr>
          </a:p>
        </p:txBody>
      </p:sp>
      <p:pic>
        <p:nvPicPr>
          <p:cNvPr id="6146" name="Picture 2" descr="study50 slide">
            <a:extLst>
              <a:ext uri="{FF2B5EF4-FFF2-40B4-BE49-F238E27FC236}">
                <a16:creationId xmlns:a16="http://schemas.microsoft.com/office/drawing/2014/main" id="{7DCF19DA-D121-4B2C-8ACF-F2D7354E1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857250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3EAD24D-2B6C-4C1B-A966-BA7B0F9F2EE9}"/>
              </a:ext>
            </a:extLst>
          </p:cNvPr>
          <p:cNvSpPr txBox="1">
            <a:spLocks/>
          </p:cNvSpPr>
          <p:nvPr/>
        </p:nvSpPr>
        <p:spPr>
          <a:xfrm>
            <a:off x="1524000" y="-116368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b="1" dirty="0">
                <a:latin typeface="Abadi" panose="020B0604020202020204" pitchFamily="34" charset="0"/>
                <a:cs typeface="+mn-cs"/>
              </a:rPr>
              <a:t>חיפוש בינארי</a:t>
            </a:r>
            <a:r>
              <a:rPr lang="en-US" b="1" dirty="0">
                <a:latin typeface="Abadi" panose="020B0604020202020204" pitchFamily="34" charset="0"/>
              </a:rPr>
              <a:t>Binary Search </a:t>
            </a:r>
            <a:r>
              <a:rPr lang="he-IL" b="1" dirty="0">
                <a:latin typeface="Abadi" panose="020B0604020202020204" pitchFamily="34" charset="0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34405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A516492C-EF4A-44FD-8D95-68B8CC7BF4B8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84E65F-CF3E-465C-BB7C-BE52025B2A94}"/>
              </a:ext>
            </a:extLst>
          </p:cNvPr>
          <p:cNvSpPr txBox="1"/>
          <p:nvPr/>
        </p:nvSpPr>
        <p:spPr>
          <a:xfrm>
            <a:off x="6737412" y="5173632"/>
            <a:ext cx="57606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600">
                <a:solidFill>
                  <a:prstClr val="black"/>
                </a:solidFill>
              </a:rPr>
              <a:t>פלט</a:t>
            </a:r>
            <a:endParaRPr lang="he-IL" sz="1600" dirty="0">
              <a:solidFill>
                <a:prstClr val="black"/>
              </a:solidFill>
            </a:endParaRPr>
          </a:p>
        </p:txBody>
      </p:sp>
      <p:pic>
        <p:nvPicPr>
          <p:cNvPr id="5122" name="Picture 2" descr="study50 slide">
            <a:extLst>
              <a:ext uri="{FF2B5EF4-FFF2-40B4-BE49-F238E27FC236}">
                <a16:creationId xmlns:a16="http://schemas.microsoft.com/office/drawing/2014/main" id="{2D16340B-4D91-4C05-867E-C1309B77C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857250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8C67405-41EF-4A6F-8C3E-37DC94650607}"/>
              </a:ext>
            </a:extLst>
          </p:cNvPr>
          <p:cNvSpPr txBox="1">
            <a:spLocks/>
          </p:cNvSpPr>
          <p:nvPr/>
        </p:nvSpPr>
        <p:spPr>
          <a:xfrm>
            <a:off x="1524000" y="-116368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e-IL" b="1" dirty="0">
              <a:latin typeface="Abadi" panose="020B0604020202020204" pitchFamily="34" charset="0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64783CA-7ECC-4A34-BEFB-FA3ADCC78436}"/>
              </a:ext>
            </a:extLst>
          </p:cNvPr>
          <p:cNvSpPr txBox="1">
            <a:spLocks/>
          </p:cNvSpPr>
          <p:nvPr/>
        </p:nvSpPr>
        <p:spPr>
          <a:xfrm>
            <a:off x="1676400" y="-101128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b="1" dirty="0">
                <a:latin typeface="Abadi" panose="020B0604020202020204" pitchFamily="34" charset="0"/>
                <a:cs typeface="+mn-cs"/>
              </a:rPr>
              <a:t>חיפוש בינארי</a:t>
            </a:r>
            <a:r>
              <a:rPr lang="en-US" b="1" dirty="0">
                <a:latin typeface="Abadi" panose="020B0604020202020204" pitchFamily="34" charset="0"/>
              </a:rPr>
              <a:t>Binary Search </a:t>
            </a:r>
            <a:r>
              <a:rPr lang="he-IL" b="1" dirty="0">
                <a:latin typeface="Abadi" panose="020B0604020202020204" pitchFamily="34" charset="0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08830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4CFF-D052-4AEF-9A33-823169399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5962" y="-964603"/>
            <a:ext cx="9144000" cy="2387600"/>
          </a:xfrm>
        </p:spPr>
        <p:txBody>
          <a:bodyPr>
            <a:normAutofit/>
          </a:bodyPr>
          <a:lstStyle/>
          <a:p>
            <a:r>
              <a:rPr lang="he-IL" sz="4000" b="1" dirty="0">
                <a:latin typeface="Abadi" panose="020B0604020202020204" pitchFamily="34" charset="0"/>
                <a:cs typeface="+mn-cs"/>
              </a:rPr>
              <a:t>מימוש</a:t>
            </a:r>
            <a:r>
              <a:rPr lang="en-US" sz="4000" b="1" dirty="0">
                <a:latin typeface="Abadi" panose="020B0604020202020204" pitchFamily="34" charset="0"/>
                <a:cs typeface="+mn-cs"/>
              </a:rPr>
              <a:t>Binary Search </a:t>
            </a:r>
            <a:br>
              <a:rPr lang="en-US" sz="4000" b="1" dirty="0">
                <a:latin typeface="Abadi" panose="020B0604020202020204" pitchFamily="34" charset="0"/>
                <a:cs typeface="+mn-cs"/>
              </a:rPr>
            </a:br>
            <a:endParaRPr lang="he-IL" sz="4000" b="1" dirty="0">
              <a:latin typeface="Abadi" panose="020B0604020202020204" pitchFamily="34" charset="0"/>
              <a:cs typeface="+mn-cs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516492C-EF4A-44FD-8D95-68B8CC7BF4B8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84E65F-CF3E-465C-BB7C-BE52025B2A94}"/>
              </a:ext>
            </a:extLst>
          </p:cNvPr>
          <p:cNvSpPr txBox="1"/>
          <p:nvPr/>
        </p:nvSpPr>
        <p:spPr>
          <a:xfrm>
            <a:off x="6737412" y="5173632"/>
            <a:ext cx="57606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600">
                <a:solidFill>
                  <a:prstClr val="black"/>
                </a:solidFill>
              </a:rPr>
              <a:t>פלט</a:t>
            </a:r>
            <a:endParaRPr lang="he-IL" sz="1600" dirty="0">
              <a:solidFill>
                <a:prstClr val="black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07366C6-37A8-461F-887D-15DF47462428}"/>
              </a:ext>
            </a:extLst>
          </p:cNvPr>
          <p:cNvSpPr txBox="1">
            <a:spLocks/>
          </p:cNvSpPr>
          <p:nvPr/>
        </p:nvSpPr>
        <p:spPr>
          <a:xfrm>
            <a:off x="1312038" y="755648"/>
            <a:ext cx="9144000" cy="754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400" b="1" dirty="0">
                <a:latin typeface="Abadi" panose="020B0604020202020204" pitchFamily="34" charset="0"/>
                <a:cs typeface="+mn-cs"/>
              </a:rPr>
              <a:t>מימוש רקורסיבי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AF4FB1-FF1E-4BAC-9E24-B64658BDCE6F}"/>
              </a:ext>
            </a:extLst>
          </p:cNvPr>
          <p:cNvSpPr/>
          <p:nvPr/>
        </p:nvSpPr>
        <p:spPr>
          <a:xfrm>
            <a:off x="440119" y="1541868"/>
            <a:ext cx="1131176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1C438"/>
                </a:solidFill>
                <a:latin typeface="Consolas" panose="020B0609020204030204" pitchFamily="49" charset="0"/>
              </a:rPr>
              <a:t>runBinarySearchRecursively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( 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[] </a:t>
            </a:r>
            <a:r>
              <a:rPr lang="en-US" b="1" dirty="0" err="1">
                <a:solidFill>
                  <a:srgbClr val="069609"/>
                </a:solidFill>
                <a:latin typeface="Consolas" panose="020B0609020204030204" pitchFamily="49" charset="0"/>
              </a:rPr>
              <a:t>sortedArray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69609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69609"/>
                </a:solidFill>
                <a:latin typeface="Consolas" panose="020B0609020204030204" pitchFamily="49" charset="0"/>
              </a:rPr>
              <a:t>low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69609"/>
                </a:solidFill>
                <a:latin typeface="Consolas" panose="020B0609020204030204" pitchFamily="49" charset="0"/>
              </a:rPr>
              <a:t>high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7C527"/>
                </a:solidFill>
                <a:latin typeface="Consolas" panose="020B0609020204030204" pitchFamily="49" charset="0"/>
              </a:rPr>
              <a:t>middle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= (</a:t>
            </a:r>
            <a:r>
              <a:rPr lang="en-US" b="1" dirty="0">
                <a:solidFill>
                  <a:srgbClr val="069609"/>
                </a:solidFill>
                <a:latin typeface="Consolas" panose="020B0609020204030204" pitchFamily="49" charset="0"/>
              </a:rPr>
              <a:t>low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+ </a:t>
            </a:r>
            <a:r>
              <a:rPr lang="en-US" b="1" dirty="0">
                <a:solidFill>
                  <a:srgbClr val="069609"/>
                </a:solidFill>
                <a:latin typeface="Consolas" panose="020B0609020204030204" pitchFamily="49" charset="0"/>
              </a:rPr>
              <a:t>high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) /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69609"/>
                </a:solidFill>
                <a:latin typeface="Consolas" panose="020B0609020204030204" pitchFamily="49" charset="0"/>
              </a:rPr>
              <a:t>high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&lt; </a:t>
            </a:r>
            <a:r>
              <a:rPr lang="en-US" b="1" dirty="0">
                <a:solidFill>
                  <a:srgbClr val="069609"/>
                </a:solidFill>
                <a:latin typeface="Consolas" panose="020B0609020204030204" pitchFamily="49" charset="0"/>
              </a:rPr>
              <a:t>low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) { 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-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; } </a:t>
            </a:r>
            <a:r>
              <a:rPr lang="en-US" b="1" dirty="0">
                <a:latin typeface="Consolas" panose="020B0609020204030204" pitchFamily="49" charset="0"/>
              </a:rPr>
              <a:t>// </a:t>
            </a:r>
            <a:r>
              <a:rPr lang="he-IL" b="1" dirty="0">
                <a:latin typeface="Consolas" panose="020B0609020204030204" pitchFamily="49" charset="0"/>
              </a:rPr>
              <a:t>תנאי עצירה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69609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== </a:t>
            </a:r>
            <a:r>
              <a:rPr lang="en-US" b="1" dirty="0" err="1">
                <a:solidFill>
                  <a:srgbClr val="069609"/>
                </a:solidFill>
                <a:latin typeface="Consolas" panose="020B0609020204030204" pitchFamily="49" charset="0"/>
              </a:rPr>
              <a:t>sortedArray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F7C527"/>
                </a:solidFill>
                <a:latin typeface="Consolas" panose="020B0609020204030204" pitchFamily="49" charset="0"/>
              </a:rPr>
              <a:t>middle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])  { 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7C527"/>
                </a:solidFill>
                <a:latin typeface="Consolas" panose="020B0609020204030204" pitchFamily="49" charset="0"/>
              </a:rPr>
              <a:t>middle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; } </a:t>
            </a:r>
            <a:r>
              <a:rPr lang="en-US" b="1" dirty="0">
                <a:latin typeface="Consolas" panose="020B0609020204030204" pitchFamily="49" charset="0"/>
              </a:rPr>
              <a:t>// </a:t>
            </a:r>
            <a:r>
              <a:rPr lang="he-IL" b="1" dirty="0">
                <a:latin typeface="Consolas" panose="020B0609020204030204" pitchFamily="49" charset="0"/>
              </a:rPr>
              <a:t>תנאי עצירה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69609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&lt; </a:t>
            </a:r>
            <a:r>
              <a:rPr lang="en-US" b="1" dirty="0" err="1">
                <a:solidFill>
                  <a:srgbClr val="069609"/>
                </a:solidFill>
                <a:latin typeface="Consolas" panose="020B0609020204030204" pitchFamily="49" charset="0"/>
              </a:rPr>
              <a:t>sortedArray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F7C527"/>
                </a:solidFill>
                <a:latin typeface="Consolas" panose="020B0609020204030204" pitchFamily="49" charset="0"/>
              </a:rPr>
              <a:t>middle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]) { //</a:t>
            </a:r>
            <a:r>
              <a:rPr lang="he-IL" b="1" dirty="0">
                <a:solidFill>
                  <a:srgbClr val="FFFFFF"/>
                </a:solidFill>
                <a:latin typeface="Consolas" panose="020B0609020204030204" pitchFamily="49" charset="0"/>
              </a:rPr>
              <a:t>חיפוש בצד שמאל </a:t>
            </a:r>
            <a:endParaRPr lang="en-US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7C527"/>
                </a:solidFill>
                <a:latin typeface="Consolas" panose="020B0609020204030204" pitchFamily="49" charset="0"/>
              </a:rPr>
              <a:t>runBinarySearchRecursively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( </a:t>
            </a:r>
            <a:r>
              <a:rPr lang="en-US" dirty="0" err="1">
                <a:solidFill>
                  <a:srgbClr val="069609"/>
                </a:solidFill>
                <a:latin typeface="Consolas" panose="020B0609020204030204" pitchFamily="49" charset="0"/>
              </a:rPr>
              <a:t>sortedArray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69609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69609"/>
                </a:solidFill>
                <a:latin typeface="Consolas" panose="020B0609020204030204" pitchFamily="49" charset="0"/>
              </a:rPr>
              <a:t>low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7C527"/>
                </a:solidFill>
                <a:latin typeface="Consolas" panose="020B0609020204030204" pitchFamily="49" charset="0"/>
              </a:rPr>
              <a:t>middle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   } </a:t>
            </a:r>
          </a:p>
          <a:p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{ //</a:t>
            </a:r>
            <a:r>
              <a:rPr lang="he-IL" b="1" dirty="0">
                <a:solidFill>
                  <a:srgbClr val="FFFFFF"/>
                </a:solidFill>
                <a:latin typeface="Consolas" panose="020B0609020204030204" pitchFamily="49" charset="0"/>
              </a:rPr>
              <a:t> חיפוש בצד ימין </a:t>
            </a:r>
            <a:endParaRPr lang="en-US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7C527"/>
                </a:solidFill>
                <a:latin typeface="Consolas" panose="020B0609020204030204" pitchFamily="49" charset="0"/>
              </a:rPr>
              <a:t>runBinarySearchRecursively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he-IL" b="1" dirty="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69609"/>
                </a:solidFill>
                <a:latin typeface="Consolas" panose="020B0609020204030204" pitchFamily="49" charset="0"/>
              </a:rPr>
              <a:t>sortedArray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69609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7C527"/>
                </a:solidFill>
                <a:latin typeface="Consolas" panose="020B0609020204030204" pitchFamily="49" charset="0"/>
              </a:rPr>
              <a:t>middle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69609"/>
                </a:solidFill>
                <a:latin typeface="Consolas" panose="020B0609020204030204" pitchFamily="49" charset="0"/>
              </a:rPr>
              <a:t>high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e-IL" dirty="0">
                <a:solidFill>
                  <a:srgbClr val="FFFFFF"/>
                </a:solidFill>
                <a:latin typeface="Consolas" panose="020B0609020204030204" pitchFamily="49" charset="0"/>
              </a:rPr>
              <a:t>  	{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906973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4CFF-D052-4AEF-9A33-823169399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5962" y="-964603"/>
            <a:ext cx="9144000" cy="2387600"/>
          </a:xfrm>
        </p:spPr>
        <p:txBody>
          <a:bodyPr>
            <a:normAutofit/>
          </a:bodyPr>
          <a:lstStyle/>
          <a:p>
            <a:r>
              <a:rPr lang="he-IL" sz="4000" b="1" dirty="0">
                <a:latin typeface="Abadi" panose="020B0604020202020204" pitchFamily="34" charset="0"/>
                <a:cs typeface="+mn-cs"/>
              </a:rPr>
              <a:t>מימוש</a:t>
            </a:r>
            <a:r>
              <a:rPr lang="en-US" sz="4000" b="1" dirty="0">
                <a:latin typeface="Abadi" panose="020B0604020202020204" pitchFamily="34" charset="0"/>
                <a:cs typeface="+mn-cs"/>
              </a:rPr>
              <a:t>Binary Search </a:t>
            </a:r>
            <a:br>
              <a:rPr lang="en-US" sz="4000" b="1" dirty="0">
                <a:latin typeface="Abadi" panose="020B0604020202020204" pitchFamily="34" charset="0"/>
                <a:cs typeface="+mn-cs"/>
              </a:rPr>
            </a:br>
            <a:endParaRPr lang="he-IL" sz="4000" b="1" dirty="0">
              <a:latin typeface="Abadi" panose="020B0604020202020204" pitchFamily="34" charset="0"/>
              <a:cs typeface="+mn-cs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516492C-EF4A-44FD-8D95-68B8CC7BF4B8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84E65F-CF3E-465C-BB7C-BE52025B2A94}"/>
              </a:ext>
            </a:extLst>
          </p:cNvPr>
          <p:cNvSpPr txBox="1"/>
          <p:nvPr/>
        </p:nvSpPr>
        <p:spPr>
          <a:xfrm>
            <a:off x="6737412" y="5173632"/>
            <a:ext cx="57606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600">
                <a:solidFill>
                  <a:prstClr val="black"/>
                </a:solidFill>
              </a:rPr>
              <a:t>פלט</a:t>
            </a:r>
            <a:endParaRPr lang="he-IL" sz="1600" dirty="0">
              <a:solidFill>
                <a:prstClr val="black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41E9805-48AA-4E4D-B65B-14C86D511FB4}"/>
              </a:ext>
            </a:extLst>
          </p:cNvPr>
          <p:cNvSpPr txBox="1">
            <a:spLocks/>
          </p:cNvSpPr>
          <p:nvPr/>
        </p:nvSpPr>
        <p:spPr>
          <a:xfrm>
            <a:off x="1312038" y="894209"/>
            <a:ext cx="9144000" cy="754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400" b="1" dirty="0">
                <a:latin typeface="Abadi" panose="020B0604020202020204" pitchFamily="34" charset="0"/>
                <a:cs typeface="+mn-cs"/>
              </a:rPr>
              <a:t>בעזרת </a:t>
            </a:r>
            <a:r>
              <a:rPr lang="en-US" sz="2400" b="1" dirty="0" err="1">
                <a:latin typeface="Abadi" panose="020B0604020202020204" pitchFamily="34" charset="0"/>
                <a:cs typeface="+mn-cs"/>
              </a:rPr>
              <a:t>Arrays.BinarySearch</a:t>
            </a:r>
            <a:r>
              <a:rPr lang="en-US" sz="2400" b="1" dirty="0">
                <a:latin typeface="Abadi" panose="020B0604020202020204" pitchFamily="34" charset="0"/>
                <a:cs typeface="+mn-cs"/>
              </a:rPr>
              <a:t>()</a:t>
            </a:r>
            <a:endParaRPr lang="he-IL" sz="2400" b="1" dirty="0">
              <a:latin typeface="Abadi" panose="020B060402020202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4594A-2852-4F1E-95C5-C9C201296BFC}"/>
              </a:ext>
            </a:extLst>
          </p:cNvPr>
          <p:cNvSpPr/>
          <p:nvPr/>
        </p:nvSpPr>
        <p:spPr>
          <a:xfrm>
            <a:off x="1536700" y="1940272"/>
            <a:ext cx="107847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999999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[] </a:t>
            </a:r>
            <a:r>
              <a:rPr lang="en-US" sz="2400" b="1" dirty="0" err="1">
                <a:solidFill>
                  <a:srgbClr val="F7C527"/>
                </a:solidFill>
                <a:latin typeface="Consolas" panose="020B0609020204030204" pitchFamily="49" charset="0"/>
              </a:rPr>
              <a:t>sortedArray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 = {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400" b="1" dirty="0">
                <a:solidFill>
                  <a:srgbClr val="999999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7C527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; </a:t>
            </a:r>
            <a:r>
              <a:rPr lang="en-US" sz="2400" b="1" dirty="0">
                <a:solidFill>
                  <a:srgbClr val="666666"/>
                </a:solidFill>
                <a:latin typeface="Consolas" panose="020B0609020204030204" pitchFamily="49" charset="0"/>
              </a:rPr>
              <a:t>// Prints Not Found  </a:t>
            </a:r>
          </a:p>
          <a:p>
            <a:r>
              <a:rPr lang="en-US" sz="2400" b="1" dirty="0">
                <a:solidFill>
                  <a:srgbClr val="999999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7C527"/>
                </a:solidFill>
                <a:latin typeface="Consolas" panose="020B0609020204030204" pitchFamily="49" charset="0"/>
              </a:rPr>
              <a:t>index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rgbClr val="9CF828"/>
                </a:solidFill>
                <a:latin typeface="Consolas" panose="020B0609020204030204" pitchFamily="49" charset="0"/>
              </a:rPr>
              <a:t>Arrays</a:t>
            </a:r>
            <a:r>
              <a:rPr lang="en-US" sz="24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sz="2400" b="1" i="1" dirty="0" err="1">
                <a:solidFill>
                  <a:srgbClr val="FFFFFF"/>
                </a:solidFill>
                <a:latin typeface="Consolas" panose="020B0609020204030204" pitchFamily="49" charset="0"/>
              </a:rPr>
              <a:t>binarySearch</a:t>
            </a:r>
            <a:r>
              <a:rPr lang="en-US" sz="2400" b="1" i="1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 err="1">
                <a:solidFill>
                  <a:srgbClr val="F7C527"/>
                </a:solidFill>
                <a:latin typeface="Consolas" panose="020B0609020204030204" pitchFamily="49" charset="0"/>
              </a:rPr>
              <a:t>sortedArray</a:t>
            </a:r>
            <a:r>
              <a:rPr lang="en-US" sz="2400" b="1" i="1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sz="2400" b="1" i="1" dirty="0">
                <a:solidFill>
                  <a:srgbClr val="F7C527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i="1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9CF828"/>
                </a:solidFill>
                <a:latin typeface="Consolas" panose="020B0609020204030204" pitchFamily="49" charset="0"/>
              </a:rPr>
              <a:t>System</a:t>
            </a:r>
            <a:r>
              <a:rPr lang="en-US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sz="2400" b="1" i="1" dirty="0" err="1">
                <a:solidFill>
                  <a:srgbClr val="80FF0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sz="2400" b="1" i="1" dirty="0" err="1">
                <a:solidFill>
                  <a:srgbClr val="F7C527"/>
                </a:solidFill>
                <a:latin typeface="Consolas" panose="020B0609020204030204" pitchFamily="49" charset="0"/>
              </a:rPr>
              <a:t>println</a:t>
            </a:r>
            <a:r>
              <a:rPr lang="en-US" sz="2400" b="1" i="1" dirty="0">
                <a:solidFill>
                  <a:srgbClr val="FFFFFF"/>
                </a:solidFill>
                <a:latin typeface="Consolas" panose="020B0609020204030204" pitchFamily="49" charset="0"/>
              </a:rPr>
              <a:t>((</a:t>
            </a:r>
            <a:r>
              <a:rPr lang="en-US" sz="2400" b="1" i="1" dirty="0">
                <a:solidFill>
                  <a:srgbClr val="F7C527"/>
                </a:solidFill>
                <a:latin typeface="Consolas" panose="020B0609020204030204" pitchFamily="49" charset="0"/>
              </a:rPr>
              <a:t>index</a:t>
            </a:r>
            <a:r>
              <a:rPr lang="en-US" sz="2400" b="1" i="1" dirty="0">
                <a:solidFill>
                  <a:srgbClr val="FFFFFF"/>
                </a:solidFill>
                <a:latin typeface="Consolas" panose="020B0609020204030204" pitchFamily="49" charset="0"/>
              </a:rPr>
              <a:t> &gt; </a:t>
            </a:r>
            <a:r>
              <a:rPr lang="en-US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2400" b="1" i="1" dirty="0">
                <a:solidFill>
                  <a:srgbClr val="FFFFFF"/>
                </a:solidFill>
                <a:latin typeface="Consolas" panose="020B0609020204030204" pitchFamily="49" charset="0"/>
              </a:rPr>
              <a:t>) ? </a:t>
            </a:r>
            <a:r>
              <a:rPr lang="en-US" sz="2400" b="1" i="1" dirty="0">
                <a:solidFill>
                  <a:srgbClr val="F7C527"/>
                </a:solidFill>
                <a:latin typeface="Consolas" panose="020B0609020204030204" pitchFamily="49" charset="0"/>
              </a:rPr>
              <a:t>index</a:t>
            </a:r>
            <a:r>
              <a:rPr lang="en-US" sz="2400" b="1" i="1" dirty="0">
                <a:solidFill>
                  <a:srgbClr val="FFFFFF"/>
                </a:solidFill>
                <a:latin typeface="Consolas" panose="020B0609020204030204" pitchFamily="49" charset="0"/>
              </a:rPr>
              <a:t> : </a:t>
            </a:r>
            <a:r>
              <a:rPr lang="en-US" sz="2400" b="1" i="1" dirty="0">
                <a:solidFill>
                  <a:srgbClr val="00A40F"/>
                </a:solidFill>
                <a:latin typeface="Consolas" panose="020B0609020204030204" pitchFamily="49" charset="0"/>
              </a:rPr>
              <a:t>"Not Found"</a:t>
            </a:r>
            <a:r>
              <a:rPr lang="en-US" sz="2400" b="1" i="1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42720863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F56526-9472-419E-BA3E-36C40D2D13C0}"/>
                  </a:ext>
                </a:extLst>
              </p:cNvPr>
              <p:cNvSpPr/>
              <p:nvPr/>
            </p:nvSpPr>
            <p:spPr>
              <a:xfrm>
                <a:off x="2814579" y="894560"/>
                <a:ext cx="84672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 algn="l" rtl="1">
                  <a:buFont typeface="Courier New" panose="02070309020205020404" pitchFamily="49" charset="0"/>
                  <a:buChar char="o"/>
                </a:pPr>
                <a:r>
                  <a:rPr lang="he-IL" sz="2800" b="1" dirty="0">
                    <a:latin typeface="Abadi" panose="020B0604020202020204" pitchFamily="34" charset="0"/>
                  </a:rPr>
                  <a:t>נסמן ב-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he-IL" sz="2800" b="1" dirty="0">
                    <a:latin typeface="Abadi" panose="020B0604020202020204" pitchFamily="34" charset="0"/>
                  </a:rPr>
                  <a:t> את זמן ריצה של אלגוריתם חיפוש בינארי</a:t>
                </a:r>
                <a:endParaRPr lang="he-IL" sz="8800" b="1" dirty="0">
                  <a:latin typeface="Abadi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F56526-9472-419E-BA3E-36C40D2D13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579" y="894560"/>
                <a:ext cx="8467254" cy="523220"/>
              </a:xfrm>
              <a:prstGeom prst="rect">
                <a:avLst/>
              </a:prstGeom>
              <a:blipFill>
                <a:blip r:embed="rId2"/>
                <a:stretch>
                  <a:fillRect l="-1512" t="-12791" r="-360" b="-3255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8BB95362-2F50-4A52-8A8A-C86945A7FAF4}"/>
              </a:ext>
            </a:extLst>
          </p:cNvPr>
          <p:cNvSpPr/>
          <p:nvPr/>
        </p:nvSpPr>
        <p:spPr>
          <a:xfrm>
            <a:off x="5619628" y="247134"/>
            <a:ext cx="55755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e-IL" sz="3200" b="1" u="sng" dirty="0">
                <a:latin typeface="Abadi" panose="020B0604020202020204" pitchFamily="34" charset="0"/>
              </a:rPr>
              <a:t>ניתוח זמן ריצה של חיפוש בינארי</a:t>
            </a:r>
            <a:endParaRPr lang="he-IL" sz="9600" b="1" u="sng" dirty="0">
              <a:latin typeface="Abadi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78C49EC-AC15-4A52-8B0A-57448D07436F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16EF17-B5A3-444A-AFBD-6EC15AD4D6E6}"/>
              </a:ext>
            </a:extLst>
          </p:cNvPr>
          <p:cNvSpPr/>
          <p:nvPr/>
        </p:nvSpPr>
        <p:spPr>
          <a:xfrm>
            <a:off x="10330932" y="1530984"/>
            <a:ext cx="950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1"/>
            <a:r>
              <a:rPr lang="he-IL" sz="3200" b="1" dirty="0">
                <a:latin typeface="Abadi" panose="020B0604020202020204" pitchFamily="34" charset="0"/>
              </a:rPr>
              <a:t>ולכן:</a:t>
            </a:r>
            <a:endParaRPr lang="he-IL" sz="9600" b="1" dirty="0">
              <a:latin typeface="Abadi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C2DA652-6176-4F78-80EF-E030999CAE42}"/>
                  </a:ext>
                </a:extLst>
              </p:cNvPr>
              <p:cNvSpPr/>
              <p:nvPr/>
            </p:nvSpPr>
            <p:spPr>
              <a:xfrm>
                <a:off x="4221890" y="1978627"/>
                <a:ext cx="9032945" cy="854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rt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he-IL" sz="2800" b="1" dirty="0">
                  <a:latin typeface="Abadi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C2DA652-6176-4F78-80EF-E030999CAE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890" y="1978627"/>
                <a:ext cx="9032945" cy="854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84D6440-B52D-4A0B-B8AD-286F39A6BD5D}"/>
                  </a:ext>
                </a:extLst>
              </p:cNvPr>
              <p:cNvSpPr/>
              <p:nvPr/>
            </p:nvSpPr>
            <p:spPr>
              <a:xfrm>
                <a:off x="1644133" y="3103743"/>
                <a:ext cx="828784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rtl="1"/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3200" b="1" dirty="0">
                    <a:latin typeface="Abadi" panose="020B0604020202020204" pitchFamily="34" charset="0"/>
                  </a:rPr>
                  <a:t> מציין את כמות העבודה בכל שלב ברקורסיה</a:t>
                </a:r>
                <a:endParaRPr lang="he-IL" sz="9600" b="1" dirty="0">
                  <a:latin typeface="Abadi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84D6440-B52D-4A0B-B8AD-286F39A6BD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133" y="3103743"/>
                <a:ext cx="8287846" cy="584775"/>
              </a:xfrm>
              <a:prstGeom prst="rect">
                <a:avLst/>
              </a:prstGeom>
              <a:blipFill>
                <a:blip r:embed="rId4"/>
                <a:stretch>
                  <a:fillRect l="-1913" t="-13542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400E0E-009D-49FA-B295-58EA1E488BB8}"/>
              </a:ext>
            </a:extLst>
          </p:cNvPr>
          <p:cNvCxnSpPr>
            <a:cxnSpLocks/>
          </p:cNvCxnSpPr>
          <p:nvPr/>
        </p:nvCxnSpPr>
        <p:spPr>
          <a:xfrm>
            <a:off x="3116826" y="1651819"/>
            <a:ext cx="2389239" cy="58477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E473A6A-CB50-4B55-AF41-7B70C3890212}"/>
              </a:ext>
            </a:extLst>
          </p:cNvPr>
          <p:cNvSpPr/>
          <p:nvPr/>
        </p:nvSpPr>
        <p:spPr>
          <a:xfrm>
            <a:off x="1337187" y="1417780"/>
            <a:ext cx="1946787" cy="440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כמות תתי בעיות</a:t>
            </a:r>
          </a:p>
        </p:txBody>
      </p:sp>
    </p:spTree>
    <p:extLst>
      <p:ext uri="{BB962C8B-B14F-4D97-AF65-F5344CB8AC3E}">
        <p14:creationId xmlns:p14="http://schemas.microsoft.com/office/powerpoint/2010/main" val="289919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F56526-9472-419E-BA3E-36C40D2D13C0}"/>
                  </a:ext>
                </a:extLst>
              </p:cNvPr>
              <p:cNvSpPr/>
              <p:nvPr/>
            </p:nvSpPr>
            <p:spPr>
              <a:xfrm>
                <a:off x="4495895" y="1354857"/>
                <a:ext cx="28405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800" b="1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8800" b="1" dirty="0">
                  <a:solidFill>
                    <a:srgbClr val="92D050"/>
                  </a:solidFill>
                  <a:latin typeface="Abadi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F56526-9472-419E-BA3E-36C40D2D13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95" y="1354857"/>
                <a:ext cx="284052" cy="523220"/>
              </a:xfrm>
              <a:prstGeom prst="rect">
                <a:avLst/>
              </a:prstGeom>
              <a:blipFill>
                <a:blip r:embed="rId2"/>
                <a:stretch>
                  <a:fillRect r="-19565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8BB95362-2F50-4A52-8A8A-C86945A7FAF4}"/>
              </a:ext>
            </a:extLst>
          </p:cNvPr>
          <p:cNvSpPr/>
          <p:nvPr/>
        </p:nvSpPr>
        <p:spPr>
          <a:xfrm>
            <a:off x="5619628" y="247134"/>
            <a:ext cx="55755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e-IL" sz="3200" b="1" u="sng" dirty="0">
                <a:latin typeface="Abadi" panose="020B0604020202020204" pitchFamily="34" charset="0"/>
              </a:rPr>
              <a:t>ניתוח זמן ריצה של חיפוש בינארי</a:t>
            </a:r>
            <a:endParaRPr lang="he-IL" sz="9600" b="1" u="sng" dirty="0">
              <a:latin typeface="Abadi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78C49EC-AC15-4A52-8B0A-57448D07436F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F08343-05EA-4E1D-ACD5-81B884F6BA03}"/>
              </a:ext>
            </a:extLst>
          </p:cNvPr>
          <p:cNvSpPr/>
          <p:nvPr/>
        </p:nvSpPr>
        <p:spPr>
          <a:xfrm>
            <a:off x="105773" y="871217"/>
            <a:ext cx="1131176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1C438"/>
                </a:solidFill>
                <a:latin typeface="Consolas" panose="020B0609020204030204" pitchFamily="49" charset="0"/>
              </a:rPr>
              <a:t>runBinarySearchRecursively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( 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[] </a:t>
            </a:r>
            <a:r>
              <a:rPr lang="en-US" b="1" dirty="0" err="1">
                <a:solidFill>
                  <a:srgbClr val="069609"/>
                </a:solidFill>
                <a:latin typeface="Consolas" panose="020B0609020204030204" pitchFamily="49" charset="0"/>
              </a:rPr>
              <a:t>sortedArray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69609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69609"/>
                </a:solidFill>
                <a:latin typeface="Consolas" panose="020B0609020204030204" pitchFamily="49" charset="0"/>
              </a:rPr>
              <a:t>low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69609"/>
                </a:solidFill>
                <a:latin typeface="Consolas" panose="020B0609020204030204" pitchFamily="49" charset="0"/>
              </a:rPr>
              <a:t>high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7C527"/>
                </a:solidFill>
                <a:latin typeface="Consolas" panose="020B0609020204030204" pitchFamily="49" charset="0"/>
              </a:rPr>
              <a:t>middle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= (</a:t>
            </a:r>
            <a:r>
              <a:rPr lang="en-US" b="1" dirty="0">
                <a:solidFill>
                  <a:srgbClr val="069609"/>
                </a:solidFill>
                <a:latin typeface="Consolas" panose="020B0609020204030204" pitchFamily="49" charset="0"/>
              </a:rPr>
              <a:t>low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+ </a:t>
            </a:r>
            <a:r>
              <a:rPr lang="en-US" b="1" dirty="0">
                <a:solidFill>
                  <a:srgbClr val="069609"/>
                </a:solidFill>
                <a:latin typeface="Consolas" panose="020B0609020204030204" pitchFamily="49" charset="0"/>
              </a:rPr>
              <a:t>high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) /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69609"/>
                </a:solidFill>
                <a:latin typeface="Consolas" panose="020B0609020204030204" pitchFamily="49" charset="0"/>
              </a:rPr>
              <a:t>high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&lt; </a:t>
            </a:r>
            <a:r>
              <a:rPr lang="en-US" b="1" dirty="0">
                <a:solidFill>
                  <a:srgbClr val="069609"/>
                </a:solidFill>
                <a:latin typeface="Consolas" panose="020B0609020204030204" pitchFamily="49" charset="0"/>
              </a:rPr>
              <a:t>low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) { 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-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; } </a:t>
            </a:r>
            <a:r>
              <a:rPr lang="en-US" b="1" dirty="0">
                <a:latin typeface="Consolas" panose="020B0609020204030204" pitchFamily="49" charset="0"/>
              </a:rPr>
              <a:t>// </a:t>
            </a:r>
            <a:r>
              <a:rPr lang="he-IL" b="1" dirty="0">
                <a:latin typeface="Consolas" panose="020B0609020204030204" pitchFamily="49" charset="0"/>
              </a:rPr>
              <a:t>תנאי עצירה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69609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== </a:t>
            </a:r>
            <a:r>
              <a:rPr lang="en-US" b="1" dirty="0" err="1">
                <a:solidFill>
                  <a:srgbClr val="069609"/>
                </a:solidFill>
                <a:latin typeface="Consolas" panose="020B0609020204030204" pitchFamily="49" charset="0"/>
              </a:rPr>
              <a:t>sortedArray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F7C527"/>
                </a:solidFill>
                <a:latin typeface="Consolas" panose="020B0609020204030204" pitchFamily="49" charset="0"/>
              </a:rPr>
              <a:t>middle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])  { 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7C527"/>
                </a:solidFill>
                <a:latin typeface="Consolas" panose="020B0609020204030204" pitchFamily="49" charset="0"/>
              </a:rPr>
              <a:t>middle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; } </a:t>
            </a:r>
            <a:r>
              <a:rPr lang="en-US" b="1" dirty="0">
                <a:latin typeface="Consolas" panose="020B0609020204030204" pitchFamily="49" charset="0"/>
              </a:rPr>
              <a:t>// </a:t>
            </a:r>
            <a:r>
              <a:rPr lang="he-IL" b="1" dirty="0">
                <a:latin typeface="Consolas" panose="020B0609020204030204" pitchFamily="49" charset="0"/>
              </a:rPr>
              <a:t>תנאי עצירה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69609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&lt; </a:t>
            </a:r>
            <a:r>
              <a:rPr lang="en-US" b="1" dirty="0" err="1">
                <a:solidFill>
                  <a:srgbClr val="069609"/>
                </a:solidFill>
                <a:latin typeface="Consolas" panose="020B0609020204030204" pitchFamily="49" charset="0"/>
              </a:rPr>
              <a:t>sortedArray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F7C527"/>
                </a:solidFill>
                <a:latin typeface="Consolas" panose="020B0609020204030204" pitchFamily="49" charset="0"/>
              </a:rPr>
              <a:t>middle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]) { //</a:t>
            </a:r>
            <a:r>
              <a:rPr lang="he-IL" b="1" dirty="0">
                <a:solidFill>
                  <a:srgbClr val="FFFFFF"/>
                </a:solidFill>
                <a:latin typeface="Consolas" panose="020B0609020204030204" pitchFamily="49" charset="0"/>
              </a:rPr>
              <a:t>חיפוש בצד שמאל </a:t>
            </a:r>
            <a:endParaRPr lang="en-US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7C527"/>
                </a:solidFill>
                <a:latin typeface="Consolas" panose="020B0609020204030204" pitchFamily="49" charset="0"/>
              </a:rPr>
              <a:t>runBinarySearchRecursively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( </a:t>
            </a:r>
            <a:r>
              <a:rPr lang="en-US" dirty="0" err="1">
                <a:solidFill>
                  <a:srgbClr val="069609"/>
                </a:solidFill>
                <a:latin typeface="Consolas" panose="020B0609020204030204" pitchFamily="49" charset="0"/>
              </a:rPr>
              <a:t>sortedArray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69609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69609"/>
                </a:solidFill>
                <a:latin typeface="Consolas" panose="020B0609020204030204" pitchFamily="49" charset="0"/>
              </a:rPr>
              <a:t>low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7C527"/>
                </a:solidFill>
                <a:latin typeface="Consolas" panose="020B0609020204030204" pitchFamily="49" charset="0"/>
              </a:rPr>
              <a:t>middle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   } </a:t>
            </a:r>
          </a:p>
          <a:p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{ //</a:t>
            </a:r>
            <a:r>
              <a:rPr lang="he-IL" b="1" dirty="0">
                <a:solidFill>
                  <a:srgbClr val="FFFFFF"/>
                </a:solidFill>
                <a:latin typeface="Consolas" panose="020B0609020204030204" pitchFamily="49" charset="0"/>
              </a:rPr>
              <a:t> חיפוש בצד ימין </a:t>
            </a:r>
            <a:endParaRPr lang="en-US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7C527"/>
                </a:solidFill>
                <a:latin typeface="Consolas" panose="020B0609020204030204" pitchFamily="49" charset="0"/>
              </a:rPr>
              <a:t>runBinarySearchRecursively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he-IL" b="1" dirty="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69609"/>
                </a:solidFill>
                <a:latin typeface="Consolas" panose="020B0609020204030204" pitchFamily="49" charset="0"/>
              </a:rPr>
              <a:t>sortedArray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69609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7C527"/>
                </a:solidFill>
                <a:latin typeface="Consolas" panose="020B0609020204030204" pitchFamily="49" charset="0"/>
              </a:rPr>
              <a:t>middle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69609"/>
                </a:solidFill>
                <a:latin typeface="Consolas" panose="020B0609020204030204" pitchFamily="49" charset="0"/>
              </a:rPr>
              <a:t>high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e-IL" dirty="0">
                <a:solidFill>
                  <a:srgbClr val="FFFFFF"/>
                </a:solidFill>
                <a:latin typeface="Consolas" panose="020B0609020204030204" pitchFamily="49" charset="0"/>
              </a:rPr>
              <a:t>  	{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25C1546-6513-4F44-8A20-65DBD686174B}"/>
                  </a:ext>
                </a:extLst>
              </p:cNvPr>
              <p:cNvSpPr/>
              <p:nvPr/>
            </p:nvSpPr>
            <p:spPr>
              <a:xfrm>
                <a:off x="6096000" y="1927966"/>
                <a:ext cx="28405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800" b="1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8800" b="1" dirty="0">
                  <a:solidFill>
                    <a:srgbClr val="92D050"/>
                  </a:solidFill>
                  <a:latin typeface="Abadi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25C1546-6513-4F44-8A20-65DBD68617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927966"/>
                <a:ext cx="284052" cy="523220"/>
              </a:xfrm>
              <a:prstGeom prst="rect">
                <a:avLst/>
              </a:prstGeom>
              <a:blipFill>
                <a:blip r:embed="rId3"/>
                <a:stretch>
                  <a:fillRect r="-18936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BD89405-3FD8-42E5-9E98-B872D093A530}"/>
                  </a:ext>
                </a:extLst>
              </p:cNvPr>
              <p:cNvSpPr/>
              <p:nvPr/>
            </p:nvSpPr>
            <p:spPr>
              <a:xfrm>
                <a:off x="8756767" y="2451186"/>
                <a:ext cx="28405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800" b="1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8800" b="1" dirty="0">
                  <a:solidFill>
                    <a:srgbClr val="92D050"/>
                  </a:solidFill>
                  <a:latin typeface="Abadi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BD89405-3FD8-42E5-9E98-B872D093A5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767" y="2451186"/>
                <a:ext cx="284052" cy="523220"/>
              </a:xfrm>
              <a:prstGeom prst="rect">
                <a:avLst/>
              </a:prstGeom>
              <a:blipFill>
                <a:blip r:embed="rId4"/>
                <a:stretch>
                  <a:fillRect r="-1914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4B38D4C-DF31-486C-88A0-A4CDF793B1D3}"/>
                  </a:ext>
                </a:extLst>
              </p:cNvPr>
              <p:cNvSpPr/>
              <p:nvPr/>
            </p:nvSpPr>
            <p:spPr>
              <a:xfrm>
                <a:off x="10076111" y="3261641"/>
                <a:ext cx="28405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800" b="1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8800" b="1" dirty="0">
                  <a:solidFill>
                    <a:srgbClr val="92D050"/>
                  </a:solidFill>
                  <a:latin typeface="Abadi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4B38D4C-DF31-486C-88A0-A4CDF793B1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111" y="3261641"/>
                <a:ext cx="284052" cy="523220"/>
              </a:xfrm>
              <a:prstGeom prst="rect">
                <a:avLst/>
              </a:prstGeom>
              <a:blipFill>
                <a:blip r:embed="rId5"/>
                <a:stretch>
                  <a:fillRect r="-18936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41A4C88-C13D-4163-9B37-A85A91C4C81C}"/>
                  </a:ext>
                </a:extLst>
              </p:cNvPr>
              <p:cNvSpPr/>
              <p:nvPr/>
            </p:nvSpPr>
            <p:spPr>
              <a:xfrm>
                <a:off x="10404545" y="4072095"/>
                <a:ext cx="28405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800" b="1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8800" b="1" dirty="0">
                  <a:solidFill>
                    <a:srgbClr val="92D050"/>
                  </a:solidFill>
                  <a:latin typeface="Abadi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41A4C88-C13D-4163-9B37-A85A91C4C8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4545" y="4072095"/>
                <a:ext cx="284052" cy="523220"/>
              </a:xfrm>
              <a:prstGeom prst="rect">
                <a:avLst/>
              </a:prstGeom>
              <a:blipFill>
                <a:blip r:embed="rId6"/>
                <a:stretch>
                  <a:fillRect r="-19565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EB36B49-626D-43FB-95C1-4116A546CF83}"/>
                  </a:ext>
                </a:extLst>
              </p:cNvPr>
              <p:cNvSpPr/>
              <p:nvPr/>
            </p:nvSpPr>
            <p:spPr>
              <a:xfrm>
                <a:off x="1766786" y="4595315"/>
                <a:ext cx="9032945" cy="23297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:r>
                  <a:rPr lang="he-IL" sz="2800" b="1" dirty="0">
                    <a:latin typeface="Cambria Math" panose="02040503050406030204" pitchFamily="18" charset="0"/>
                  </a:rPr>
                  <a:t>ולכן:</a:t>
                </a:r>
                <a:endParaRPr lang="en-US" sz="2800" b="1" i="1" dirty="0">
                  <a:latin typeface="Cambria Math" panose="02040503050406030204" pitchFamily="18" charset="0"/>
                </a:endParaRPr>
              </a:p>
              <a:p>
                <a:pPr rt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d>
                                <m:d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num>
                                    <m:den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,      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e-IL" sz="2800" b="1" dirty="0">
                  <a:latin typeface="Abadi" panose="020B0604020202020204" pitchFamily="34" charset="0"/>
                </a:endParaRPr>
              </a:p>
              <a:p>
                <a:pPr algn="r" rtl="1"/>
                <a:endParaRPr lang="he-IL" sz="2800" b="1" dirty="0">
                  <a:latin typeface="Abadi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EB36B49-626D-43FB-95C1-4116A546CF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786" y="4595315"/>
                <a:ext cx="9032945" cy="2329740"/>
              </a:xfrm>
              <a:prstGeom prst="rect">
                <a:avLst/>
              </a:prstGeom>
              <a:blipFill>
                <a:blip r:embed="rId7"/>
                <a:stretch>
                  <a:fillRect t="-2880" r="-13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733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BB95362-2F50-4A52-8A8A-C86945A7FAF4}"/>
              </a:ext>
            </a:extLst>
          </p:cNvPr>
          <p:cNvSpPr/>
          <p:nvPr/>
        </p:nvSpPr>
        <p:spPr>
          <a:xfrm>
            <a:off x="5619628" y="247134"/>
            <a:ext cx="55755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e-IL" sz="3200" b="1" u="sng" dirty="0">
                <a:latin typeface="Abadi" panose="020B0604020202020204" pitchFamily="34" charset="0"/>
              </a:rPr>
              <a:t>ניתוח זמן ריצה של חיפוש בינארי</a:t>
            </a:r>
            <a:endParaRPr lang="he-IL" sz="9600" b="1" u="sng" dirty="0">
              <a:latin typeface="Abadi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78C49EC-AC15-4A52-8B0A-57448D07436F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693F144-36F7-4C87-95D6-BCAF67082E2D}"/>
                  </a:ext>
                </a:extLst>
              </p:cNvPr>
              <p:cNvSpPr/>
              <p:nvPr/>
            </p:nvSpPr>
            <p:spPr>
              <a:xfrm>
                <a:off x="379121" y="1450641"/>
                <a:ext cx="2591992" cy="7454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400" b="1" dirty="0">
                  <a:latin typeface="Abadi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693F144-36F7-4C87-95D6-BCAF67082E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21" y="1450641"/>
                <a:ext cx="2591992" cy="745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97415A4-7D19-4041-8131-BC755D0516AC}"/>
                  </a:ext>
                </a:extLst>
              </p:cNvPr>
              <p:cNvSpPr/>
              <p:nvPr/>
            </p:nvSpPr>
            <p:spPr>
              <a:xfrm>
                <a:off x="1112206" y="2210773"/>
                <a:ext cx="4461606" cy="749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400" b="1" i="1" dirty="0">
                  <a:latin typeface="Abadi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97415A4-7D19-4041-8131-BC755D051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206" y="2210773"/>
                <a:ext cx="4461606" cy="749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6DEC38C-DE9C-4FB4-B85A-386F41DBE2B1}"/>
                  </a:ext>
                </a:extLst>
              </p:cNvPr>
              <p:cNvSpPr/>
              <p:nvPr/>
            </p:nvSpPr>
            <p:spPr>
              <a:xfrm>
                <a:off x="1181566" y="2960402"/>
                <a:ext cx="4645952" cy="749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den>
                          </m:f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400" b="1" i="1" dirty="0">
                  <a:latin typeface="Abadi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6DEC38C-DE9C-4FB4-B85A-386F41DBE2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566" y="2960402"/>
                <a:ext cx="4645952" cy="749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2D5EB45-B85F-4A82-9262-7F7E061D462C}"/>
                  </a:ext>
                </a:extLst>
              </p:cNvPr>
              <p:cNvSpPr/>
              <p:nvPr/>
            </p:nvSpPr>
            <p:spPr>
              <a:xfrm>
                <a:off x="1250259" y="3964527"/>
                <a:ext cx="2406043" cy="7454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400" b="1" dirty="0">
                  <a:latin typeface="Abadi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2D5EB45-B85F-4A82-9262-7F7E061D46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259" y="3964527"/>
                <a:ext cx="2406043" cy="7454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3CEB650-D757-4474-881D-4EC52563F6E7}"/>
                  </a:ext>
                </a:extLst>
              </p:cNvPr>
              <p:cNvSpPr/>
              <p:nvPr/>
            </p:nvSpPr>
            <p:spPr>
              <a:xfrm>
                <a:off x="1946411" y="3575632"/>
                <a:ext cx="5068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400" b="1" dirty="0">
                  <a:latin typeface="Abadi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3CEB650-D757-4474-881D-4EC52563F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411" y="3575632"/>
                <a:ext cx="50686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325B816-EA9F-4901-A93F-5589C1B5E04E}"/>
                  </a:ext>
                </a:extLst>
              </p:cNvPr>
              <p:cNvSpPr/>
              <p:nvPr/>
            </p:nvSpPr>
            <p:spPr>
              <a:xfrm>
                <a:off x="1181566" y="4110067"/>
                <a:ext cx="10563948" cy="952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:r>
                  <a:rPr lang="he-IL" sz="2400" b="1" dirty="0">
                    <a:latin typeface="Abadi" panose="020B0604020202020204" pitchFamily="34" charset="0"/>
                  </a:rPr>
                  <a:t>נמצא את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he-IL" sz="2400" b="1" dirty="0">
                    <a:latin typeface="Abadi" panose="020B0604020202020204" pitchFamily="34" charset="0"/>
                  </a:rPr>
                  <a:t> עבורו נגיע לתנאי עצירה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he-IL" sz="2400" b="1" dirty="0">
                    <a:latin typeface="Abadi" panose="020B0604020202020204" pitchFamily="34" charset="0"/>
                  </a:rPr>
                  <a:t>)</a:t>
                </a:r>
              </a:p>
              <a:p>
                <a:pPr rtl="1"/>
                <a:endParaRPr lang="he-IL" sz="2400" b="1" dirty="0">
                  <a:latin typeface="Abadi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325B816-EA9F-4901-A93F-5589C1B5E0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566" y="4110067"/>
                <a:ext cx="10563948" cy="952505"/>
              </a:xfrm>
              <a:prstGeom prst="rect">
                <a:avLst/>
              </a:prstGeom>
              <a:blipFill>
                <a:blip r:embed="rId7"/>
                <a:stretch>
                  <a:fillRect t="-641" r="-86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11772FC-5935-4D47-88AF-C92B829BEBE1}"/>
                  </a:ext>
                </a:extLst>
              </p:cNvPr>
              <p:cNvSpPr/>
              <p:nvPr/>
            </p:nvSpPr>
            <p:spPr>
              <a:xfrm>
                <a:off x="1524581" y="5835392"/>
                <a:ext cx="72689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𝒍𝒐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𝒍𝒐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(?)</m:t>
                      </m:r>
                    </m:oMath>
                  </m:oMathPara>
                </a14:m>
                <a:endParaRPr lang="en-US" sz="2400" b="1" dirty="0">
                  <a:latin typeface="Abadi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11772FC-5935-4D47-88AF-C92B829BE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581" y="5835392"/>
                <a:ext cx="7268913" cy="461665"/>
              </a:xfrm>
              <a:prstGeom prst="rect">
                <a:avLst/>
              </a:prstGeom>
              <a:blipFill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E84DF01-A454-486A-8D82-281370CBE4B9}"/>
                  </a:ext>
                </a:extLst>
              </p:cNvPr>
              <p:cNvSpPr/>
              <p:nvPr/>
            </p:nvSpPr>
            <p:spPr>
              <a:xfrm>
                <a:off x="3748979" y="4548533"/>
                <a:ext cx="4694041" cy="7325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𝒍𝒐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latin typeface="Abadi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E84DF01-A454-486A-8D82-281370CBE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979" y="4548533"/>
                <a:ext cx="4694041" cy="7325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0E304B9-01A9-44D4-BCFF-F8286E1E93D5}"/>
                  </a:ext>
                </a:extLst>
              </p:cNvPr>
              <p:cNvSpPr/>
              <p:nvPr/>
            </p:nvSpPr>
            <p:spPr>
              <a:xfrm>
                <a:off x="1110879" y="5076305"/>
                <a:ext cx="1056394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:r>
                  <a:rPr lang="he-IL" sz="2400" b="1" dirty="0">
                    <a:latin typeface="Abadi" panose="020B0604020202020204" pitchFamily="34" charset="0"/>
                  </a:rPr>
                  <a:t>נציב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𝒍𝒐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400" b="1" dirty="0">
                    <a:latin typeface="Abadi" panose="020B0604020202020204" pitchFamily="34" charset="0"/>
                  </a:rPr>
                  <a:t> ונקבל:</a:t>
                </a:r>
              </a:p>
              <a:p>
                <a:pPr rtl="1"/>
                <a:endParaRPr lang="he-IL" sz="2400" b="1" dirty="0">
                  <a:latin typeface="Abadi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0E304B9-01A9-44D4-BCFF-F8286E1E9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879" y="5076305"/>
                <a:ext cx="10563948" cy="830997"/>
              </a:xfrm>
              <a:prstGeom prst="rect">
                <a:avLst/>
              </a:prstGeom>
              <a:blipFill>
                <a:blip r:embed="rId10"/>
                <a:stretch>
                  <a:fillRect t="-5147" r="-92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8416F4C-6777-404E-9907-4246CACEBA87}"/>
                  </a:ext>
                </a:extLst>
              </p:cNvPr>
              <p:cNvSpPr/>
              <p:nvPr/>
            </p:nvSpPr>
            <p:spPr>
              <a:xfrm>
                <a:off x="379121" y="176222"/>
                <a:ext cx="9032945" cy="15792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d>
                                <m:d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num>
                                    <m:den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,     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e-IL" sz="2400" b="1" dirty="0">
                  <a:latin typeface="Abadi" panose="020B0604020202020204" pitchFamily="34" charset="0"/>
                </a:endParaRPr>
              </a:p>
              <a:p>
                <a:pPr algn="r" rtl="1"/>
                <a:endParaRPr lang="he-IL" sz="2000" b="1" dirty="0">
                  <a:latin typeface="Abadi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8416F4C-6777-404E-9907-4246CACEB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21" y="176222"/>
                <a:ext cx="9032945" cy="15792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11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2" grpId="0"/>
      <p:bldP spid="13" grpId="0"/>
      <p:bldP spid="1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E465D6-A2BC-46CA-B490-341BDF9F751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𝒍𝒐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𝒍𝒐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E465D6-A2BC-46CA-B490-341BDF9F75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D3CD7CE-C54C-41B9-BA19-3E2765BD52C9}"/>
                  </a:ext>
                </a:extLst>
              </p:cNvPr>
              <p:cNvSpPr/>
              <p:nvPr/>
            </p:nvSpPr>
            <p:spPr>
              <a:xfrm>
                <a:off x="-38100" y="2291834"/>
                <a:ext cx="12230100" cy="9569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𝒍𝒐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3200" b="1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𝒄</m:t>
                      </m:r>
                      <m:limUpp>
                        <m:limUp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/>
                                </m:r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lim>
                      </m:limUp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𝒍𝒐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𝒍𝒐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𝒍𝒐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32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D3CD7CE-C54C-41B9-BA19-3E2765BD52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" y="2291834"/>
                <a:ext cx="12230100" cy="9569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BD10866-468C-4CA6-9E73-553A72A67EF0}"/>
                  </a:ext>
                </a:extLst>
              </p:cNvPr>
              <p:cNvSpPr/>
              <p:nvPr/>
            </p:nvSpPr>
            <p:spPr>
              <a:xfrm>
                <a:off x="2491991" y="4316850"/>
                <a:ext cx="6255750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rtl="1"/>
                <a:r>
                  <a:rPr lang="he-IL" sz="3200" b="1" dirty="0">
                    <a:latin typeface="Abadi" panose="020B0604020202020204" pitchFamily="34" charset="0"/>
                  </a:rPr>
                  <a:t>ולכן עבור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he-IL" sz="3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he-IL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sz="32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he-IL" sz="32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3200" b="1" dirty="0">
                    <a:latin typeface="Abadi" panose="020B0604020202020204" pitchFamily="34" charset="0"/>
                  </a:rPr>
                  <a:t> ו-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he-IL" sz="3200" b="1" dirty="0">
                    <a:latin typeface="Abadi" panose="020B0604020202020204" pitchFamily="34" charset="0"/>
                  </a:rPr>
                  <a:t> נקבל כי </a:t>
                </a:r>
                <a:endParaRPr lang="en-US" sz="3200" b="1" i="1" dirty="0">
                  <a:latin typeface="Cambria Math" panose="02040503050406030204" pitchFamily="18" charset="0"/>
                </a:endParaRPr>
              </a:p>
              <a:p>
                <a:pPr algn="ctr" rtl="1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𝒍𝒐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8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𝒍𝒐</m:t>
                    </m:r>
                    <m:sSub>
                      <m:sSubPr>
                        <m:ctrlP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8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800" b="1" dirty="0">
                    <a:latin typeface="Abadi" panose="020B0604020202020204" pitchFamily="34" charset="0"/>
                  </a:rPr>
                  <a:t>  </a:t>
                </a:r>
                <a:endParaRPr lang="en-US" sz="28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BD10866-468C-4CA6-9E73-553A72A67E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991" y="4316850"/>
                <a:ext cx="6255750" cy="1015663"/>
              </a:xfrm>
              <a:prstGeom prst="rect">
                <a:avLst/>
              </a:prstGeom>
              <a:blipFill>
                <a:blip r:embed="rId4"/>
                <a:stretch>
                  <a:fillRect l="-1559" t="-7784" b="-1556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6FE3D31-AD14-49FC-94B1-509D61884D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889" b="12500"/>
          <a:stretch/>
        </p:blipFill>
        <p:spPr>
          <a:xfrm>
            <a:off x="0" y="1295400"/>
            <a:ext cx="121920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0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B0B275-D45C-45C3-AC0C-16E4A4951C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16" t="28772" r="37473" b="21263"/>
          <a:stretch/>
        </p:blipFill>
        <p:spPr>
          <a:xfrm>
            <a:off x="1291588" y="1144029"/>
            <a:ext cx="6105227" cy="50900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B95362-2F50-4A52-8A8A-C86945A7FAF4}"/>
              </a:ext>
            </a:extLst>
          </p:cNvPr>
          <p:cNvSpPr/>
          <p:nvPr/>
        </p:nvSpPr>
        <p:spPr>
          <a:xfrm>
            <a:off x="3503420" y="247134"/>
            <a:ext cx="48413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e-IL" sz="3200" b="1" u="sng" dirty="0">
                <a:latin typeface="Abadi" panose="020B0604020202020204" pitchFamily="34" charset="0"/>
              </a:rPr>
              <a:t>חיפוש בינארי ללא אינדקסים</a:t>
            </a:r>
            <a:endParaRPr lang="he-IL" sz="9600" b="1" u="sng" dirty="0">
              <a:latin typeface="Abadi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CD6CAB2-A5B7-4300-B758-9E25E36E0D6A}"/>
                  </a:ext>
                </a:extLst>
              </p:cNvPr>
              <p:cNvSpPr/>
              <p:nvPr/>
            </p:nvSpPr>
            <p:spPr>
              <a:xfrm>
                <a:off x="7876337" y="1430775"/>
                <a:ext cx="4191212" cy="12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he-IL" sz="2800" b="1" dirty="0">
                    <a:latin typeface="Abadi" panose="020B0604020202020204" pitchFamily="34" charset="0"/>
                  </a:rPr>
                  <a:t>סיבוכיות: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CD6CAB2-A5B7-4300-B758-9E25E36E0D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337" y="1430775"/>
                <a:ext cx="4191212" cy="1285160"/>
              </a:xfrm>
              <a:prstGeom prst="rect">
                <a:avLst/>
              </a:prstGeom>
              <a:blipFill>
                <a:blip r:embed="rId3"/>
                <a:stretch>
                  <a:fillRect t="-521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1B9521E-1C84-4918-B65C-90090DE6DC95}"/>
                  </a:ext>
                </a:extLst>
              </p:cNvPr>
              <p:cNvSpPr/>
              <p:nvPr/>
            </p:nvSpPr>
            <p:spPr>
              <a:xfrm>
                <a:off x="8344810" y="2715935"/>
                <a:ext cx="3204741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4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sz="4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he-IL" sz="2800" b="1" dirty="0">
                  <a:latin typeface="Abadi" panose="020B0604020202020204" pitchFamily="34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1B9521E-1C84-4918-B65C-90090DE6D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810" y="2715935"/>
                <a:ext cx="3204741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6E221E23-35CF-49E4-8ABA-BB441C41D4F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l="28736" t="29664" r="35500" b="30525"/>
          <a:stretch/>
        </p:blipFill>
        <p:spPr>
          <a:xfrm>
            <a:off x="1433460" y="2589195"/>
            <a:ext cx="5821481" cy="364490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131AD16-E560-CA98-6ECC-B5D4D35DC1E2}"/>
              </a:ext>
            </a:extLst>
          </p:cNvPr>
          <p:cNvGrpSpPr/>
          <p:nvPr/>
        </p:nvGrpSpPr>
        <p:grpSpPr>
          <a:xfrm>
            <a:off x="4390825" y="4140577"/>
            <a:ext cx="163080" cy="124560"/>
            <a:chOff x="4390825" y="4140577"/>
            <a:chExt cx="163080" cy="1245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F9399EB-59A1-42F6-57B4-7AF18EC8DE44}"/>
                    </a:ext>
                  </a:extLst>
                </p14:cNvPr>
                <p14:cNvContentPartPr/>
                <p14:nvPr/>
              </p14:nvContentPartPr>
              <p14:xfrm>
                <a:off x="4416385" y="4148857"/>
                <a:ext cx="75240" cy="896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F9399EB-59A1-42F6-57B4-7AF18EC8DE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07745" y="4140217"/>
                  <a:ext cx="928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6E3CB2D-6BC0-BB37-2A45-B19281A4698F}"/>
                    </a:ext>
                  </a:extLst>
                </p14:cNvPr>
                <p14:cNvContentPartPr/>
                <p14:nvPr/>
              </p14:nvContentPartPr>
              <p14:xfrm>
                <a:off x="4442305" y="4140577"/>
                <a:ext cx="51840" cy="124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6E3CB2D-6BC0-BB37-2A45-B19281A4698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33665" y="4131577"/>
                  <a:ext cx="694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3FCFC7E-BAA1-2E97-3C9B-A9C10E57BB23}"/>
                    </a:ext>
                  </a:extLst>
                </p14:cNvPr>
                <p14:cNvContentPartPr/>
                <p14:nvPr/>
              </p14:nvContentPartPr>
              <p14:xfrm>
                <a:off x="4390825" y="4226977"/>
                <a:ext cx="16308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3FCFC7E-BAA1-2E97-3C9B-A9C10E57BB2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81825" y="4217977"/>
                  <a:ext cx="18072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1D155E0-727E-395F-150E-5A7739C29C8A}"/>
                  </a:ext>
                </a:extLst>
              </p14:cNvPr>
              <p14:cNvContentPartPr/>
              <p14:nvPr/>
            </p14:nvContentPartPr>
            <p14:xfrm>
              <a:off x="4346905" y="4064617"/>
              <a:ext cx="252720" cy="253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1D155E0-727E-395F-150E-5A7739C29C8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37905" y="4055617"/>
                <a:ext cx="270360" cy="27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749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AE5D6A-57D6-470E-BEC4-91C303947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7962" y="271331"/>
            <a:ext cx="9144000" cy="1655762"/>
          </a:xfrm>
        </p:spPr>
        <p:txBody>
          <a:bodyPr/>
          <a:lstStyle/>
          <a:p>
            <a:r>
              <a:rPr lang="he-IL" sz="3200" b="1" dirty="0"/>
              <a:t>חוקי חזקות ולוגרתמים שימושיים:</a:t>
            </a:r>
          </a:p>
          <a:p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015A043B-CE4A-4C09-85A8-894C719C4B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3537" y="0"/>
                <a:ext cx="9039225" cy="58658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i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000" i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000" i="1" dirty="0"/>
              </a:p>
              <a:p>
                <a:pPr>
                  <a:lnSpc>
                    <a:spcPct val="150000"/>
                  </a:lnSpc>
                </a:pPr>
                <a:endParaRPr lang="en-US" sz="2000" i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000" i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𝑛𝑙𝑜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lang="en-US" sz="2000" i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en-US" sz="2000" b="0" i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lang="en-US" sz="2000" i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func>
                            <m:func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𝒍𝒐𝒈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func>
                        </m:sup>
                      </m:s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func>
                            <m:func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𝒍𝒐𝒈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sz="2000" b="1" i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he-IL" sz="2000" i="1" dirty="0"/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015A043B-CE4A-4C09-85A8-894C719C4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37" y="0"/>
                <a:ext cx="9039225" cy="5865840"/>
              </a:xfrm>
              <a:prstGeom prst="rect">
                <a:avLst/>
              </a:prstGeom>
              <a:blipFill>
                <a:blip r:embed="rId2"/>
                <a:stretch>
                  <a:fillRect b="-436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ubtitle 2">
            <a:extLst>
              <a:ext uri="{FF2B5EF4-FFF2-40B4-BE49-F238E27FC236}">
                <a16:creationId xmlns:a16="http://schemas.microsoft.com/office/drawing/2014/main" id="{79B8AF5D-1D88-47CF-B8B7-591F0311AEA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</p:spTree>
    <p:extLst>
      <p:ext uri="{BB962C8B-B14F-4D97-AF65-F5344CB8AC3E}">
        <p14:creationId xmlns:p14="http://schemas.microsoft.com/office/powerpoint/2010/main" val="2982205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4CFF-D052-4AEF-9A33-823169399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63689"/>
            <a:ext cx="9144000" cy="2387600"/>
          </a:xfrm>
        </p:spPr>
        <p:txBody>
          <a:bodyPr/>
          <a:lstStyle/>
          <a:p>
            <a:pPr algn="ctr"/>
            <a:r>
              <a:rPr lang="he-IL" b="1" dirty="0">
                <a:latin typeface="Abadi" panose="020B0604020202020204" pitchFamily="34" charset="0"/>
                <a:cs typeface="+mn-cs"/>
              </a:rPr>
              <a:t>רשימה מקושרת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4847ED-3486-474A-9CC0-714330934CE2}"/>
              </a:ext>
            </a:extLst>
          </p:cNvPr>
          <p:cNvSpPr/>
          <p:nvPr/>
        </p:nvSpPr>
        <p:spPr>
          <a:xfrm>
            <a:off x="456532" y="1242651"/>
            <a:ext cx="109567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3200" dirty="0"/>
              <a:t>מבנה נתונים בו כל איבר </a:t>
            </a:r>
            <a:r>
              <a:rPr lang="he-IL" sz="3200" b="1" u="sng" dirty="0"/>
              <a:t>מצביע</a:t>
            </a:r>
            <a:r>
              <a:rPr lang="he-IL" sz="3200" dirty="0"/>
              <a:t> על האיבר הבא אחריו</a:t>
            </a:r>
          </a:p>
        </p:txBody>
      </p:sp>
      <p:pic>
        <p:nvPicPr>
          <p:cNvPr id="4098" name="Picture 2" descr="study50 slide">
            <a:extLst>
              <a:ext uri="{FF2B5EF4-FFF2-40B4-BE49-F238E27FC236}">
                <a16:creationId xmlns:a16="http://schemas.microsoft.com/office/drawing/2014/main" id="{49757403-D2CB-42E6-B8B5-CC5B202CD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48" b="27608"/>
          <a:stretch/>
        </p:blipFill>
        <p:spPr bwMode="auto">
          <a:xfrm>
            <a:off x="2278647" y="1846166"/>
            <a:ext cx="6858000" cy="199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39528A-4EAC-4CFB-B014-2041640AD5B7}"/>
              </a:ext>
            </a:extLst>
          </p:cNvPr>
          <p:cNvSpPr/>
          <p:nvPr/>
        </p:nvSpPr>
        <p:spPr>
          <a:xfrm>
            <a:off x="8794894" y="3598240"/>
            <a:ext cx="941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he-IL" sz="2400" b="1" dirty="0"/>
              <a:t>חיפוש</a:t>
            </a:r>
            <a:endParaRPr lang="he-IL" sz="2400" dirty="0"/>
          </a:p>
        </p:txBody>
      </p:sp>
      <p:pic>
        <p:nvPicPr>
          <p:cNvPr id="4100" name="Picture 4" descr="study50 slide">
            <a:extLst>
              <a:ext uri="{FF2B5EF4-FFF2-40B4-BE49-F238E27FC236}">
                <a16:creationId xmlns:a16="http://schemas.microsoft.com/office/drawing/2014/main" id="{B2C0EFA7-4881-4157-8229-8F00DAA79E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36" b="23444"/>
          <a:stretch/>
        </p:blipFill>
        <p:spPr bwMode="auto">
          <a:xfrm>
            <a:off x="6116722" y="4128675"/>
            <a:ext cx="5061284" cy="176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E8CE84E-C181-4989-9039-D2AA5C315AC9}"/>
              </a:ext>
            </a:extLst>
          </p:cNvPr>
          <p:cNvSpPr/>
          <p:nvPr/>
        </p:nvSpPr>
        <p:spPr>
          <a:xfrm>
            <a:off x="2203306" y="3699840"/>
            <a:ext cx="1016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he-IL" sz="2400" b="1" dirty="0"/>
              <a:t>הוספה</a:t>
            </a:r>
            <a:endParaRPr lang="he-IL" sz="2400" dirty="0"/>
          </a:p>
        </p:txBody>
      </p:sp>
      <p:pic>
        <p:nvPicPr>
          <p:cNvPr id="4104" name="Picture 8" descr="study50 slide">
            <a:extLst>
              <a:ext uri="{FF2B5EF4-FFF2-40B4-BE49-F238E27FC236}">
                <a16:creationId xmlns:a16="http://schemas.microsoft.com/office/drawing/2014/main" id="{2B8CC662-CFDB-415C-82F8-7B6FE03F9F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41" b="8401"/>
          <a:stretch/>
        </p:blipFill>
        <p:spPr bwMode="auto">
          <a:xfrm>
            <a:off x="704443" y="4118100"/>
            <a:ext cx="4327051" cy="18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91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AE5D6A-57D6-470E-BEC4-91C303947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1331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he-IL" sz="4400" b="1" dirty="0"/>
              <a:t>עבודה עצמית</a:t>
            </a:r>
          </a:p>
          <a:p>
            <a:endParaRPr lang="he-IL" sz="4400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CF1BB270-DF0D-43A2-B2A8-883F35FF3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 bwMode="auto">
          <a:xfrm>
            <a:off x="4167348" y="1099212"/>
            <a:ext cx="3857303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4A4A5447-B8B8-4639-83F5-C62C6C735FA3}"/>
              </a:ext>
            </a:extLst>
          </p:cNvPr>
          <p:cNvSpPr txBox="1">
            <a:spLocks/>
          </p:cNvSpPr>
          <p:nvPr/>
        </p:nvSpPr>
        <p:spPr>
          <a:xfrm>
            <a:off x="1523999" y="144409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4400" b="1" dirty="0">
                <a:solidFill>
                  <a:schemeClr val="bg1"/>
                </a:solidFill>
              </a:rPr>
              <a:t>במודל</a:t>
            </a:r>
          </a:p>
          <a:p>
            <a:endParaRPr lang="he-IL" sz="4400" dirty="0">
              <a:solidFill>
                <a:schemeClr val="bg1"/>
              </a:solidFill>
            </a:endParaRPr>
          </a:p>
        </p:txBody>
      </p:sp>
      <p:pic>
        <p:nvPicPr>
          <p:cNvPr id="6" name="Picture 4" descr="×ª××¦××ª ×ª××× × ×¢×××¨ ××× ×××¨×¡×××ª ××¨×××">
            <a:extLst>
              <a:ext uri="{FF2B5EF4-FFF2-40B4-BE49-F238E27FC236}">
                <a16:creationId xmlns:a16="http://schemas.microsoft.com/office/drawing/2014/main" id="{0E45E25C-8EFF-49BD-ADF3-369E0BE38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9" y="108849"/>
            <a:ext cx="1363662" cy="75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53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E4847ED-3486-474A-9CC0-714330934CE2}"/>
              </a:ext>
            </a:extLst>
          </p:cNvPr>
          <p:cNvSpPr/>
          <p:nvPr/>
        </p:nvSpPr>
        <p:spPr>
          <a:xfrm>
            <a:off x="1848465" y="1354503"/>
            <a:ext cx="808266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sz="2800" dirty="0"/>
              <a:t>עץ הוא אוסף של קודקודים</a:t>
            </a:r>
            <a:r>
              <a:rPr lang="en-US" sz="2800" dirty="0"/>
              <a:t> (Nodes) </a:t>
            </a:r>
            <a:r>
              <a:rPr lang="he-IL" sz="2800" dirty="0"/>
              <a:t>כאשר לכל קודקוד יש:</a:t>
            </a:r>
          </a:p>
          <a:p>
            <a:pPr marL="971550" lvl="1" indent="-514350" algn="r" rtl="1">
              <a:buAutoNum type="arabicPeriod"/>
            </a:pPr>
            <a:r>
              <a:rPr lang="he-IL" sz="2800" dirty="0"/>
              <a:t>ערך </a:t>
            </a:r>
          </a:p>
          <a:p>
            <a:pPr marL="971550" lvl="1" indent="-514350" algn="r" rtl="1">
              <a:buAutoNum type="arabicPeriod"/>
            </a:pPr>
            <a:r>
              <a:rPr lang="he-IL" sz="2800" dirty="0"/>
              <a:t>רשימה (יכולה להיות ריקה) של מצביעים לבנים</a:t>
            </a:r>
          </a:p>
        </p:txBody>
      </p:sp>
      <p:pic>
        <p:nvPicPr>
          <p:cNvPr id="10252" name="Picture 12" descr="study50 slide">
            <a:extLst>
              <a:ext uri="{FF2B5EF4-FFF2-40B4-BE49-F238E27FC236}">
                <a16:creationId xmlns:a16="http://schemas.microsoft.com/office/drawing/2014/main" id="{ECC1673B-ECF2-4565-8820-30AB8411FE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97" b="1"/>
          <a:stretch/>
        </p:blipFill>
        <p:spPr bwMode="auto">
          <a:xfrm>
            <a:off x="2958562" y="3046554"/>
            <a:ext cx="6058566" cy="367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24E8326-C3E0-4DEC-9F66-74A2679E919D}"/>
              </a:ext>
            </a:extLst>
          </p:cNvPr>
          <p:cNvSpPr txBox="1">
            <a:spLocks/>
          </p:cNvSpPr>
          <p:nvPr/>
        </p:nvSpPr>
        <p:spPr>
          <a:xfrm>
            <a:off x="1524000" y="-116368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b="1" dirty="0">
                <a:latin typeface="Abadi" panose="020B0604020202020204" pitchFamily="34" charset="0"/>
                <a:cs typeface="+mn-cs"/>
              </a:rPr>
              <a:t>עץ</a:t>
            </a:r>
          </a:p>
        </p:txBody>
      </p:sp>
      <p:pic>
        <p:nvPicPr>
          <p:cNvPr id="13" name="Picture 2" descr="study50 slide">
            <a:extLst>
              <a:ext uri="{FF2B5EF4-FFF2-40B4-BE49-F238E27FC236}">
                <a16:creationId xmlns:a16="http://schemas.microsoft.com/office/drawing/2014/main" id="{B497723B-B5D4-401D-BD38-B91672DA75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5" r="11975" b="10404"/>
          <a:stretch/>
        </p:blipFill>
        <p:spPr bwMode="auto">
          <a:xfrm>
            <a:off x="2958562" y="2739498"/>
            <a:ext cx="5395756" cy="39831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17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E4847ED-3486-474A-9CC0-714330934CE2}"/>
              </a:ext>
            </a:extLst>
          </p:cNvPr>
          <p:cNvSpPr/>
          <p:nvPr/>
        </p:nvSpPr>
        <p:spPr>
          <a:xfrm>
            <a:off x="3066747" y="1354503"/>
            <a:ext cx="6202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he-IL" sz="2800" dirty="0"/>
              <a:t>עץ שלכל קודקוד פנימי יש לכל היותר 2 בנים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4E8326-C3E0-4DEC-9F66-74A2679E919D}"/>
              </a:ext>
            </a:extLst>
          </p:cNvPr>
          <p:cNvSpPr txBox="1">
            <a:spLocks/>
          </p:cNvSpPr>
          <p:nvPr/>
        </p:nvSpPr>
        <p:spPr>
          <a:xfrm>
            <a:off x="1524000" y="-116368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b="1" dirty="0">
                <a:latin typeface="Abadi" panose="020B0604020202020204" pitchFamily="34" charset="0"/>
                <a:cs typeface="+mn-cs"/>
              </a:rPr>
              <a:t>עץ בינארי</a:t>
            </a:r>
          </a:p>
        </p:txBody>
      </p:sp>
      <p:pic>
        <p:nvPicPr>
          <p:cNvPr id="3090" name="Picture 18" descr="×ª××¦××ª ×ª××× × ×¢×××¨ âªBinary Treeâ¬â">
            <a:extLst>
              <a:ext uri="{FF2B5EF4-FFF2-40B4-BE49-F238E27FC236}">
                <a16:creationId xmlns:a16="http://schemas.microsoft.com/office/drawing/2014/main" id="{9EB18127-BE6B-42F5-B759-79AAD90250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13" b="16132"/>
          <a:stretch/>
        </p:blipFill>
        <p:spPr bwMode="auto">
          <a:xfrm>
            <a:off x="2800350" y="2008315"/>
            <a:ext cx="65913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41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E4847ED-3486-474A-9CC0-714330934CE2}"/>
              </a:ext>
            </a:extLst>
          </p:cNvPr>
          <p:cNvSpPr/>
          <p:nvPr/>
        </p:nvSpPr>
        <p:spPr>
          <a:xfrm>
            <a:off x="3066747" y="1189295"/>
            <a:ext cx="6202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he-IL" sz="2800" dirty="0"/>
              <a:t>עץ שלכל קודקוד פנימי יש לכל היותר 3 בנים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4E8326-C3E0-4DEC-9F66-74A2679E919D}"/>
              </a:ext>
            </a:extLst>
          </p:cNvPr>
          <p:cNvSpPr txBox="1">
            <a:spLocks/>
          </p:cNvSpPr>
          <p:nvPr/>
        </p:nvSpPr>
        <p:spPr>
          <a:xfrm>
            <a:off x="1524000" y="-116368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b="1" dirty="0">
                <a:latin typeface="Abadi" panose="020B0604020202020204" pitchFamily="34" charset="0"/>
                <a:cs typeface="+mn-cs"/>
              </a:rPr>
              <a:t>עץ טרינרי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41C926-3DFF-4CEE-ABDF-C7124E8CD44B}"/>
              </a:ext>
            </a:extLst>
          </p:cNvPr>
          <p:cNvSpPr/>
          <p:nvPr/>
        </p:nvSpPr>
        <p:spPr>
          <a:xfrm>
            <a:off x="2168358" y="1877723"/>
            <a:ext cx="7565457" cy="4773334"/>
          </a:xfrm>
          <a:prstGeom prst="roundRect">
            <a:avLst>
              <a:gd name="adj" fmla="val 1745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3" name="Picture 2" descr="×ª××¦××ª ×ª××× × ×¢×××¨ âªTrinary treeâ¬â">
            <a:extLst>
              <a:ext uri="{FF2B5EF4-FFF2-40B4-BE49-F238E27FC236}">
                <a16:creationId xmlns:a16="http://schemas.microsoft.com/office/drawing/2014/main" id="{459FE459-9D18-411F-A28D-FBD5616C5E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270"/>
          <a:stretch/>
        </p:blipFill>
        <p:spPr bwMode="auto">
          <a:xfrm>
            <a:off x="2849916" y="1979440"/>
            <a:ext cx="6202339" cy="472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5C8E42E-0E95-4FD6-AEA3-7FBFD913883E}"/>
              </a:ext>
            </a:extLst>
          </p:cNvPr>
          <p:cNvSpPr/>
          <p:nvPr/>
        </p:nvSpPr>
        <p:spPr>
          <a:xfrm>
            <a:off x="4953111" y="3174810"/>
            <a:ext cx="1995948" cy="10371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F551B13-FE71-440B-B501-64DC4087F62A}"/>
              </a:ext>
            </a:extLst>
          </p:cNvPr>
          <p:cNvSpPr/>
          <p:nvPr/>
        </p:nvSpPr>
        <p:spPr>
          <a:xfrm>
            <a:off x="4992961" y="2571536"/>
            <a:ext cx="2349910" cy="751104"/>
          </a:xfrm>
          <a:prstGeom prst="triangle">
            <a:avLst>
              <a:gd name="adj" fmla="val 58787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7437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4084</TotalTime>
  <Words>2793</Words>
  <Application>Microsoft Office PowerPoint</Application>
  <PresentationFormat>Widescreen</PresentationFormat>
  <Paragraphs>522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Abadi</vt:lpstr>
      <vt:lpstr>Arial</vt:lpstr>
      <vt:lpstr>Cambria Math</vt:lpstr>
      <vt:lpstr>Century Gothic</vt:lpstr>
      <vt:lpstr>Consolas</vt:lpstr>
      <vt:lpstr>Courier New</vt:lpstr>
      <vt:lpstr>Wingdings 3</vt:lpstr>
      <vt:lpstr>Ion</vt:lpstr>
      <vt:lpstr>מבני נתונים</vt:lpstr>
      <vt:lpstr>היום נלמד על:</vt:lpstr>
      <vt:lpstr>מבנה נתונים</vt:lpstr>
      <vt:lpstr>מערך</vt:lpstr>
      <vt:lpstr>Arrays</vt:lpstr>
      <vt:lpstr>רשימה מקושרת</vt:lpstr>
      <vt:lpstr>PowerPoint Presentation</vt:lpstr>
      <vt:lpstr>PowerPoint Presentation</vt:lpstr>
      <vt:lpstr>PowerPoint Presentation</vt:lpstr>
      <vt:lpstr>עוד מבני נתונים</vt:lpstr>
      <vt:lpstr>אלגוריתם</vt:lpstr>
      <vt:lpstr>אלגוריתם</vt:lpstr>
      <vt:lpstr>PowerPoint Presentation</vt:lpstr>
      <vt:lpstr>רקורסייה – תזכורת ממבוא לחישוב</vt:lpstr>
      <vt:lpstr>PowerPoint Presentation</vt:lpstr>
      <vt:lpstr>זמן ריצה</vt:lpstr>
      <vt:lpstr>תרגול ניתוח זמן ריצה של פונקציות</vt:lpstr>
      <vt:lpstr>מהו הזמן ריצה של הפונקציה הבאה?</vt:lpstr>
      <vt:lpstr>מהו הזמן ריצה של הפונקציה הבאה?</vt:lpstr>
      <vt:lpstr>מהו הזמן ריצה של הפונקציה הבאה?</vt:lpstr>
      <vt:lpstr>מהו הזמן ריצה של הפונקציה הבאה?</vt:lpstr>
      <vt:lpstr>מהו הזמן ריצה של הפונקציה הבאה?</vt:lpstr>
      <vt:lpstr>אסימפטוטיקה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מיונים – חסם עליון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מימושBinary Search  </vt:lpstr>
      <vt:lpstr>מימושBinary Search  </vt:lpstr>
      <vt:lpstr>PowerPoint Presentation</vt:lpstr>
      <vt:lpstr>PowerPoint Presentation</vt:lpstr>
      <vt:lpstr>PowerPoint Presentation</vt:lpstr>
      <vt:lpstr>c+log_2 (n)∙c=O(log_2 (n))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מבנה נתונים</dc:title>
  <dc:creator>צבי מינץ</dc:creator>
  <cp:lastModifiedBy>avi rahimov</cp:lastModifiedBy>
  <cp:revision>245</cp:revision>
  <dcterms:created xsi:type="dcterms:W3CDTF">2019-07-15T18:20:04Z</dcterms:created>
  <dcterms:modified xsi:type="dcterms:W3CDTF">2025-03-07T09:11:02Z</dcterms:modified>
</cp:coreProperties>
</file>