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97" r:id="rId2"/>
    <p:sldId id="341" r:id="rId3"/>
    <p:sldId id="339" r:id="rId4"/>
    <p:sldId id="340" r:id="rId5"/>
    <p:sldId id="299" r:id="rId6"/>
    <p:sldId id="300" r:id="rId7"/>
    <p:sldId id="301" r:id="rId8"/>
    <p:sldId id="345" r:id="rId9"/>
    <p:sldId id="302" r:id="rId10"/>
    <p:sldId id="375" r:id="rId11"/>
    <p:sldId id="374" r:id="rId1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KE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99FF"/>
    <a:srgbClr val="EFEEB2"/>
    <a:srgbClr val="6699FF"/>
    <a:srgbClr val="FF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88889" autoAdjust="0"/>
  </p:normalViewPr>
  <p:slideViewPr>
    <p:cSldViewPr>
      <p:cViewPr varScale="1">
        <p:scale>
          <a:sx n="59" d="100"/>
          <a:sy n="59" d="100"/>
        </p:scale>
        <p:origin x="14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02" y="-96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4352" y="11914"/>
            <a:ext cx="3188132" cy="44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20" tIns="0" rIns="19820" bIns="0" numCol="1" anchor="t" anchorCtr="0" compatLnSpc="1">
            <a:prstTxWarp prst="textNoShape">
              <a:avLst/>
            </a:prstTxWarp>
          </a:bodyPr>
          <a:lstStyle>
            <a:lvl1pPr defTabSz="981075" eaLnBrk="0" hangingPunct="0">
              <a:defRPr sz="1000" i="1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1420" y="11914"/>
            <a:ext cx="3188132" cy="44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20" tIns="0" rIns="19820" bIns="0" numCol="1" anchor="t" anchorCtr="0" compatLnSpc="1">
            <a:prstTxWarp prst="textNoShape">
              <a:avLst/>
            </a:prstTxWarp>
          </a:bodyPr>
          <a:lstStyle>
            <a:lvl1pPr algn="r" defTabSz="981075" eaLnBrk="0" hangingPunct="0">
              <a:defRPr sz="1000" i="1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4352" y="9138044"/>
            <a:ext cx="3188132" cy="44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20" tIns="0" rIns="19820" bIns="0" numCol="1" anchor="b" anchorCtr="0" compatLnSpc="1">
            <a:prstTxWarp prst="textNoShape">
              <a:avLst/>
            </a:prstTxWarp>
          </a:bodyPr>
          <a:lstStyle>
            <a:lvl1pPr defTabSz="981075" eaLnBrk="0" hangingPunct="0">
              <a:defRPr sz="1000" i="1"/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1420" y="9138044"/>
            <a:ext cx="3188132" cy="44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20" tIns="0" rIns="19820" bIns="0" numCol="1" anchor="b" anchorCtr="0" compatLnSpc="1">
            <a:prstTxWarp prst="textNoShape">
              <a:avLst/>
            </a:prstTxWarp>
          </a:bodyPr>
          <a:lstStyle>
            <a:lvl1pPr algn="r" defTabSz="981075" eaLnBrk="0" hangingPunct="0">
              <a:defRPr sz="1000" i="1"/>
            </a:lvl1pPr>
          </a:lstStyle>
          <a:p>
            <a:fld id="{7DB5831B-0F25-45D6-9C5B-B1947D9481D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812425" y="9191694"/>
            <a:ext cx="432437" cy="3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446" tIns="47897" rIns="97446" bIns="47897" anchor="ctr">
            <a:spAutoFit/>
          </a:bodyPr>
          <a:lstStyle/>
          <a:p>
            <a:pPr algn="r" defTabSz="981075" eaLnBrk="0" hangingPunct="0"/>
            <a:fld id="{F912F43B-51C0-48CF-A64D-56B17BA44C6B}" type="slidenum">
              <a:rPr lang="en-GB" sz="1500" i="1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defTabSz="981075" eaLnBrk="0" hangingPunct="0"/>
              <a:t>‹#›</a:t>
            </a:fld>
            <a:endParaRPr lang="en-GB" sz="15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44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4352" y="11914"/>
            <a:ext cx="3188132" cy="44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20" tIns="0" rIns="19820" bIns="0" numCol="1" anchor="t" anchorCtr="0" compatLnSpc="1">
            <a:prstTxWarp prst="textNoShape">
              <a:avLst/>
            </a:prstTxWarp>
          </a:bodyPr>
          <a:lstStyle>
            <a:lvl1pPr defTabSz="981075" eaLnBrk="0" hangingPunct="0">
              <a:defRPr sz="1000" i="1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1420" y="11914"/>
            <a:ext cx="3188132" cy="44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20" tIns="0" rIns="19820" bIns="0" numCol="1" anchor="t" anchorCtr="0" compatLnSpc="1">
            <a:prstTxWarp prst="textNoShape">
              <a:avLst/>
            </a:prstTxWarp>
          </a:bodyPr>
          <a:lstStyle>
            <a:lvl1pPr algn="r" defTabSz="981075" eaLnBrk="0" hangingPunct="0">
              <a:defRPr sz="1000" i="1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4352" y="9138044"/>
            <a:ext cx="3188132" cy="44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20" tIns="0" rIns="19820" bIns="0" numCol="1" anchor="b" anchorCtr="0" compatLnSpc="1">
            <a:prstTxWarp prst="textNoShape">
              <a:avLst/>
            </a:prstTxWarp>
          </a:bodyPr>
          <a:lstStyle>
            <a:lvl1pPr defTabSz="981075" eaLnBrk="0" hangingPunct="0">
              <a:defRPr sz="1000" i="1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1420" y="9138044"/>
            <a:ext cx="3188132" cy="44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20" tIns="0" rIns="19820" bIns="0" numCol="1" anchor="b" anchorCtr="0" compatLnSpc="1">
            <a:prstTxWarp prst="textNoShape">
              <a:avLst/>
            </a:prstTxWarp>
          </a:bodyPr>
          <a:lstStyle>
            <a:lvl1pPr algn="r" defTabSz="981075" eaLnBrk="0" hangingPunct="0">
              <a:defRPr sz="1000" i="1">
                <a:latin typeface="Times New Roman" charset="0"/>
              </a:defRPr>
            </a:lvl1pPr>
          </a:lstStyle>
          <a:p>
            <a:fld id="{1CF5A0DA-43BB-4F8A-8A8B-8954C07823B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561" y="4560087"/>
            <a:ext cx="5362081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46" tIns="47897" rIns="97446" bIns="47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4463" y="836613"/>
            <a:ext cx="4487862" cy="336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812425" y="9191694"/>
            <a:ext cx="432437" cy="3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446" tIns="47897" rIns="97446" bIns="47897" anchor="ctr">
            <a:spAutoFit/>
          </a:bodyPr>
          <a:lstStyle/>
          <a:p>
            <a:pPr algn="r" defTabSz="981075" eaLnBrk="0" hangingPunct="0"/>
            <a:fld id="{1913E693-3A65-432A-A458-7B71184FF7ED}" type="slidenum">
              <a:rPr lang="en-GB" sz="1500" i="1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defTabSz="981075" eaLnBrk="0" hangingPunct="0"/>
              <a:t>‹#›</a:t>
            </a:fld>
            <a:endParaRPr lang="en-GB" sz="15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42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297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65138" algn="l" defTabSz="94297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28688" algn="l" defTabSz="94297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93825" algn="l" defTabSz="94297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57375" algn="l" defTabSz="94297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5D750-F2FE-4DA8-A5F0-FC08C9EF75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5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7625" eaLnBrk="1" hangingPunct="1">
              <a:spcBef>
                <a:spcPts val="525"/>
              </a:spcBef>
            </a:pPr>
            <a:r>
              <a:rPr lang="en-US" dirty="0" err="1"/>
              <a:t>Kruskal's</a:t>
            </a:r>
            <a:r>
              <a:rPr lang="en-US" dirty="0"/>
              <a:t> algorithm. ・Connected components. </a:t>
            </a:r>
          </a:p>
          <a:p>
            <a:pPr marL="47625" eaLnBrk="1" hangingPunct="1">
              <a:spcBef>
                <a:spcPts val="525"/>
              </a:spcBef>
            </a:pP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Comic Sans MS" panose="030F0702030302020204" pitchFamily="66" charset="0"/>
              </a:rPr>
              <a:t>medium.txt (625 sites, 900 edges, 3 connected components)</a:t>
            </a:r>
          </a:p>
        </p:txBody>
      </p:sp>
    </p:spTree>
    <p:extLst>
      <p:ext uri="{BB962C8B-B14F-4D97-AF65-F5344CB8AC3E}">
        <p14:creationId xmlns:p14="http://schemas.microsoft.com/office/powerpoint/2010/main" val="264481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4450" eaLnBrk="1" hangingPunct="1"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Comic Sans MS" panose="030F0702030302020204" pitchFamily="66" charset="0"/>
              </a:rPr>
              <a:t>Simple model captures the essential nature of connectivity.</a:t>
            </a:r>
          </a:p>
          <a:p>
            <a:pPr marL="44450" eaLnBrk="1" hangingPunct="1"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Comic Sans MS" panose="030F0702030302020204" pitchFamily="66" charset="0"/>
              </a:rPr>
              <a:t>equivalence relation partitions objects into equivalence classes</a:t>
            </a:r>
          </a:p>
          <a:p>
            <a:pPr marL="44450" eaLnBrk="1" hangingPunct="1"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Comic Sans MS" panose="030F0702030302020204" pitchFamily="66" charset="0"/>
              </a:rPr>
              <a:t>sets = connected components = equivalence class</a:t>
            </a:r>
          </a:p>
        </p:txBody>
      </p:sp>
    </p:spTree>
    <p:extLst>
      <p:ext uri="{BB962C8B-B14F-4D97-AF65-F5344CB8AC3E}">
        <p14:creationId xmlns:p14="http://schemas.microsoft.com/office/powerpoint/2010/main" val="247203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A0DA-43BB-4F8A-8A8B-8954C07823B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1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168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7168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grpSp>
          <p:nvGrpSpPr>
            <p:cNvPr id="7168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168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168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168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168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169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169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169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169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169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169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7169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69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69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768B81A-7FB6-4E9C-8048-A3753BA036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0A3881-FCC9-4D1D-BBFC-72FF5176C9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22304C-DD78-4630-BB62-7F15260EC3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2B4B04-1F69-49ED-BC26-548F4C5313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AAB86-27EC-4F76-A01B-B291526DA1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5F18F2-550E-4F57-858A-23F5D24065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B3FC0E-B5A4-456E-A27F-AF1CDAAA73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מציין מיקום של תאריך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4611B-9FF6-4899-9E0C-12E094F0520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1B97CB-510E-40B7-8DC4-E2795817D9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D2FBA5-BF37-4CA5-80C6-534B938506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24ED6E-C8EF-4B84-BFAE-0DE7C901E1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AD94143C-D103-4548-A949-C385A7FA1A7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706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706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706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706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706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067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067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06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724400"/>
            <a:ext cx="7205142" cy="1752451"/>
          </a:xfrm>
        </p:spPr>
        <p:txBody>
          <a:bodyPr/>
          <a:lstStyle/>
          <a:p>
            <a:r>
              <a:rPr lang="en-US" sz="1800" dirty="0"/>
              <a:t>Liad Cohen</a:t>
            </a:r>
          </a:p>
          <a:p>
            <a:r>
              <a:rPr lang="en-US" sz="1800" dirty="0"/>
              <a:t>Dana Shapira</a:t>
            </a:r>
          </a:p>
          <a:p>
            <a:r>
              <a:rPr lang="en-US" dirty="0"/>
              <a:t>Union Find</a:t>
            </a:r>
          </a:p>
        </p:txBody>
      </p:sp>
    </p:spTree>
    <p:extLst>
      <p:ext uri="{BB962C8B-B14F-4D97-AF65-F5344CB8AC3E}">
        <p14:creationId xmlns:p14="http://schemas.microsoft.com/office/powerpoint/2010/main" val="121889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EBA0174-18C5-4437-9797-536BD187A5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B4B04-1F69-49ED-BC26-548F4C53130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E8D4064-AEDB-4306-BC40-02B1144F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7" y="423443"/>
            <a:ext cx="8526065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4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1E98CBB-91DF-49EC-BBD2-A4A153903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B4B04-1F69-49ED-BC26-548F4C5313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EA6F88A-3439-4053-B077-E8CFBF43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7" y="561553"/>
            <a:ext cx="8948105" cy="62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522368" indent="-200911" eaLnBrk="0" hangingPunct="0"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803643" indent="-160729" eaLnBrk="0" hangingPunct="0"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125101" indent="-160729" eaLnBrk="0" hangingPunct="0"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1446558" indent="-160729" eaLnBrk="0" hangingPunct="0"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1768015" indent="-16072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089473" indent="-16072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2410930" indent="-16072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2732387" indent="-16072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eaLnBrk="1" hangingPunct="1"/>
            <a:fld id="{0AD1B3D9-86C0-4E45-B892-4D78F4CF0956}" type="slidenum">
              <a:rPr lang="en-US" altLang="en-US" sz="844">
                <a:solidFill>
                  <a:srgbClr val="000000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Comic Sans MS" panose="030F0702030302020204" pitchFamily="66" charset="0"/>
              </a:rPr>
              <a:pPr eaLnBrk="1" hangingPunct="1"/>
              <a:t>2</a:t>
            </a:fld>
            <a:endParaRPr lang="en-US" altLang="en-US" sz="844">
              <a:solidFill>
                <a:srgbClr val="000000"/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  <a:sym typeface="Comic Sans MS" panose="030F0702030302020204" pitchFamily="66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118268" bIns="45720" numCol="1" anchor="ctr" anchorCtr="0" compatLnSpc="1">
            <a:prstTxWarp prst="textNoShape">
              <a:avLst/>
            </a:prstTxWarp>
          </a:bodyPr>
          <a:lstStyle/>
          <a:p>
            <a:pPr marL="40182"/>
            <a:r>
              <a:rPr lang="en-US" altLang="en-US" dirty="0">
                <a:solidFill>
                  <a:srgbClr val="9999FF"/>
                </a:solidFill>
              </a:rPr>
              <a:t>Motivation</a:t>
            </a: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b="1601"/>
          <a:stretch>
            <a:fillRect/>
          </a:stretch>
        </p:blipFill>
        <p:spPr bwMode="auto">
          <a:xfrm>
            <a:off x="2349624" y="1548185"/>
            <a:ext cx="4508376" cy="442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Freeform 9"/>
          <p:cNvSpPr>
            <a:spLocks/>
          </p:cNvSpPr>
          <p:nvPr/>
        </p:nvSpPr>
        <p:spPr bwMode="auto">
          <a:xfrm>
            <a:off x="2356322" y="3531692"/>
            <a:ext cx="4240485" cy="2239119"/>
          </a:xfrm>
          <a:custGeom>
            <a:avLst/>
            <a:gdLst>
              <a:gd name="T0" fmla="*/ 123410 w 21600"/>
              <a:gd name="T1" fmla="*/ 0 h 21600"/>
              <a:gd name="T2" fmla="*/ 123410 w 21600"/>
              <a:gd name="T3" fmla="*/ 75338 h 21600"/>
              <a:gd name="T4" fmla="*/ 0 w 21600"/>
              <a:gd name="T5" fmla="*/ 68556 h 21600"/>
              <a:gd name="T6" fmla="*/ 0 w 21600"/>
              <a:gd name="T7" fmla="*/ 332164 h 21600"/>
              <a:gd name="T8" fmla="*/ 510394 w 21600"/>
              <a:gd name="T9" fmla="*/ 328773 h 21600"/>
              <a:gd name="T10" fmla="*/ 506764 w 21600"/>
              <a:gd name="T11" fmla="*/ 472519 h 21600"/>
              <a:gd name="T12" fmla="*/ 648881 w 21600"/>
              <a:gd name="T13" fmla="*/ 475910 h 21600"/>
              <a:gd name="T14" fmla="*/ 636875 w 21600"/>
              <a:gd name="T15" fmla="*/ 722563 h 21600"/>
              <a:gd name="T16" fmla="*/ 1160951 w 21600"/>
              <a:gd name="T17" fmla="*/ 722563 h 21600"/>
              <a:gd name="T18" fmla="*/ 1157600 w 21600"/>
              <a:gd name="T19" fmla="*/ 849207 h 21600"/>
              <a:gd name="T20" fmla="*/ 1424803 w 21600"/>
              <a:gd name="T21" fmla="*/ 849207 h 21600"/>
              <a:gd name="T22" fmla="*/ 1417823 w 21600"/>
              <a:gd name="T23" fmla="*/ 1109424 h 21600"/>
              <a:gd name="T24" fmla="*/ 1811786 w 21600"/>
              <a:gd name="T25" fmla="*/ 1112815 h 21600"/>
              <a:gd name="T26" fmla="*/ 1815137 w 21600"/>
              <a:gd name="T27" fmla="*/ 1499823 h 21600"/>
              <a:gd name="T28" fmla="*/ 1943573 w 21600"/>
              <a:gd name="T29" fmla="*/ 1499823 h 21600"/>
              <a:gd name="T30" fmla="*/ 1945248 w 21600"/>
              <a:gd name="T31" fmla="*/ 1626467 h 21600"/>
              <a:gd name="T32" fmla="*/ 2072009 w 21600"/>
              <a:gd name="T33" fmla="*/ 1629858 h 21600"/>
              <a:gd name="T34" fmla="*/ 2070334 w 21600"/>
              <a:gd name="T35" fmla="*/ 1897004 h 21600"/>
              <a:gd name="T36" fmla="*/ 2582124 w 21600"/>
              <a:gd name="T37" fmla="*/ 1885062 h 21600"/>
              <a:gd name="T38" fmla="*/ 2582124 w 21600"/>
              <a:gd name="T39" fmla="*/ 2537300 h 21600"/>
              <a:gd name="T40" fmla="*/ 3496533 w 21600"/>
              <a:gd name="T41" fmla="*/ 2533909 h 21600"/>
              <a:gd name="T42" fmla="*/ 3493182 w 21600"/>
              <a:gd name="T43" fmla="*/ 2140119 h 21600"/>
              <a:gd name="T44" fmla="*/ 3883516 w 21600"/>
              <a:gd name="T45" fmla="*/ 2147048 h 21600"/>
              <a:gd name="T46" fmla="*/ 3883516 w 21600"/>
              <a:gd name="T47" fmla="*/ 2013475 h 21600"/>
              <a:gd name="T48" fmla="*/ 4140389 w 21600"/>
              <a:gd name="T49" fmla="*/ 2013475 h 21600"/>
              <a:gd name="T50" fmla="*/ 4140389 w 21600"/>
              <a:gd name="T51" fmla="*/ 1756649 h 21600"/>
              <a:gd name="T52" fmla="*/ 4286136 w 21600"/>
              <a:gd name="T53" fmla="*/ 1756649 h 21600"/>
              <a:gd name="T54" fmla="*/ 4272454 w 21600"/>
              <a:gd name="T55" fmla="*/ 1999764 h 21600"/>
              <a:gd name="T56" fmla="*/ 4414572 w 21600"/>
              <a:gd name="T57" fmla="*/ 2011706 h 21600"/>
              <a:gd name="T58" fmla="*/ 4397261 w 21600"/>
              <a:gd name="T59" fmla="*/ 2273692 h 21600"/>
              <a:gd name="T60" fmla="*/ 4534352 w 21600"/>
              <a:gd name="T61" fmla="*/ 2273692 h 21600"/>
              <a:gd name="T62" fmla="*/ 4531002 w 21600"/>
              <a:gd name="T63" fmla="*/ 2540838 h 21600"/>
              <a:gd name="T64" fmla="*/ 4791225 w 21600"/>
              <a:gd name="T65" fmla="*/ 2537300 h 21600"/>
              <a:gd name="T66" fmla="*/ 4787874 w 21600"/>
              <a:gd name="T67" fmla="*/ 2400336 h 21600"/>
              <a:gd name="T68" fmla="*/ 5571893 w 21600"/>
              <a:gd name="T69" fmla="*/ 2403874 h 21600"/>
              <a:gd name="T70" fmla="*/ 5561841 w 21600"/>
              <a:gd name="T71" fmla="*/ 2664091 h 21600"/>
              <a:gd name="T72" fmla="*/ 5955526 w 21600"/>
              <a:gd name="T73" fmla="*/ 2667482 h 21600"/>
              <a:gd name="T74" fmla="*/ 5958876 w 21600"/>
              <a:gd name="T75" fmla="*/ 3184525 h 21600"/>
              <a:gd name="T76" fmla="*/ 6030912 w 21600"/>
              <a:gd name="T77" fmla="*/ 3184525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442" y="0"/>
                </a:moveTo>
                <a:lnTo>
                  <a:pt x="442" y="511"/>
                </a:lnTo>
                <a:lnTo>
                  <a:pt x="0" y="465"/>
                </a:lnTo>
                <a:lnTo>
                  <a:pt x="0" y="2253"/>
                </a:lnTo>
                <a:lnTo>
                  <a:pt x="1828" y="2230"/>
                </a:lnTo>
                <a:lnTo>
                  <a:pt x="1815" y="3205"/>
                </a:lnTo>
                <a:lnTo>
                  <a:pt x="2324" y="3228"/>
                </a:lnTo>
                <a:lnTo>
                  <a:pt x="2281" y="4901"/>
                </a:lnTo>
                <a:lnTo>
                  <a:pt x="4158" y="4901"/>
                </a:lnTo>
                <a:lnTo>
                  <a:pt x="4146" y="5760"/>
                </a:lnTo>
                <a:lnTo>
                  <a:pt x="5103" y="5760"/>
                </a:lnTo>
                <a:lnTo>
                  <a:pt x="5078" y="7525"/>
                </a:lnTo>
                <a:lnTo>
                  <a:pt x="6489" y="7548"/>
                </a:lnTo>
                <a:lnTo>
                  <a:pt x="6501" y="10173"/>
                </a:lnTo>
                <a:lnTo>
                  <a:pt x="6961" y="10173"/>
                </a:lnTo>
                <a:lnTo>
                  <a:pt x="6967" y="11032"/>
                </a:lnTo>
                <a:lnTo>
                  <a:pt x="7421" y="11055"/>
                </a:lnTo>
                <a:lnTo>
                  <a:pt x="7415" y="12867"/>
                </a:lnTo>
                <a:lnTo>
                  <a:pt x="9248" y="12786"/>
                </a:lnTo>
                <a:lnTo>
                  <a:pt x="9248" y="17210"/>
                </a:lnTo>
                <a:lnTo>
                  <a:pt x="12523" y="17187"/>
                </a:lnTo>
                <a:lnTo>
                  <a:pt x="12511" y="14516"/>
                </a:lnTo>
                <a:lnTo>
                  <a:pt x="13909" y="14563"/>
                </a:lnTo>
                <a:lnTo>
                  <a:pt x="13909" y="13657"/>
                </a:lnTo>
                <a:lnTo>
                  <a:pt x="14829" y="13657"/>
                </a:lnTo>
                <a:lnTo>
                  <a:pt x="14829" y="11915"/>
                </a:lnTo>
                <a:lnTo>
                  <a:pt x="15351" y="11915"/>
                </a:lnTo>
                <a:lnTo>
                  <a:pt x="15302" y="13564"/>
                </a:lnTo>
                <a:lnTo>
                  <a:pt x="15811" y="13645"/>
                </a:lnTo>
                <a:lnTo>
                  <a:pt x="15749" y="15422"/>
                </a:lnTo>
                <a:lnTo>
                  <a:pt x="16240" y="15422"/>
                </a:lnTo>
                <a:lnTo>
                  <a:pt x="16228" y="17234"/>
                </a:lnTo>
                <a:lnTo>
                  <a:pt x="17160" y="17210"/>
                </a:lnTo>
                <a:lnTo>
                  <a:pt x="17148" y="16281"/>
                </a:lnTo>
                <a:lnTo>
                  <a:pt x="19956" y="16305"/>
                </a:lnTo>
                <a:lnTo>
                  <a:pt x="19920" y="18070"/>
                </a:lnTo>
                <a:lnTo>
                  <a:pt x="21330" y="18093"/>
                </a:lnTo>
                <a:lnTo>
                  <a:pt x="21342" y="21600"/>
                </a:lnTo>
                <a:lnTo>
                  <a:pt x="21600" y="21600"/>
                </a:lnTo>
              </a:path>
            </a:pathLst>
          </a:custGeom>
          <a:noFill/>
          <a:ln w="38100" cap="flat">
            <a:solidFill>
              <a:srgbClr val="7030A0">
                <a:alpha val="50195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9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522368" indent="-200911" eaLnBrk="0" hangingPunct="0"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803643" indent="-160729" eaLnBrk="0" hangingPunct="0"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125101" indent="-160729" eaLnBrk="0" hangingPunct="0"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1446558" indent="-160729" eaLnBrk="0" hangingPunct="0"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1768015" indent="-16072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089473" indent="-16072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2410930" indent="-16072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2732387" indent="-16072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125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eaLnBrk="1" hangingPunct="1"/>
            <a:fld id="{368DC78D-FCEA-40AA-B2D2-4433004D3FCA}" type="slidenum">
              <a:rPr lang="en-US" altLang="en-US" sz="844">
                <a:solidFill>
                  <a:srgbClr val="000000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  <a:sym typeface="Comic Sans MS" panose="030F0702030302020204" pitchFamily="66" charset="0"/>
              </a:rPr>
              <a:pPr eaLnBrk="1" hangingPunct="1"/>
              <a:t>3</a:t>
            </a:fld>
            <a:endParaRPr lang="en-US" altLang="en-US" sz="844">
              <a:solidFill>
                <a:srgbClr val="000000"/>
              </a:solidFill>
              <a:latin typeface="Comic Sans MS" panose="030F0702030302020204" pitchFamily="66" charset="0"/>
              <a:ea typeface="Comic Sans MS" panose="030F0702030302020204" pitchFamily="66" charset="0"/>
              <a:cs typeface="Comic Sans MS" panose="030F0702030302020204" pitchFamily="66" charset="0"/>
              <a:sym typeface="Comic Sans MS" panose="030F0702030302020204" pitchFamily="66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118268" bIns="45720" numCol="1" anchor="ctr" anchorCtr="0" compatLnSpc="1">
            <a:prstTxWarp prst="textNoShape">
              <a:avLst/>
            </a:prstTxWarp>
          </a:bodyPr>
          <a:lstStyle/>
          <a:p>
            <a:pPr marL="40182"/>
            <a:r>
              <a:rPr lang="en-US" altLang="en-US" dirty="0">
                <a:solidFill>
                  <a:srgbClr val="9999FF"/>
                </a:solidFill>
              </a:rPr>
              <a:t>Connectivity </a:t>
            </a:r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659681" y="5581055"/>
            <a:ext cx="3554016" cy="48220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5079" bIns="0"/>
          <a:lstStyle/>
          <a:p>
            <a:pPr marL="4465" algn="ctr">
              <a:lnSpc>
                <a:spcPct val="120000"/>
              </a:lnSpc>
              <a:defRPr/>
            </a:pPr>
            <a:r>
              <a:rPr lang="en-US" sz="1406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{ 0 } { 1 4 5 } { 2 3 6 7 }</a:t>
            </a:r>
          </a:p>
        </p:txBody>
      </p:sp>
      <p:sp>
        <p:nvSpPr>
          <p:cNvPr id="12298" name="Line 8"/>
          <p:cNvSpPr>
            <a:spLocks noChangeShapeType="1"/>
          </p:cNvSpPr>
          <p:nvPr/>
        </p:nvSpPr>
        <p:spPr bwMode="auto">
          <a:xfrm>
            <a:off x="3845347" y="4193605"/>
            <a:ext cx="0" cy="80255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 rot="10800000" flipH="1">
            <a:off x="1023566" y="4173513"/>
            <a:ext cx="881807" cy="7244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 rot="10800000">
            <a:off x="2857500" y="4156770"/>
            <a:ext cx="86171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1" name="Line 11"/>
          <p:cNvSpPr>
            <a:spLocks noChangeShapeType="1"/>
          </p:cNvSpPr>
          <p:nvPr/>
        </p:nvSpPr>
        <p:spPr bwMode="auto">
          <a:xfrm>
            <a:off x="1052587" y="4979418"/>
            <a:ext cx="815950" cy="111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2" name="Line 12"/>
          <p:cNvSpPr>
            <a:spLocks noChangeShapeType="1"/>
          </p:cNvSpPr>
          <p:nvPr/>
        </p:nvSpPr>
        <p:spPr bwMode="auto">
          <a:xfrm rot="10800000" flipH="1">
            <a:off x="2904381" y="4163467"/>
            <a:ext cx="0" cy="75902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3" name="Oval 13"/>
          <p:cNvSpPr>
            <a:spLocks/>
          </p:cNvSpPr>
          <p:nvPr/>
        </p:nvSpPr>
        <p:spPr bwMode="auto">
          <a:xfrm>
            <a:off x="886272" y="4033987"/>
            <a:ext cx="244451" cy="2455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0</a:t>
            </a:r>
          </a:p>
        </p:txBody>
      </p:sp>
      <p:sp>
        <p:nvSpPr>
          <p:cNvPr id="12304" name="Oval 14"/>
          <p:cNvSpPr>
            <a:spLocks/>
          </p:cNvSpPr>
          <p:nvPr/>
        </p:nvSpPr>
        <p:spPr bwMode="auto">
          <a:xfrm>
            <a:off x="1835051" y="4033987"/>
            <a:ext cx="245566" cy="2455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1</a:t>
            </a:r>
          </a:p>
        </p:txBody>
      </p:sp>
      <p:sp>
        <p:nvSpPr>
          <p:cNvPr id="12305" name="Line 15"/>
          <p:cNvSpPr>
            <a:spLocks noChangeShapeType="1"/>
          </p:cNvSpPr>
          <p:nvPr/>
        </p:nvSpPr>
        <p:spPr bwMode="auto">
          <a:xfrm rot="10800000" flipH="1">
            <a:off x="2938984" y="4192489"/>
            <a:ext cx="881807" cy="7255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6" name="Oval 16"/>
          <p:cNvSpPr>
            <a:spLocks/>
          </p:cNvSpPr>
          <p:nvPr/>
        </p:nvSpPr>
        <p:spPr bwMode="auto">
          <a:xfrm>
            <a:off x="2777133" y="4037335"/>
            <a:ext cx="245566" cy="244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2</a:t>
            </a:r>
          </a:p>
        </p:txBody>
      </p:sp>
      <p:sp>
        <p:nvSpPr>
          <p:cNvPr id="12307" name="Oval 17"/>
          <p:cNvSpPr>
            <a:spLocks/>
          </p:cNvSpPr>
          <p:nvPr/>
        </p:nvSpPr>
        <p:spPr bwMode="auto">
          <a:xfrm>
            <a:off x="3721447" y="4057427"/>
            <a:ext cx="245566" cy="244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3</a:t>
            </a:r>
          </a:p>
        </p:txBody>
      </p:sp>
      <p:sp>
        <p:nvSpPr>
          <p:cNvPr id="12308" name="Oval 18"/>
          <p:cNvSpPr>
            <a:spLocks/>
          </p:cNvSpPr>
          <p:nvPr/>
        </p:nvSpPr>
        <p:spPr bwMode="auto">
          <a:xfrm>
            <a:off x="886272" y="4846588"/>
            <a:ext cx="244451" cy="2455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4</a:t>
            </a:r>
          </a:p>
        </p:txBody>
      </p:sp>
      <p:sp>
        <p:nvSpPr>
          <p:cNvPr id="12309" name="Oval 19"/>
          <p:cNvSpPr>
            <a:spLocks/>
          </p:cNvSpPr>
          <p:nvPr/>
        </p:nvSpPr>
        <p:spPr bwMode="auto">
          <a:xfrm>
            <a:off x="1835051" y="4846588"/>
            <a:ext cx="245566" cy="2455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5</a:t>
            </a:r>
          </a:p>
        </p:txBody>
      </p:sp>
      <p:sp>
        <p:nvSpPr>
          <p:cNvPr id="12310" name="Oval 20"/>
          <p:cNvSpPr>
            <a:spLocks/>
          </p:cNvSpPr>
          <p:nvPr/>
        </p:nvSpPr>
        <p:spPr bwMode="auto">
          <a:xfrm>
            <a:off x="2777133" y="4849937"/>
            <a:ext cx="245566" cy="244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6</a:t>
            </a:r>
          </a:p>
        </p:txBody>
      </p:sp>
      <p:sp>
        <p:nvSpPr>
          <p:cNvPr id="12311" name="Oval 21"/>
          <p:cNvSpPr>
            <a:spLocks/>
          </p:cNvSpPr>
          <p:nvPr/>
        </p:nvSpPr>
        <p:spPr bwMode="auto">
          <a:xfrm>
            <a:off x="3721447" y="4870029"/>
            <a:ext cx="245566" cy="244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82" indent="0"/>
            <a:r>
              <a:rPr lang="en-US" altLang="en-US" sz="2400" dirty="0">
                <a:solidFill>
                  <a:schemeClr val="accent1"/>
                </a:solidFill>
              </a:rPr>
              <a:t> Find </a:t>
            </a:r>
            <a:r>
              <a:rPr lang="en-US" altLang="en-US" sz="2400" dirty="0"/>
              <a:t> - </a:t>
            </a:r>
            <a:r>
              <a:rPr lang="en-US" altLang="en-US" sz="2400" dirty="0">
                <a:solidFill>
                  <a:srgbClr val="000000"/>
                </a:solidFill>
              </a:rPr>
              <a:t>Check if two objects are in the same component.</a:t>
            </a:r>
            <a:endParaRPr lang="en-US" altLang="en-US" sz="2400" dirty="0"/>
          </a:p>
          <a:p>
            <a:pPr marL="40182" indent="0"/>
            <a:r>
              <a:rPr lang="en-US" altLang="en-US" sz="2400" dirty="0">
                <a:solidFill>
                  <a:schemeClr val="accent1"/>
                </a:solidFill>
              </a:rPr>
              <a:t> Union</a:t>
            </a:r>
            <a:r>
              <a:rPr lang="en-US" altLang="en-US" sz="2400" dirty="0"/>
              <a:t> - </a:t>
            </a:r>
            <a:r>
              <a:rPr lang="en-US" altLang="en-US" sz="2400" dirty="0">
                <a:solidFill>
                  <a:srgbClr val="000000"/>
                </a:solidFill>
              </a:rPr>
              <a:t>Replace components containing two objects with their union.</a:t>
            </a:r>
            <a:endParaRPr lang="en-US" altLang="en-US" sz="2400" dirty="0">
              <a:solidFill>
                <a:srgbClr val="4D4D4D"/>
              </a:solidFill>
            </a:endParaRPr>
          </a:p>
          <a:p>
            <a:pPr marL="266765" lvl="1"/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5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Line 1"/>
          <p:cNvSpPr>
            <a:spLocks noChangeShapeType="1"/>
          </p:cNvSpPr>
          <p:nvPr/>
        </p:nvSpPr>
        <p:spPr bwMode="auto">
          <a:xfrm rot="10800000" flipH="1">
            <a:off x="6581180" y="4170164"/>
            <a:ext cx="881807" cy="7244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118268" bIns="45720" numCol="1" anchor="t" anchorCtr="0" compatLnSpc="1">
            <a:prstTxWarp prst="textNoShape">
              <a:avLst/>
            </a:prstTxWarp>
          </a:bodyPr>
          <a:lstStyle/>
          <a:p>
            <a:pPr marL="40182" indent="0"/>
            <a:r>
              <a:rPr lang="en-US" altLang="en-US" sz="2400" dirty="0">
                <a:solidFill>
                  <a:schemeClr val="accent1"/>
                </a:solidFill>
              </a:rPr>
              <a:t> Find </a:t>
            </a:r>
            <a:r>
              <a:rPr lang="en-US" altLang="en-US" sz="2400" dirty="0"/>
              <a:t> - </a:t>
            </a:r>
            <a:r>
              <a:rPr lang="en-US" altLang="en-US" sz="2400" dirty="0">
                <a:solidFill>
                  <a:srgbClr val="000000"/>
                </a:solidFill>
              </a:rPr>
              <a:t>Check if two objects are in the same component.</a:t>
            </a:r>
            <a:endParaRPr lang="en-US" altLang="en-US" sz="2400" dirty="0"/>
          </a:p>
          <a:p>
            <a:pPr marL="40182" indent="0"/>
            <a:r>
              <a:rPr lang="en-US" altLang="en-US" sz="2400" dirty="0">
                <a:solidFill>
                  <a:schemeClr val="accent1"/>
                </a:solidFill>
              </a:rPr>
              <a:t> Union</a:t>
            </a:r>
            <a:r>
              <a:rPr lang="en-US" altLang="en-US" sz="2400" dirty="0"/>
              <a:t> - </a:t>
            </a:r>
            <a:r>
              <a:rPr lang="en-US" altLang="en-US" sz="2400" dirty="0">
                <a:solidFill>
                  <a:srgbClr val="000000"/>
                </a:solidFill>
              </a:rPr>
              <a:t>Replace components containing two objects with their union.</a:t>
            </a:r>
            <a:endParaRPr lang="en-US" altLang="en-US" sz="2400" dirty="0">
              <a:solidFill>
                <a:srgbClr val="4D4D4D"/>
              </a:solidFill>
            </a:endParaRPr>
          </a:p>
          <a:p>
            <a:pPr marL="266765" lvl="1"/>
            <a:endParaRPr lang="en-US" altLang="en-US" sz="2400" dirty="0"/>
          </a:p>
          <a:p>
            <a:pPr marL="40182" indent="0"/>
            <a:endParaRPr lang="en-US" altLang="en-US" sz="2400" dirty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118268" bIns="45720" numCol="1" anchor="ctr" anchorCtr="0" compatLnSpc="1">
            <a:prstTxWarp prst="textNoShape">
              <a:avLst/>
            </a:prstTxWarp>
          </a:bodyPr>
          <a:lstStyle/>
          <a:p>
            <a:pPr marL="40182"/>
            <a:r>
              <a:rPr lang="en-US" altLang="en-US" dirty="0">
                <a:solidFill>
                  <a:srgbClr val="9999FF"/>
                </a:solidFill>
              </a:rPr>
              <a:t>Connectivity</a:t>
            </a:r>
          </a:p>
        </p:txBody>
      </p:sp>
      <p:sp>
        <p:nvSpPr>
          <p:cNvPr id="13318" name="Rectangle 4"/>
          <p:cNvSpPr>
            <a:spLocks/>
          </p:cNvSpPr>
          <p:nvPr/>
        </p:nvSpPr>
        <p:spPr bwMode="auto">
          <a:xfrm>
            <a:off x="3946922" y="3053954"/>
            <a:ext cx="1404231" cy="23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1275" bIns="0">
            <a:spAutoFit/>
          </a:bodyPr>
          <a:lstStyle>
            <a:lvl1pPr marL="571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47" dirty="0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union(2, 5)</a:t>
            </a:r>
          </a:p>
        </p:txBody>
      </p:sp>
      <p:sp>
        <p:nvSpPr>
          <p:cNvPr id="18437" name="AutoShape 5"/>
          <p:cNvSpPr>
            <a:spLocks/>
          </p:cNvSpPr>
          <p:nvPr/>
        </p:nvSpPr>
        <p:spPr bwMode="auto">
          <a:xfrm>
            <a:off x="3946922" y="3429000"/>
            <a:ext cx="1321594" cy="339328"/>
          </a:xfrm>
          <a:prstGeom prst="rightArrow">
            <a:avLst>
              <a:gd name="adj1" fmla="val 34361"/>
              <a:gd name="adj2" fmla="val 82691"/>
            </a:avLst>
          </a:prstGeom>
          <a:solidFill>
            <a:srgbClr val="FF99FF"/>
          </a:solidFill>
          <a:ln w="28575">
            <a:solidFill>
              <a:schemeClr val="tx1"/>
            </a:solidFill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Lucida Sans" charset="0"/>
              <a:sym typeface="Lucida Sans" charset="0"/>
            </a:endParaRP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659681" y="5581055"/>
            <a:ext cx="3554016" cy="48220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5079" bIns="0"/>
          <a:lstStyle/>
          <a:p>
            <a:pPr marL="4465" algn="ctr">
              <a:lnSpc>
                <a:spcPct val="120000"/>
              </a:lnSpc>
              <a:defRPr/>
            </a:pPr>
            <a:r>
              <a:rPr lang="en-US" sz="1406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{ 0 } { 1 4 5 } { 2 3 6 7 }</a:t>
            </a:r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>
            <a:off x="3845347" y="4193605"/>
            <a:ext cx="0" cy="80255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6" name="Line 12"/>
          <p:cNvSpPr>
            <a:spLocks noChangeShapeType="1"/>
          </p:cNvSpPr>
          <p:nvPr/>
        </p:nvSpPr>
        <p:spPr bwMode="auto">
          <a:xfrm rot="10800000" flipH="1">
            <a:off x="1023566" y="4173513"/>
            <a:ext cx="881807" cy="7244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rot="10800000">
            <a:off x="2857500" y="4156770"/>
            <a:ext cx="86171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1052587" y="4979418"/>
            <a:ext cx="815950" cy="111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 rot="10800000" flipH="1">
            <a:off x="2904381" y="4163467"/>
            <a:ext cx="0" cy="75902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0" name="Oval 16"/>
          <p:cNvSpPr>
            <a:spLocks/>
          </p:cNvSpPr>
          <p:nvPr/>
        </p:nvSpPr>
        <p:spPr bwMode="auto">
          <a:xfrm>
            <a:off x="886272" y="4033987"/>
            <a:ext cx="244451" cy="2455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0</a:t>
            </a:r>
          </a:p>
        </p:txBody>
      </p:sp>
      <p:sp>
        <p:nvSpPr>
          <p:cNvPr id="13331" name="Oval 17"/>
          <p:cNvSpPr>
            <a:spLocks/>
          </p:cNvSpPr>
          <p:nvPr/>
        </p:nvSpPr>
        <p:spPr bwMode="auto">
          <a:xfrm>
            <a:off x="1835051" y="4033987"/>
            <a:ext cx="245566" cy="2455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1</a:t>
            </a:r>
          </a:p>
        </p:txBody>
      </p:sp>
      <p:sp>
        <p:nvSpPr>
          <p:cNvPr id="13332" name="Line 18"/>
          <p:cNvSpPr>
            <a:spLocks noChangeShapeType="1"/>
          </p:cNvSpPr>
          <p:nvPr/>
        </p:nvSpPr>
        <p:spPr bwMode="auto">
          <a:xfrm rot="10800000" flipH="1">
            <a:off x="2938984" y="4192489"/>
            <a:ext cx="881807" cy="7255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3" name="Oval 19"/>
          <p:cNvSpPr>
            <a:spLocks/>
          </p:cNvSpPr>
          <p:nvPr/>
        </p:nvSpPr>
        <p:spPr bwMode="auto">
          <a:xfrm>
            <a:off x="2777133" y="4037335"/>
            <a:ext cx="245566" cy="244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2</a:t>
            </a:r>
          </a:p>
        </p:txBody>
      </p:sp>
      <p:sp>
        <p:nvSpPr>
          <p:cNvPr id="13334" name="Oval 20"/>
          <p:cNvSpPr>
            <a:spLocks/>
          </p:cNvSpPr>
          <p:nvPr/>
        </p:nvSpPr>
        <p:spPr bwMode="auto">
          <a:xfrm>
            <a:off x="3721447" y="4057427"/>
            <a:ext cx="245566" cy="244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3</a:t>
            </a:r>
          </a:p>
        </p:txBody>
      </p:sp>
      <p:sp>
        <p:nvSpPr>
          <p:cNvPr id="13335" name="Oval 21"/>
          <p:cNvSpPr>
            <a:spLocks/>
          </p:cNvSpPr>
          <p:nvPr/>
        </p:nvSpPr>
        <p:spPr bwMode="auto">
          <a:xfrm>
            <a:off x="886272" y="4846588"/>
            <a:ext cx="244451" cy="2455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4</a:t>
            </a:r>
          </a:p>
        </p:txBody>
      </p:sp>
      <p:sp>
        <p:nvSpPr>
          <p:cNvPr id="13336" name="Oval 22"/>
          <p:cNvSpPr>
            <a:spLocks/>
          </p:cNvSpPr>
          <p:nvPr/>
        </p:nvSpPr>
        <p:spPr bwMode="auto">
          <a:xfrm>
            <a:off x="1835051" y="4846588"/>
            <a:ext cx="245566" cy="2455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5</a:t>
            </a:r>
          </a:p>
        </p:txBody>
      </p:sp>
      <p:sp>
        <p:nvSpPr>
          <p:cNvPr id="13337" name="Oval 23"/>
          <p:cNvSpPr>
            <a:spLocks/>
          </p:cNvSpPr>
          <p:nvPr/>
        </p:nvSpPr>
        <p:spPr bwMode="auto">
          <a:xfrm>
            <a:off x="2777133" y="4849937"/>
            <a:ext cx="245566" cy="244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6</a:t>
            </a:r>
          </a:p>
        </p:txBody>
      </p:sp>
      <p:sp>
        <p:nvSpPr>
          <p:cNvPr id="13338" name="Oval 24"/>
          <p:cNvSpPr>
            <a:spLocks/>
          </p:cNvSpPr>
          <p:nvPr/>
        </p:nvSpPr>
        <p:spPr bwMode="auto">
          <a:xfrm>
            <a:off x="3721447" y="4870029"/>
            <a:ext cx="245566" cy="244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7</a:t>
            </a:r>
          </a:p>
        </p:txBody>
      </p:sp>
      <p:sp>
        <p:nvSpPr>
          <p:cNvPr id="18457" name="Rectangle 25"/>
          <p:cNvSpPr>
            <a:spLocks/>
          </p:cNvSpPr>
          <p:nvPr/>
        </p:nvSpPr>
        <p:spPr bwMode="auto">
          <a:xfrm>
            <a:off x="5241726" y="5598914"/>
            <a:ext cx="3554016" cy="48220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5079" bIns="0"/>
          <a:lstStyle/>
          <a:p>
            <a:pPr marL="4465" algn="ctr">
              <a:lnSpc>
                <a:spcPct val="120000"/>
              </a:lnSpc>
              <a:defRPr/>
            </a:pPr>
            <a:r>
              <a:rPr lang="en-US" sz="1406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{ 0 } { 1 2 3 4 5 6 7 }</a:t>
            </a:r>
          </a:p>
        </p:txBody>
      </p:sp>
      <p:sp>
        <p:nvSpPr>
          <p:cNvPr id="13343" name="Line 29"/>
          <p:cNvSpPr>
            <a:spLocks noChangeShapeType="1"/>
          </p:cNvSpPr>
          <p:nvPr/>
        </p:nvSpPr>
        <p:spPr bwMode="auto">
          <a:xfrm>
            <a:off x="8429625" y="4214813"/>
            <a:ext cx="0" cy="80255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4" name="Line 30"/>
          <p:cNvSpPr>
            <a:spLocks noChangeShapeType="1"/>
          </p:cNvSpPr>
          <p:nvPr/>
        </p:nvSpPr>
        <p:spPr bwMode="auto">
          <a:xfrm rot="10800000" flipH="1">
            <a:off x="5607844" y="4188024"/>
            <a:ext cx="881807" cy="72442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5" name="Line 31"/>
          <p:cNvSpPr>
            <a:spLocks noChangeShapeType="1"/>
          </p:cNvSpPr>
          <p:nvPr/>
        </p:nvSpPr>
        <p:spPr bwMode="auto">
          <a:xfrm rot="10800000">
            <a:off x="7438430" y="4179094"/>
            <a:ext cx="860599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6" name="Line 32"/>
          <p:cNvSpPr>
            <a:spLocks noChangeShapeType="1"/>
          </p:cNvSpPr>
          <p:nvPr/>
        </p:nvSpPr>
        <p:spPr bwMode="auto">
          <a:xfrm>
            <a:off x="5634633" y="5000625"/>
            <a:ext cx="815951" cy="111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7" name="Line 33"/>
          <p:cNvSpPr>
            <a:spLocks noChangeShapeType="1"/>
          </p:cNvSpPr>
          <p:nvPr/>
        </p:nvSpPr>
        <p:spPr bwMode="auto">
          <a:xfrm rot="10800000" flipH="1">
            <a:off x="7483078" y="4179094"/>
            <a:ext cx="0" cy="75902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48" name="Oval 34"/>
          <p:cNvSpPr>
            <a:spLocks/>
          </p:cNvSpPr>
          <p:nvPr/>
        </p:nvSpPr>
        <p:spPr bwMode="auto">
          <a:xfrm>
            <a:off x="5464969" y="4054078"/>
            <a:ext cx="244451" cy="244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0</a:t>
            </a:r>
          </a:p>
        </p:txBody>
      </p:sp>
      <p:sp>
        <p:nvSpPr>
          <p:cNvPr id="13349" name="Oval 35"/>
          <p:cNvSpPr>
            <a:spLocks/>
          </p:cNvSpPr>
          <p:nvPr/>
        </p:nvSpPr>
        <p:spPr bwMode="auto">
          <a:xfrm>
            <a:off x="6420445" y="4054078"/>
            <a:ext cx="244451" cy="244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1</a:t>
            </a:r>
          </a:p>
        </p:txBody>
      </p:sp>
      <p:sp>
        <p:nvSpPr>
          <p:cNvPr id="13350" name="Line 36"/>
          <p:cNvSpPr>
            <a:spLocks noChangeShapeType="1"/>
          </p:cNvSpPr>
          <p:nvPr/>
        </p:nvSpPr>
        <p:spPr bwMode="auto">
          <a:xfrm rot="10800000" flipH="1">
            <a:off x="7518797" y="4213697"/>
            <a:ext cx="881807" cy="7255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51" name="Oval 37"/>
          <p:cNvSpPr>
            <a:spLocks/>
          </p:cNvSpPr>
          <p:nvPr/>
        </p:nvSpPr>
        <p:spPr bwMode="auto">
          <a:xfrm>
            <a:off x="7358063" y="4054078"/>
            <a:ext cx="244451" cy="244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2</a:t>
            </a:r>
          </a:p>
        </p:txBody>
      </p:sp>
      <p:sp>
        <p:nvSpPr>
          <p:cNvPr id="13352" name="Oval 38"/>
          <p:cNvSpPr>
            <a:spLocks/>
          </p:cNvSpPr>
          <p:nvPr/>
        </p:nvSpPr>
        <p:spPr bwMode="auto">
          <a:xfrm>
            <a:off x="8304610" y="4071938"/>
            <a:ext cx="244451" cy="244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3</a:t>
            </a:r>
          </a:p>
        </p:txBody>
      </p:sp>
      <p:sp>
        <p:nvSpPr>
          <p:cNvPr id="13353" name="Oval 39"/>
          <p:cNvSpPr>
            <a:spLocks/>
          </p:cNvSpPr>
          <p:nvPr/>
        </p:nvSpPr>
        <p:spPr bwMode="auto">
          <a:xfrm>
            <a:off x="5464969" y="4866680"/>
            <a:ext cx="244451" cy="244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4</a:t>
            </a:r>
          </a:p>
        </p:txBody>
      </p:sp>
      <p:sp>
        <p:nvSpPr>
          <p:cNvPr id="13354" name="Oval 40"/>
          <p:cNvSpPr>
            <a:spLocks/>
          </p:cNvSpPr>
          <p:nvPr/>
        </p:nvSpPr>
        <p:spPr bwMode="auto">
          <a:xfrm>
            <a:off x="6420445" y="4866680"/>
            <a:ext cx="244451" cy="244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5</a:t>
            </a:r>
          </a:p>
        </p:txBody>
      </p:sp>
      <p:sp>
        <p:nvSpPr>
          <p:cNvPr id="13355" name="Oval 41"/>
          <p:cNvSpPr>
            <a:spLocks/>
          </p:cNvSpPr>
          <p:nvPr/>
        </p:nvSpPr>
        <p:spPr bwMode="auto">
          <a:xfrm>
            <a:off x="7358063" y="4866680"/>
            <a:ext cx="244451" cy="244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6</a:t>
            </a:r>
          </a:p>
        </p:txBody>
      </p:sp>
      <p:sp>
        <p:nvSpPr>
          <p:cNvPr id="13356" name="Oval 42"/>
          <p:cNvSpPr>
            <a:spLocks/>
          </p:cNvSpPr>
          <p:nvPr/>
        </p:nvSpPr>
        <p:spPr bwMode="auto">
          <a:xfrm>
            <a:off x="8304610" y="4884539"/>
            <a:ext cx="244451" cy="244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1125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4364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9999FF"/>
                </a:solidFill>
              </a:rPr>
              <a:t>Union/Find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30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Assumptions:</a:t>
            </a:r>
          </a:p>
          <a:p>
            <a:pPr lvl="1" eaLnBrk="1" hangingPunct="1"/>
            <a:r>
              <a:rPr lang="en-US" altLang="en-US" sz="2400" dirty="0"/>
              <a:t>The Sets are disjoint.</a:t>
            </a:r>
          </a:p>
          <a:p>
            <a:pPr lvl="1" eaLnBrk="1" hangingPunct="1"/>
            <a:r>
              <a:rPr lang="en-US" altLang="en-US" sz="2400" dirty="0"/>
              <a:t>Each set is identified by a representative of the set.</a:t>
            </a:r>
          </a:p>
          <a:p>
            <a:pPr eaLnBrk="1" hangingPunct="1"/>
            <a:r>
              <a:rPr lang="en-US" altLang="en-US" sz="2400" dirty="0"/>
              <a:t>Initial state:</a:t>
            </a:r>
          </a:p>
          <a:p>
            <a:pPr lvl="1" eaLnBrk="1" hangingPunct="1"/>
            <a:r>
              <a:rPr lang="en-US" altLang="en-US" sz="2400" dirty="0"/>
              <a:t>A union/find structure begins with </a:t>
            </a:r>
            <a:r>
              <a:rPr lang="en-US" altLang="en-US" sz="2400" b="1" dirty="0"/>
              <a:t>n</a:t>
            </a:r>
            <a:r>
              <a:rPr lang="en-US" altLang="en-US" sz="2400" dirty="0"/>
              <a:t> elements, each considered to be a one element set.</a:t>
            </a:r>
          </a:p>
          <a:p>
            <a:pPr eaLnBrk="1" hangingPunct="1"/>
            <a:r>
              <a:rPr lang="en-US" altLang="en-US" sz="2400" dirty="0"/>
              <a:t>Functions:</a:t>
            </a:r>
          </a:p>
          <a:p>
            <a:pPr lvl="1" eaLnBrk="1" hangingPunct="1"/>
            <a:r>
              <a:rPr lang="en-US" altLang="en-US" sz="2400" b="1" dirty="0"/>
              <a:t>Make-Set(x):</a:t>
            </a:r>
            <a:r>
              <a:rPr lang="en-US" altLang="en-US" sz="2400" dirty="0"/>
              <a:t> Creates a new set with element x in it. </a:t>
            </a:r>
          </a:p>
          <a:p>
            <a:pPr lvl="1" eaLnBrk="1" hangingPunct="1"/>
            <a:r>
              <a:rPr lang="en-US" altLang="en-US" sz="2400" b="1" dirty="0"/>
              <a:t>Union(</a:t>
            </a:r>
            <a:r>
              <a:rPr lang="en-US" altLang="en-US" sz="2400" b="1" dirty="0" err="1"/>
              <a:t>x,y</a:t>
            </a:r>
            <a:r>
              <a:rPr lang="en-US" altLang="en-US" sz="2400" b="1" dirty="0"/>
              <a:t>)</a:t>
            </a:r>
            <a:r>
              <a:rPr lang="en-US" altLang="en-US" sz="2400" dirty="0"/>
              <a:t>: Make one set out of the sets containing x and y.</a:t>
            </a:r>
          </a:p>
          <a:p>
            <a:pPr lvl="1" eaLnBrk="1" hangingPunct="1"/>
            <a:r>
              <a:rPr lang="en-US" altLang="en-US" sz="2400" b="1" dirty="0"/>
              <a:t>Find-Set(x)</a:t>
            </a:r>
            <a:r>
              <a:rPr lang="en-US" altLang="en-US" sz="2400" dirty="0"/>
              <a:t>:  Returns a pointer to the representative of the set containing x.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B4B04-1F69-49ED-BC26-548F4C5313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9999FF"/>
                </a:solidFill>
              </a:rPr>
              <a:t>Basic Notation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elements in the structure will be numbered from </a:t>
            </a:r>
            <a:r>
              <a:rPr lang="en-US" altLang="en-US" sz="2400" b="1"/>
              <a:t>0 </a:t>
            </a:r>
            <a:r>
              <a:rPr lang="en-US" altLang="en-US" sz="2400"/>
              <a:t>to </a:t>
            </a:r>
            <a:r>
              <a:rPr lang="en-US" altLang="en-US" sz="2400" b="1"/>
              <a:t>n-1</a:t>
            </a:r>
          </a:p>
          <a:p>
            <a:pPr eaLnBrk="1" hangingPunct="1"/>
            <a:r>
              <a:rPr lang="en-US" altLang="en-US" sz="2400"/>
              <a:t>Each set will be referred to by the number of one of the element it contains</a:t>
            </a:r>
          </a:p>
          <a:p>
            <a:pPr lvl="1" eaLnBrk="1" hangingPunct="1"/>
            <a:r>
              <a:rPr lang="en-US" altLang="en-US" sz="2400"/>
              <a:t>Initially we have sets </a:t>
            </a:r>
            <a:r>
              <a:rPr lang="en-US" altLang="en-US" sz="2400" b="1"/>
              <a:t>S</a:t>
            </a:r>
            <a:r>
              <a:rPr lang="en-US" altLang="en-US" sz="2400" b="1" baseline="-25000"/>
              <a:t>0</a:t>
            </a:r>
            <a:r>
              <a:rPr lang="en-US" altLang="en-US" sz="2400" b="1"/>
              <a:t>,S</a:t>
            </a:r>
            <a:r>
              <a:rPr lang="en-US" altLang="en-US" sz="2400" b="1" baseline="-25000"/>
              <a:t>1</a:t>
            </a:r>
            <a:r>
              <a:rPr lang="en-US" altLang="en-US" sz="2400" b="1"/>
              <a:t>,…,S</a:t>
            </a:r>
            <a:r>
              <a:rPr lang="en-US" altLang="en-US" sz="2400" b="1" baseline="-25000"/>
              <a:t>n-1</a:t>
            </a:r>
            <a:endParaRPr lang="en-US" altLang="en-US" sz="2400"/>
          </a:p>
          <a:p>
            <a:pPr lvl="1" eaLnBrk="1" hangingPunct="1"/>
            <a:r>
              <a:rPr lang="en-US" altLang="en-US" sz="2400"/>
              <a:t>If we were to call </a:t>
            </a:r>
            <a:r>
              <a:rPr lang="en-US" altLang="en-US" sz="2400" b="1"/>
              <a:t>Union(S</a:t>
            </a:r>
            <a:r>
              <a:rPr lang="en-US" altLang="en-US" sz="2400" b="1" baseline="-25000"/>
              <a:t>2</a:t>
            </a:r>
            <a:r>
              <a:rPr lang="en-US" altLang="en-US" sz="2400" b="1"/>
              <a:t>,S</a:t>
            </a:r>
            <a:r>
              <a:rPr lang="en-US" altLang="en-US" sz="2400" b="1" baseline="-25000"/>
              <a:t>4</a:t>
            </a:r>
            <a:r>
              <a:rPr lang="en-US" altLang="en-US" sz="2400" b="1"/>
              <a:t>)</a:t>
            </a:r>
            <a:r>
              <a:rPr lang="en-US" altLang="en-US" sz="2400"/>
              <a:t>, these sets would be removed from the list, and the new set would now be called either </a:t>
            </a:r>
            <a:r>
              <a:rPr lang="en-US" altLang="en-US" sz="2400" b="1"/>
              <a:t>S</a:t>
            </a:r>
            <a:r>
              <a:rPr lang="en-US" altLang="en-US" sz="2400" b="1" baseline="-25000"/>
              <a:t>2 </a:t>
            </a:r>
            <a:r>
              <a:rPr lang="en-US" altLang="en-US" sz="2400"/>
              <a:t>or </a:t>
            </a:r>
            <a:r>
              <a:rPr lang="en-US" altLang="en-US" sz="2400" b="1"/>
              <a:t>S</a:t>
            </a:r>
            <a:r>
              <a:rPr lang="en-US" altLang="en-US" sz="2400" b="1" baseline="-25000"/>
              <a:t>4</a:t>
            </a:r>
          </a:p>
          <a:p>
            <a:pPr eaLnBrk="1" hangingPunct="1"/>
            <a:r>
              <a:rPr lang="en-US" altLang="en-US" sz="2600" b="1"/>
              <a:t>Notations:</a:t>
            </a:r>
          </a:p>
          <a:p>
            <a:pPr lvl="1" eaLnBrk="1" hangingPunct="1"/>
            <a:r>
              <a:rPr lang="en-US" altLang="en-US" sz="2200" i="1"/>
              <a:t>n</a:t>
            </a:r>
            <a:r>
              <a:rPr lang="en-US" altLang="en-US" sz="2200"/>
              <a:t> Make-Set operations</a:t>
            </a:r>
          </a:p>
          <a:p>
            <a:pPr lvl="1" eaLnBrk="1" hangingPunct="1"/>
            <a:r>
              <a:rPr lang="en-US" altLang="en-US" sz="2200" i="1">
                <a:sym typeface="Symbol" panose="05050102010706020507" pitchFamily="18" charset="2"/>
              </a:rPr>
              <a:t>m</a:t>
            </a:r>
            <a:r>
              <a:rPr lang="en-US" altLang="en-US" sz="2200"/>
              <a:t> total operations</a:t>
            </a:r>
          </a:p>
          <a:p>
            <a:pPr lvl="1" eaLnBrk="1" hangingPunct="1"/>
            <a:r>
              <a:rPr lang="en-US" altLang="en-US" sz="2200" i="1"/>
              <a:t>n</a:t>
            </a:r>
            <a:r>
              <a:rPr lang="en-US" altLang="en-US" sz="2200">
                <a:sym typeface="Symbol" panose="05050102010706020507" pitchFamily="18" charset="2"/>
              </a:rPr>
              <a:t></a:t>
            </a:r>
            <a:r>
              <a:rPr lang="en-US" altLang="en-US" sz="2200" i="1">
                <a:sym typeface="Symbol" panose="05050102010706020507" pitchFamily="18" charset="2"/>
              </a:rPr>
              <a:t>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B4B04-1F69-49ED-BC26-548F4C5313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9999FF"/>
                </a:solidFill>
              </a:rPr>
              <a:t>First Attempt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Represent the Union/Find structure as an array </a:t>
            </a:r>
            <a:r>
              <a:rPr lang="en-US" altLang="en-US" sz="2400" b="1" dirty="0" err="1"/>
              <a:t>arr</a:t>
            </a:r>
            <a:r>
              <a:rPr lang="en-US" altLang="en-US" sz="2400" dirty="0"/>
              <a:t> of </a:t>
            </a:r>
            <a:r>
              <a:rPr lang="en-US" altLang="en-US" sz="2400" b="1" dirty="0"/>
              <a:t>n</a:t>
            </a:r>
            <a:r>
              <a:rPr lang="en-US" altLang="en-US" sz="2400" dirty="0"/>
              <a:t> elements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 err="1"/>
              <a:t>arr</a:t>
            </a:r>
            <a:r>
              <a:rPr lang="en-US" altLang="en-US" sz="2400" b="1" dirty="0"/>
              <a:t>[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]</a:t>
            </a:r>
            <a:r>
              <a:rPr lang="en-US" altLang="en-US" sz="2400" dirty="0"/>
              <a:t> contains the set number of element </a:t>
            </a:r>
            <a:r>
              <a:rPr lang="en-US" altLang="en-US" sz="2400" b="1" dirty="0" err="1"/>
              <a:t>i</a:t>
            </a:r>
            <a:endParaRPr lang="en-US" altLang="en-US" sz="2400" dirty="0"/>
          </a:p>
          <a:p>
            <a:pPr lvl="2" eaLnBrk="1" hangingPunct="1">
              <a:lnSpc>
                <a:spcPct val="150000"/>
              </a:lnSpc>
            </a:pPr>
            <a:r>
              <a:rPr lang="en-US" altLang="en-US" sz="2500" dirty="0"/>
              <a:t>Initially, </a:t>
            </a:r>
            <a:r>
              <a:rPr lang="en-US" altLang="en-US" sz="2500" b="1" dirty="0" err="1"/>
              <a:t>arr</a:t>
            </a:r>
            <a:r>
              <a:rPr lang="en-US" altLang="en-US" sz="2500" b="1" dirty="0"/>
              <a:t>[</a:t>
            </a:r>
            <a:r>
              <a:rPr lang="en-US" altLang="en-US" sz="2500" b="1" dirty="0" err="1"/>
              <a:t>i</a:t>
            </a:r>
            <a:r>
              <a:rPr lang="en-US" altLang="en-US" sz="2500" b="1" dirty="0"/>
              <a:t>]=</a:t>
            </a:r>
            <a:r>
              <a:rPr lang="en-US" altLang="en-US" sz="2500" b="1" dirty="0" err="1"/>
              <a:t>i</a:t>
            </a:r>
            <a:r>
              <a:rPr lang="en-US" altLang="en-US" sz="2500" b="1" dirty="0"/>
              <a:t> (Make-Set(</a:t>
            </a:r>
            <a:r>
              <a:rPr lang="en-US" altLang="en-US" sz="2500" b="1" dirty="0" err="1"/>
              <a:t>i</a:t>
            </a:r>
            <a:r>
              <a:rPr lang="en-US" altLang="en-US" sz="2500" b="1" dirty="0"/>
              <a:t>))</a:t>
            </a:r>
            <a:r>
              <a:rPr lang="en-US" altLang="en-US" sz="2500" dirty="0"/>
              <a:t> </a:t>
            </a:r>
            <a:endParaRPr lang="en-US" altLang="en-US" sz="2500" b="1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/>
              <a:t>Find-Set(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)</a:t>
            </a:r>
            <a:r>
              <a:rPr lang="en-US" altLang="en-US" sz="2400" dirty="0"/>
              <a:t>  - returns the value of </a:t>
            </a:r>
            <a:r>
              <a:rPr lang="en-US" altLang="en-US" sz="2400" b="1" dirty="0" err="1"/>
              <a:t>arr</a:t>
            </a:r>
            <a:r>
              <a:rPr lang="en-US" altLang="en-US" sz="2400" b="1" dirty="0"/>
              <a:t>[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]</a:t>
            </a:r>
            <a:endParaRPr lang="en-US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/>
              <a:t>To perform </a:t>
            </a:r>
            <a:r>
              <a:rPr lang="en-US" altLang="en-US" sz="2400" b="1" dirty="0"/>
              <a:t>Union(</a:t>
            </a:r>
            <a:r>
              <a:rPr lang="en-US" altLang="en-US" sz="2400" b="1" dirty="0" err="1"/>
              <a:t>S</a:t>
            </a:r>
            <a:r>
              <a:rPr lang="en-US" altLang="en-US" sz="2400" b="1" baseline="-25000" dirty="0" err="1"/>
              <a:t>i</a:t>
            </a:r>
            <a:r>
              <a:rPr lang="en-US" altLang="en-US" sz="2400" b="1" dirty="0" err="1"/>
              <a:t>,S</a:t>
            </a:r>
            <a:r>
              <a:rPr lang="en-US" altLang="en-US" sz="2400" b="1" baseline="-25000" dirty="0" err="1"/>
              <a:t>j</a:t>
            </a:r>
            <a:r>
              <a:rPr lang="en-US" altLang="en-US" sz="2400" b="1" dirty="0"/>
              <a:t>)</a:t>
            </a:r>
            <a:r>
              <a:rPr lang="en-US" altLang="en-US" sz="2400" dirty="0"/>
              <a:t>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500" dirty="0"/>
              <a:t>For every </a:t>
            </a:r>
            <a:r>
              <a:rPr lang="en-US" altLang="en-US" sz="2500" b="1" dirty="0"/>
              <a:t>k</a:t>
            </a:r>
            <a:r>
              <a:rPr lang="en-US" altLang="en-US" sz="2500" dirty="0"/>
              <a:t> such that </a:t>
            </a:r>
            <a:r>
              <a:rPr lang="en-US" altLang="en-US" sz="2500" b="1" dirty="0" err="1"/>
              <a:t>arr</a:t>
            </a:r>
            <a:r>
              <a:rPr lang="en-US" altLang="en-US" sz="2500" b="1" dirty="0"/>
              <a:t>[k]=j, </a:t>
            </a:r>
            <a:r>
              <a:rPr lang="en-US" altLang="en-US" sz="2500" dirty="0"/>
              <a:t>set </a:t>
            </a:r>
            <a:r>
              <a:rPr lang="en-US" altLang="en-US" sz="2500" b="1" dirty="0" err="1"/>
              <a:t>arr</a:t>
            </a:r>
            <a:r>
              <a:rPr lang="en-US" altLang="en-US" sz="2500" b="1" dirty="0"/>
              <a:t>[k]=</a:t>
            </a:r>
            <a:r>
              <a:rPr lang="en-US" altLang="en-US" sz="2500" b="1" dirty="0" err="1"/>
              <a:t>i</a:t>
            </a:r>
            <a:endParaRPr lang="en-US" altLang="en-US" sz="2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B4B04-1F69-49ED-BC26-548F4C5313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6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9999FF"/>
                </a:solidFill>
              </a:rPr>
              <a:t>First Attempt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6765" lvl="1"/>
            <a:r>
              <a:rPr lang="en-US" altLang="en-US" sz="2400" dirty="0"/>
              <a:t>Integer array </a:t>
            </a:r>
            <a:r>
              <a:rPr lang="en-US" alt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arr</a:t>
            </a:r>
            <a:r>
              <a:rPr lang="en-US" altLang="en-US" sz="2400" dirty="0"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[]</a:t>
            </a:r>
            <a:r>
              <a:rPr lang="en-US" altLang="en-US" sz="2400" dirty="0"/>
              <a:t> of size </a:t>
            </a:r>
            <a:r>
              <a:rPr lang="en-US" altLang="en-US" sz="2400" dirty="0"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n</a:t>
            </a:r>
            <a:r>
              <a:rPr lang="en-US" altLang="en-US" sz="2400" dirty="0"/>
              <a:t>.</a:t>
            </a:r>
          </a:p>
          <a:p>
            <a:pPr marL="266765" lvl="1"/>
            <a:r>
              <a:rPr lang="en-US" altLang="en-US" sz="2400" dirty="0"/>
              <a:t>Interpretation:  </a:t>
            </a:r>
            <a:r>
              <a:rPr lang="en-US" altLang="en-US" sz="2400" dirty="0"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i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j</a:t>
            </a:r>
            <a:r>
              <a:rPr lang="en-US" altLang="en-US" sz="2400" dirty="0"/>
              <a:t> in same component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they have the same set number.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B4B04-1F69-49ED-BC26-548F4C53130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43416"/>
              </p:ext>
            </p:extLst>
          </p:nvPr>
        </p:nvGraphicFramePr>
        <p:xfrm>
          <a:off x="1676400" y="4973320"/>
          <a:ext cx="365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"/>
          <p:cNvSpPr>
            <a:spLocks noChangeShapeType="1"/>
          </p:cNvSpPr>
          <p:nvPr/>
        </p:nvSpPr>
        <p:spPr bwMode="auto">
          <a:xfrm rot="10800000">
            <a:off x="3581251" y="3938592"/>
            <a:ext cx="765721" cy="111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976140" y="4670827"/>
            <a:ext cx="725537" cy="111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rot="10800000" flipH="1">
            <a:off x="5292402" y="3944174"/>
            <a:ext cx="0" cy="67642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val 8"/>
          <p:cNvSpPr>
            <a:spLocks/>
          </p:cNvSpPr>
          <p:nvPr/>
        </p:nvSpPr>
        <p:spPr bwMode="auto">
          <a:xfrm>
            <a:off x="1828800" y="3830320"/>
            <a:ext cx="217661" cy="21766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984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0</a:t>
            </a:r>
          </a:p>
        </p:txBody>
      </p:sp>
      <p:sp>
        <p:nvSpPr>
          <p:cNvPr id="11" name="Oval 9"/>
          <p:cNvSpPr>
            <a:spLocks/>
          </p:cNvSpPr>
          <p:nvPr/>
        </p:nvSpPr>
        <p:spPr bwMode="auto">
          <a:xfrm>
            <a:off x="2672656" y="3830320"/>
            <a:ext cx="217661" cy="21766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984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1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rot="10800000">
            <a:off x="4465290" y="3947522"/>
            <a:ext cx="765721" cy="111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rot="10800000">
            <a:off x="4437385" y="3970963"/>
            <a:ext cx="828229" cy="66972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val 12"/>
          <p:cNvSpPr>
            <a:spLocks/>
          </p:cNvSpPr>
          <p:nvPr/>
        </p:nvSpPr>
        <p:spPr bwMode="auto">
          <a:xfrm>
            <a:off x="3509813" y="3832553"/>
            <a:ext cx="218777" cy="21766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984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2</a:t>
            </a:r>
          </a:p>
        </p:txBody>
      </p:sp>
      <p:sp>
        <p:nvSpPr>
          <p:cNvPr id="15" name="Oval 13"/>
          <p:cNvSpPr>
            <a:spLocks/>
          </p:cNvSpPr>
          <p:nvPr/>
        </p:nvSpPr>
        <p:spPr bwMode="auto">
          <a:xfrm>
            <a:off x="4349204" y="3850412"/>
            <a:ext cx="218777" cy="21766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984" dirty="0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3</a:t>
            </a:r>
          </a:p>
        </p:txBody>
      </p:sp>
      <p:sp>
        <p:nvSpPr>
          <p:cNvPr id="16" name="Oval 14"/>
          <p:cNvSpPr>
            <a:spLocks/>
          </p:cNvSpPr>
          <p:nvPr/>
        </p:nvSpPr>
        <p:spPr bwMode="auto">
          <a:xfrm>
            <a:off x="5188595" y="3832553"/>
            <a:ext cx="218777" cy="21766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984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4</a:t>
            </a:r>
          </a:p>
        </p:txBody>
      </p:sp>
      <p:sp>
        <p:nvSpPr>
          <p:cNvPr id="17" name="Oval 15"/>
          <p:cNvSpPr>
            <a:spLocks/>
          </p:cNvSpPr>
          <p:nvPr/>
        </p:nvSpPr>
        <p:spPr bwMode="auto">
          <a:xfrm>
            <a:off x="1828800" y="4553625"/>
            <a:ext cx="217661" cy="21766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984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5</a:t>
            </a:r>
          </a:p>
        </p:txBody>
      </p:sp>
      <p:sp>
        <p:nvSpPr>
          <p:cNvPr id="18" name="Oval 16"/>
          <p:cNvSpPr>
            <a:spLocks/>
          </p:cNvSpPr>
          <p:nvPr/>
        </p:nvSpPr>
        <p:spPr bwMode="auto">
          <a:xfrm>
            <a:off x="2672656" y="4553625"/>
            <a:ext cx="217661" cy="21766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984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6</a:t>
            </a:r>
          </a:p>
        </p:txBody>
      </p:sp>
      <p:sp>
        <p:nvSpPr>
          <p:cNvPr id="19" name="Oval 17"/>
          <p:cNvSpPr>
            <a:spLocks/>
          </p:cNvSpPr>
          <p:nvPr/>
        </p:nvSpPr>
        <p:spPr bwMode="auto">
          <a:xfrm>
            <a:off x="3509813" y="4555857"/>
            <a:ext cx="218777" cy="21766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984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7</a:t>
            </a:r>
          </a:p>
        </p:txBody>
      </p:sp>
      <p:sp>
        <p:nvSpPr>
          <p:cNvPr id="20" name="Oval 18"/>
          <p:cNvSpPr>
            <a:spLocks/>
          </p:cNvSpPr>
          <p:nvPr/>
        </p:nvSpPr>
        <p:spPr bwMode="auto">
          <a:xfrm>
            <a:off x="4349204" y="4573717"/>
            <a:ext cx="218777" cy="21766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984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8</a:t>
            </a:r>
          </a:p>
        </p:txBody>
      </p:sp>
      <p:sp>
        <p:nvSpPr>
          <p:cNvPr id="21" name="Oval 19"/>
          <p:cNvSpPr>
            <a:spLocks/>
          </p:cNvSpPr>
          <p:nvPr/>
        </p:nvSpPr>
        <p:spPr bwMode="auto">
          <a:xfrm>
            <a:off x="5188595" y="4555857"/>
            <a:ext cx="218777" cy="21766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5079" bIns="0" anchor="ctr"/>
          <a:lstStyle>
            <a:lvl1pPr marL="63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1pPr>
            <a:lvl2pPr marL="742950" indent="-28575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2pPr>
            <a:lvl3pPr marL="11430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3pPr>
            <a:lvl4pPr marL="16002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4pPr>
            <a:lvl5pPr marL="2057400" indent="-228600" eaLnBrk="0" hangingPunct="0"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0"/>
                <a:cs typeface="ヒラギノ角ゴ ProN W3" charset="0"/>
                <a:sym typeface="Lucida Sans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en-US" sz="984">
                <a:solidFill>
                  <a:schemeClr val="tx1"/>
                </a:solidFill>
                <a:latin typeface="Courier New Bold" panose="02070609020205020404" pitchFamily="49" charset="0"/>
                <a:cs typeface="Courier New Bold" panose="02070609020205020404" pitchFamily="49" charset="0"/>
                <a:sym typeface="Courier New Bold" panose="020706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2775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9999FF"/>
                </a:solidFill>
              </a:rPr>
              <a:t>Analysis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200" dirty="0"/>
              <a:t>The worst-case analysis: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/>
              <a:t>Find(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)</a:t>
            </a:r>
            <a:r>
              <a:rPr lang="en-US" altLang="en-US" sz="2400" dirty="0"/>
              <a:t> takes </a:t>
            </a:r>
            <a:r>
              <a:rPr lang="en-US" altLang="en-US" sz="2400" b="1" dirty="0">
                <a:solidFill>
                  <a:schemeClr val="bg1"/>
                </a:solidFill>
              </a:rPr>
              <a:t>O(1)</a:t>
            </a:r>
            <a:r>
              <a:rPr lang="en-US" altLang="en-US" sz="2400" dirty="0"/>
              <a:t> time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/>
              <a:t>Union(</a:t>
            </a:r>
            <a:r>
              <a:rPr lang="en-US" altLang="en-US" sz="2400" b="1" dirty="0" err="1"/>
              <a:t>S</a:t>
            </a:r>
            <a:r>
              <a:rPr lang="en-US" altLang="en-US" sz="2400" b="1" baseline="-25000" dirty="0" err="1"/>
              <a:t>i</a:t>
            </a:r>
            <a:r>
              <a:rPr lang="en-US" altLang="en-US" sz="2400" b="1" dirty="0" err="1"/>
              <a:t>,S</a:t>
            </a:r>
            <a:r>
              <a:rPr lang="en-US" altLang="en-US" sz="2400" b="1" baseline="-25000" dirty="0" err="1"/>
              <a:t>j</a:t>
            </a:r>
            <a:r>
              <a:rPr lang="en-US" altLang="en-US" sz="2400" b="1" dirty="0"/>
              <a:t>)</a:t>
            </a:r>
            <a:r>
              <a:rPr lang="en-US" altLang="en-US" sz="2400" dirty="0"/>
              <a:t> takes </a:t>
            </a:r>
            <a:r>
              <a:rPr lang="en-US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(n)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time</a:t>
            </a:r>
          </a:p>
          <a:p>
            <a:pPr eaLnBrk="1" hangingPunct="1">
              <a:lnSpc>
                <a:spcPct val="150000"/>
              </a:lnSpc>
            </a:pPr>
            <a:endParaRPr lang="en-US" altLang="en-US" sz="22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/>
              <a:t>A sequence of </a:t>
            </a:r>
            <a:r>
              <a:rPr lang="en-US" altLang="en-US" sz="2200" b="1" dirty="0"/>
              <a:t>n</a:t>
            </a:r>
            <a:r>
              <a:rPr lang="en-US" altLang="en-US" sz="2200" dirty="0"/>
              <a:t> </a:t>
            </a:r>
            <a:r>
              <a:rPr lang="en-US" altLang="en-US" sz="2200" b="1" dirty="0"/>
              <a:t>Unions</a:t>
            </a:r>
            <a:r>
              <a:rPr lang="en-US" altLang="en-US" sz="2200" dirty="0"/>
              <a:t> will take </a:t>
            </a:r>
            <a:r>
              <a:rPr lang="en-US" altLang="en-US" sz="2200" b="1" dirty="0">
                <a:solidFill>
                  <a:schemeClr val="bg1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200" b="1" dirty="0">
                <a:solidFill>
                  <a:schemeClr val="bg1"/>
                </a:solidFill>
              </a:rPr>
              <a:t>(n</a:t>
            </a:r>
            <a:r>
              <a:rPr lang="en-US" altLang="en-US" sz="2200" b="1" baseline="30000" dirty="0">
                <a:solidFill>
                  <a:schemeClr val="bg1"/>
                </a:solidFill>
              </a:rPr>
              <a:t>2</a:t>
            </a:r>
            <a:r>
              <a:rPr lang="en-US" altLang="en-US" sz="2200" b="1" dirty="0">
                <a:solidFill>
                  <a:schemeClr val="bg1"/>
                </a:solidFill>
              </a:rPr>
              <a:t>)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/>
              <a:t>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B4B04-1F69-49ED-BC26-548F4C5313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638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1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33CCCC"/>
      </a:accent1>
      <a:accent2>
        <a:srgbClr val="9DC2D7"/>
      </a:accent2>
      <a:accent3>
        <a:srgbClr val="FFFFFF"/>
      </a:accent3>
      <a:accent4>
        <a:srgbClr val="000000"/>
      </a:accent4>
      <a:accent5>
        <a:srgbClr val="ADE2E2"/>
      </a:accent5>
      <a:accent6>
        <a:srgbClr val="8EB0C3"/>
      </a:accent6>
      <a:hlink>
        <a:srgbClr val="006666"/>
      </a:hlink>
      <a:folHlink>
        <a:srgbClr val="CCCC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43550</TotalTime>
  <Pages>13</Pages>
  <Words>532</Words>
  <Application>Microsoft Office PowerPoint</Application>
  <PresentationFormat>On-screen Show (4:3)</PresentationFormat>
  <Paragraphs>120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Comic Sans MS</vt:lpstr>
      <vt:lpstr>Courier New Bold</vt:lpstr>
      <vt:lpstr>Lucida Sans</vt:lpstr>
      <vt:lpstr>Times New Roman</vt:lpstr>
      <vt:lpstr>Wingdings</vt:lpstr>
      <vt:lpstr>Pixel</vt:lpstr>
      <vt:lpstr>Data Structures</vt:lpstr>
      <vt:lpstr>Motivation</vt:lpstr>
      <vt:lpstr>Connectivity </vt:lpstr>
      <vt:lpstr>Connectivity</vt:lpstr>
      <vt:lpstr>Union/Find</vt:lpstr>
      <vt:lpstr>Basic Notation</vt:lpstr>
      <vt:lpstr>First Attempt</vt:lpstr>
      <vt:lpstr>First Attempt</vt:lpstr>
      <vt:lpstr>Analysis</vt:lpstr>
      <vt:lpstr>PowerPoint Presentation</vt:lpstr>
      <vt:lpstr>PowerPoint Presentation</vt:lpstr>
    </vt:vector>
  </TitlesOfParts>
  <Company>UW Aberystwyth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Dept of Computer Science</dc:creator>
  <cp:lastModifiedBy>Shauli Taragin</cp:lastModifiedBy>
  <cp:revision>395</cp:revision>
  <cp:lastPrinted>2016-05-22T20:56:22Z</cp:lastPrinted>
  <dcterms:created xsi:type="dcterms:W3CDTF">2000-09-19T02:03:02Z</dcterms:created>
  <dcterms:modified xsi:type="dcterms:W3CDTF">2022-05-17T16:27:19Z</dcterms:modified>
</cp:coreProperties>
</file>