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39" r:id="rId2"/>
    <p:sldId id="399" r:id="rId3"/>
    <p:sldId id="412" r:id="rId4"/>
    <p:sldId id="428" r:id="rId5"/>
    <p:sldId id="429" r:id="rId6"/>
    <p:sldId id="427" r:id="rId7"/>
    <p:sldId id="426" r:id="rId8"/>
    <p:sldId id="425" r:id="rId9"/>
    <p:sldId id="420" r:id="rId10"/>
    <p:sldId id="467" r:id="rId11"/>
    <p:sldId id="499" r:id="rId12"/>
    <p:sldId id="495" r:id="rId13"/>
    <p:sldId id="496" r:id="rId14"/>
    <p:sldId id="434" r:id="rId15"/>
    <p:sldId id="506" r:id="rId16"/>
    <p:sldId id="507" r:id="rId17"/>
    <p:sldId id="465" r:id="rId18"/>
    <p:sldId id="398" r:id="rId19"/>
    <p:sldId id="400" r:id="rId20"/>
    <p:sldId id="404" r:id="rId21"/>
    <p:sldId id="470" r:id="rId22"/>
    <p:sldId id="471" r:id="rId23"/>
    <p:sldId id="402" r:id="rId24"/>
    <p:sldId id="405" r:id="rId25"/>
    <p:sldId id="406" r:id="rId26"/>
    <p:sldId id="407" r:id="rId27"/>
    <p:sldId id="408" r:id="rId28"/>
    <p:sldId id="411" r:id="rId29"/>
    <p:sldId id="469" r:id="rId30"/>
    <p:sldId id="508" r:id="rId31"/>
    <p:sldId id="509" r:id="rId32"/>
    <p:sldId id="510" r:id="rId33"/>
    <p:sldId id="500" r:id="rId34"/>
    <p:sldId id="501" r:id="rId35"/>
    <p:sldId id="502" r:id="rId36"/>
    <p:sldId id="503" r:id="rId37"/>
    <p:sldId id="505" r:id="rId38"/>
    <p:sldId id="504" r:id="rId39"/>
    <p:sldId id="306" r:id="rId40"/>
    <p:sldId id="317" r:id="rId41"/>
    <p:sldId id="392" r:id="rId42"/>
    <p:sldId id="309" r:id="rId43"/>
    <p:sldId id="319" r:id="rId44"/>
    <p:sldId id="312" r:id="rId45"/>
    <p:sldId id="321" r:id="rId46"/>
    <p:sldId id="362" r:id="rId47"/>
    <p:sldId id="363" r:id="rId48"/>
    <p:sldId id="307" r:id="rId49"/>
    <p:sldId id="323" r:id="rId50"/>
    <p:sldId id="327" r:id="rId51"/>
    <p:sldId id="325" r:id="rId52"/>
    <p:sldId id="330" r:id="rId53"/>
    <p:sldId id="335" r:id="rId54"/>
    <p:sldId id="336" r:id="rId55"/>
    <p:sldId id="332" r:id="rId56"/>
    <p:sldId id="333" r:id="rId57"/>
    <p:sldId id="388" r:id="rId58"/>
    <p:sldId id="435"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63" d="100"/>
          <a:sy n="63" d="100"/>
        </p:scale>
        <p:origin x="165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90575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4637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098549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522000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4114960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920762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692629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4002089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64495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21522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81557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69667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68097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97843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19379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7B9B4-3BA2-45B1-9D0D-13E20A14ED1B}" type="datetimeFigureOut">
              <a:rPr lang="he-IL" smtClean="0"/>
              <a:t>י"ג/אייר/תשפ"ד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72503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617B9B4-3BA2-45B1-9D0D-13E20A14ED1B}" type="datetimeFigureOut">
              <a:rPr lang="he-IL" smtClean="0"/>
              <a:t>י"ג/אייר/תשפ"ד</a:t>
            </a:fld>
            <a:endParaRPr lang="he-IL"/>
          </a:p>
        </p:txBody>
      </p:sp>
      <p:sp>
        <p:nvSpPr>
          <p:cNvPr id="6" name="Footer Placeholder 5"/>
          <p:cNvSpPr>
            <a:spLocks noGrp="1"/>
          </p:cNvSpPr>
          <p:nvPr>
            <p:ph type="ftr" sz="quarter" idx="11"/>
          </p:nvPr>
        </p:nvSpPr>
        <p:spPr>
          <a:xfrm>
            <a:off x="1141412" y="5883275"/>
            <a:ext cx="5105400" cy="365125"/>
          </a:xfrm>
        </p:spPr>
        <p:txBody>
          <a:bodyPr/>
          <a:lstStyle/>
          <a:p>
            <a:endParaRPr lang="he-IL"/>
          </a:p>
        </p:txBody>
      </p:sp>
      <p:sp>
        <p:nvSpPr>
          <p:cNvPr id="7" name="Slide Number Placeholder 6"/>
          <p:cNvSpPr>
            <a:spLocks noGrp="1"/>
          </p:cNvSpPr>
          <p:nvPr>
            <p:ph type="sldNum" sz="quarter" idx="12"/>
          </p:nvPr>
        </p:nvSpPr>
        <p:spPr>
          <a:xfrm>
            <a:off x="10742612" y="5883275"/>
            <a:ext cx="322567" cy="365125"/>
          </a:xfrm>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148107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617B9B4-3BA2-45B1-9D0D-13E20A14ED1B}" type="datetimeFigureOut">
              <a:rPr lang="he-IL" smtClean="0"/>
              <a:t>י"ג/אייר/תשפ"ד</a:t>
            </a:fld>
            <a:endParaRPr lang="he-IL"/>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he-IL"/>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1CE8863-B124-41A6-BB0D-63B87F026423}" type="slidenum">
              <a:rPr lang="he-IL" smtClean="0"/>
              <a:t>‹#›</a:t>
            </a:fld>
            <a:endParaRPr lang="he-IL"/>
          </a:p>
        </p:txBody>
      </p:sp>
    </p:spTree>
    <p:extLst>
      <p:ext uri="{BB962C8B-B14F-4D97-AF65-F5344CB8AC3E}">
        <p14:creationId xmlns:p14="http://schemas.microsoft.com/office/powerpoint/2010/main" val="331695668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20.gif"/><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42.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90.png"/><Relationship Id="rId7" Type="http://schemas.openxmlformats.org/officeDocument/2006/relationships/image" Target="../media/image44.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21.png"/><Relationship Id="rId4" Type="http://schemas.openxmlformats.org/officeDocument/2006/relationships/image" Target="../media/image410.png"/><Relationship Id="rId9"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20.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5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0.png"/><Relationship Id="rId5" Type="http://schemas.openxmlformats.org/officeDocument/2006/relationships/image" Target="../media/image26.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550.png"/></Relationships>
</file>

<file path=ppt/slides/_rels/slide5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30.png"/><Relationship Id="rId7" Type="http://schemas.openxmlformats.org/officeDocument/2006/relationships/image" Target="../media/image63.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10.png"/><Relationship Id="rId9"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24.gif"/></Relationships>
</file>

<file path=ppt/slides/_rels/slide5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23.jpeg"/></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Freeform: Shape 1034">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964CFF-D052-4AEF-9A33-823169399771}"/>
              </a:ext>
            </a:extLst>
          </p:cNvPr>
          <p:cNvSpPr>
            <a:spLocks noGrp="1"/>
          </p:cNvSpPr>
          <p:nvPr>
            <p:ph type="ctrTitle"/>
          </p:nvPr>
        </p:nvSpPr>
        <p:spPr>
          <a:xfrm>
            <a:off x="1751012" y="865974"/>
            <a:ext cx="8676222" cy="3643822"/>
          </a:xfrm>
        </p:spPr>
        <p:txBody>
          <a:bodyPr anchor="ctr">
            <a:normAutofit/>
          </a:bodyPr>
          <a:lstStyle/>
          <a:p>
            <a:r>
              <a:rPr lang="he-IL" sz="6600" b="1">
                <a:latin typeface="Abadi" panose="020B0604020202020204" pitchFamily="34" charset="0"/>
                <a:cs typeface="+mn-cs"/>
              </a:rPr>
              <a:t>מבני נתונים</a:t>
            </a:r>
            <a:endParaRPr lang="he-IL" sz="6600" b="1" dirty="0">
              <a:latin typeface="Abadi" panose="020B0604020202020204" pitchFamily="34" charset="0"/>
              <a:cs typeface="+mn-cs"/>
            </a:endParaRPr>
          </a:p>
        </p:txBody>
      </p:sp>
      <p:sp>
        <p:nvSpPr>
          <p:cNvPr id="3" name="Subtitle 2">
            <a:extLst>
              <a:ext uri="{FF2B5EF4-FFF2-40B4-BE49-F238E27FC236}">
                <a16:creationId xmlns:a16="http://schemas.microsoft.com/office/drawing/2014/main" id="{3E789843-89A5-4582-BB2D-0E0710A020CB}"/>
              </a:ext>
            </a:extLst>
          </p:cNvPr>
          <p:cNvSpPr>
            <a:spLocks noGrp="1"/>
          </p:cNvSpPr>
          <p:nvPr>
            <p:ph type="subTitle" idx="1"/>
          </p:nvPr>
        </p:nvSpPr>
        <p:spPr>
          <a:xfrm>
            <a:off x="1751012" y="5542384"/>
            <a:ext cx="8676222" cy="628260"/>
          </a:xfrm>
        </p:spPr>
        <p:txBody>
          <a:bodyPr>
            <a:normAutofit/>
          </a:bodyPr>
          <a:lstStyle/>
          <a:p>
            <a:pPr rtl="0"/>
            <a:r>
              <a:rPr lang="he-IL" sz="2800" b="1">
                <a:solidFill>
                  <a:srgbClr val="E6E6E6"/>
                </a:solidFill>
              </a:rPr>
              <a:t>תרגול 4 –תור מחסנית ורשימה מקושרת </a:t>
            </a:r>
          </a:p>
          <a:p>
            <a:pPr rtl="0"/>
            <a:endParaRPr lang="he-IL" sz="2800" b="1">
              <a:solidFill>
                <a:srgbClr val="E6E6E6"/>
              </a:solidFill>
            </a:endParaRPr>
          </a:p>
        </p:txBody>
      </p:sp>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34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82A20A-AA9B-42A8-B825-F6648AFCC5E9}"/>
              </a:ext>
            </a:extLst>
          </p:cNvPr>
          <p:cNvSpPr/>
          <p:nvPr/>
        </p:nvSpPr>
        <p:spPr>
          <a:xfrm>
            <a:off x="2521819" y="1944354"/>
            <a:ext cx="6949439" cy="3970318"/>
          </a:xfrm>
          <a:prstGeom prst="rect">
            <a:avLst/>
          </a:prstGeom>
        </p:spPr>
        <p:txBody>
          <a:bodyPr wrap="square">
            <a:spAutoFit/>
          </a:bodyPr>
          <a:lstStyle/>
          <a:p>
            <a:endParaRPr lang="he-IL" dirty="0">
              <a:latin typeface="Consolas" panose="020B0609020204030204" pitchFamily="49" charset="0"/>
            </a:endParaRPr>
          </a:p>
          <a:p>
            <a:r>
              <a:rPr lang="en-US" b="1" dirty="0">
                <a:solidFill>
                  <a:srgbClr val="999999"/>
                </a:solidFill>
                <a:latin typeface="Consolas" panose="020B0609020204030204" pitchFamily="49" charset="0"/>
              </a:rPr>
              <a:t>public</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static</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void</a:t>
            </a:r>
            <a:r>
              <a:rPr lang="en-US" b="1" dirty="0">
                <a:solidFill>
                  <a:srgbClr val="FFFFFF"/>
                </a:solidFill>
                <a:latin typeface="Consolas" panose="020B0609020204030204" pitchFamily="49" charset="0"/>
              </a:rPr>
              <a:t> </a:t>
            </a:r>
            <a:r>
              <a:rPr lang="en-US" b="1" dirty="0">
                <a:solidFill>
                  <a:srgbClr val="F1C438"/>
                </a:solidFill>
                <a:latin typeface="Consolas" panose="020B0609020204030204" pitchFamily="49" charset="0"/>
              </a:rPr>
              <a:t>main</a:t>
            </a:r>
            <a:r>
              <a:rPr lang="en-US" b="1" dirty="0">
                <a:solidFill>
                  <a:srgbClr val="FFFFFF"/>
                </a:solidFill>
                <a:latin typeface="Consolas" panose="020B0609020204030204" pitchFamily="49" charset="0"/>
              </a:rPr>
              <a:t>(</a:t>
            </a:r>
            <a:r>
              <a:rPr lang="en-US" b="1" dirty="0">
                <a:solidFill>
                  <a:srgbClr val="9CF828"/>
                </a:solidFill>
                <a:latin typeface="Consolas" panose="020B0609020204030204" pitchFamily="49" charset="0"/>
              </a:rPr>
              <a:t>String</a:t>
            </a:r>
            <a:r>
              <a:rPr lang="en-US" b="1" dirty="0">
                <a:solidFill>
                  <a:srgbClr val="FFFFFF"/>
                </a:solidFill>
                <a:latin typeface="Consolas" panose="020B0609020204030204" pitchFamily="49" charset="0"/>
              </a:rPr>
              <a:t>[] </a:t>
            </a:r>
            <a:r>
              <a:rPr lang="en-US" b="1" dirty="0" err="1">
                <a:solidFill>
                  <a:srgbClr val="069609"/>
                </a:solidFill>
                <a:latin typeface="Consolas" panose="020B0609020204030204" pitchFamily="49" charset="0"/>
              </a:rPr>
              <a:t>args</a:t>
            </a:r>
            <a:r>
              <a:rPr lang="en-US" b="1" dirty="0">
                <a:solidFill>
                  <a:srgbClr val="FFFFFF"/>
                </a:solidFill>
                <a:latin typeface="Consolas" panose="020B0609020204030204" pitchFamily="49" charset="0"/>
              </a:rPr>
              <a:t>) {</a:t>
            </a:r>
          </a:p>
          <a:p>
            <a:pPr lvl="1"/>
            <a:r>
              <a:rPr lang="en-US" dirty="0" err="1">
                <a:solidFill>
                  <a:srgbClr val="9CF828"/>
                </a:solidFill>
                <a:latin typeface="Consolas" panose="020B0609020204030204" pitchFamily="49" charset="0"/>
              </a:rPr>
              <a:t>MyStack</a:t>
            </a:r>
            <a:r>
              <a:rPr lang="en-US" dirty="0">
                <a:solidFill>
                  <a:srgbClr val="9CF828"/>
                </a:solidFill>
                <a:latin typeface="Consolas" panose="020B0609020204030204" pitchFamily="49" charset="0"/>
              </a:rPr>
              <a:t> </a:t>
            </a:r>
            <a:r>
              <a:rPr lang="en-US" b="1" dirty="0">
                <a:solidFill>
                  <a:srgbClr val="F7C527"/>
                </a:solidFill>
                <a:latin typeface="Consolas" panose="020B0609020204030204" pitchFamily="49" charset="0"/>
              </a:rPr>
              <a:t>s</a:t>
            </a:r>
            <a:r>
              <a:rPr lang="en-US" b="1" dirty="0">
                <a:solidFill>
                  <a:srgbClr val="FFFFFF"/>
                </a:solidFill>
                <a:latin typeface="Consolas" panose="020B0609020204030204" pitchFamily="49" charset="0"/>
              </a:rPr>
              <a:t> = </a:t>
            </a:r>
            <a:r>
              <a:rPr lang="en-US" b="1" dirty="0">
                <a:solidFill>
                  <a:srgbClr val="999999"/>
                </a:solidFill>
                <a:latin typeface="Consolas" panose="020B0609020204030204" pitchFamily="49" charset="0"/>
              </a:rPr>
              <a:t>new</a:t>
            </a:r>
            <a:r>
              <a:rPr lang="en-US" b="1" dirty="0">
                <a:solidFill>
                  <a:srgbClr val="FFFFFF"/>
                </a:solidFill>
                <a:latin typeface="Consolas" panose="020B0609020204030204" pitchFamily="49" charset="0"/>
              </a:rPr>
              <a:t> </a:t>
            </a:r>
            <a:r>
              <a:rPr lang="en-US" b="1" dirty="0" err="1">
                <a:solidFill>
                  <a:srgbClr val="F7C527"/>
                </a:solidFill>
                <a:latin typeface="Consolas" panose="020B0609020204030204" pitchFamily="49" charset="0"/>
              </a:rPr>
              <a:t>MyStack</a:t>
            </a:r>
            <a:r>
              <a:rPr lang="en-US" b="1" dirty="0">
                <a:solidFill>
                  <a:srgbClr val="F7C527"/>
                </a:solidFill>
                <a:latin typeface="Consolas" panose="020B0609020204030204" pitchFamily="49" charset="0"/>
              </a:rPr>
              <a:t>()</a:t>
            </a:r>
            <a:r>
              <a:rPr lang="en-US" b="1" dirty="0">
                <a:solidFill>
                  <a:srgbClr val="FFFFFF"/>
                </a:solidFill>
                <a:latin typeface="Consolas" panose="020B0609020204030204" pitchFamily="49" charset="0"/>
              </a:rPr>
              <a:t>;</a:t>
            </a:r>
          </a:p>
          <a:p>
            <a:pPr lvl="1"/>
            <a:r>
              <a:rPr lang="en-US" dirty="0" err="1">
                <a:solidFill>
                  <a:srgbClr val="F7C527"/>
                </a:solidFill>
                <a:latin typeface="Consolas" panose="020B0609020204030204" pitchFamily="49" charset="0"/>
              </a:rPr>
              <a:t>s</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push</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1</a:t>
            </a:r>
            <a:r>
              <a:rPr lang="en-US" dirty="0">
                <a:solidFill>
                  <a:srgbClr val="FFFFFF"/>
                </a:solidFill>
                <a:latin typeface="Consolas" panose="020B0609020204030204" pitchFamily="49" charset="0"/>
              </a:rPr>
              <a:t>);</a:t>
            </a:r>
          </a:p>
          <a:p>
            <a:pPr lvl="1"/>
            <a:r>
              <a:rPr lang="en-US" dirty="0" err="1">
                <a:solidFill>
                  <a:srgbClr val="F7C527"/>
                </a:solidFill>
                <a:latin typeface="Consolas" panose="020B0609020204030204" pitchFamily="49" charset="0"/>
              </a:rPr>
              <a:t>s</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push</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2</a:t>
            </a:r>
            <a:r>
              <a:rPr lang="en-US" dirty="0">
                <a:solidFill>
                  <a:srgbClr val="FFFFFF"/>
                </a:solidFill>
                <a:latin typeface="Consolas" panose="020B0609020204030204" pitchFamily="49" charset="0"/>
              </a:rPr>
              <a:t>);</a:t>
            </a:r>
          </a:p>
          <a:p>
            <a:pPr lvl="1"/>
            <a:r>
              <a:rPr lang="en-US" dirty="0" err="1">
                <a:solidFill>
                  <a:srgbClr val="F7C527"/>
                </a:solidFill>
                <a:latin typeface="Consolas" panose="020B0609020204030204" pitchFamily="49" charset="0"/>
              </a:rPr>
              <a:t>s</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push</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3</a:t>
            </a:r>
            <a:r>
              <a:rPr lang="en-US" dirty="0">
                <a:solidFill>
                  <a:srgbClr val="FFFFFF"/>
                </a:solidFill>
                <a:latin typeface="Consolas" panose="020B0609020204030204" pitchFamily="49" charset="0"/>
              </a:rPr>
              <a:t>);</a:t>
            </a:r>
          </a:p>
          <a:p>
            <a:pPr lvl="1"/>
            <a:r>
              <a:rPr lang="en-US" dirty="0" err="1">
                <a:solidFill>
                  <a:srgbClr val="F7C527"/>
                </a:solidFill>
                <a:latin typeface="Consolas" panose="020B0609020204030204" pitchFamily="49" charset="0"/>
              </a:rPr>
              <a:t>s</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push</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4</a:t>
            </a:r>
            <a:r>
              <a:rPr lang="en-US" dirty="0">
                <a:solidFill>
                  <a:srgbClr val="FFFFFF"/>
                </a:solidFill>
                <a:latin typeface="Consolas" panose="020B0609020204030204" pitchFamily="49" charset="0"/>
              </a:rPr>
              <a:t>);</a:t>
            </a:r>
          </a:p>
          <a:p>
            <a:pPr lvl="1"/>
            <a:r>
              <a:rPr lang="en-US" dirty="0" err="1">
                <a:solidFill>
                  <a:srgbClr val="F7C527"/>
                </a:solidFill>
                <a:latin typeface="Consolas" panose="020B0609020204030204" pitchFamily="49" charset="0"/>
              </a:rPr>
              <a:t>s</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push</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5</a:t>
            </a:r>
            <a:r>
              <a:rPr lang="en-US" dirty="0">
                <a:solidFill>
                  <a:srgbClr val="FFFFFF"/>
                </a:solidFill>
                <a:latin typeface="Consolas" panose="020B0609020204030204" pitchFamily="49" charset="0"/>
              </a:rPr>
              <a:t>);</a:t>
            </a:r>
          </a:p>
          <a:p>
            <a:pPr lvl="1"/>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s</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size</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5</a:t>
            </a:r>
          </a:p>
          <a:p>
            <a:pPr lvl="1"/>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s</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top</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5</a:t>
            </a:r>
          </a:p>
          <a:p>
            <a:pPr lvl="1"/>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s</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pop</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5</a:t>
            </a:r>
          </a:p>
          <a:p>
            <a:pPr lvl="1"/>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s</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top</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4</a:t>
            </a:r>
          </a:p>
          <a:p>
            <a:pPr lvl="1"/>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s</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isEmpty</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False</a:t>
            </a:r>
          </a:p>
          <a:p>
            <a:r>
              <a:rPr lang="en-US" dirty="0">
                <a:solidFill>
                  <a:srgbClr val="FFFFFF"/>
                </a:solidFill>
                <a:latin typeface="Consolas" panose="020B0609020204030204" pitchFamily="49" charset="0"/>
              </a:rPr>
              <a:t>}</a:t>
            </a:r>
            <a:endParaRPr lang="he-IL" dirty="0"/>
          </a:p>
        </p:txBody>
      </p:sp>
      <p:sp>
        <p:nvSpPr>
          <p:cNvPr id="6" name="Title 1">
            <a:extLst>
              <a:ext uri="{FF2B5EF4-FFF2-40B4-BE49-F238E27FC236}">
                <a16:creationId xmlns:a16="http://schemas.microsoft.com/office/drawing/2014/main" id="{495714E4-75F4-4EED-9A6B-9215C0877194}"/>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 </a:t>
            </a:r>
            <a:r>
              <a:rPr lang="en-US" sz="6600" dirty="0">
                <a:cs typeface="+mn-cs"/>
              </a:rPr>
              <a:t>Stack</a:t>
            </a:r>
            <a:endParaRPr lang="he-IL" sz="6600" dirty="0">
              <a:latin typeface="Abadi" panose="020B0604020202020204" pitchFamily="34" charset="0"/>
              <a:cs typeface="+mn-cs"/>
            </a:endParaRPr>
          </a:p>
        </p:txBody>
      </p:sp>
      <p:sp>
        <p:nvSpPr>
          <p:cNvPr id="7" name="Title 1">
            <a:extLst>
              <a:ext uri="{FF2B5EF4-FFF2-40B4-BE49-F238E27FC236}">
                <a16:creationId xmlns:a16="http://schemas.microsoft.com/office/drawing/2014/main" id="{805A88FB-B30A-4544-94E4-DCFA18F25FA1}"/>
              </a:ext>
            </a:extLst>
          </p:cNvPr>
          <p:cNvSpPr txBox="1">
            <a:spLocks/>
          </p:cNvSpPr>
          <p:nvPr/>
        </p:nvSpPr>
        <p:spPr>
          <a:xfrm>
            <a:off x="1424538" y="118939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cs typeface="+mn-cs"/>
              </a:rPr>
              <a:t>Testing</a:t>
            </a:r>
            <a:endParaRPr lang="he-IL" sz="6600" dirty="0">
              <a:latin typeface="Abadi" panose="020B0604020202020204" pitchFamily="34" charset="0"/>
              <a:cs typeface="+mn-cs"/>
            </a:endParaRPr>
          </a:p>
        </p:txBody>
      </p:sp>
      <p:sp>
        <p:nvSpPr>
          <p:cNvPr id="8" name="Title 1">
            <a:extLst>
              <a:ext uri="{FF2B5EF4-FFF2-40B4-BE49-F238E27FC236}">
                <a16:creationId xmlns:a16="http://schemas.microsoft.com/office/drawing/2014/main" id="{97B7E688-F006-40E9-9200-E107FFC7060F}"/>
              </a:ext>
            </a:extLst>
          </p:cNvPr>
          <p:cNvSpPr txBox="1">
            <a:spLocks/>
          </p:cNvSpPr>
          <p:nvPr/>
        </p:nvSpPr>
        <p:spPr>
          <a:xfrm>
            <a:off x="1524000" y="5914672"/>
            <a:ext cx="9144000" cy="754955"/>
          </a:xfrm>
          <a:prstGeom prst="rect">
            <a:avLst/>
          </a:prstGeom>
        </p:spPr>
        <p:txBody>
          <a:bodyPr vert="horz" lIns="91440" tIns="45720" rIns="91440" bIns="45720" rtlCol="0" anchor="ctr">
            <a:normAutofit fontScale="825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solidFill>
                  <a:srgbClr val="FF0000"/>
                </a:solidFill>
                <a:latin typeface="Abadi" panose="020B0604020202020204" pitchFamily="34" charset="0"/>
                <a:cs typeface="+mn-cs"/>
              </a:rPr>
              <a:t>Sort a Stack ?</a:t>
            </a:r>
            <a:endParaRPr lang="he-IL" sz="6600" dirty="0">
              <a:solidFill>
                <a:srgbClr val="FF0000"/>
              </a:solidFill>
              <a:latin typeface="Abadi" panose="020B0604020202020204" pitchFamily="34" charset="0"/>
              <a:cs typeface="+mn-cs"/>
            </a:endParaRPr>
          </a:p>
        </p:txBody>
      </p:sp>
    </p:spTree>
    <p:extLst>
      <p:ext uri="{BB962C8B-B14F-4D97-AF65-F5344CB8AC3E}">
        <p14:creationId xmlns:p14="http://schemas.microsoft.com/office/powerpoint/2010/main" val="343523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95714E4-75F4-4EED-9A6B-9215C0877194}"/>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 </a:t>
            </a:r>
            <a:r>
              <a:rPr lang="en-US" sz="6600" dirty="0">
                <a:cs typeface="+mn-cs"/>
              </a:rPr>
              <a:t>Stack</a:t>
            </a:r>
            <a:endParaRPr lang="he-IL" sz="6600" dirty="0">
              <a:latin typeface="Abadi" panose="020B0604020202020204" pitchFamily="34" charset="0"/>
              <a:cs typeface="+mn-cs"/>
            </a:endParaRPr>
          </a:p>
        </p:txBody>
      </p:sp>
      <p:sp>
        <p:nvSpPr>
          <p:cNvPr id="8" name="Title 1">
            <a:extLst>
              <a:ext uri="{FF2B5EF4-FFF2-40B4-BE49-F238E27FC236}">
                <a16:creationId xmlns:a16="http://schemas.microsoft.com/office/drawing/2014/main" id="{97B7E688-F006-40E9-9200-E107FFC7060F}"/>
              </a:ext>
            </a:extLst>
          </p:cNvPr>
          <p:cNvSpPr txBox="1">
            <a:spLocks/>
          </p:cNvSpPr>
          <p:nvPr/>
        </p:nvSpPr>
        <p:spPr>
          <a:xfrm>
            <a:off x="1524000" y="3003117"/>
            <a:ext cx="9144000" cy="754955"/>
          </a:xfrm>
          <a:prstGeom prst="rect">
            <a:avLst/>
          </a:prstGeom>
        </p:spPr>
        <p:txBody>
          <a:bodyPr vert="horz" lIns="91440" tIns="45720" rIns="91440" bIns="45720" rtlCol="0" anchor="ctr">
            <a:normAutofit fontScale="825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solidFill>
                  <a:srgbClr val="FF0000"/>
                </a:solidFill>
                <a:latin typeface="Abadi" panose="020B0604020202020204" pitchFamily="34" charset="0"/>
                <a:cs typeface="+mn-cs"/>
              </a:rPr>
              <a:t>Sort a Stack ?</a:t>
            </a:r>
            <a:endParaRPr lang="he-IL" sz="6600" dirty="0">
              <a:solidFill>
                <a:srgbClr val="FF0000"/>
              </a:solidFill>
              <a:latin typeface="Abadi" panose="020B0604020202020204" pitchFamily="34" charset="0"/>
              <a:cs typeface="+mn-cs"/>
            </a:endParaRPr>
          </a:p>
        </p:txBody>
      </p:sp>
    </p:spTree>
    <p:extLst>
      <p:ext uri="{BB962C8B-B14F-4D97-AF65-F5344CB8AC3E}">
        <p14:creationId xmlns:p14="http://schemas.microsoft.com/office/powerpoint/2010/main" val="389119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a:extLst>
              <a:ext uri="{FF2B5EF4-FFF2-40B4-BE49-F238E27FC236}">
                <a16:creationId xmlns:a16="http://schemas.microsoft.com/office/drawing/2014/main" id="{87626BFC-1B58-433A-9A0A-8F73E4A3B4D8}"/>
              </a:ext>
            </a:extLst>
          </p:cNvPr>
          <p:cNvSpPr/>
          <p:nvPr/>
        </p:nvSpPr>
        <p:spPr>
          <a:xfrm>
            <a:off x="188352" y="0"/>
            <a:ext cx="14863296" cy="6832640"/>
          </a:xfrm>
          <a:prstGeom prst="rect">
            <a:avLst/>
          </a:prstGeom>
        </p:spPr>
        <p:txBody>
          <a:bodyPr wrap="square">
            <a:spAutoFit/>
          </a:bodyPr>
          <a:lstStyle/>
          <a:p>
            <a:r>
              <a:rPr lang="en-US" b="1" dirty="0">
                <a:solidFill>
                  <a:srgbClr val="999999"/>
                </a:solidFill>
                <a:latin typeface="Consolas" panose="020B0609020204030204" pitchFamily="49" charset="0"/>
              </a:rPr>
              <a:t>class</a:t>
            </a:r>
            <a:r>
              <a:rPr lang="en-US" sz="1400" dirty="0"/>
              <a:t> </a:t>
            </a:r>
            <a:r>
              <a:rPr lang="en-US" b="1" dirty="0" err="1">
                <a:solidFill>
                  <a:srgbClr val="9CF828"/>
                </a:solidFill>
                <a:latin typeface="Consolas" panose="020B0609020204030204" pitchFamily="49" charset="0"/>
              </a:rPr>
              <a:t>SortStack</a:t>
            </a:r>
            <a:r>
              <a:rPr lang="en-US" sz="1400" dirty="0"/>
              <a:t> </a:t>
            </a:r>
          </a:p>
          <a:p>
            <a:r>
              <a:rPr lang="en-US" sz="1400" dirty="0"/>
              <a:t>{ </a:t>
            </a:r>
          </a:p>
          <a:p>
            <a:r>
              <a:rPr lang="en-US" sz="1400" dirty="0"/>
              <a:t>    </a:t>
            </a:r>
            <a:r>
              <a:rPr lang="en-US" dirty="0">
                <a:solidFill>
                  <a:srgbClr val="666666"/>
                </a:solidFill>
                <a:latin typeface="Consolas" panose="020B0609020204030204" pitchFamily="49" charset="0"/>
              </a:rPr>
              <a:t>// This function return the sorted stack </a:t>
            </a:r>
          </a:p>
          <a:p>
            <a:r>
              <a:rPr lang="en-US" sz="1400" dirty="0"/>
              <a:t>    </a:t>
            </a:r>
            <a:r>
              <a:rPr lang="en-US" b="1" dirty="0">
                <a:solidFill>
                  <a:srgbClr val="999999"/>
                </a:solidFill>
                <a:latin typeface="Consolas" panose="020B0609020204030204" pitchFamily="49" charset="0"/>
              </a:rPr>
              <a:t>public static </a:t>
            </a:r>
            <a:r>
              <a:rPr lang="en-US" b="1" dirty="0" err="1">
                <a:solidFill>
                  <a:srgbClr val="9CF828"/>
                </a:solidFill>
                <a:latin typeface="Consolas" panose="020B0609020204030204" pitchFamily="49" charset="0"/>
              </a:rPr>
              <a:t>MyStack</a:t>
            </a:r>
            <a:r>
              <a:rPr lang="en-US" b="1" dirty="0">
                <a:solidFill>
                  <a:srgbClr val="9CF828"/>
                </a:solidFill>
                <a:latin typeface="Consolas" panose="020B0609020204030204" pitchFamily="49" charset="0"/>
              </a:rPr>
              <a:t> </a:t>
            </a:r>
            <a:r>
              <a:rPr lang="en-US" b="1" dirty="0" err="1">
                <a:solidFill>
                  <a:srgbClr val="F1C438"/>
                </a:solidFill>
                <a:latin typeface="Consolas" panose="020B0609020204030204" pitchFamily="49" charset="0"/>
              </a:rPr>
              <a:t>sortstack</a:t>
            </a:r>
            <a:r>
              <a:rPr lang="en-US" b="1" dirty="0">
                <a:solidFill>
                  <a:srgbClr val="999999"/>
                </a:solidFill>
                <a:latin typeface="Consolas" panose="020B0609020204030204" pitchFamily="49" charset="0"/>
              </a:rPr>
              <a:t>(</a:t>
            </a:r>
            <a:r>
              <a:rPr lang="en-US" b="1" dirty="0" err="1">
                <a:solidFill>
                  <a:srgbClr val="9CF828"/>
                </a:solidFill>
                <a:latin typeface="Consolas" panose="020B0609020204030204" pitchFamily="49" charset="0"/>
              </a:rPr>
              <a:t>MyStack</a:t>
            </a:r>
            <a:r>
              <a:rPr lang="en-US" b="1" dirty="0">
                <a:solidFill>
                  <a:srgbClr val="9CF828"/>
                </a:solidFill>
                <a:latin typeface="Consolas" panose="020B0609020204030204" pitchFamily="49" charset="0"/>
              </a:rPr>
              <a:t> </a:t>
            </a:r>
            <a:r>
              <a:rPr lang="en-US" b="1" dirty="0">
                <a:solidFill>
                  <a:srgbClr val="069609"/>
                </a:solidFill>
                <a:latin typeface="Consolas" panose="020B0609020204030204" pitchFamily="49" charset="0"/>
              </a:rPr>
              <a:t>input</a:t>
            </a:r>
            <a:r>
              <a:rPr lang="en-US" b="1" dirty="0">
                <a:solidFill>
                  <a:srgbClr val="999999"/>
                </a:solidFill>
                <a:latin typeface="Consolas" panose="020B0609020204030204" pitchFamily="49" charset="0"/>
              </a:rPr>
              <a:t>) </a:t>
            </a:r>
          </a:p>
          <a:p>
            <a:r>
              <a:rPr lang="en-US" b="1" dirty="0">
                <a:solidFill>
                  <a:srgbClr val="999999"/>
                </a:solidFill>
                <a:latin typeface="Consolas" panose="020B0609020204030204" pitchFamily="49" charset="0"/>
              </a:rPr>
              <a:t>    { </a:t>
            </a:r>
          </a:p>
          <a:p>
            <a:r>
              <a:rPr lang="en-US" b="1" dirty="0">
                <a:solidFill>
                  <a:srgbClr val="999999"/>
                </a:solidFill>
                <a:latin typeface="Consolas" panose="020B0609020204030204" pitchFamily="49" charset="0"/>
              </a:rPr>
              <a:t>        </a:t>
            </a:r>
            <a:r>
              <a:rPr lang="en-US" b="1" dirty="0" err="1">
                <a:solidFill>
                  <a:srgbClr val="9CF828"/>
                </a:solidFill>
                <a:latin typeface="Consolas" panose="020B0609020204030204" pitchFamily="49" charset="0"/>
              </a:rPr>
              <a:t>MyStack</a:t>
            </a:r>
            <a:r>
              <a:rPr lang="en-US" b="1" dirty="0">
                <a:solidFill>
                  <a:srgbClr val="9CF828"/>
                </a:solidFill>
                <a:latin typeface="Consolas" panose="020B0609020204030204" pitchFamily="49" charset="0"/>
              </a:rPr>
              <a:t> </a:t>
            </a:r>
            <a:r>
              <a:rPr lang="en-US" b="1" dirty="0" err="1">
                <a:solidFill>
                  <a:srgbClr val="C38705"/>
                </a:solidFill>
                <a:latin typeface="Consolas" panose="020B0609020204030204" pitchFamily="49" charset="0"/>
              </a:rPr>
              <a:t>tmpStack</a:t>
            </a:r>
            <a:r>
              <a:rPr lang="en-US" b="1" dirty="0">
                <a:solidFill>
                  <a:srgbClr val="999999"/>
                </a:solidFill>
                <a:latin typeface="Consolas" panose="020B0609020204030204" pitchFamily="49" charset="0"/>
              </a:rPr>
              <a:t> = new </a:t>
            </a:r>
            <a:r>
              <a:rPr lang="en-US" b="1" dirty="0" err="1">
                <a:solidFill>
                  <a:srgbClr val="9CF828"/>
                </a:solidFill>
                <a:latin typeface="Consolas" panose="020B0609020204030204" pitchFamily="49" charset="0"/>
              </a:rPr>
              <a:t>MyStack</a:t>
            </a:r>
            <a:r>
              <a:rPr lang="en-US" b="1" dirty="0">
                <a:solidFill>
                  <a:srgbClr val="9CF828"/>
                </a:solidFill>
                <a:latin typeface="Consolas" panose="020B0609020204030204" pitchFamily="49" charset="0"/>
              </a:rPr>
              <a:t>();</a:t>
            </a:r>
            <a:endParaRPr lang="en-US" b="1" dirty="0">
              <a:solidFill>
                <a:srgbClr val="999999"/>
              </a:solidFill>
              <a:latin typeface="Consolas" panose="020B0609020204030204" pitchFamily="49" charset="0"/>
            </a:endParaRPr>
          </a:p>
          <a:p>
            <a:r>
              <a:rPr lang="en-US" b="1" dirty="0">
                <a:solidFill>
                  <a:srgbClr val="999999"/>
                </a:solidFill>
                <a:latin typeface="Consolas" panose="020B0609020204030204" pitchFamily="49" charset="0"/>
              </a:rPr>
              <a:t>        while(!</a:t>
            </a:r>
            <a:r>
              <a:rPr lang="en-US" b="1" dirty="0" err="1">
                <a:solidFill>
                  <a:srgbClr val="069609"/>
                </a:solidFill>
                <a:latin typeface="Consolas" panose="020B0609020204030204" pitchFamily="49" charset="0"/>
              </a:rPr>
              <a:t>input</a:t>
            </a:r>
            <a:r>
              <a:rPr lang="en-US" b="1" dirty="0" err="1">
                <a:solidFill>
                  <a:srgbClr val="999999"/>
                </a:solidFill>
                <a:latin typeface="Consolas" panose="020B0609020204030204" pitchFamily="49" charset="0"/>
              </a:rPr>
              <a:t>.</a:t>
            </a:r>
            <a:r>
              <a:rPr lang="en-US" b="1" dirty="0" err="1">
                <a:solidFill>
                  <a:srgbClr val="F7C527"/>
                </a:solidFill>
                <a:latin typeface="Consolas" panose="020B0609020204030204" pitchFamily="49" charset="0"/>
              </a:rPr>
              <a:t>isEmpty</a:t>
            </a:r>
            <a:r>
              <a:rPr lang="en-US" b="1" dirty="0">
                <a:solidFill>
                  <a:srgbClr val="999999"/>
                </a:solidFill>
                <a:latin typeface="Consolas" panose="020B0609020204030204" pitchFamily="49" charset="0"/>
              </a:rPr>
              <a:t>()) </a:t>
            </a:r>
          </a:p>
          <a:p>
            <a:r>
              <a:rPr lang="en-US" b="1" dirty="0">
                <a:solidFill>
                  <a:srgbClr val="999999"/>
                </a:solidFill>
                <a:latin typeface="Consolas" panose="020B0609020204030204" pitchFamily="49" charset="0"/>
              </a:rPr>
              <a:t>        { </a:t>
            </a:r>
          </a:p>
          <a:p>
            <a:r>
              <a:rPr lang="en-US" sz="1400" dirty="0"/>
              <a:t>            </a:t>
            </a:r>
            <a:r>
              <a:rPr lang="en-US" dirty="0">
                <a:solidFill>
                  <a:srgbClr val="666666"/>
                </a:solidFill>
                <a:latin typeface="Consolas" panose="020B0609020204030204" pitchFamily="49" charset="0"/>
              </a:rPr>
              <a:t>// pop out the first element </a:t>
            </a:r>
          </a:p>
          <a:p>
            <a:r>
              <a:rPr lang="en-US" b="1" dirty="0">
                <a:solidFill>
                  <a:srgbClr val="999999"/>
                </a:solidFill>
                <a:latin typeface="Consolas" panose="020B0609020204030204" pitchFamily="49" charset="0"/>
              </a:rPr>
              <a:t>            int </a:t>
            </a:r>
            <a:r>
              <a:rPr lang="en-US" b="1" dirty="0" err="1">
                <a:solidFill>
                  <a:srgbClr val="C38705"/>
                </a:solidFill>
                <a:latin typeface="Consolas" panose="020B0609020204030204" pitchFamily="49" charset="0"/>
              </a:rPr>
              <a:t>tmp</a:t>
            </a:r>
            <a:r>
              <a:rPr lang="en-US" b="1" dirty="0">
                <a:solidFill>
                  <a:srgbClr val="999999"/>
                </a:solidFill>
                <a:latin typeface="Consolas" panose="020B0609020204030204" pitchFamily="49" charset="0"/>
              </a:rPr>
              <a:t> = </a:t>
            </a:r>
            <a:r>
              <a:rPr lang="en-US" b="1" dirty="0" err="1">
                <a:solidFill>
                  <a:srgbClr val="069609"/>
                </a:solidFill>
                <a:latin typeface="Consolas" panose="020B0609020204030204" pitchFamily="49" charset="0"/>
              </a:rPr>
              <a:t>input</a:t>
            </a:r>
            <a:r>
              <a:rPr lang="en-US" b="1" dirty="0" err="1">
                <a:solidFill>
                  <a:srgbClr val="999999"/>
                </a:solidFill>
                <a:latin typeface="Consolas" panose="020B0609020204030204" pitchFamily="49" charset="0"/>
              </a:rPr>
              <a:t>.</a:t>
            </a:r>
            <a:r>
              <a:rPr lang="en-US" b="1" dirty="0" err="1">
                <a:solidFill>
                  <a:srgbClr val="F7C527"/>
                </a:solidFill>
                <a:latin typeface="Consolas" panose="020B0609020204030204" pitchFamily="49" charset="0"/>
              </a:rPr>
              <a:t>pop</a:t>
            </a:r>
            <a:r>
              <a:rPr lang="en-US" b="1" dirty="0">
                <a:solidFill>
                  <a:srgbClr val="999999"/>
                </a:solidFill>
                <a:latin typeface="Consolas" panose="020B0609020204030204" pitchFamily="49" charset="0"/>
              </a:rPr>
              <a:t>(); </a:t>
            </a:r>
          </a:p>
          <a:p>
            <a:r>
              <a:rPr lang="en-US" sz="1400" dirty="0"/>
              <a:t>          </a:t>
            </a:r>
          </a:p>
          <a:p>
            <a:r>
              <a:rPr lang="en-US" sz="1400" dirty="0"/>
              <a:t>            </a:t>
            </a:r>
            <a:r>
              <a:rPr lang="en-US" dirty="0">
                <a:solidFill>
                  <a:srgbClr val="666666"/>
                </a:solidFill>
                <a:latin typeface="Consolas" panose="020B0609020204030204" pitchFamily="49" charset="0"/>
              </a:rPr>
              <a:t>// while temporary stack is not empty and </a:t>
            </a:r>
          </a:p>
          <a:p>
            <a:r>
              <a:rPr lang="en-US" dirty="0">
                <a:solidFill>
                  <a:srgbClr val="666666"/>
                </a:solidFill>
                <a:latin typeface="Consolas" panose="020B0609020204030204" pitchFamily="49" charset="0"/>
              </a:rPr>
              <a:t>            // top of stack is greater than temp </a:t>
            </a:r>
          </a:p>
          <a:p>
            <a:r>
              <a:rPr lang="en-US" b="1" dirty="0">
                <a:solidFill>
                  <a:srgbClr val="999999"/>
                </a:solidFill>
                <a:latin typeface="Consolas" panose="020B0609020204030204" pitchFamily="49" charset="0"/>
              </a:rPr>
              <a:t>            while(!</a:t>
            </a:r>
            <a:r>
              <a:rPr lang="en-US" b="1" dirty="0" err="1">
                <a:solidFill>
                  <a:srgbClr val="C38705"/>
                </a:solidFill>
                <a:latin typeface="Consolas" panose="020B0609020204030204" pitchFamily="49" charset="0"/>
              </a:rPr>
              <a:t>tmpStack</a:t>
            </a:r>
            <a:r>
              <a:rPr lang="en-US" b="1" dirty="0" err="1">
                <a:solidFill>
                  <a:srgbClr val="999999"/>
                </a:solidFill>
                <a:latin typeface="Consolas" panose="020B0609020204030204" pitchFamily="49" charset="0"/>
              </a:rPr>
              <a:t>.</a:t>
            </a:r>
            <a:r>
              <a:rPr lang="en-US" b="1" dirty="0" err="1">
                <a:solidFill>
                  <a:srgbClr val="F7C527"/>
                </a:solidFill>
                <a:latin typeface="Consolas" panose="020B0609020204030204" pitchFamily="49" charset="0"/>
              </a:rPr>
              <a:t>isEmpty</a:t>
            </a:r>
            <a:r>
              <a:rPr lang="en-US" b="1" dirty="0">
                <a:solidFill>
                  <a:srgbClr val="999999"/>
                </a:solidFill>
                <a:latin typeface="Consolas" panose="020B0609020204030204" pitchFamily="49" charset="0"/>
              </a:rPr>
              <a:t>() &amp;&amp; </a:t>
            </a:r>
            <a:r>
              <a:rPr lang="en-US" b="1" dirty="0" err="1">
                <a:solidFill>
                  <a:srgbClr val="C38705"/>
                </a:solidFill>
                <a:latin typeface="Consolas" panose="020B0609020204030204" pitchFamily="49" charset="0"/>
              </a:rPr>
              <a:t>tmpStack</a:t>
            </a:r>
            <a:r>
              <a:rPr lang="en-US" b="1" dirty="0" err="1">
                <a:solidFill>
                  <a:srgbClr val="999999"/>
                </a:solidFill>
                <a:latin typeface="Consolas" panose="020B0609020204030204" pitchFamily="49" charset="0"/>
              </a:rPr>
              <a:t>.</a:t>
            </a:r>
            <a:r>
              <a:rPr lang="en-US" b="1" dirty="0" err="1">
                <a:solidFill>
                  <a:srgbClr val="F7C527"/>
                </a:solidFill>
                <a:latin typeface="Consolas" panose="020B0609020204030204" pitchFamily="49" charset="0"/>
              </a:rPr>
              <a:t>peek</a:t>
            </a:r>
            <a:r>
              <a:rPr lang="en-US" b="1" dirty="0">
                <a:solidFill>
                  <a:srgbClr val="999999"/>
                </a:solidFill>
                <a:latin typeface="Consolas" panose="020B0609020204030204" pitchFamily="49" charset="0"/>
              </a:rPr>
              <a:t>() &lt; </a:t>
            </a:r>
            <a:r>
              <a:rPr lang="en-US" b="1" dirty="0" err="1">
                <a:solidFill>
                  <a:srgbClr val="C38705"/>
                </a:solidFill>
                <a:latin typeface="Consolas" panose="020B0609020204030204" pitchFamily="49" charset="0"/>
              </a:rPr>
              <a:t>tmp</a:t>
            </a:r>
            <a:r>
              <a:rPr lang="en-US" b="1" dirty="0">
                <a:solidFill>
                  <a:srgbClr val="999999"/>
                </a:solidFill>
                <a:latin typeface="Consolas" panose="020B0609020204030204" pitchFamily="49" charset="0"/>
              </a:rPr>
              <a:t>) </a:t>
            </a:r>
          </a:p>
          <a:p>
            <a:r>
              <a:rPr lang="en-US" b="1" dirty="0">
                <a:solidFill>
                  <a:srgbClr val="999999"/>
                </a:solidFill>
                <a:latin typeface="Consolas" panose="020B0609020204030204" pitchFamily="49" charset="0"/>
              </a:rPr>
              <a:t>            { </a:t>
            </a:r>
          </a:p>
          <a:p>
            <a:r>
              <a:rPr lang="en-US" sz="1400" dirty="0"/>
              <a:t>                </a:t>
            </a:r>
            <a:r>
              <a:rPr lang="en-US" dirty="0">
                <a:solidFill>
                  <a:srgbClr val="666666"/>
                </a:solidFill>
                <a:latin typeface="Consolas" panose="020B0609020204030204" pitchFamily="49" charset="0"/>
              </a:rPr>
              <a:t>// pop from temporary stack and  </a:t>
            </a:r>
          </a:p>
          <a:p>
            <a:r>
              <a:rPr lang="en-US" dirty="0">
                <a:solidFill>
                  <a:srgbClr val="666666"/>
                </a:solidFill>
                <a:latin typeface="Consolas" panose="020B0609020204030204" pitchFamily="49" charset="0"/>
              </a:rPr>
              <a:t>                // push it to the input stack </a:t>
            </a:r>
          </a:p>
          <a:p>
            <a:r>
              <a:rPr lang="en-US" b="1" dirty="0">
                <a:solidFill>
                  <a:srgbClr val="999999"/>
                </a:solidFill>
                <a:latin typeface="Consolas" panose="020B0609020204030204" pitchFamily="49" charset="0"/>
              </a:rPr>
              <a:t>            </a:t>
            </a:r>
            <a:r>
              <a:rPr lang="en-US" b="1" dirty="0" err="1">
                <a:solidFill>
                  <a:srgbClr val="069609"/>
                </a:solidFill>
                <a:latin typeface="Consolas" panose="020B0609020204030204" pitchFamily="49" charset="0"/>
              </a:rPr>
              <a:t>input</a:t>
            </a:r>
            <a:r>
              <a:rPr lang="en-US" b="1" dirty="0" err="1">
                <a:solidFill>
                  <a:srgbClr val="999999"/>
                </a:solidFill>
                <a:latin typeface="Consolas" panose="020B0609020204030204" pitchFamily="49" charset="0"/>
              </a:rPr>
              <a:t>.</a:t>
            </a:r>
            <a:r>
              <a:rPr lang="en-US" b="1" dirty="0" err="1">
                <a:solidFill>
                  <a:srgbClr val="F7C527"/>
                </a:solidFill>
                <a:latin typeface="Consolas" panose="020B0609020204030204" pitchFamily="49" charset="0"/>
              </a:rPr>
              <a:t>push</a:t>
            </a:r>
            <a:r>
              <a:rPr lang="en-US" b="1" dirty="0">
                <a:solidFill>
                  <a:srgbClr val="999999"/>
                </a:solidFill>
                <a:latin typeface="Consolas" panose="020B0609020204030204" pitchFamily="49" charset="0"/>
              </a:rPr>
              <a:t>(</a:t>
            </a:r>
            <a:r>
              <a:rPr lang="en-US" b="1" dirty="0" err="1">
                <a:solidFill>
                  <a:srgbClr val="C38705"/>
                </a:solidFill>
                <a:latin typeface="Consolas" panose="020B0609020204030204" pitchFamily="49" charset="0"/>
              </a:rPr>
              <a:t>tmpStack</a:t>
            </a:r>
            <a:r>
              <a:rPr lang="en-US" b="1" dirty="0" err="1">
                <a:solidFill>
                  <a:srgbClr val="999999"/>
                </a:solidFill>
                <a:latin typeface="Consolas" panose="020B0609020204030204" pitchFamily="49" charset="0"/>
              </a:rPr>
              <a:t>.</a:t>
            </a:r>
            <a:r>
              <a:rPr lang="en-US" b="1" dirty="0" err="1">
                <a:solidFill>
                  <a:srgbClr val="F7C527"/>
                </a:solidFill>
                <a:latin typeface="Consolas" panose="020B0609020204030204" pitchFamily="49" charset="0"/>
              </a:rPr>
              <a:t>pop</a:t>
            </a:r>
            <a:r>
              <a:rPr lang="en-US" b="1" dirty="0">
                <a:solidFill>
                  <a:srgbClr val="999999"/>
                </a:solidFill>
                <a:latin typeface="Consolas" panose="020B0609020204030204" pitchFamily="49" charset="0"/>
              </a:rPr>
              <a:t>()); </a:t>
            </a:r>
          </a:p>
          <a:p>
            <a:r>
              <a:rPr lang="en-US" b="1" dirty="0">
                <a:solidFill>
                  <a:srgbClr val="999999"/>
                </a:solidFill>
                <a:latin typeface="Consolas" panose="020B0609020204030204" pitchFamily="49" charset="0"/>
              </a:rPr>
              <a:t>            } </a:t>
            </a:r>
          </a:p>
          <a:p>
            <a:r>
              <a:rPr lang="en-US" sz="1400" dirty="0"/>
              <a:t>              </a:t>
            </a:r>
          </a:p>
          <a:p>
            <a:r>
              <a:rPr lang="en-US" sz="1400" dirty="0"/>
              <a:t>            </a:t>
            </a:r>
            <a:r>
              <a:rPr lang="en-US" dirty="0">
                <a:solidFill>
                  <a:srgbClr val="666666"/>
                </a:solidFill>
                <a:latin typeface="Consolas" panose="020B0609020204030204" pitchFamily="49" charset="0"/>
              </a:rPr>
              <a:t>// push temp in </a:t>
            </a:r>
            <a:r>
              <a:rPr lang="en-US" dirty="0" err="1">
                <a:solidFill>
                  <a:srgbClr val="666666"/>
                </a:solidFill>
                <a:latin typeface="Consolas" panose="020B0609020204030204" pitchFamily="49" charset="0"/>
              </a:rPr>
              <a:t>tempory</a:t>
            </a:r>
            <a:r>
              <a:rPr lang="en-US" dirty="0">
                <a:solidFill>
                  <a:srgbClr val="666666"/>
                </a:solidFill>
                <a:latin typeface="Consolas" panose="020B0609020204030204" pitchFamily="49" charset="0"/>
              </a:rPr>
              <a:t> of stack </a:t>
            </a:r>
          </a:p>
          <a:p>
            <a:r>
              <a:rPr lang="en-US" b="1" dirty="0">
                <a:solidFill>
                  <a:srgbClr val="999999"/>
                </a:solidFill>
                <a:latin typeface="Consolas" panose="020B0609020204030204" pitchFamily="49" charset="0"/>
              </a:rPr>
              <a:t>            </a:t>
            </a:r>
            <a:r>
              <a:rPr lang="en-US" b="1" dirty="0" err="1">
                <a:solidFill>
                  <a:srgbClr val="C38705"/>
                </a:solidFill>
                <a:latin typeface="Consolas" panose="020B0609020204030204" pitchFamily="49" charset="0"/>
              </a:rPr>
              <a:t>tmpStack</a:t>
            </a:r>
            <a:r>
              <a:rPr lang="en-US" b="1" dirty="0" err="1">
                <a:solidFill>
                  <a:srgbClr val="999999"/>
                </a:solidFill>
                <a:latin typeface="Consolas" panose="020B0609020204030204" pitchFamily="49" charset="0"/>
              </a:rPr>
              <a:t>.</a:t>
            </a:r>
            <a:r>
              <a:rPr lang="en-US" b="1" dirty="0" err="1">
                <a:solidFill>
                  <a:srgbClr val="F7C527"/>
                </a:solidFill>
                <a:latin typeface="Consolas" panose="020B0609020204030204" pitchFamily="49" charset="0"/>
              </a:rPr>
              <a:t>push</a:t>
            </a:r>
            <a:r>
              <a:rPr lang="en-US" b="1" dirty="0">
                <a:solidFill>
                  <a:srgbClr val="999999"/>
                </a:solidFill>
                <a:latin typeface="Consolas" panose="020B0609020204030204" pitchFamily="49" charset="0"/>
              </a:rPr>
              <a:t>(</a:t>
            </a:r>
            <a:r>
              <a:rPr lang="en-US" b="1" dirty="0" err="1">
                <a:solidFill>
                  <a:srgbClr val="C38705"/>
                </a:solidFill>
                <a:latin typeface="Consolas" panose="020B0609020204030204" pitchFamily="49" charset="0"/>
              </a:rPr>
              <a:t>tmp</a:t>
            </a:r>
            <a:r>
              <a:rPr lang="en-US" b="1" dirty="0">
                <a:solidFill>
                  <a:srgbClr val="999999"/>
                </a:solidFill>
                <a:latin typeface="Consolas" panose="020B0609020204030204" pitchFamily="49" charset="0"/>
              </a:rPr>
              <a:t>); </a:t>
            </a:r>
          </a:p>
          <a:p>
            <a:r>
              <a:rPr lang="en-US" b="1" dirty="0">
                <a:solidFill>
                  <a:srgbClr val="999999"/>
                </a:solidFill>
                <a:latin typeface="Consolas" panose="020B0609020204030204" pitchFamily="49" charset="0"/>
              </a:rPr>
              <a:t>        } </a:t>
            </a:r>
          </a:p>
          <a:p>
            <a:r>
              <a:rPr lang="en-US" b="1" dirty="0">
                <a:solidFill>
                  <a:srgbClr val="999999"/>
                </a:solidFill>
                <a:latin typeface="Consolas" panose="020B0609020204030204" pitchFamily="49" charset="0"/>
              </a:rPr>
              <a:t>        return </a:t>
            </a:r>
            <a:r>
              <a:rPr lang="en-US" b="1" dirty="0" err="1">
                <a:solidFill>
                  <a:srgbClr val="C38705"/>
                </a:solidFill>
                <a:latin typeface="Consolas" panose="020B0609020204030204" pitchFamily="49" charset="0"/>
              </a:rPr>
              <a:t>tmpStack</a:t>
            </a:r>
            <a:r>
              <a:rPr lang="en-US" b="1" dirty="0">
                <a:solidFill>
                  <a:srgbClr val="999999"/>
                </a:solidFill>
                <a:latin typeface="Consolas" panose="020B0609020204030204" pitchFamily="49" charset="0"/>
              </a:rPr>
              <a:t>; </a:t>
            </a:r>
          </a:p>
          <a:p>
            <a:r>
              <a:rPr lang="en-US" b="1" dirty="0">
                <a:solidFill>
                  <a:srgbClr val="999999"/>
                </a:solidFill>
                <a:latin typeface="Consolas" panose="020B0609020204030204" pitchFamily="49" charset="0"/>
              </a:rPr>
              <a:t>    }</a:t>
            </a:r>
            <a:endParaRPr lang="en-IL" b="1"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428507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95714E4-75F4-4EED-9A6B-9215C0877194}"/>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 </a:t>
            </a:r>
            <a:r>
              <a:rPr lang="en-US" sz="6600" dirty="0">
                <a:cs typeface="+mn-cs"/>
              </a:rPr>
              <a:t>Stack</a:t>
            </a:r>
            <a:endParaRPr lang="he-IL" sz="6600" dirty="0">
              <a:latin typeface="Abadi" panose="020B0604020202020204" pitchFamily="34" charset="0"/>
              <a:cs typeface="+mn-cs"/>
            </a:endParaRPr>
          </a:p>
        </p:txBody>
      </p:sp>
      <p:sp>
        <p:nvSpPr>
          <p:cNvPr id="8" name="Title 1">
            <a:extLst>
              <a:ext uri="{FF2B5EF4-FFF2-40B4-BE49-F238E27FC236}">
                <a16:creationId xmlns:a16="http://schemas.microsoft.com/office/drawing/2014/main" id="{97B7E688-F006-40E9-9200-E107FFC7060F}"/>
              </a:ext>
            </a:extLst>
          </p:cNvPr>
          <p:cNvSpPr txBox="1">
            <a:spLocks/>
          </p:cNvSpPr>
          <p:nvPr/>
        </p:nvSpPr>
        <p:spPr>
          <a:xfrm>
            <a:off x="1424538" y="2339483"/>
            <a:ext cx="9144000" cy="754955"/>
          </a:xfrm>
          <a:prstGeom prst="rect">
            <a:avLst/>
          </a:prstGeom>
        </p:spPr>
        <p:txBody>
          <a:bodyPr vert="horz" lIns="91440" tIns="45720" rIns="91440" bIns="45720" rtlCol="0" anchor="ctr">
            <a:normAutofit fontScale="75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solidFill>
                  <a:srgbClr val="FF0000"/>
                </a:solidFill>
                <a:latin typeface="Abadi" panose="020B0604020202020204" pitchFamily="34" charset="0"/>
                <a:cs typeface="+mn-cs"/>
              </a:rPr>
              <a:t>Inverse Insertion Sort Complexity</a:t>
            </a:r>
            <a:endParaRPr lang="he-IL" sz="6600" dirty="0">
              <a:solidFill>
                <a:srgbClr val="FF0000"/>
              </a:solidFill>
              <a:latin typeface="Abadi" panose="020B0604020202020204" pitchFamily="34" charset="0"/>
              <a:cs typeface="+mn-cs"/>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52A4707-4E42-46ED-A42F-BA3AA799D174}"/>
                  </a:ext>
                </a:extLst>
              </p:cNvPr>
              <p:cNvSpPr/>
              <p:nvPr/>
            </p:nvSpPr>
            <p:spPr>
              <a:xfrm>
                <a:off x="2871537" y="3763562"/>
                <a:ext cx="7058526" cy="1077218"/>
              </a:xfrm>
              <a:prstGeom prst="rect">
                <a:avLst/>
              </a:prstGeom>
            </p:spPr>
            <p:txBody>
              <a:bodyPr wrap="square">
                <a:spAutoFit/>
              </a:bodyPr>
              <a:lstStyle/>
              <a:p>
                <a14:m>
                  <m:oMath xmlns:m="http://schemas.openxmlformats.org/officeDocument/2006/math">
                    <m:r>
                      <a:rPr lang="en-US" sz="3200" i="1" dirty="0" smtClean="0">
                        <a:latin typeface="Cambria Math" panose="02040503050406030204" pitchFamily="18" charset="0"/>
                      </a:rPr>
                      <m:t>𝑂</m:t>
                    </m:r>
                    <m:r>
                      <a:rPr lang="en-US" sz="3200" i="1" dirty="0" smtClean="0">
                        <a:latin typeface="Cambria Math" panose="02040503050406030204" pitchFamily="18" charset="0"/>
                      </a:rPr>
                      <m:t>(</m:t>
                    </m:r>
                    <m:r>
                      <a:rPr lang="en-US" sz="3200" i="1" dirty="0" smtClean="0">
                        <a:latin typeface="Cambria Math" panose="02040503050406030204" pitchFamily="18" charset="0"/>
                      </a:rPr>
                      <m:t>𝑛</m:t>
                    </m:r>
                    <m:r>
                      <a:rPr lang="en-US" sz="3200" i="1" dirty="0" smtClean="0">
                        <a:latin typeface="Cambria Math" panose="02040503050406030204" pitchFamily="18" charset="0"/>
                      </a:rPr>
                      <m:t>) </m:t>
                    </m:r>
                  </m:oMath>
                </a14:m>
                <a:r>
                  <a:rPr lang="en-US" sz="3200" dirty="0">
                    <a:latin typeface="Roboto"/>
                  </a:rPr>
                  <a:t>start with reverse sorted stack </a:t>
                </a:r>
              </a:p>
              <a:p>
                <a14:m>
                  <m:oMath xmlns:m="http://schemas.openxmlformats.org/officeDocument/2006/math">
                    <m:r>
                      <a:rPr lang="en-US" sz="3200" i="1" dirty="0" smtClean="0">
                        <a:latin typeface="Cambria Math" panose="02040503050406030204" pitchFamily="18" charset="0"/>
                      </a:rPr>
                      <m:t>𝑂</m:t>
                    </m:r>
                    <m:d>
                      <m:dPr>
                        <m:ctrlPr>
                          <a:rPr lang="en-US" sz="3200" i="1" dirty="0" smtClean="0">
                            <a:latin typeface="Cambria Math" panose="02040503050406030204" pitchFamily="18" charset="0"/>
                          </a:rPr>
                        </m:ctrlPr>
                      </m:dPr>
                      <m:e>
                        <m:sSup>
                          <m:sSupPr>
                            <m:ctrlPr>
                              <a:rPr lang="en-US" sz="3200" i="1" dirty="0" smtClean="0">
                                <a:latin typeface="Cambria Math" panose="02040503050406030204" pitchFamily="18" charset="0"/>
                              </a:rPr>
                            </m:ctrlPr>
                          </m:sSupPr>
                          <m:e>
                            <m:r>
                              <a:rPr lang="en-US" sz="3200" i="1" dirty="0">
                                <a:latin typeface="Cambria Math" panose="02040503050406030204" pitchFamily="18" charset="0"/>
                              </a:rPr>
                              <m:t>𝑛</m:t>
                            </m:r>
                          </m:e>
                          <m:sup>
                            <m:r>
                              <a:rPr lang="en-US" sz="3200" i="1" dirty="0">
                                <a:latin typeface="Cambria Math" panose="02040503050406030204" pitchFamily="18" charset="0"/>
                              </a:rPr>
                              <m:t>2</m:t>
                            </m:r>
                          </m:sup>
                        </m:sSup>
                      </m:e>
                    </m:d>
                    <m:r>
                      <a:rPr lang="en-US" sz="3200" i="1" dirty="0">
                        <a:latin typeface="Cambria Math" panose="02040503050406030204" pitchFamily="18" charset="0"/>
                      </a:rPr>
                      <m:t> </m:t>
                    </m:r>
                  </m:oMath>
                </a14:m>
                <a:r>
                  <a:rPr lang="en-US" sz="3200" dirty="0">
                    <a:latin typeface="Roboto"/>
                  </a:rPr>
                  <a:t>start with sorted stack</a:t>
                </a:r>
                <a:endParaRPr lang="he-IL" sz="3200" dirty="0"/>
              </a:p>
            </p:txBody>
          </p:sp>
        </mc:Choice>
        <mc:Fallback xmlns="">
          <p:sp>
            <p:nvSpPr>
              <p:cNvPr id="2" name="Rectangle 1">
                <a:extLst>
                  <a:ext uri="{FF2B5EF4-FFF2-40B4-BE49-F238E27FC236}">
                    <a16:creationId xmlns:a16="http://schemas.microsoft.com/office/drawing/2014/main" id="{C52A4707-4E42-46ED-A42F-BA3AA799D174}"/>
                  </a:ext>
                </a:extLst>
              </p:cNvPr>
              <p:cNvSpPr>
                <a:spLocks noRot="1" noChangeAspect="1" noMove="1" noResize="1" noEditPoints="1" noAdjustHandles="1" noChangeArrowheads="1" noChangeShapeType="1" noTextEdit="1"/>
              </p:cNvSpPr>
              <p:nvPr/>
            </p:nvSpPr>
            <p:spPr>
              <a:xfrm>
                <a:off x="2871537" y="3763562"/>
                <a:ext cx="7058526" cy="1077218"/>
              </a:xfrm>
              <a:prstGeom prst="rect">
                <a:avLst/>
              </a:prstGeom>
              <a:blipFill>
                <a:blip r:embed="rId2"/>
                <a:stretch>
                  <a:fillRect t="-7345" b="-17514"/>
                </a:stretch>
              </a:blipFill>
            </p:spPr>
            <p:txBody>
              <a:bodyPr/>
              <a:lstStyle/>
              <a:p>
                <a:r>
                  <a:rPr lang="he-IL">
                    <a:noFill/>
                  </a:rPr>
                  <a:t> </a:t>
                </a:r>
              </a:p>
            </p:txBody>
          </p:sp>
        </mc:Fallback>
      </mc:AlternateContent>
    </p:spTree>
    <p:extLst>
      <p:ext uri="{BB962C8B-B14F-4D97-AF65-F5344CB8AC3E}">
        <p14:creationId xmlns:p14="http://schemas.microsoft.com/office/powerpoint/2010/main" val="96062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03E8BC-DAD9-4458-A9EB-45837769D983}"/>
              </a:ext>
            </a:extLst>
          </p:cNvPr>
          <p:cNvSpPr/>
          <p:nvPr/>
        </p:nvSpPr>
        <p:spPr>
          <a:xfrm>
            <a:off x="127738" y="221734"/>
            <a:ext cx="3097323" cy="369332"/>
          </a:xfrm>
          <a:prstGeom prst="rect">
            <a:avLst/>
          </a:prstGeom>
        </p:spPr>
        <p:txBody>
          <a:bodyPr wrap="none">
            <a:spAutoFit/>
          </a:bodyPr>
          <a:lstStyle/>
          <a:p>
            <a:r>
              <a:rPr lang="en-US" b="1" dirty="0">
                <a:solidFill>
                  <a:srgbClr val="999999"/>
                </a:solidFill>
                <a:latin typeface="Consolas" panose="020B0609020204030204" pitchFamily="49" charset="0"/>
              </a:rPr>
              <a:t>import</a:t>
            </a:r>
            <a:r>
              <a:rPr lang="en-US" b="1" dirty="0">
                <a:solidFill>
                  <a:srgbClr val="FFFFFF"/>
                </a:solidFill>
                <a:latin typeface="Consolas" panose="020B0609020204030204" pitchFamily="49" charset="0"/>
              </a:rPr>
              <a:t> </a:t>
            </a:r>
            <a:r>
              <a:rPr lang="en-US" b="1" dirty="0" err="1">
                <a:solidFill>
                  <a:srgbClr val="FFFFFF"/>
                </a:solidFill>
                <a:latin typeface="Consolas" panose="020B0609020204030204" pitchFamily="49" charset="0"/>
              </a:rPr>
              <a:t>java.util.Stack</a:t>
            </a:r>
            <a:r>
              <a:rPr lang="en-US" b="1" dirty="0">
                <a:solidFill>
                  <a:srgbClr val="FFFFFF"/>
                </a:solidFill>
                <a:latin typeface="Consolas" panose="020B0609020204030204" pitchFamily="49" charset="0"/>
              </a:rPr>
              <a:t>;</a:t>
            </a:r>
          </a:p>
        </p:txBody>
      </p:sp>
      <p:pic>
        <p:nvPicPr>
          <p:cNvPr id="6" name="Picture 5">
            <a:extLst>
              <a:ext uri="{FF2B5EF4-FFF2-40B4-BE49-F238E27FC236}">
                <a16:creationId xmlns:a16="http://schemas.microsoft.com/office/drawing/2014/main" id="{55DCF8C9-5BFE-4411-9EDC-D405F39D0772}"/>
              </a:ext>
            </a:extLst>
          </p:cNvPr>
          <p:cNvPicPr>
            <a:picLocks noChangeAspect="1"/>
          </p:cNvPicPr>
          <p:nvPr/>
        </p:nvPicPr>
        <p:blipFill rotWithShape="1">
          <a:blip r:embed="rId2"/>
          <a:srcRect l="21875" t="27222" r="50000" b="37963"/>
          <a:stretch/>
        </p:blipFill>
        <p:spPr>
          <a:xfrm>
            <a:off x="1917700" y="844691"/>
            <a:ext cx="7924800" cy="5518009"/>
          </a:xfrm>
          <a:prstGeom prst="rect">
            <a:avLst/>
          </a:prstGeom>
        </p:spPr>
      </p:pic>
    </p:spTree>
    <p:extLst>
      <p:ext uri="{BB962C8B-B14F-4D97-AF65-F5344CB8AC3E}">
        <p14:creationId xmlns:p14="http://schemas.microsoft.com/office/powerpoint/2010/main" val="134782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7E61-007F-7C10-28F1-29A71AB0F24D}"/>
              </a:ext>
            </a:extLst>
          </p:cNvPr>
          <p:cNvSpPr>
            <a:spLocks noGrp="1"/>
          </p:cNvSpPr>
          <p:nvPr>
            <p:ph type="title"/>
          </p:nvPr>
        </p:nvSpPr>
        <p:spPr>
          <a:xfrm>
            <a:off x="3906678" y="426720"/>
            <a:ext cx="4375467" cy="853440"/>
          </a:xfrm>
        </p:spPr>
        <p:txBody>
          <a:bodyPr/>
          <a:lstStyle/>
          <a:p>
            <a:pPr algn="ctr"/>
            <a:r>
              <a:rPr lang="he-IL" b="1" dirty="0"/>
              <a:t>שאלות בנושא מחסנית</a:t>
            </a:r>
            <a:endParaRPr lang="en-IL" b="1" dirty="0"/>
          </a:p>
        </p:txBody>
      </p:sp>
      <p:pic>
        <p:nvPicPr>
          <p:cNvPr id="5" name="Picture 4">
            <a:extLst>
              <a:ext uri="{FF2B5EF4-FFF2-40B4-BE49-F238E27FC236}">
                <a16:creationId xmlns:a16="http://schemas.microsoft.com/office/drawing/2014/main" id="{7DBEEB60-37F2-E9E1-8BCB-A9E299998A2C}"/>
              </a:ext>
            </a:extLst>
          </p:cNvPr>
          <p:cNvPicPr>
            <a:picLocks noChangeAspect="1"/>
          </p:cNvPicPr>
          <p:nvPr/>
        </p:nvPicPr>
        <p:blipFill>
          <a:blip r:embed="rId2"/>
          <a:stretch>
            <a:fillRect/>
          </a:stretch>
        </p:blipFill>
        <p:spPr>
          <a:xfrm>
            <a:off x="427036" y="1280160"/>
            <a:ext cx="11334750" cy="2714625"/>
          </a:xfrm>
          <a:prstGeom prst="rect">
            <a:avLst/>
          </a:prstGeom>
        </p:spPr>
      </p:pic>
      <p:pic>
        <p:nvPicPr>
          <p:cNvPr id="7" name="Picture 6">
            <a:extLst>
              <a:ext uri="{FF2B5EF4-FFF2-40B4-BE49-F238E27FC236}">
                <a16:creationId xmlns:a16="http://schemas.microsoft.com/office/drawing/2014/main" id="{10B226E1-AD7A-D4FC-38B6-3426679859E4}"/>
              </a:ext>
            </a:extLst>
          </p:cNvPr>
          <p:cNvPicPr>
            <a:picLocks noChangeAspect="1"/>
          </p:cNvPicPr>
          <p:nvPr/>
        </p:nvPicPr>
        <p:blipFill>
          <a:blip r:embed="rId3"/>
          <a:stretch>
            <a:fillRect/>
          </a:stretch>
        </p:blipFill>
        <p:spPr>
          <a:xfrm>
            <a:off x="427036" y="4190682"/>
            <a:ext cx="11334750" cy="2509838"/>
          </a:xfrm>
          <a:prstGeom prst="rect">
            <a:avLst/>
          </a:prstGeom>
        </p:spPr>
      </p:pic>
    </p:spTree>
    <p:extLst>
      <p:ext uri="{BB962C8B-B14F-4D97-AF65-F5344CB8AC3E}">
        <p14:creationId xmlns:p14="http://schemas.microsoft.com/office/powerpoint/2010/main" val="644078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4073-B423-05D6-98A5-2FD402EC1739}"/>
              </a:ext>
            </a:extLst>
          </p:cNvPr>
          <p:cNvSpPr>
            <a:spLocks noGrp="1"/>
          </p:cNvSpPr>
          <p:nvPr>
            <p:ph type="title"/>
          </p:nvPr>
        </p:nvSpPr>
        <p:spPr>
          <a:xfrm>
            <a:off x="3054826" y="457200"/>
            <a:ext cx="6082347" cy="975360"/>
          </a:xfrm>
        </p:spPr>
        <p:txBody>
          <a:bodyPr/>
          <a:lstStyle/>
          <a:p>
            <a:pPr algn="ctr"/>
            <a:r>
              <a:rPr lang="he-IL" b="1" dirty="0"/>
              <a:t>רעיון המימוש+מימוש עבור 1</a:t>
            </a:r>
            <a:endParaRPr lang="en-IL" b="1" dirty="0"/>
          </a:p>
        </p:txBody>
      </p:sp>
      <p:sp>
        <p:nvSpPr>
          <p:cNvPr id="3" name="Content Placeholder 2">
            <a:extLst>
              <a:ext uri="{FF2B5EF4-FFF2-40B4-BE49-F238E27FC236}">
                <a16:creationId xmlns:a16="http://schemas.microsoft.com/office/drawing/2014/main" id="{E7B5D853-FAF3-F244-36CC-53B5B8DDC3E0}"/>
              </a:ext>
            </a:extLst>
          </p:cNvPr>
          <p:cNvSpPr>
            <a:spLocks noGrp="1"/>
          </p:cNvSpPr>
          <p:nvPr>
            <p:ph idx="1"/>
          </p:nvPr>
        </p:nvSpPr>
        <p:spPr>
          <a:xfrm>
            <a:off x="1016000" y="1544320"/>
            <a:ext cx="10159999" cy="4988559"/>
          </a:xfrm>
        </p:spPr>
        <p:txBody>
          <a:bodyPr>
            <a:normAutofit/>
          </a:bodyPr>
          <a:lstStyle/>
          <a:p>
            <a:pPr marL="0" indent="0" algn="r" rtl="1">
              <a:buNone/>
            </a:pPr>
            <a:r>
              <a:rPr lang="he-IL" b="1" u="sng" dirty="0">
                <a:solidFill>
                  <a:schemeClr val="bg1">
                    <a:lumMod val="95000"/>
                    <a:lumOff val="5000"/>
                  </a:schemeClr>
                </a:solidFill>
                <a:highlight>
                  <a:srgbClr val="00FF00"/>
                </a:highlight>
              </a:rPr>
              <a:t>רעיון עבור שאלה 1:</a:t>
            </a:r>
          </a:p>
          <a:p>
            <a:pPr marL="0" indent="0" algn="r" rtl="1">
              <a:buNone/>
            </a:pPr>
            <a:r>
              <a:rPr lang="he-IL" dirty="0"/>
              <a:t>כדי לבדוק אם הסוגריים במחרוזת מאוזנים, נשתמש במחסנית.</a:t>
            </a:r>
          </a:p>
          <a:p>
            <a:pPr marL="0" indent="0" algn="r" rtl="1">
              <a:buNone/>
            </a:pPr>
            <a:r>
              <a:rPr lang="he-IL" dirty="0"/>
              <a:t>בכל פעם שנתקל בסוגר פותח, נדחוף אותו למחסנית, ובכל פעם שנתקל בסוגר סוגר, נבדוק אם הוא מתאים לסוגר הפותח האחרון במחסנית.</a:t>
            </a:r>
          </a:p>
          <a:p>
            <a:pPr marL="0" indent="0" algn="r" rtl="1">
              <a:buNone/>
            </a:pPr>
            <a:r>
              <a:rPr lang="he-IL" dirty="0"/>
              <a:t> אם המחסנית ריקה כשאנחנו מנסים לסגור סוגר, או אם בסוף הבדיקה יש סוגריים שנשארו במחסנית, אז הסוגריים אינם מאוזנים.</a:t>
            </a:r>
          </a:p>
          <a:p>
            <a:pPr marL="0" indent="0" algn="r" rtl="1">
              <a:buNone/>
            </a:pPr>
            <a:r>
              <a:rPr lang="he-IL" b="1" u="sng" dirty="0">
                <a:solidFill>
                  <a:schemeClr val="bg1">
                    <a:lumMod val="95000"/>
                    <a:lumOff val="5000"/>
                  </a:schemeClr>
                </a:solidFill>
                <a:highlight>
                  <a:srgbClr val="00FF00"/>
                </a:highlight>
              </a:rPr>
              <a:t>רעיון עבור שאלה 2:</a:t>
            </a:r>
          </a:p>
          <a:p>
            <a:pPr marL="0" indent="0" algn="r" rtl="1">
              <a:buNone/>
            </a:pPr>
            <a:r>
              <a:rPr lang="he-IL" dirty="0"/>
              <a:t>כדי לבדוק אם הספרות שאחרי הנקודה העשרונית מופיעות בסדר הפוך מאלה שלפני הנקודה העשרונית, נשתמש במחסנית אחת. תחילה נדחוף את כל הספרות שלפני הנקודה העשרונית למחסנית. לאחר מכן, נשווה כל ספרה שאחרי הנקודה העשרונית עם הספרה העליונה במחסנית.</a:t>
            </a:r>
            <a:endParaRPr lang="en-IL" dirty="0"/>
          </a:p>
        </p:txBody>
      </p:sp>
    </p:spTree>
    <p:extLst>
      <p:ext uri="{BB962C8B-B14F-4D97-AF65-F5344CB8AC3E}">
        <p14:creationId xmlns:p14="http://schemas.microsoft.com/office/powerpoint/2010/main" val="26847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834D61-FF2B-4FD3-B409-73D3D88ABAF4}"/>
              </a:ext>
            </a:extLst>
          </p:cNvPr>
          <p:cNvSpPr/>
          <p:nvPr/>
        </p:nvSpPr>
        <p:spPr>
          <a:xfrm>
            <a:off x="0" y="117693"/>
            <a:ext cx="10870131" cy="6740307"/>
          </a:xfrm>
          <a:prstGeom prst="rect">
            <a:avLst/>
          </a:prstGeom>
        </p:spPr>
        <p:txBody>
          <a:bodyPr wrap="square">
            <a:spAutoFit/>
          </a:bodyPr>
          <a:lstStyle/>
          <a:p>
            <a:r>
              <a:rPr lang="en-US" sz="1600" dirty="0">
                <a:solidFill>
                  <a:srgbClr val="666666"/>
                </a:solidFill>
                <a:latin typeface="Consolas" panose="020B0609020204030204" pitchFamily="49" charset="0"/>
              </a:rPr>
              <a:t>// Function to check if given expression is balanced or not</a:t>
            </a:r>
          </a:p>
          <a:p>
            <a:r>
              <a:rPr lang="en-US" sz="1600" b="1" dirty="0">
                <a:solidFill>
                  <a:srgbClr val="999999"/>
                </a:solidFill>
                <a:latin typeface="Consolas" panose="020B0609020204030204" pitchFamily="49" charset="0"/>
              </a:rPr>
              <a:t>private</a:t>
            </a:r>
            <a:r>
              <a:rPr lang="en-US" sz="1600" b="1" dirty="0">
                <a:solidFill>
                  <a:srgbClr val="FFFFFF"/>
                </a:solidFill>
                <a:latin typeface="Consolas" panose="020B0609020204030204" pitchFamily="49" charset="0"/>
              </a:rPr>
              <a:t> </a:t>
            </a:r>
            <a:r>
              <a:rPr lang="en-US" sz="1600" b="1" dirty="0">
                <a:solidFill>
                  <a:srgbClr val="999999"/>
                </a:solidFill>
                <a:latin typeface="Consolas" panose="020B0609020204030204" pitchFamily="49" charset="0"/>
              </a:rPr>
              <a:t>static</a:t>
            </a:r>
            <a:r>
              <a:rPr lang="en-US" sz="1600" b="1" dirty="0">
                <a:solidFill>
                  <a:srgbClr val="FFFFFF"/>
                </a:solidFill>
                <a:latin typeface="Consolas" panose="020B0609020204030204" pitchFamily="49" charset="0"/>
              </a:rPr>
              <a:t> </a:t>
            </a:r>
            <a:r>
              <a:rPr lang="en-US" sz="1600" b="1" dirty="0" err="1">
                <a:solidFill>
                  <a:srgbClr val="999999"/>
                </a:solidFill>
                <a:latin typeface="Consolas" panose="020B0609020204030204" pitchFamily="49" charset="0"/>
              </a:rPr>
              <a:t>boolean</a:t>
            </a:r>
            <a:r>
              <a:rPr lang="en-US" sz="1600" b="1" dirty="0">
                <a:solidFill>
                  <a:srgbClr val="FFFFFF"/>
                </a:solidFill>
                <a:latin typeface="Consolas" panose="020B0609020204030204" pitchFamily="49" charset="0"/>
              </a:rPr>
              <a:t> </a:t>
            </a:r>
            <a:r>
              <a:rPr lang="en-US" sz="1600" b="1" dirty="0">
                <a:solidFill>
                  <a:srgbClr val="F1C438"/>
                </a:solidFill>
                <a:latin typeface="Consolas" panose="020B0609020204030204" pitchFamily="49" charset="0"/>
              </a:rPr>
              <a:t>Question1</a:t>
            </a:r>
            <a:r>
              <a:rPr lang="en-US" sz="1600" b="1" dirty="0">
                <a:solidFill>
                  <a:srgbClr val="FFFFFF"/>
                </a:solidFill>
                <a:latin typeface="Consolas" panose="020B0609020204030204" pitchFamily="49" charset="0"/>
              </a:rPr>
              <a:t>(</a:t>
            </a:r>
            <a:r>
              <a:rPr lang="en-US" sz="1600" b="1" dirty="0">
                <a:solidFill>
                  <a:srgbClr val="9CF828"/>
                </a:solidFill>
                <a:latin typeface="Consolas" panose="020B0609020204030204" pitchFamily="49" charset="0"/>
              </a:rPr>
              <a:t>String</a:t>
            </a:r>
            <a:r>
              <a:rPr lang="en-US" sz="1600" b="1" dirty="0">
                <a:solidFill>
                  <a:srgbClr val="FFFFFF"/>
                </a:solidFill>
                <a:latin typeface="Consolas" panose="020B0609020204030204" pitchFamily="49" charset="0"/>
              </a:rPr>
              <a:t> </a:t>
            </a:r>
            <a:r>
              <a:rPr lang="en-US" sz="1600" b="1" dirty="0">
                <a:solidFill>
                  <a:srgbClr val="069609"/>
                </a:solidFill>
                <a:latin typeface="Consolas" panose="020B0609020204030204" pitchFamily="49" charset="0"/>
              </a:rPr>
              <a:t>s</a:t>
            </a:r>
            <a:r>
              <a:rPr lang="en-US" sz="1600" b="1" dirty="0">
                <a:solidFill>
                  <a:srgbClr val="FFFFFF"/>
                </a:solidFill>
                <a:latin typeface="Consolas" panose="020B0609020204030204" pitchFamily="49" charset="0"/>
              </a:rPr>
              <a:t>) {</a:t>
            </a:r>
          </a:p>
          <a:p>
            <a:pPr lvl="1"/>
            <a:r>
              <a:rPr lang="en-US" sz="1600" dirty="0">
                <a:solidFill>
                  <a:srgbClr val="666666"/>
                </a:solidFill>
                <a:latin typeface="Consolas" panose="020B0609020204030204" pitchFamily="49" charset="0"/>
              </a:rPr>
              <a:t>// take a empty stack of characters</a:t>
            </a:r>
          </a:p>
          <a:p>
            <a:pPr lvl="1"/>
            <a:r>
              <a:rPr lang="en-US" sz="1600" dirty="0">
                <a:solidFill>
                  <a:srgbClr val="9CF828"/>
                </a:solidFill>
                <a:latin typeface="Consolas" panose="020B0609020204030204" pitchFamily="49" charset="0"/>
              </a:rPr>
              <a:t>Stack</a:t>
            </a:r>
            <a:r>
              <a:rPr lang="en-US" sz="1600" dirty="0">
                <a:solidFill>
                  <a:srgbClr val="FFFFFF"/>
                </a:solidFill>
                <a:latin typeface="Consolas" panose="020B0609020204030204" pitchFamily="49" charset="0"/>
              </a:rPr>
              <a:t>&lt;</a:t>
            </a:r>
            <a:r>
              <a:rPr lang="en-US" sz="1600" dirty="0">
                <a:solidFill>
                  <a:srgbClr val="D9B0AC"/>
                </a:solidFill>
                <a:latin typeface="Consolas" panose="020B0609020204030204" pitchFamily="49" charset="0"/>
              </a:rPr>
              <a:t>Character</a:t>
            </a:r>
            <a:r>
              <a:rPr lang="en-US" sz="1600" dirty="0">
                <a:solidFill>
                  <a:srgbClr val="FFFFFF"/>
                </a:solidFill>
                <a:latin typeface="Consolas" panose="020B0609020204030204" pitchFamily="49" charset="0"/>
              </a:rPr>
              <a:t>&gt; </a:t>
            </a:r>
            <a:r>
              <a:rPr lang="en-US" sz="1600" b="1" dirty="0" err="1">
                <a:solidFill>
                  <a:srgbClr val="F7C527"/>
                </a:solidFill>
                <a:latin typeface="Consolas" panose="020B0609020204030204" pitchFamily="49" charset="0"/>
              </a:rPr>
              <a:t>st</a:t>
            </a:r>
            <a:r>
              <a:rPr lang="en-US" sz="1600" b="1" dirty="0">
                <a:solidFill>
                  <a:srgbClr val="FFFFFF"/>
                </a:solidFill>
                <a:latin typeface="Consolas" panose="020B0609020204030204" pitchFamily="49" charset="0"/>
              </a:rPr>
              <a:t> = </a:t>
            </a:r>
            <a:r>
              <a:rPr lang="en-US" sz="1600" b="1" dirty="0">
                <a:solidFill>
                  <a:srgbClr val="999999"/>
                </a:solidFill>
                <a:latin typeface="Consolas" panose="020B0609020204030204" pitchFamily="49" charset="0"/>
              </a:rPr>
              <a:t>new</a:t>
            </a:r>
            <a:r>
              <a:rPr lang="en-US" sz="1600" b="1" dirty="0">
                <a:solidFill>
                  <a:srgbClr val="FFFFFF"/>
                </a:solidFill>
                <a:latin typeface="Consolas" panose="020B0609020204030204" pitchFamily="49" charset="0"/>
              </a:rPr>
              <a:t> </a:t>
            </a:r>
            <a:r>
              <a:rPr lang="en-US" sz="1600" b="1" dirty="0">
                <a:solidFill>
                  <a:srgbClr val="F7C527"/>
                </a:solidFill>
                <a:latin typeface="Consolas" panose="020B0609020204030204" pitchFamily="49" charset="0"/>
              </a:rPr>
              <a:t>Stack</a:t>
            </a:r>
            <a:r>
              <a:rPr lang="en-US" sz="1600" b="1" dirty="0">
                <a:solidFill>
                  <a:srgbClr val="FFFFFF"/>
                </a:solidFill>
                <a:latin typeface="Consolas" panose="020B0609020204030204" pitchFamily="49" charset="0"/>
              </a:rPr>
              <a:t>&lt;</a:t>
            </a:r>
            <a:r>
              <a:rPr lang="en-US" sz="1600" b="1" dirty="0">
                <a:solidFill>
                  <a:srgbClr val="D9B0AC"/>
                </a:solidFill>
                <a:latin typeface="Consolas" panose="020B0609020204030204" pitchFamily="49" charset="0"/>
              </a:rPr>
              <a:t>Character</a:t>
            </a:r>
            <a:r>
              <a:rPr lang="en-US" sz="1600" b="1" dirty="0">
                <a:solidFill>
                  <a:srgbClr val="FFFFFF"/>
                </a:solidFill>
                <a:latin typeface="Consolas" panose="020B0609020204030204" pitchFamily="49" charset="0"/>
              </a:rPr>
              <a:t>&gt;();</a:t>
            </a:r>
            <a:endParaRPr lang="he-IL" sz="1600" dirty="0">
              <a:latin typeface="Consolas" panose="020B0609020204030204" pitchFamily="49" charset="0"/>
            </a:endParaRPr>
          </a:p>
          <a:p>
            <a:pPr lvl="1"/>
            <a:r>
              <a:rPr lang="en-US" sz="1600" dirty="0">
                <a:solidFill>
                  <a:srgbClr val="666666"/>
                </a:solidFill>
                <a:latin typeface="Consolas" panose="020B0609020204030204" pitchFamily="49" charset="0"/>
              </a:rPr>
              <a:t>// traverse the input expression</a:t>
            </a:r>
          </a:p>
          <a:p>
            <a:pPr lvl="1"/>
            <a:r>
              <a:rPr lang="nn-NO" sz="1600" b="1" dirty="0">
                <a:solidFill>
                  <a:srgbClr val="999999"/>
                </a:solidFill>
                <a:latin typeface="Consolas" panose="020B0609020204030204" pitchFamily="49" charset="0"/>
              </a:rPr>
              <a:t>for</a:t>
            </a:r>
            <a:r>
              <a:rPr lang="nn-NO" sz="1600" b="1" dirty="0">
                <a:solidFill>
                  <a:srgbClr val="FFFFFF"/>
                </a:solidFill>
                <a:latin typeface="Consolas" panose="020B0609020204030204" pitchFamily="49" charset="0"/>
              </a:rPr>
              <a:t>(</a:t>
            </a:r>
            <a:r>
              <a:rPr lang="nn-NO" sz="1600" b="1" dirty="0">
                <a:solidFill>
                  <a:srgbClr val="999999"/>
                </a:solidFill>
                <a:latin typeface="Consolas" panose="020B0609020204030204" pitchFamily="49" charset="0"/>
              </a:rPr>
              <a:t>int</a:t>
            </a:r>
            <a:r>
              <a:rPr lang="nn-NO" sz="1600" b="1" dirty="0">
                <a:solidFill>
                  <a:srgbClr val="FFFFFF"/>
                </a:solidFill>
                <a:latin typeface="Consolas" panose="020B0609020204030204" pitchFamily="49" charset="0"/>
              </a:rPr>
              <a:t> </a:t>
            </a:r>
            <a:r>
              <a:rPr lang="nn-NO" sz="1600" b="1" dirty="0">
                <a:solidFill>
                  <a:srgbClr val="F7C527"/>
                </a:solidFill>
                <a:latin typeface="Consolas" panose="020B0609020204030204" pitchFamily="49" charset="0"/>
              </a:rPr>
              <a:t>i</a:t>
            </a:r>
            <a:r>
              <a:rPr lang="nn-NO" sz="1600" b="1" dirty="0">
                <a:solidFill>
                  <a:srgbClr val="FFFFFF"/>
                </a:solidFill>
                <a:latin typeface="Consolas" panose="020B0609020204030204" pitchFamily="49" charset="0"/>
              </a:rPr>
              <a:t>=</a:t>
            </a:r>
            <a:r>
              <a:rPr lang="nn-NO" sz="1600" b="1" dirty="0">
                <a:solidFill>
                  <a:srgbClr val="FF0000"/>
                </a:solidFill>
                <a:latin typeface="Consolas" panose="020B0609020204030204" pitchFamily="49" charset="0"/>
              </a:rPr>
              <a:t>0</a:t>
            </a:r>
            <a:r>
              <a:rPr lang="nn-NO" sz="1600" b="1" dirty="0">
                <a:solidFill>
                  <a:srgbClr val="FFFFFF"/>
                </a:solidFill>
                <a:latin typeface="Consolas" panose="020B0609020204030204" pitchFamily="49" charset="0"/>
              </a:rPr>
              <a:t>, </a:t>
            </a:r>
            <a:r>
              <a:rPr lang="nn-NO" sz="1600" b="1" dirty="0">
                <a:solidFill>
                  <a:srgbClr val="F7C527"/>
                </a:solidFill>
                <a:latin typeface="Consolas" panose="020B0609020204030204" pitchFamily="49" charset="0"/>
              </a:rPr>
              <a:t>n</a:t>
            </a:r>
            <a:r>
              <a:rPr lang="nn-NO" sz="1600" b="1" dirty="0">
                <a:solidFill>
                  <a:srgbClr val="FFFFFF"/>
                </a:solidFill>
                <a:latin typeface="Consolas" panose="020B0609020204030204" pitchFamily="49" charset="0"/>
              </a:rPr>
              <a:t> = </a:t>
            </a:r>
            <a:r>
              <a:rPr lang="nn-NO" sz="1600" b="1" dirty="0">
                <a:solidFill>
                  <a:srgbClr val="069609"/>
                </a:solidFill>
                <a:latin typeface="Consolas" panose="020B0609020204030204" pitchFamily="49" charset="0"/>
              </a:rPr>
              <a:t>s</a:t>
            </a:r>
            <a:r>
              <a:rPr lang="nn-NO" sz="1600" b="1" dirty="0">
                <a:solidFill>
                  <a:srgbClr val="FFFFFF"/>
                </a:solidFill>
                <a:latin typeface="Consolas" panose="020B0609020204030204" pitchFamily="49" charset="0"/>
              </a:rPr>
              <a:t>.</a:t>
            </a:r>
            <a:r>
              <a:rPr lang="nn-NO" sz="1600" b="1" dirty="0">
                <a:solidFill>
                  <a:srgbClr val="F7C527"/>
                </a:solidFill>
                <a:latin typeface="Consolas" panose="020B0609020204030204" pitchFamily="49" charset="0"/>
              </a:rPr>
              <a:t>length</a:t>
            </a:r>
            <a:r>
              <a:rPr lang="nn-NO" sz="1600" b="1" dirty="0">
                <a:solidFill>
                  <a:srgbClr val="FFFFFF"/>
                </a:solidFill>
                <a:latin typeface="Consolas" panose="020B0609020204030204" pitchFamily="49" charset="0"/>
              </a:rPr>
              <a:t>(); </a:t>
            </a:r>
            <a:r>
              <a:rPr lang="nn-NO" sz="1600" b="1" dirty="0">
                <a:solidFill>
                  <a:srgbClr val="F7C527"/>
                </a:solidFill>
                <a:latin typeface="Consolas" panose="020B0609020204030204" pitchFamily="49" charset="0"/>
              </a:rPr>
              <a:t>i</a:t>
            </a:r>
            <a:r>
              <a:rPr lang="nn-NO" sz="1600" b="1" dirty="0">
                <a:solidFill>
                  <a:srgbClr val="FFFFFF"/>
                </a:solidFill>
                <a:latin typeface="Consolas" panose="020B0609020204030204" pitchFamily="49" charset="0"/>
              </a:rPr>
              <a:t>&lt;</a:t>
            </a:r>
            <a:r>
              <a:rPr lang="nn-NO" sz="1600" b="1" dirty="0">
                <a:solidFill>
                  <a:srgbClr val="F7C527"/>
                </a:solidFill>
                <a:latin typeface="Consolas" panose="020B0609020204030204" pitchFamily="49" charset="0"/>
              </a:rPr>
              <a:t>n</a:t>
            </a:r>
            <a:r>
              <a:rPr lang="nn-NO" sz="1600" b="1" dirty="0">
                <a:solidFill>
                  <a:srgbClr val="FFFFFF"/>
                </a:solidFill>
                <a:latin typeface="Consolas" panose="020B0609020204030204" pitchFamily="49" charset="0"/>
              </a:rPr>
              <a:t> ; </a:t>
            </a:r>
            <a:r>
              <a:rPr lang="nn-NO" sz="1600" b="1" dirty="0">
                <a:solidFill>
                  <a:srgbClr val="F7C527"/>
                </a:solidFill>
                <a:latin typeface="Consolas" panose="020B0609020204030204" pitchFamily="49" charset="0"/>
              </a:rPr>
              <a:t>i</a:t>
            </a:r>
            <a:r>
              <a:rPr lang="nn-NO" sz="1600" b="1" dirty="0">
                <a:solidFill>
                  <a:srgbClr val="FFFFFF"/>
                </a:solidFill>
                <a:latin typeface="Consolas" panose="020B0609020204030204" pitchFamily="49" charset="0"/>
              </a:rPr>
              <a:t>++) {</a:t>
            </a:r>
            <a:endParaRPr lang="he-IL" sz="1600" dirty="0">
              <a:latin typeface="Consolas" panose="020B0609020204030204" pitchFamily="49" charset="0"/>
            </a:endParaRPr>
          </a:p>
          <a:p>
            <a:pPr lvl="2"/>
            <a:r>
              <a:rPr lang="en-US" sz="1600" b="1" dirty="0">
                <a:solidFill>
                  <a:srgbClr val="999999"/>
                </a:solidFill>
                <a:latin typeface="Consolas" panose="020B0609020204030204" pitchFamily="49" charset="0"/>
              </a:rPr>
              <a:t>char</a:t>
            </a:r>
            <a:r>
              <a:rPr lang="en-US" sz="1600" b="1" dirty="0">
                <a:solidFill>
                  <a:srgbClr val="FFFFFF"/>
                </a:solidFill>
                <a:latin typeface="Consolas" panose="020B0609020204030204" pitchFamily="49" charset="0"/>
              </a:rPr>
              <a:t> </a:t>
            </a:r>
            <a:r>
              <a:rPr lang="en-US" sz="1600" b="1" dirty="0" err="1">
                <a:solidFill>
                  <a:srgbClr val="F7C527"/>
                </a:solidFill>
                <a:latin typeface="Consolas" panose="020B0609020204030204" pitchFamily="49" charset="0"/>
              </a:rPr>
              <a:t>curr</a:t>
            </a:r>
            <a:r>
              <a:rPr lang="en-US" sz="1600" b="1" dirty="0">
                <a:solidFill>
                  <a:srgbClr val="FFFFFF"/>
                </a:solidFill>
                <a:latin typeface="Consolas" panose="020B0609020204030204" pitchFamily="49" charset="0"/>
              </a:rPr>
              <a:t> = </a:t>
            </a:r>
            <a:r>
              <a:rPr lang="en-US" sz="1600" b="1" dirty="0" err="1">
                <a:solidFill>
                  <a:srgbClr val="069609"/>
                </a:solidFill>
                <a:latin typeface="Consolas" panose="020B0609020204030204" pitchFamily="49" charset="0"/>
              </a:rPr>
              <a:t>s</a:t>
            </a:r>
            <a:r>
              <a:rPr lang="en-US" sz="1600" b="1" dirty="0" err="1">
                <a:solidFill>
                  <a:srgbClr val="FFFFFF"/>
                </a:solidFill>
                <a:latin typeface="Consolas" panose="020B0609020204030204" pitchFamily="49" charset="0"/>
              </a:rPr>
              <a:t>.</a:t>
            </a:r>
            <a:r>
              <a:rPr lang="en-US" sz="1600" b="1" dirty="0" err="1">
                <a:solidFill>
                  <a:srgbClr val="F7C527"/>
                </a:solidFill>
                <a:latin typeface="Consolas" panose="020B0609020204030204" pitchFamily="49" charset="0"/>
              </a:rPr>
              <a:t>charAt</a:t>
            </a:r>
            <a:r>
              <a:rPr lang="en-US" sz="1600" b="1" dirty="0">
                <a:solidFill>
                  <a:srgbClr val="FFFFFF"/>
                </a:solidFill>
                <a:latin typeface="Consolas" panose="020B0609020204030204" pitchFamily="49" charset="0"/>
              </a:rPr>
              <a:t>(</a:t>
            </a:r>
            <a:r>
              <a:rPr lang="en-US" sz="1600" b="1" dirty="0" err="1">
                <a:solidFill>
                  <a:srgbClr val="F7C527"/>
                </a:solidFill>
                <a:latin typeface="Consolas" panose="020B0609020204030204" pitchFamily="49" charset="0"/>
              </a:rPr>
              <a:t>i</a:t>
            </a:r>
            <a:r>
              <a:rPr lang="en-US" sz="1600" b="1" dirty="0">
                <a:solidFill>
                  <a:srgbClr val="FFFFFF"/>
                </a:solidFill>
                <a:latin typeface="Consolas" panose="020B0609020204030204" pitchFamily="49" charset="0"/>
              </a:rPr>
              <a:t>);</a:t>
            </a:r>
            <a:endParaRPr lang="he-IL" sz="1600" dirty="0">
              <a:latin typeface="Consolas" panose="020B0609020204030204" pitchFamily="49" charset="0"/>
            </a:endParaRPr>
          </a:p>
          <a:p>
            <a:pPr lvl="2"/>
            <a:r>
              <a:rPr lang="en-US" sz="1600" dirty="0">
                <a:solidFill>
                  <a:srgbClr val="666666"/>
                </a:solidFill>
                <a:latin typeface="Consolas" panose="020B0609020204030204" pitchFamily="49" charset="0"/>
              </a:rPr>
              <a:t>// if current char in the expression is a opening brace, push it to the stack</a:t>
            </a:r>
          </a:p>
          <a:p>
            <a:pPr lvl="2"/>
            <a:r>
              <a:rPr lang="en-US" sz="1600" b="1" dirty="0">
                <a:solidFill>
                  <a:srgbClr val="999999"/>
                </a:solidFill>
                <a:latin typeface="Consolas" panose="020B0609020204030204" pitchFamily="49" charset="0"/>
              </a:rPr>
              <a:t>if</a:t>
            </a:r>
            <a:r>
              <a:rPr lang="en-US" sz="1600" b="1" dirty="0">
                <a:solidFill>
                  <a:srgbClr val="FFFFFF"/>
                </a:solidFill>
                <a:latin typeface="Consolas" panose="020B0609020204030204" pitchFamily="49" charset="0"/>
              </a:rPr>
              <a:t>(</a:t>
            </a:r>
            <a:r>
              <a:rPr lang="en-US" sz="1600" b="1" dirty="0" err="1">
                <a:solidFill>
                  <a:srgbClr val="F7C527"/>
                </a:solidFill>
                <a:latin typeface="Consolas" panose="020B0609020204030204" pitchFamily="49" charset="0"/>
              </a:rPr>
              <a:t>curr</a:t>
            </a:r>
            <a:r>
              <a:rPr lang="en-US" sz="1600" b="1" dirty="0">
                <a:solidFill>
                  <a:srgbClr val="FFFFFF"/>
                </a:solidFill>
                <a:latin typeface="Consolas" panose="020B0609020204030204" pitchFamily="49" charset="0"/>
              </a:rPr>
              <a:t> == </a:t>
            </a:r>
            <a:r>
              <a:rPr lang="en-US" sz="1600" b="1" dirty="0">
                <a:solidFill>
                  <a:srgbClr val="00A40F"/>
                </a:solidFill>
                <a:latin typeface="Consolas" panose="020B0609020204030204" pitchFamily="49" charset="0"/>
              </a:rPr>
              <a:t>'('</a:t>
            </a:r>
            <a:r>
              <a:rPr lang="en-US" sz="1600" b="1" dirty="0">
                <a:solidFill>
                  <a:srgbClr val="FFFFFF"/>
                </a:solidFill>
                <a:latin typeface="Consolas" panose="020B0609020204030204" pitchFamily="49" charset="0"/>
              </a:rPr>
              <a:t> || </a:t>
            </a:r>
            <a:r>
              <a:rPr lang="en-US" sz="1600" b="1" dirty="0" err="1">
                <a:solidFill>
                  <a:srgbClr val="F7C527"/>
                </a:solidFill>
                <a:latin typeface="Consolas" panose="020B0609020204030204" pitchFamily="49" charset="0"/>
              </a:rPr>
              <a:t>curr</a:t>
            </a:r>
            <a:r>
              <a:rPr lang="en-US" sz="1600" b="1" dirty="0">
                <a:solidFill>
                  <a:srgbClr val="FFFFFF"/>
                </a:solidFill>
                <a:latin typeface="Consolas" panose="020B0609020204030204" pitchFamily="49" charset="0"/>
              </a:rPr>
              <a:t> == </a:t>
            </a:r>
            <a:r>
              <a:rPr lang="en-US" sz="1600" b="1" dirty="0">
                <a:solidFill>
                  <a:srgbClr val="00A40F"/>
                </a:solidFill>
                <a:latin typeface="Consolas" panose="020B0609020204030204" pitchFamily="49" charset="0"/>
              </a:rPr>
              <a:t>'{'</a:t>
            </a:r>
            <a:r>
              <a:rPr lang="en-US" sz="1600" b="1" dirty="0">
                <a:solidFill>
                  <a:srgbClr val="FFFFFF"/>
                </a:solidFill>
                <a:latin typeface="Consolas" panose="020B0609020204030204" pitchFamily="49" charset="0"/>
              </a:rPr>
              <a:t> || </a:t>
            </a:r>
            <a:r>
              <a:rPr lang="en-US" sz="1600" b="1" dirty="0" err="1">
                <a:solidFill>
                  <a:srgbClr val="F7C527"/>
                </a:solidFill>
                <a:latin typeface="Consolas" panose="020B0609020204030204" pitchFamily="49" charset="0"/>
              </a:rPr>
              <a:t>curr</a:t>
            </a:r>
            <a:r>
              <a:rPr lang="en-US" sz="1600" b="1" dirty="0">
                <a:solidFill>
                  <a:srgbClr val="FFFFFF"/>
                </a:solidFill>
                <a:latin typeface="Consolas" panose="020B0609020204030204" pitchFamily="49" charset="0"/>
              </a:rPr>
              <a:t> == </a:t>
            </a:r>
            <a:r>
              <a:rPr lang="en-US" sz="1600" b="1" dirty="0">
                <a:solidFill>
                  <a:srgbClr val="00A40F"/>
                </a:solidFill>
                <a:latin typeface="Consolas" panose="020B0609020204030204" pitchFamily="49" charset="0"/>
              </a:rPr>
              <a:t>'['</a:t>
            </a:r>
            <a:r>
              <a:rPr lang="en-US" sz="1600" b="1" dirty="0">
                <a:solidFill>
                  <a:srgbClr val="FFFFFF"/>
                </a:solidFill>
                <a:latin typeface="Consolas" panose="020B0609020204030204" pitchFamily="49" charset="0"/>
              </a:rPr>
              <a:t> ) {</a:t>
            </a:r>
          </a:p>
          <a:p>
            <a:pPr lvl="4"/>
            <a:r>
              <a:rPr lang="en-US" sz="1600" dirty="0" err="1">
                <a:solidFill>
                  <a:srgbClr val="F7C527"/>
                </a:solidFill>
                <a:latin typeface="Consolas" panose="020B0609020204030204" pitchFamily="49" charset="0"/>
              </a:rPr>
              <a:t>st</a:t>
            </a:r>
            <a:r>
              <a:rPr lang="en-US" sz="1600" dirty="0" err="1">
                <a:solidFill>
                  <a:srgbClr val="FFFFFF"/>
                </a:solidFill>
                <a:latin typeface="Consolas" panose="020B0609020204030204" pitchFamily="49" charset="0"/>
              </a:rPr>
              <a:t>.</a:t>
            </a:r>
            <a:r>
              <a:rPr lang="en-US" sz="1600" dirty="0" err="1">
                <a:solidFill>
                  <a:srgbClr val="F7C527"/>
                </a:solidFill>
                <a:latin typeface="Consolas" panose="020B0609020204030204" pitchFamily="49" charset="0"/>
              </a:rPr>
              <a:t>push</a:t>
            </a:r>
            <a:r>
              <a:rPr lang="en-US" sz="1600" dirty="0">
                <a:solidFill>
                  <a:srgbClr val="FFFFFF"/>
                </a:solidFill>
                <a:latin typeface="Consolas" panose="020B0609020204030204" pitchFamily="49" charset="0"/>
              </a:rPr>
              <a:t>(</a:t>
            </a:r>
            <a:r>
              <a:rPr lang="en-US" sz="1600" dirty="0" err="1">
                <a:solidFill>
                  <a:srgbClr val="F7C527"/>
                </a:solidFill>
                <a:latin typeface="Consolas" panose="020B0609020204030204" pitchFamily="49" charset="0"/>
              </a:rPr>
              <a:t>curr</a:t>
            </a:r>
            <a:r>
              <a:rPr lang="en-US" sz="1600" dirty="0">
                <a:solidFill>
                  <a:srgbClr val="FFFFFF"/>
                </a:solidFill>
                <a:latin typeface="Consolas" panose="020B0609020204030204" pitchFamily="49" charset="0"/>
              </a:rPr>
              <a:t>);</a:t>
            </a:r>
          </a:p>
          <a:p>
            <a:pPr lvl="2"/>
            <a:r>
              <a:rPr lang="en-US" sz="1600" dirty="0">
                <a:solidFill>
                  <a:srgbClr val="FFFFFF"/>
                </a:solidFill>
                <a:latin typeface="Consolas" panose="020B0609020204030204" pitchFamily="49" charset="0"/>
              </a:rPr>
              <a:t>}</a:t>
            </a:r>
            <a:endParaRPr lang="he-IL" sz="1600" dirty="0">
              <a:solidFill>
                <a:srgbClr val="FFFFFF"/>
              </a:solidFill>
              <a:latin typeface="Consolas" panose="020B0609020204030204" pitchFamily="49" charset="0"/>
            </a:endParaRPr>
          </a:p>
          <a:p>
            <a:pPr lvl="2"/>
            <a:r>
              <a:rPr lang="en-US" sz="1600" b="1" dirty="0">
                <a:solidFill>
                  <a:srgbClr val="999999"/>
                </a:solidFill>
                <a:latin typeface="Consolas" panose="020B0609020204030204" pitchFamily="49" charset="0"/>
              </a:rPr>
              <a:t>else</a:t>
            </a:r>
            <a:r>
              <a:rPr lang="en-US" sz="1600" b="1" dirty="0">
                <a:solidFill>
                  <a:srgbClr val="FFFFFF"/>
                </a:solidFill>
                <a:latin typeface="Consolas" panose="020B0609020204030204" pitchFamily="49" charset="0"/>
              </a:rPr>
              <a:t> { </a:t>
            </a:r>
            <a:r>
              <a:rPr lang="en-US" sz="1600" b="1" dirty="0">
                <a:solidFill>
                  <a:srgbClr val="666666"/>
                </a:solidFill>
                <a:latin typeface="Consolas" panose="020B0609020204030204" pitchFamily="49" charset="0"/>
              </a:rPr>
              <a:t>// Its } or ) or ]</a:t>
            </a:r>
            <a:endParaRPr lang="he-IL" sz="1600" dirty="0">
              <a:latin typeface="Consolas" panose="020B0609020204030204" pitchFamily="49" charset="0"/>
            </a:endParaRPr>
          </a:p>
          <a:p>
            <a:pPr lvl="3"/>
            <a:r>
              <a:rPr lang="en-US" sz="1600" dirty="0">
                <a:solidFill>
                  <a:srgbClr val="666666"/>
                </a:solidFill>
                <a:latin typeface="Consolas" panose="020B0609020204030204" pitchFamily="49" charset="0"/>
              </a:rPr>
              <a:t>// return false if mismatch is found </a:t>
            </a:r>
          </a:p>
          <a:p>
            <a:pPr lvl="3"/>
            <a:r>
              <a:rPr lang="en-US" sz="1600" b="1" dirty="0">
                <a:solidFill>
                  <a:srgbClr val="999999"/>
                </a:solidFill>
                <a:latin typeface="Consolas" panose="020B0609020204030204" pitchFamily="49" charset="0"/>
              </a:rPr>
              <a:t>if</a:t>
            </a:r>
            <a:r>
              <a:rPr lang="en-US" sz="1600" b="1" dirty="0">
                <a:solidFill>
                  <a:srgbClr val="FFFFFF"/>
                </a:solidFill>
                <a:latin typeface="Consolas" panose="020B0609020204030204" pitchFamily="49" charset="0"/>
              </a:rPr>
              <a:t>(</a:t>
            </a:r>
            <a:r>
              <a:rPr lang="en-US" sz="1600" b="1" dirty="0" err="1">
                <a:solidFill>
                  <a:srgbClr val="F7C527"/>
                </a:solidFill>
                <a:latin typeface="Consolas" panose="020B0609020204030204" pitchFamily="49" charset="0"/>
              </a:rPr>
              <a:t>st</a:t>
            </a:r>
            <a:r>
              <a:rPr lang="en-US" sz="1600" b="1" dirty="0" err="1">
                <a:solidFill>
                  <a:srgbClr val="FFFFFF"/>
                </a:solidFill>
                <a:latin typeface="Consolas" panose="020B0609020204030204" pitchFamily="49" charset="0"/>
              </a:rPr>
              <a:t>.</a:t>
            </a:r>
            <a:r>
              <a:rPr lang="en-US" sz="1600" b="1" dirty="0" err="1">
                <a:solidFill>
                  <a:srgbClr val="F7C527"/>
                </a:solidFill>
                <a:latin typeface="Consolas" panose="020B0609020204030204" pitchFamily="49" charset="0"/>
              </a:rPr>
              <a:t>isEmpty</a:t>
            </a:r>
            <a:r>
              <a:rPr lang="en-US" sz="1600" b="1" dirty="0">
                <a:solidFill>
                  <a:srgbClr val="FFFFFF"/>
                </a:solidFill>
                <a:latin typeface="Consolas" panose="020B0609020204030204" pitchFamily="49" charset="0"/>
              </a:rPr>
              <a:t>())</a:t>
            </a:r>
          </a:p>
          <a:p>
            <a:pPr lvl="3"/>
            <a:r>
              <a:rPr lang="en-US" sz="1600" b="1" dirty="0">
                <a:solidFill>
                  <a:srgbClr val="999999"/>
                </a:solidFill>
                <a:latin typeface="Consolas" panose="020B0609020204030204" pitchFamily="49" charset="0"/>
              </a:rPr>
              <a:t>	return</a:t>
            </a:r>
            <a:r>
              <a:rPr lang="en-US" sz="1600" b="1" dirty="0">
                <a:solidFill>
                  <a:srgbClr val="FFFFFF"/>
                </a:solidFill>
                <a:latin typeface="Consolas" panose="020B0609020204030204" pitchFamily="49" charset="0"/>
              </a:rPr>
              <a:t> </a:t>
            </a:r>
            <a:r>
              <a:rPr lang="en-US" sz="1600" b="1" dirty="0">
                <a:solidFill>
                  <a:srgbClr val="999999"/>
                </a:solidFill>
                <a:latin typeface="Consolas" panose="020B0609020204030204" pitchFamily="49" charset="0"/>
              </a:rPr>
              <a:t>false</a:t>
            </a:r>
            <a:r>
              <a:rPr lang="en-US" sz="1600" b="1" dirty="0">
                <a:solidFill>
                  <a:srgbClr val="FFFFFF"/>
                </a:solidFill>
                <a:latin typeface="Consolas" panose="020B0609020204030204" pitchFamily="49" charset="0"/>
              </a:rPr>
              <a:t>;</a:t>
            </a:r>
            <a:endParaRPr lang="he-IL" sz="1600" dirty="0">
              <a:latin typeface="Consolas" panose="020B0609020204030204" pitchFamily="49" charset="0"/>
            </a:endParaRPr>
          </a:p>
          <a:p>
            <a:pPr lvl="3"/>
            <a:r>
              <a:rPr lang="en-US" sz="1600" dirty="0">
                <a:solidFill>
                  <a:srgbClr val="666666"/>
                </a:solidFill>
                <a:latin typeface="Consolas" panose="020B0609020204030204" pitchFamily="49" charset="0"/>
              </a:rPr>
              <a:t>// pop character from the stack</a:t>
            </a:r>
          </a:p>
          <a:p>
            <a:pPr lvl="3"/>
            <a:r>
              <a:rPr lang="en-US" sz="1600" b="1" dirty="0">
                <a:solidFill>
                  <a:srgbClr val="999999"/>
                </a:solidFill>
                <a:latin typeface="Consolas" panose="020B0609020204030204" pitchFamily="49" charset="0"/>
              </a:rPr>
              <a:t>char</a:t>
            </a:r>
            <a:r>
              <a:rPr lang="en-US" sz="1600" b="1" dirty="0">
                <a:solidFill>
                  <a:srgbClr val="FFFFFF"/>
                </a:solidFill>
                <a:latin typeface="Consolas" panose="020B0609020204030204" pitchFamily="49" charset="0"/>
              </a:rPr>
              <a:t> </a:t>
            </a:r>
            <a:r>
              <a:rPr lang="en-US" sz="1600" b="1" dirty="0">
                <a:solidFill>
                  <a:srgbClr val="F7C527"/>
                </a:solidFill>
                <a:latin typeface="Consolas" panose="020B0609020204030204" pitchFamily="49" charset="0"/>
              </a:rPr>
              <a:t>top</a:t>
            </a:r>
            <a:r>
              <a:rPr lang="en-US" sz="1600" b="1" dirty="0">
                <a:solidFill>
                  <a:srgbClr val="FFFFFF"/>
                </a:solidFill>
                <a:latin typeface="Consolas" panose="020B0609020204030204" pitchFamily="49" charset="0"/>
              </a:rPr>
              <a:t> = </a:t>
            </a:r>
            <a:r>
              <a:rPr lang="en-US" sz="1600" b="1" dirty="0" err="1">
                <a:solidFill>
                  <a:srgbClr val="F7C527"/>
                </a:solidFill>
                <a:latin typeface="Consolas" panose="020B0609020204030204" pitchFamily="49" charset="0"/>
              </a:rPr>
              <a:t>st</a:t>
            </a:r>
            <a:r>
              <a:rPr lang="en-US" sz="1600" b="1" dirty="0" err="1">
                <a:solidFill>
                  <a:srgbClr val="FFFFFF"/>
                </a:solidFill>
                <a:latin typeface="Consolas" panose="020B0609020204030204" pitchFamily="49" charset="0"/>
              </a:rPr>
              <a:t>.</a:t>
            </a:r>
            <a:r>
              <a:rPr lang="en-US" sz="1600" b="1" dirty="0" err="1">
                <a:solidFill>
                  <a:srgbClr val="F7C527"/>
                </a:solidFill>
                <a:latin typeface="Consolas" panose="020B0609020204030204" pitchFamily="49" charset="0"/>
              </a:rPr>
              <a:t>pop</a:t>
            </a:r>
            <a:r>
              <a:rPr lang="en-US" sz="1600" b="1" dirty="0">
                <a:solidFill>
                  <a:srgbClr val="FFFFFF"/>
                </a:solidFill>
                <a:latin typeface="Consolas" panose="020B0609020204030204" pitchFamily="49" charset="0"/>
              </a:rPr>
              <a:t>();</a:t>
            </a:r>
          </a:p>
          <a:p>
            <a:pPr lvl="3"/>
            <a:r>
              <a:rPr lang="en-US" sz="1600" b="1" dirty="0">
                <a:solidFill>
                  <a:srgbClr val="999999"/>
                </a:solidFill>
                <a:latin typeface="Consolas" panose="020B0609020204030204" pitchFamily="49" charset="0"/>
              </a:rPr>
              <a:t>if</a:t>
            </a:r>
            <a:r>
              <a:rPr lang="en-US" sz="1600" b="1" dirty="0">
                <a:solidFill>
                  <a:srgbClr val="FFFFFF"/>
                </a:solidFill>
                <a:latin typeface="Consolas" panose="020B0609020204030204" pitchFamily="49" charset="0"/>
              </a:rPr>
              <a:t>( </a:t>
            </a:r>
            <a:r>
              <a:rPr lang="en-US" sz="1600" b="1" dirty="0">
                <a:solidFill>
                  <a:srgbClr val="F7C527"/>
                </a:solidFill>
                <a:latin typeface="Consolas" panose="020B0609020204030204" pitchFamily="49" charset="0"/>
              </a:rPr>
              <a:t>top</a:t>
            </a:r>
            <a:r>
              <a:rPr lang="en-US" sz="1600" b="1" dirty="0">
                <a:solidFill>
                  <a:srgbClr val="FFFFFF"/>
                </a:solidFill>
                <a:latin typeface="Consolas" panose="020B0609020204030204" pitchFamily="49" charset="0"/>
              </a:rPr>
              <a:t> == </a:t>
            </a:r>
            <a:r>
              <a:rPr lang="en-US" sz="1600" b="1" dirty="0">
                <a:solidFill>
                  <a:srgbClr val="00A40F"/>
                </a:solidFill>
                <a:latin typeface="Consolas" panose="020B0609020204030204" pitchFamily="49" charset="0"/>
              </a:rPr>
              <a:t>'('</a:t>
            </a:r>
            <a:r>
              <a:rPr lang="en-US" sz="1600" b="1" dirty="0">
                <a:solidFill>
                  <a:srgbClr val="FFFFFF"/>
                </a:solidFill>
                <a:latin typeface="Consolas" panose="020B0609020204030204" pitchFamily="49" charset="0"/>
              </a:rPr>
              <a:t> &amp;&amp; </a:t>
            </a:r>
            <a:r>
              <a:rPr lang="en-US" sz="1600" b="1" dirty="0" err="1">
                <a:solidFill>
                  <a:srgbClr val="F7C527"/>
                </a:solidFill>
                <a:latin typeface="Consolas" panose="020B0609020204030204" pitchFamily="49" charset="0"/>
              </a:rPr>
              <a:t>curr</a:t>
            </a:r>
            <a:r>
              <a:rPr lang="en-US" sz="1600" b="1" dirty="0">
                <a:solidFill>
                  <a:srgbClr val="FFFFFF"/>
                </a:solidFill>
                <a:latin typeface="Consolas" panose="020B0609020204030204" pitchFamily="49" charset="0"/>
              </a:rPr>
              <a:t> != </a:t>
            </a:r>
            <a:r>
              <a:rPr lang="en-US" sz="1600" b="1" dirty="0">
                <a:solidFill>
                  <a:srgbClr val="00A40F"/>
                </a:solidFill>
                <a:latin typeface="Consolas" panose="020B0609020204030204" pitchFamily="49" charset="0"/>
              </a:rPr>
              <a:t>')'</a:t>
            </a:r>
            <a:r>
              <a:rPr lang="en-US" sz="1600" b="1" dirty="0">
                <a:solidFill>
                  <a:srgbClr val="FFFFFF"/>
                </a:solidFill>
                <a:latin typeface="Consolas" panose="020B0609020204030204" pitchFamily="49" charset="0"/>
              </a:rPr>
              <a:t> ||</a:t>
            </a:r>
          </a:p>
          <a:p>
            <a:pPr lvl="3"/>
            <a:r>
              <a:rPr lang="en-US" sz="1600" dirty="0">
                <a:solidFill>
                  <a:srgbClr val="F7C527"/>
                </a:solidFill>
                <a:latin typeface="Consolas" panose="020B0609020204030204" pitchFamily="49" charset="0"/>
              </a:rPr>
              <a:t>	top</a:t>
            </a:r>
            <a:r>
              <a:rPr lang="en-US" sz="1600" dirty="0">
                <a:solidFill>
                  <a:srgbClr val="FFFFFF"/>
                </a:solidFill>
                <a:latin typeface="Consolas" panose="020B0609020204030204" pitchFamily="49" charset="0"/>
              </a:rPr>
              <a:t> == </a:t>
            </a:r>
            <a:r>
              <a:rPr lang="en-US" sz="1600" dirty="0">
                <a:solidFill>
                  <a:srgbClr val="00A40F"/>
                </a:solidFill>
                <a:latin typeface="Consolas" panose="020B0609020204030204" pitchFamily="49" charset="0"/>
              </a:rPr>
              <a:t>'['</a:t>
            </a:r>
            <a:r>
              <a:rPr lang="en-US" sz="1600" dirty="0">
                <a:solidFill>
                  <a:srgbClr val="FFFFFF"/>
                </a:solidFill>
                <a:latin typeface="Consolas" panose="020B0609020204030204" pitchFamily="49" charset="0"/>
              </a:rPr>
              <a:t> &amp;&amp; </a:t>
            </a:r>
            <a:r>
              <a:rPr lang="en-US" sz="1600" dirty="0" err="1">
                <a:solidFill>
                  <a:srgbClr val="F7C527"/>
                </a:solidFill>
                <a:latin typeface="Consolas" panose="020B0609020204030204" pitchFamily="49" charset="0"/>
              </a:rPr>
              <a:t>curr</a:t>
            </a:r>
            <a:r>
              <a:rPr lang="en-US" sz="1600" dirty="0">
                <a:solidFill>
                  <a:srgbClr val="FFFFFF"/>
                </a:solidFill>
                <a:latin typeface="Consolas" panose="020B0609020204030204" pitchFamily="49" charset="0"/>
              </a:rPr>
              <a:t> != </a:t>
            </a:r>
            <a:r>
              <a:rPr lang="en-US" sz="1600" dirty="0">
                <a:solidFill>
                  <a:srgbClr val="00A40F"/>
                </a:solidFill>
                <a:latin typeface="Consolas" panose="020B0609020204030204" pitchFamily="49" charset="0"/>
              </a:rPr>
              <a:t>']'</a:t>
            </a:r>
            <a:r>
              <a:rPr lang="en-US" sz="1600" dirty="0">
                <a:solidFill>
                  <a:srgbClr val="FFFFFF"/>
                </a:solidFill>
                <a:latin typeface="Consolas" panose="020B0609020204030204" pitchFamily="49" charset="0"/>
              </a:rPr>
              <a:t> ||</a:t>
            </a:r>
          </a:p>
          <a:p>
            <a:pPr lvl="3"/>
            <a:r>
              <a:rPr lang="en-US" sz="1600" dirty="0">
                <a:solidFill>
                  <a:srgbClr val="F7C527"/>
                </a:solidFill>
                <a:latin typeface="Consolas" panose="020B0609020204030204" pitchFamily="49" charset="0"/>
              </a:rPr>
              <a:t>	top</a:t>
            </a:r>
            <a:r>
              <a:rPr lang="en-US" sz="1600" dirty="0">
                <a:solidFill>
                  <a:srgbClr val="FFFFFF"/>
                </a:solidFill>
                <a:latin typeface="Consolas" panose="020B0609020204030204" pitchFamily="49" charset="0"/>
              </a:rPr>
              <a:t> == </a:t>
            </a:r>
            <a:r>
              <a:rPr lang="en-US" sz="1600" dirty="0">
                <a:solidFill>
                  <a:srgbClr val="00A40F"/>
                </a:solidFill>
                <a:latin typeface="Consolas" panose="020B0609020204030204" pitchFamily="49" charset="0"/>
              </a:rPr>
              <a:t>'{'</a:t>
            </a:r>
            <a:r>
              <a:rPr lang="en-US" sz="1600" dirty="0">
                <a:solidFill>
                  <a:srgbClr val="FFFFFF"/>
                </a:solidFill>
                <a:latin typeface="Consolas" panose="020B0609020204030204" pitchFamily="49" charset="0"/>
              </a:rPr>
              <a:t> &amp;&amp; </a:t>
            </a:r>
            <a:r>
              <a:rPr lang="en-US" sz="1600" dirty="0" err="1">
                <a:solidFill>
                  <a:srgbClr val="F7C527"/>
                </a:solidFill>
                <a:latin typeface="Consolas" panose="020B0609020204030204" pitchFamily="49" charset="0"/>
              </a:rPr>
              <a:t>curr</a:t>
            </a:r>
            <a:r>
              <a:rPr lang="en-US" sz="1600" dirty="0">
                <a:solidFill>
                  <a:srgbClr val="FFFFFF"/>
                </a:solidFill>
                <a:latin typeface="Consolas" panose="020B0609020204030204" pitchFamily="49" charset="0"/>
              </a:rPr>
              <a:t> != </a:t>
            </a:r>
            <a:r>
              <a:rPr lang="en-US" sz="1600" dirty="0">
                <a:solidFill>
                  <a:srgbClr val="00A40F"/>
                </a:solidFill>
                <a:latin typeface="Consolas" panose="020B0609020204030204" pitchFamily="49" charset="0"/>
              </a:rPr>
              <a:t>'}'</a:t>
            </a:r>
            <a:r>
              <a:rPr lang="en-US" sz="1600" dirty="0">
                <a:solidFill>
                  <a:srgbClr val="FFFFFF"/>
                </a:solidFill>
                <a:latin typeface="Consolas" panose="020B0609020204030204" pitchFamily="49" charset="0"/>
              </a:rPr>
              <a:t> )</a:t>
            </a:r>
          </a:p>
          <a:p>
            <a:pPr lvl="3"/>
            <a:r>
              <a:rPr lang="en-US" sz="1600" b="1" dirty="0">
                <a:solidFill>
                  <a:srgbClr val="999999"/>
                </a:solidFill>
                <a:latin typeface="Consolas" panose="020B0609020204030204" pitchFamily="49" charset="0"/>
              </a:rPr>
              <a:t>		return</a:t>
            </a:r>
            <a:r>
              <a:rPr lang="en-US" sz="1600" b="1" dirty="0">
                <a:solidFill>
                  <a:srgbClr val="FFFFFF"/>
                </a:solidFill>
                <a:latin typeface="Consolas" panose="020B0609020204030204" pitchFamily="49" charset="0"/>
              </a:rPr>
              <a:t> </a:t>
            </a:r>
            <a:r>
              <a:rPr lang="en-US" sz="1600" b="1" dirty="0">
                <a:solidFill>
                  <a:srgbClr val="999999"/>
                </a:solidFill>
                <a:latin typeface="Consolas" panose="020B0609020204030204" pitchFamily="49" charset="0"/>
              </a:rPr>
              <a:t>false</a:t>
            </a:r>
            <a:r>
              <a:rPr lang="en-US" sz="1600" b="1" dirty="0">
                <a:solidFill>
                  <a:srgbClr val="FFFFFF"/>
                </a:solidFill>
                <a:latin typeface="Consolas" panose="020B0609020204030204" pitchFamily="49" charset="0"/>
              </a:rPr>
              <a:t>;</a:t>
            </a:r>
          </a:p>
          <a:p>
            <a:pPr lvl="2"/>
            <a:r>
              <a:rPr lang="en-US" sz="1600" dirty="0">
                <a:solidFill>
                  <a:srgbClr val="FFFFFF"/>
                </a:solidFill>
                <a:latin typeface="Consolas" panose="020B0609020204030204" pitchFamily="49" charset="0"/>
              </a:rPr>
              <a:t>}</a:t>
            </a:r>
            <a:endParaRPr lang="he-IL" sz="1600" dirty="0">
              <a:solidFill>
                <a:srgbClr val="FFFFFF"/>
              </a:solidFill>
              <a:latin typeface="Consolas" panose="020B0609020204030204" pitchFamily="49" charset="0"/>
            </a:endParaRPr>
          </a:p>
          <a:p>
            <a:pPr lvl="1"/>
            <a:r>
              <a:rPr lang="he-IL" sz="1600" dirty="0">
                <a:solidFill>
                  <a:srgbClr val="FFFFFF"/>
                </a:solidFill>
                <a:latin typeface="Consolas" panose="020B0609020204030204" pitchFamily="49" charset="0"/>
              </a:rPr>
              <a:t>{</a:t>
            </a:r>
          </a:p>
          <a:p>
            <a:pPr lvl="1"/>
            <a:r>
              <a:rPr lang="en-US" sz="1600" dirty="0">
                <a:solidFill>
                  <a:srgbClr val="666666"/>
                </a:solidFill>
                <a:latin typeface="Consolas" panose="020B0609020204030204" pitchFamily="49" charset="0"/>
              </a:rPr>
              <a:t>// expression is balanced only if stack is empty at this point</a:t>
            </a:r>
          </a:p>
          <a:p>
            <a:pPr lvl="1"/>
            <a:r>
              <a:rPr lang="en-US" sz="1600" b="1" dirty="0">
                <a:solidFill>
                  <a:srgbClr val="999999"/>
                </a:solidFill>
                <a:latin typeface="Consolas" panose="020B0609020204030204" pitchFamily="49" charset="0"/>
              </a:rPr>
              <a:t>return</a:t>
            </a:r>
            <a:r>
              <a:rPr lang="en-US" sz="1600" b="1" dirty="0">
                <a:solidFill>
                  <a:srgbClr val="FFFFFF"/>
                </a:solidFill>
                <a:latin typeface="Consolas" panose="020B0609020204030204" pitchFamily="49" charset="0"/>
              </a:rPr>
              <a:t> </a:t>
            </a:r>
            <a:r>
              <a:rPr lang="en-US" sz="1600" b="1" dirty="0" err="1">
                <a:solidFill>
                  <a:srgbClr val="F7C527"/>
                </a:solidFill>
                <a:latin typeface="Consolas" panose="020B0609020204030204" pitchFamily="49" charset="0"/>
              </a:rPr>
              <a:t>st</a:t>
            </a:r>
            <a:r>
              <a:rPr lang="en-US" sz="1600" b="1" dirty="0" err="1">
                <a:solidFill>
                  <a:srgbClr val="FFFFFF"/>
                </a:solidFill>
                <a:latin typeface="Consolas" panose="020B0609020204030204" pitchFamily="49" charset="0"/>
              </a:rPr>
              <a:t>.</a:t>
            </a:r>
            <a:r>
              <a:rPr lang="en-US" sz="1600" b="1" dirty="0" err="1">
                <a:solidFill>
                  <a:srgbClr val="F7C527"/>
                </a:solidFill>
                <a:latin typeface="Consolas" panose="020B0609020204030204" pitchFamily="49" charset="0"/>
              </a:rPr>
              <a:t>isEmpty</a:t>
            </a:r>
            <a:r>
              <a:rPr lang="en-US" sz="1600" b="1" dirty="0">
                <a:solidFill>
                  <a:srgbClr val="FFFFFF"/>
                </a:solidFill>
                <a:latin typeface="Consolas" panose="020B0609020204030204" pitchFamily="49" charset="0"/>
              </a:rPr>
              <a:t>();</a:t>
            </a:r>
          </a:p>
          <a:p>
            <a:pPr lvl="1"/>
            <a:r>
              <a:rPr lang="en-US" sz="1600" dirty="0">
                <a:solidFill>
                  <a:srgbClr val="FFFFFF"/>
                </a:solidFill>
                <a:latin typeface="Consolas" panose="020B0609020204030204" pitchFamily="49" charset="0"/>
              </a:rPr>
              <a:t>}</a:t>
            </a:r>
            <a:endParaRPr lang="he-IL" sz="1600" dirty="0"/>
          </a:p>
        </p:txBody>
      </p:sp>
    </p:spTree>
    <p:extLst>
      <p:ext uri="{BB962C8B-B14F-4D97-AF65-F5344CB8AC3E}">
        <p14:creationId xmlns:p14="http://schemas.microsoft.com/office/powerpoint/2010/main" val="8850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4" end="2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pic>
        <p:nvPicPr>
          <p:cNvPr id="21506" name="Picture 2" descr="×ª××¦××ª ×ª××× × ×¢×××¨ âªqueueâ¬â">
            <a:extLst>
              <a:ext uri="{FF2B5EF4-FFF2-40B4-BE49-F238E27FC236}">
                <a16:creationId xmlns:a16="http://schemas.microsoft.com/office/drawing/2014/main" id="{1DB97E10-34F2-4D1D-AE30-F185E8A69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891" y="1058874"/>
            <a:ext cx="5110213" cy="511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080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pic>
        <p:nvPicPr>
          <p:cNvPr id="30722" name="Picture 2" descr="study50 slide">
            <a:extLst>
              <a:ext uri="{FF2B5EF4-FFF2-40B4-BE49-F238E27FC236}">
                <a16:creationId xmlns:a16="http://schemas.microsoft.com/office/drawing/2014/main" id="{9AC20423-0ECB-423A-AC1A-17C001F58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57250"/>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69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8" y="30391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a:t>
            </a:r>
          </a:p>
        </p:txBody>
      </p:sp>
      <p:pic>
        <p:nvPicPr>
          <p:cNvPr id="20482" name="Picture 2" descr="study50 slide">
            <a:extLst>
              <a:ext uri="{FF2B5EF4-FFF2-40B4-BE49-F238E27FC236}">
                <a16:creationId xmlns:a16="http://schemas.microsoft.com/office/drawing/2014/main" id="{A1D0501A-D9DF-4534-BA84-38CFA1EE9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202455"/>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993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sp>
        <p:nvSpPr>
          <p:cNvPr id="3" name="Rectangle 2">
            <a:extLst>
              <a:ext uri="{FF2B5EF4-FFF2-40B4-BE49-F238E27FC236}">
                <a16:creationId xmlns:a16="http://schemas.microsoft.com/office/drawing/2014/main" id="{4B9749A8-17D0-44E7-ADE1-E6F4D877DEFF}"/>
              </a:ext>
            </a:extLst>
          </p:cNvPr>
          <p:cNvSpPr/>
          <p:nvPr/>
        </p:nvSpPr>
        <p:spPr>
          <a:xfrm>
            <a:off x="3048000" y="1028343"/>
            <a:ext cx="6096000" cy="2954655"/>
          </a:xfrm>
          <a:prstGeom prst="rect">
            <a:avLst/>
          </a:prstGeom>
        </p:spPr>
        <p:txBody>
          <a:bodyPr>
            <a:spAutoFit/>
          </a:bodyPr>
          <a:lstStyle/>
          <a:p>
            <a:r>
              <a:rPr lang="en-US" b="1" dirty="0">
                <a:solidFill>
                  <a:srgbClr val="999999"/>
                </a:solidFill>
                <a:latin typeface="Consolas" panose="020B0609020204030204" pitchFamily="49" charset="0"/>
              </a:rPr>
              <a:t>class</a:t>
            </a:r>
            <a:r>
              <a:rPr lang="en-US" b="1" dirty="0">
                <a:solidFill>
                  <a:srgbClr val="FFFFFF"/>
                </a:solidFill>
                <a:latin typeface="Consolas" panose="020B0609020204030204" pitchFamily="49" charset="0"/>
              </a:rPr>
              <a:t> </a:t>
            </a:r>
            <a:r>
              <a:rPr lang="en-US" b="1" dirty="0">
                <a:solidFill>
                  <a:srgbClr val="9CF828"/>
                </a:solidFill>
                <a:latin typeface="Consolas" panose="020B0609020204030204" pitchFamily="49" charset="0"/>
              </a:rPr>
              <a:t>Queue</a:t>
            </a:r>
            <a:r>
              <a:rPr lang="en-US" b="1" dirty="0">
                <a:solidFill>
                  <a:srgbClr val="FFFFFF"/>
                </a:solidFill>
                <a:latin typeface="Consolas" panose="020B0609020204030204" pitchFamily="49" charset="0"/>
              </a:rPr>
              <a:t>&lt;T&gt; {</a:t>
            </a: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sz="2400" dirty="0">
                <a:solidFill>
                  <a:srgbClr val="FFFFFF"/>
                </a:solidFill>
                <a:latin typeface="Consolas" panose="020B0609020204030204" pitchFamily="49" charset="0"/>
              </a:rPr>
              <a:t>...</a:t>
            </a:r>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he-IL" dirty="0">
                <a:solidFill>
                  <a:srgbClr val="FFFFFF"/>
                </a:solidFill>
                <a:latin typeface="Consolas" panose="020B0609020204030204" pitchFamily="49" charset="0"/>
              </a:rPr>
              <a:t>{ </a:t>
            </a:r>
            <a:endParaRPr lang="he-IL" dirty="0"/>
          </a:p>
        </p:txBody>
      </p:sp>
    </p:spTree>
    <p:extLst>
      <p:ext uri="{BB962C8B-B14F-4D97-AF65-F5344CB8AC3E}">
        <p14:creationId xmlns:p14="http://schemas.microsoft.com/office/powerpoint/2010/main" val="2668246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pic>
        <p:nvPicPr>
          <p:cNvPr id="12" name="Picture 11">
            <a:extLst>
              <a:ext uri="{FF2B5EF4-FFF2-40B4-BE49-F238E27FC236}">
                <a16:creationId xmlns:a16="http://schemas.microsoft.com/office/drawing/2014/main" id="{6C72E5E3-C59C-46DA-A00F-83B40DDCF1D8}"/>
              </a:ext>
            </a:extLst>
          </p:cNvPr>
          <p:cNvPicPr>
            <a:picLocks noChangeAspect="1"/>
          </p:cNvPicPr>
          <p:nvPr/>
        </p:nvPicPr>
        <p:blipFill>
          <a:blip r:embed="rId2"/>
          <a:stretch>
            <a:fillRect/>
          </a:stretch>
        </p:blipFill>
        <p:spPr>
          <a:xfrm>
            <a:off x="597776" y="2164111"/>
            <a:ext cx="11301247" cy="2529777"/>
          </a:xfrm>
          <a:prstGeom prst="rect">
            <a:avLst/>
          </a:prstGeom>
        </p:spPr>
      </p:pic>
    </p:spTree>
    <p:extLst>
      <p:ext uri="{BB962C8B-B14F-4D97-AF65-F5344CB8AC3E}">
        <p14:creationId xmlns:p14="http://schemas.microsoft.com/office/powerpoint/2010/main" val="2428923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65C77DE-A3F8-4FB5-BFAD-DBCEB7914D9D}"/>
              </a:ext>
            </a:extLst>
          </p:cNvPr>
          <p:cNvSpPr/>
          <p:nvPr/>
        </p:nvSpPr>
        <p:spPr>
          <a:xfrm>
            <a:off x="1347537" y="1059755"/>
            <a:ext cx="9721516" cy="511003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pic>
        <p:nvPicPr>
          <p:cNvPr id="91140" name="Picture 4" descr="×ª××¦××ª ×ª××× × ×¢×××¨ âªcycle queue javaâ¬â">
            <a:extLst>
              <a:ext uri="{FF2B5EF4-FFF2-40B4-BE49-F238E27FC236}">
                <a16:creationId xmlns:a16="http://schemas.microsoft.com/office/drawing/2014/main" id="{EE832AFF-9115-4184-AAA6-7BBDDA302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322" y="1471067"/>
            <a:ext cx="9171946" cy="4287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57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sp>
        <p:nvSpPr>
          <p:cNvPr id="13" name="Rectangle 12">
            <a:extLst>
              <a:ext uri="{FF2B5EF4-FFF2-40B4-BE49-F238E27FC236}">
                <a16:creationId xmlns:a16="http://schemas.microsoft.com/office/drawing/2014/main" id="{631DEEC9-3764-48B2-B088-251CB23F308B}"/>
              </a:ext>
            </a:extLst>
          </p:cNvPr>
          <p:cNvSpPr/>
          <p:nvPr/>
        </p:nvSpPr>
        <p:spPr>
          <a:xfrm>
            <a:off x="3048000" y="1389467"/>
            <a:ext cx="9448800" cy="4524315"/>
          </a:xfrm>
          <a:prstGeom prst="rect">
            <a:avLst/>
          </a:prstGeom>
        </p:spPr>
        <p:txBody>
          <a:bodyPr wrap="square">
            <a:spAutoFit/>
          </a:bodyPr>
          <a:lstStyle/>
          <a:p>
            <a:pPr marL="0" indent="0" algn="l" rtl="0">
              <a:lnSpc>
                <a:spcPct val="150000"/>
              </a:lnSpc>
              <a:buNone/>
            </a:pPr>
            <a:r>
              <a:rPr lang="en-US" b="1" dirty="0">
                <a:latin typeface="Consolas" panose="020B0609020204030204" pitchFamily="49" charset="0"/>
              </a:rPr>
              <a:t>public class </a:t>
            </a:r>
            <a:r>
              <a:rPr lang="en-US" b="1" dirty="0" err="1">
                <a:solidFill>
                  <a:srgbClr val="00B050"/>
                </a:solidFill>
                <a:latin typeface="Consolas" panose="020B0609020204030204" pitchFamily="49" charset="0"/>
              </a:rPr>
              <a:t>MyQueue</a:t>
            </a:r>
            <a:r>
              <a:rPr lang="en-US" b="1" dirty="0">
                <a:latin typeface="Consolas" panose="020B0609020204030204" pitchFamily="49" charset="0"/>
              </a:rPr>
              <a:t> </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private  int </a:t>
            </a:r>
            <a:r>
              <a:rPr lang="en-US" dirty="0">
                <a:latin typeface="Consolas" panose="020B0609020204030204" pitchFamily="49" charset="0"/>
              </a:rPr>
              <a:t>front, tail, size</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private  int </a:t>
            </a:r>
            <a:r>
              <a:rPr lang="en-US" dirty="0">
                <a:latin typeface="Consolas" panose="020B0609020204030204" pitchFamily="49" charset="0"/>
              </a:rPr>
              <a:t>n</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private</a:t>
            </a:r>
            <a:r>
              <a:rPr lang="en-US" dirty="0">
                <a:latin typeface="Consolas" panose="020B0609020204030204" pitchFamily="49" charset="0"/>
              </a:rPr>
              <a:t>  Integer [] data</a:t>
            </a:r>
          </a:p>
          <a:p>
            <a:pPr marL="0" indent="0" algn="l" rtl="0">
              <a:lnSpc>
                <a:spcPct val="150000"/>
              </a:lnSpc>
              <a:buNone/>
            </a:pPr>
            <a:r>
              <a:rPr lang="en-US" dirty="0">
                <a:latin typeface="Consolas" panose="020B0609020204030204" pitchFamily="49" charset="0"/>
              </a:rPr>
              <a:t>	</a:t>
            </a:r>
            <a:r>
              <a:rPr lang="en-US" b="1" dirty="0">
                <a:solidFill>
                  <a:schemeClr val="bg2">
                    <a:lumMod val="40000"/>
                    <a:lumOff val="60000"/>
                  </a:schemeClr>
                </a:solidFill>
                <a:latin typeface="Consolas" panose="020B0609020204030204" pitchFamily="49" charset="0"/>
              </a:rPr>
              <a:t>// constructor</a:t>
            </a:r>
            <a:br>
              <a:rPr lang="en-US" dirty="0">
                <a:latin typeface="Consolas" panose="020B0609020204030204" pitchFamily="49" charset="0"/>
              </a:rPr>
            </a:br>
            <a:r>
              <a:rPr lang="en-US" dirty="0">
                <a:latin typeface="Consolas" panose="020B0609020204030204" pitchFamily="49" charset="0"/>
              </a:rPr>
              <a:t>	</a:t>
            </a:r>
            <a:r>
              <a:rPr lang="en-US" b="1" dirty="0">
                <a:latin typeface="Consolas" panose="020B0609020204030204" pitchFamily="49" charset="0"/>
              </a:rPr>
              <a:t>public</a:t>
            </a:r>
            <a:r>
              <a:rPr lang="en-US" dirty="0">
                <a:latin typeface="Consolas" panose="020B0609020204030204" pitchFamily="49" charset="0"/>
              </a:rPr>
              <a:t>  </a:t>
            </a:r>
            <a:r>
              <a:rPr lang="en-US" dirty="0" err="1">
                <a:solidFill>
                  <a:srgbClr val="00B050"/>
                </a:solidFill>
                <a:latin typeface="Consolas" panose="020B0609020204030204" pitchFamily="49" charset="0"/>
              </a:rPr>
              <a:t>MyQueue</a:t>
            </a:r>
            <a:r>
              <a:rPr lang="en-US" dirty="0">
                <a:latin typeface="Consolas" panose="020B0609020204030204" pitchFamily="49" charset="0"/>
              </a:rPr>
              <a:t>(int n){</a:t>
            </a:r>
            <a:br>
              <a:rPr lang="en-US" dirty="0">
                <a:latin typeface="Consolas" panose="020B0609020204030204" pitchFamily="49" charset="0"/>
              </a:rPr>
            </a:br>
            <a:r>
              <a:rPr lang="en-US" dirty="0">
                <a:latin typeface="Consolas" panose="020B0609020204030204" pitchFamily="49" charset="0"/>
              </a:rPr>
              <a:t>		</a:t>
            </a:r>
            <a:r>
              <a:rPr lang="en-US" b="1" dirty="0" err="1">
                <a:latin typeface="Consolas" panose="020B0609020204030204" pitchFamily="49" charset="0"/>
              </a:rPr>
              <a:t>this.n</a:t>
            </a:r>
            <a:r>
              <a:rPr lang="en-US" dirty="0">
                <a:latin typeface="Consolas" panose="020B0609020204030204" pitchFamily="49" charset="0"/>
              </a:rPr>
              <a:t> = n</a:t>
            </a:r>
            <a:br>
              <a:rPr lang="en-US" dirty="0">
                <a:latin typeface="Consolas" panose="020B0609020204030204" pitchFamily="49" charset="0"/>
              </a:rPr>
            </a:br>
            <a:r>
              <a:rPr lang="en-US" dirty="0">
                <a:latin typeface="Consolas" panose="020B0609020204030204" pitchFamily="49" charset="0"/>
              </a:rPr>
              <a:t>		front = 0, tail = 0, size = 0</a:t>
            </a:r>
            <a:br>
              <a:rPr lang="en-US" dirty="0">
                <a:latin typeface="Consolas" panose="020B0609020204030204" pitchFamily="49" charset="0"/>
              </a:rPr>
            </a:br>
            <a:r>
              <a:rPr lang="en-US" dirty="0">
                <a:latin typeface="Consolas" panose="020B0609020204030204" pitchFamily="49" charset="0"/>
              </a:rPr>
              <a:t>		data = </a:t>
            </a:r>
            <a:r>
              <a:rPr lang="en-US" b="1" dirty="0">
                <a:latin typeface="Consolas" panose="020B0609020204030204" pitchFamily="49" charset="0"/>
              </a:rPr>
              <a:t>new</a:t>
            </a:r>
            <a:r>
              <a:rPr lang="en-US" dirty="0">
                <a:latin typeface="Consolas" panose="020B0609020204030204" pitchFamily="49" charset="0"/>
              </a:rPr>
              <a:t> Integer[n]</a:t>
            </a:r>
            <a:br>
              <a:rPr lang="en-US" dirty="0">
                <a:latin typeface="Consolas" panose="020B0609020204030204" pitchFamily="49" charset="0"/>
              </a:rPr>
            </a:br>
            <a:r>
              <a:rPr lang="en-US" dirty="0">
                <a:latin typeface="Consolas" panose="020B0609020204030204" pitchFamily="49" charset="0"/>
              </a:rPr>
              <a:t>	}</a:t>
            </a:r>
          </a:p>
          <a:p>
            <a:pPr marL="0" indent="0" algn="l" rtl="0">
              <a:buNone/>
            </a:pPr>
            <a:endParaRPr lang="en-US" dirty="0">
              <a:latin typeface="Consolas" panose="020B0609020204030204" pitchFamily="49" charset="0"/>
            </a:endParaRPr>
          </a:p>
        </p:txBody>
      </p:sp>
    </p:spTree>
    <p:extLst>
      <p:ext uri="{BB962C8B-B14F-4D97-AF65-F5344CB8AC3E}">
        <p14:creationId xmlns:p14="http://schemas.microsoft.com/office/powerpoint/2010/main" val="63096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dirty="0">
                <a:ln>
                  <a:noFill/>
                </a:ln>
                <a:solidFill>
                  <a:schemeClr val="tx1"/>
                </a:solidFill>
                <a:effectLst/>
              </a:rPr>
              <a:t> </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405288" cy="369332"/>
          </a:xfrm>
          <a:prstGeom prst="rect">
            <a:avLst/>
          </a:prstGeom>
        </p:spPr>
        <p:txBody>
          <a:bodyPr wrap="square">
            <a:spAutoFit/>
          </a:bodyPr>
          <a:lstStyle/>
          <a:p>
            <a:pPr marL="285750" indent="-285750">
              <a:buFont typeface="Arial" panose="020B0604020202020204" pitchFamily="34" charset="0"/>
              <a:buChar char="•"/>
            </a:pPr>
            <a:r>
              <a:rPr lang="en-US" b="1" dirty="0" err="1">
                <a:solidFill>
                  <a:srgbClr val="F1C438"/>
                </a:solidFill>
                <a:latin typeface="Consolas" panose="020B0609020204030204" pitchFamily="49" charset="0"/>
              </a:rPr>
              <a:t>enQueue</a:t>
            </a:r>
            <a:endParaRPr lang="he-IL" dirty="0"/>
          </a:p>
        </p:txBody>
      </p:sp>
      <p:sp>
        <p:nvSpPr>
          <p:cNvPr id="13" name="Rectangle 12">
            <a:extLst>
              <a:ext uri="{FF2B5EF4-FFF2-40B4-BE49-F238E27FC236}">
                <a16:creationId xmlns:a16="http://schemas.microsoft.com/office/drawing/2014/main" id="{33BB91CD-A7C4-4F85-A78B-156DB1DD5404}"/>
              </a:ext>
            </a:extLst>
          </p:cNvPr>
          <p:cNvSpPr/>
          <p:nvPr/>
        </p:nvSpPr>
        <p:spPr>
          <a:xfrm>
            <a:off x="2487613" y="1334119"/>
            <a:ext cx="9448800" cy="4247317"/>
          </a:xfrm>
          <a:prstGeom prst="rect">
            <a:avLst/>
          </a:prstGeom>
        </p:spPr>
        <p:txBody>
          <a:bodyPr wrap="square">
            <a:spAutoFit/>
          </a:bodyPr>
          <a:lstStyle/>
          <a:p>
            <a:r>
              <a:rPr lang="en-US" b="1" dirty="0">
                <a:solidFill>
                  <a:schemeClr val="bg2">
                    <a:lumMod val="40000"/>
                    <a:lumOff val="60000"/>
                  </a:schemeClr>
                </a:solidFill>
                <a:latin typeface="Consolas" panose="020B0609020204030204" pitchFamily="49" charset="0"/>
              </a:rPr>
              <a:t>// enter a new element into the queue</a:t>
            </a:r>
          </a:p>
          <a:p>
            <a:r>
              <a:rPr lang="en-US" dirty="0">
                <a:latin typeface="Consolas" panose="020B0609020204030204" pitchFamily="49" charset="0"/>
              </a:rPr>
              <a:t>	</a:t>
            </a:r>
            <a:r>
              <a:rPr lang="en-US" b="1" dirty="0">
                <a:latin typeface="Consolas" panose="020B0609020204030204" pitchFamily="49" charset="0"/>
              </a:rPr>
              <a:t>public  </a:t>
            </a:r>
            <a:r>
              <a:rPr lang="en-US" b="1" dirty="0" err="1">
                <a:latin typeface="Consolas" panose="020B0609020204030204" pitchFamily="49" charset="0"/>
              </a:rPr>
              <a:t>boolean</a:t>
            </a:r>
            <a:r>
              <a:rPr lang="en-US" b="1" dirty="0">
                <a:latin typeface="Consolas" panose="020B0609020204030204" pitchFamily="49" charset="0"/>
              </a:rPr>
              <a:t> </a:t>
            </a:r>
            <a:r>
              <a:rPr lang="en-US" b="1" dirty="0">
                <a:solidFill>
                  <a:srgbClr val="FFFF00"/>
                </a:solidFill>
                <a:latin typeface="Consolas" panose="020B0609020204030204" pitchFamily="49" charset="0"/>
              </a:rPr>
              <a:t>enqueue</a:t>
            </a:r>
            <a:r>
              <a:rPr lang="en-US" dirty="0">
                <a:latin typeface="Consolas" panose="020B0609020204030204" pitchFamily="49" charset="0"/>
              </a:rPr>
              <a:t>(Integer </a:t>
            </a:r>
            <a:r>
              <a:rPr lang="en-US" dirty="0" err="1">
                <a:latin typeface="Consolas" panose="020B0609020204030204" pitchFamily="49" charset="0"/>
              </a:rPr>
              <a:t>newValue</a:t>
            </a:r>
            <a:r>
              <a:rPr lang="en-US" dirty="0">
                <a:latin typeface="Consolas" panose="020B0609020204030204" pitchFamily="49" charset="0"/>
              </a:rPr>
              <a:t>){</a:t>
            </a:r>
          </a:p>
          <a:p>
            <a:r>
              <a:rPr lang="en-US" dirty="0">
                <a:latin typeface="Consolas" panose="020B0609020204030204" pitchFamily="49" charset="0"/>
              </a:rPr>
              <a:t>		</a:t>
            </a:r>
            <a:r>
              <a:rPr lang="en-US" b="1"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ans</a:t>
            </a:r>
            <a:r>
              <a:rPr lang="en-US" dirty="0">
                <a:latin typeface="Consolas" panose="020B0609020204030204" pitchFamily="49" charset="0"/>
              </a:rPr>
              <a:t> = </a:t>
            </a:r>
            <a:r>
              <a:rPr lang="en-US" b="1" dirty="0">
                <a:latin typeface="Consolas" panose="020B0609020204030204" pitchFamily="49" charset="0"/>
              </a:rPr>
              <a:t>true</a:t>
            </a:r>
          </a:p>
          <a:p>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(size == n){</a:t>
            </a:r>
          </a:p>
          <a:p>
            <a:r>
              <a:rPr lang="en-US" dirty="0">
                <a:latin typeface="Consolas" panose="020B0609020204030204" pitchFamily="49" charset="0"/>
              </a:rPr>
              <a:t>			</a:t>
            </a:r>
            <a:r>
              <a:rPr lang="en-US" dirty="0" err="1">
                <a:latin typeface="Consolas" panose="020B0609020204030204" pitchFamily="49" charset="0"/>
              </a:rPr>
              <a:t>ans</a:t>
            </a:r>
            <a:r>
              <a:rPr lang="en-US" dirty="0">
                <a:latin typeface="Consolas" panose="020B0609020204030204" pitchFamily="49" charset="0"/>
              </a:rPr>
              <a:t> = </a:t>
            </a:r>
            <a:r>
              <a:rPr lang="en-US" b="1" dirty="0">
                <a:latin typeface="Consolas" panose="020B0609020204030204" pitchFamily="49" charset="0"/>
              </a:rPr>
              <a:t>false</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("queue is full")</a:t>
            </a:r>
          </a:p>
          <a:p>
            <a:r>
              <a:rPr lang="en-US" dirty="0">
                <a:latin typeface="Consolas" panose="020B0609020204030204" pitchFamily="49" charset="0"/>
              </a:rPr>
              <a:t>		}</a:t>
            </a:r>
          </a:p>
          <a:p>
            <a:r>
              <a:rPr lang="en-US" dirty="0">
                <a:solidFill>
                  <a:schemeClr val="bg2">
                    <a:lumMod val="40000"/>
                    <a:lumOff val="60000"/>
                  </a:schemeClr>
                </a:solidFill>
                <a:latin typeface="Consolas" panose="020B0609020204030204" pitchFamily="49" charset="0"/>
              </a:rPr>
              <a:t>		</a:t>
            </a:r>
            <a:r>
              <a:rPr lang="en-US" b="1" dirty="0">
                <a:solidFill>
                  <a:schemeClr val="bg2">
                    <a:lumMod val="40000"/>
                    <a:lumOff val="60000"/>
                  </a:schemeClr>
                </a:solidFill>
                <a:latin typeface="Consolas" panose="020B0609020204030204" pitchFamily="49" charset="0"/>
              </a:rPr>
              <a:t>// if tail == n-1 -&gt; tail=0</a:t>
            </a:r>
          </a:p>
          <a:p>
            <a:r>
              <a:rPr lang="en-US" dirty="0">
                <a:latin typeface="Consolas" panose="020B0609020204030204" pitchFamily="49" charset="0"/>
              </a:rPr>
              <a:t>		</a:t>
            </a:r>
            <a:r>
              <a:rPr lang="en-US" b="1" dirty="0">
                <a:latin typeface="Consolas" panose="020B0609020204030204" pitchFamily="49" charset="0"/>
              </a:rPr>
              <a:t>else</a:t>
            </a:r>
            <a:r>
              <a:rPr lang="en-US" dirty="0">
                <a:latin typeface="Consolas" panose="020B0609020204030204" pitchFamily="49" charset="0"/>
              </a:rPr>
              <a:t>{</a:t>
            </a:r>
          </a:p>
          <a:p>
            <a:r>
              <a:rPr lang="en-US" dirty="0">
                <a:latin typeface="Consolas" panose="020B0609020204030204" pitchFamily="49" charset="0"/>
              </a:rPr>
              <a:t>			data[tail] = </a:t>
            </a:r>
            <a:r>
              <a:rPr lang="en-US" dirty="0" err="1">
                <a:latin typeface="Consolas" panose="020B0609020204030204" pitchFamily="49" charset="0"/>
              </a:rPr>
              <a:t>newValue</a:t>
            </a:r>
            <a:endParaRPr lang="en-US" dirty="0">
              <a:latin typeface="Consolas" panose="020B0609020204030204" pitchFamily="49" charset="0"/>
            </a:endParaRPr>
          </a:p>
          <a:p>
            <a:r>
              <a:rPr lang="en-US" dirty="0">
                <a:latin typeface="Consolas" panose="020B0609020204030204" pitchFamily="49" charset="0"/>
              </a:rPr>
              <a:t>			tail = (tail + 1)%n</a:t>
            </a:r>
          </a:p>
          <a:p>
            <a:r>
              <a:rPr lang="en-US" dirty="0">
                <a:latin typeface="Consolas" panose="020B0609020204030204" pitchFamily="49" charset="0"/>
              </a:rPr>
              <a:t>			size = size + 1</a:t>
            </a:r>
          </a:p>
          <a:p>
            <a:r>
              <a:rPr lang="en-US" dirty="0">
                <a:latin typeface="Consolas" panose="020B0609020204030204" pitchFamily="49" charset="0"/>
              </a:rPr>
              <a:t>		}</a:t>
            </a:r>
          </a:p>
          <a:p>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err="1">
                <a:latin typeface="Consolas" panose="020B0609020204030204" pitchFamily="49" charset="0"/>
              </a:rPr>
              <a:t>ans</a:t>
            </a:r>
            <a:r>
              <a:rPr lang="en-US" dirty="0">
                <a:latin typeface="Consolas" panose="020B0609020204030204" pitchFamily="49" charset="0"/>
              </a:rPr>
              <a:t>;</a:t>
            </a:r>
          </a:p>
          <a:p>
            <a:r>
              <a:rPr lang="en-US" dirty="0">
                <a:latin typeface="Consolas" panose="020B0609020204030204" pitchFamily="49" charset="0"/>
              </a:rPr>
              <a:t>	}</a:t>
            </a:r>
          </a:p>
        </p:txBody>
      </p:sp>
    </p:spTree>
    <p:extLst>
      <p:ext uri="{BB962C8B-B14F-4D97-AF65-F5344CB8AC3E}">
        <p14:creationId xmlns:p14="http://schemas.microsoft.com/office/powerpoint/2010/main" val="88286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405288" cy="646331"/>
          </a:xfrm>
          <a:prstGeom prst="rect">
            <a:avLst/>
          </a:prstGeom>
        </p:spPr>
        <p:txBody>
          <a:bodyPr wrap="square">
            <a:spAutoFit/>
          </a:bodyPr>
          <a:lstStyle/>
          <a:p>
            <a:pPr marL="285750" indent="-285750">
              <a:buFont typeface="Arial" panose="020B0604020202020204" pitchFamily="34" charset="0"/>
              <a:buChar char="•"/>
            </a:pPr>
            <a:r>
              <a:rPr lang="en-US" b="1" dirty="0" err="1">
                <a:solidFill>
                  <a:srgbClr val="F1C438"/>
                </a:solidFill>
                <a:latin typeface="Consolas" panose="020B0609020204030204" pitchFamily="49" charset="0"/>
              </a:rPr>
              <a:t>enQueue</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err="1">
                <a:solidFill>
                  <a:srgbClr val="F1C438"/>
                </a:solidFill>
                <a:latin typeface="Consolas" panose="020B0609020204030204" pitchFamily="49" charset="0"/>
              </a:rPr>
              <a:t>deQueue</a:t>
            </a:r>
            <a:endParaRPr lang="en-US" b="1" dirty="0">
              <a:solidFill>
                <a:srgbClr val="F1C438"/>
              </a:solidFill>
              <a:latin typeface="Consolas" panose="020B0609020204030204" pitchFamily="49" charset="0"/>
            </a:endParaRPr>
          </a:p>
        </p:txBody>
      </p:sp>
      <p:sp>
        <p:nvSpPr>
          <p:cNvPr id="13" name="Rectangle 12">
            <a:extLst>
              <a:ext uri="{FF2B5EF4-FFF2-40B4-BE49-F238E27FC236}">
                <a16:creationId xmlns:a16="http://schemas.microsoft.com/office/drawing/2014/main" id="{1B8D4418-F1A2-4F6D-B7A1-8F4EA89C47AB}"/>
              </a:ext>
            </a:extLst>
          </p:cNvPr>
          <p:cNvSpPr/>
          <p:nvPr/>
        </p:nvSpPr>
        <p:spPr>
          <a:xfrm>
            <a:off x="2335213" y="1303463"/>
            <a:ext cx="9296400" cy="4524315"/>
          </a:xfrm>
          <a:prstGeom prst="rect">
            <a:avLst/>
          </a:prstGeom>
        </p:spPr>
        <p:txBody>
          <a:bodyPr wrap="square">
            <a:spAutoFit/>
          </a:bodyPr>
          <a:lstStyle/>
          <a:p>
            <a:pPr marL="0" indent="0" algn="l" rtl="0">
              <a:buNone/>
            </a:pPr>
            <a:r>
              <a:rPr lang="en-US" dirty="0"/>
              <a:t>	</a:t>
            </a:r>
            <a:r>
              <a:rPr lang="en-US" b="1" dirty="0">
                <a:solidFill>
                  <a:schemeClr val="bg2">
                    <a:lumMod val="40000"/>
                    <a:lumOff val="60000"/>
                  </a:schemeClr>
                </a:solidFill>
                <a:latin typeface="Consolas" panose="020B0609020204030204" pitchFamily="49" charset="0"/>
              </a:rPr>
              <a:t>// remove the element from the queue</a:t>
            </a:r>
          </a:p>
          <a:p>
            <a:pPr marL="0" indent="0" algn="l" rtl="0">
              <a:buNone/>
            </a:pPr>
            <a:r>
              <a:rPr lang="en-US" dirty="0">
                <a:latin typeface="Consolas" panose="020B0609020204030204" pitchFamily="49" charset="0"/>
              </a:rPr>
              <a:t>	</a:t>
            </a:r>
            <a:r>
              <a:rPr lang="en-US" sz="1800" b="1" dirty="0">
                <a:latin typeface="Consolas" panose="020B0609020204030204" pitchFamily="49" charset="0"/>
              </a:rPr>
              <a:t>public Integer </a:t>
            </a:r>
            <a:r>
              <a:rPr lang="en-US" sz="1800" b="1" dirty="0">
                <a:solidFill>
                  <a:srgbClr val="FFFF00"/>
                </a:solidFill>
                <a:latin typeface="Consolas" panose="020B0609020204030204" pitchFamily="49" charset="0"/>
              </a:rPr>
              <a:t>dequeue</a:t>
            </a:r>
            <a:r>
              <a:rPr lang="en-US" sz="1800" b="1" dirty="0">
                <a:latin typeface="Consolas" panose="020B0609020204030204" pitchFamily="49" charset="0"/>
              </a:rPr>
              <a:t>(){</a:t>
            </a:r>
          </a:p>
          <a:p>
            <a:pPr marL="0" indent="0" algn="l" rtl="0">
              <a:buNone/>
            </a:pPr>
            <a:r>
              <a:rPr lang="en-US" sz="1800" dirty="0">
                <a:latin typeface="Consolas" panose="020B0609020204030204" pitchFamily="49" charset="0"/>
              </a:rPr>
              <a:t>		Integer </a:t>
            </a:r>
            <a:r>
              <a:rPr lang="en-US" sz="1800" dirty="0" err="1">
                <a:latin typeface="Consolas" panose="020B0609020204030204" pitchFamily="49" charset="0"/>
              </a:rPr>
              <a:t>ans</a:t>
            </a:r>
            <a:r>
              <a:rPr lang="en-US" sz="1800" dirty="0">
                <a:latin typeface="Consolas" panose="020B0609020204030204" pitchFamily="49" charset="0"/>
              </a:rPr>
              <a:t>;</a:t>
            </a:r>
          </a:p>
          <a:p>
            <a:pPr marL="0" indent="0" algn="l" rtl="0">
              <a:buNone/>
            </a:pPr>
            <a:r>
              <a:rPr lang="en-US" sz="1800" dirty="0">
                <a:latin typeface="Consolas" panose="020B0609020204030204" pitchFamily="49" charset="0"/>
              </a:rPr>
              <a:t>		</a:t>
            </a:r>
            <a:r>
              <a:rPr lang="en-US" sz="1800" b="1" dirty="0">
                <a:latin typeface="Consolas" panose="020B0609020204030204" pitchFamily="49" charset="0"/>
              </a:rPr>
              <a:t>if</a:t>
            </a:r>
            <a:r>
              <a:rPr lang="en-US" sz="1800" dirty="0">
                <a:latin typeface="Consolas" panose="020B0609020204030204" pitchFamily="49" charset="0"/>
              </a:rPr>
              <a:t> (</a:t>
            </a:r>
            <a:r>
              <a:rPr lang="en-US" sz="1800" dirty="0" err="1">
                <a:latin typeface="Consolas" panose="020B0609020204030204" pitchFamily="49" charset="0"/>
              </a:rPr>
              <a:t>isEmpty</a:t>
            </a:r>
            <a:r>
              <a:rPr lang="en-US" sz="1800" dirty="0">
                <a:latin typeface="Consolas" panose="020B0609020204030204" pitchFamily="49" charset="0"/>
              </a:rPr>
              <a:t>()){</a:t>
            </a:r>
          </a:p>
          <a:p>
            <a:pPr marL="0" indent="0" algn="l" rtl="0">
              <a:buNone/>
            </a:pPr>
            <a:r>
              <a:rPr lang="en-US" sz="1800" dirty="0">
                <a:latin typeface="Consolas" panose="020B0609020204030204" pitchFamily="49" charset="0"/>
              </a:rPr>
              <a:t>			</a:t>
            </a:r>
            <a:r>
              <a:rPr lang="en-US" sz="1800" dirty="0" err="1">
                <a:latin typeface="Consolas" panose="020B0609020204030204" pitchFamily="49" charset="0"/>
              </a:rPr>
              <a:t>System.out.println</a:t>
            </a:r>
            <a:r>
              <a:rPr lang="en-US" sz="1800" dirty="0">
                <a:latin typeface="Consolas" panose="020B0609020204030204" pitchFamily="49" charset="0"/>
              </a:rPr>
              <a:t>("queue is empty");</a:t>
            </a:r>
          </a:p>
          <a:p>
            <a:pPr marL="0" indent="0" algn="l" rtl="0">
              <a:buNone/>
            </a:pPr>
            <a:r>
              <a:rPr lang="en-US" sz="1800" dirty="0">
                <a:latin typeface="Consolas" panose="020B0609020204030204" pitchFamily="49" charset="0"/>
              </a:rPr>
              <a:t>			 </a:t>
            </a:r>
            <a:r>
              <a:rPr lang="en-US" sz="1800" dirty="0" err="1">
                <a:latin typeface="Consolas" panose="020B0609020204030204" pitchFamily="49" charset="0"/>
              </a:rPr>
              <a:t>ans</a:t>
            </a:r>
            <a:r>
              <a:rPr lang="en-US" sz="1800" dirty="0">
                <a:latin typeface="Consolas" panose="020B0609020204030204" pitchFamily="49" charset="0"/>
              </a:rPr>
              <a:t> = null;</a:t>
            </a:r>
          </a:p>
          <a:p>
            <a:pPr marL="0" indent="0" algn="l" rtl="0">
              <a:buNone/>
            </a:pPr>
            <a:r>
              <a:rPr lang="en-US" sz="1800" dirty="0">
                <a:latin typeface="Consolas" panose="020B0609020204030204" pitchFamily="49" charset="0"/>
              </a:rPr>
              <a:t>		}</a:t>
            </a:r>
          </a:p>
          <a:p>
            <a:pPr marL="0" indent="0" algn="l" rtl="0">
              <a:buNone/>
            </a:pPr>
            <a:r>
              <a:rPr lang="en-US" sz="1800" dirty="0">
                <a:latin typeface="Consolas" panose="020B0609020204030204" pitchFamily="49" charset="0"/>
              </a:rPr>
              <a:t>		</a:t>
            </a:r>
            <a:r>
              <a:rPr lang="en-US" sz="1800" b="1" dirty="0">
                <a:latin typeface="Consolas" panose="020B0609020204030204" pitchFamily="49" charset="0"/>
              </a:rPr>
              <a:t>else</a:t>
            </a:r>
            <a:r>
              <a:rPr lang="en-US" sz="1800" dirty="0">
                <a:latin typeface="Consolas" panose="020B0609020204030204" pitchFamily="49" charset="0"/>
              </a:rPr>
              <a:t>{</a:t>
            </a:r>
          </a:p>
          <a:p>
            <a:pPr marL="0" indent="0" algn="l" rtl="0">
              <a:buNone/>
            </a:pPr>
            <a:r>
              <a:rPr lang="en-US" sz="1800" dirty="0">
                <a:latin typeface="Consolas" panose="020B0609020204030204" pitchFamily="49" charset="0"/>
              </a:rPr>
              <a:t>			</a:t>
            </a:r>
            <a:r>
              <a:rPr lang="en-US" sz="1800" dirty="0" err="1">
                <a:latin typeface="Consolas" panose="020B0609020204030204" pitchFamily="49" charset="0"/>
              </a:rPr>
              <a:t>ans</a:t>
            </a:r>
            <a:r>
              <a:rPr lang="en-US" sz="1800" dirty="0">
                <a:latin typeface="Consolas" panose="020B0609020204030204" pitchFamily="49" charset="0"/>
              </a:rPr>
              <a:t> = data[front];</a:t>
            </a:r>
          </a:p>
          <a:p>
            <a:pPr marL="0" indent="0" algn="l" rtl="0">
              <a:buNone/>
            </a:pPr>
            <a:r>
              <a:rPr lang="en-US" sz="1800" dirty="0">
                <a:latin typeface="Consolas" panose="020B0609020204030204" pitchFamily="49" charset="0"/>
              </a:rPr>
              <a:t>			</a:t>
            </a:r>
            <a:r>
              <a:rPr lang="en-US" sz="1800" b="1" dirty="0">
                <a:solidFill>
                  <a:schemeClr val="bg2">
                    <a:lumMod val="40000"/>
                    <a:lumOff val="60000"/>
                  </a:schemeClr>
                </a:solidFill>
                <a:latin typeface="Consolas" panose="020B0609020204030204" pitchFamily="49" charset="0"/>
              </a:rPr>
              <a:t>// if front==n-1&gt; front=0</a:t>
            </a:r>
          </a:p>
          <a:p>
            <a:pPr marL="0" indent="0" algn="l" rtl="0">
              <a:buNone/>
            </a:pPr>
            <a:r>
              <a:rPr lang="en-US" sz="1800" dirty="0">
                <a:latin typeface="Consolas" panose="020B0609020204030204" pitchFamily="49" charset="0"/>
              </a:rPr>
              <a:t>			front = (front + 1)%n;</a:t>
            </a:r>
          </a:p>
          <a:p>
            <a:pPr marL="0" indent="0" algn="l" rtl="0">
              <a:buNone/>
            </a:pPr>
            <a:r>
              <a:rPr lang="en-US" sz="1800" dirty="0">
                <a:latin typeface="Consolas" panose="020B0609020204030204" pitchFamily="49" charset="0"/>
              </a:rPr>
              <a:t>			size = size - 1;</a:t>
            </a:r>
          </a:p>
          <a:p>
            <a:pPr marL="0" indent="0" algn="l" rtl="0">
              <a:buNone/>
            </a:pPr>
            <a:r>
              <a:rPr lang="en-US" sz="1800" dirty="0">
                <a:latin typeface="Consolas" panose="020B0609020204030204" pitchFamily="49" charset="0"/>
              </a:rPr>
              <a:t>		}</a:t>
            </a:r>
          </a:p>
          <a:p>
            <a:pPr marL="0" indent="0" algn="l" rtl="0">
              <a:buNone/>
            </a:pPr>
            <a:r>
              <a:rPr lang="en-US" sz="1800" dirty="0">
                <a:latin typeface="Consolas" panose="020B0609020204030204" pitchFamily="49" charset="0"/>
              </a:rPr>
              <a:t>		</a:t>
            </a:r>
            <a:r>
              <a:rPr lang="en-US" sz="1800" b="1" dirty="0">
                <a:latin typeface="Consolas" panose="020B0609020204030204" pitchFamily="49" charset="0"/>
              </a:rPr>
              <a:t>return</a:t>
            </a:r>
            <a:r>
              <a:rPr lang="en-US" sz="1800" dirty="0">
                <a:latin typeface="Consolas" panose="020B0609020204030204" pitchFamily="49" charset="0"/>
              </a:rPr>
              <a:t> </a:t>
            </a:r>
            <a:r>
              <a:rPr lang="en-US" sz="1800" dirty="0" err="1">
                <a:latin typeface="Consolas" panose="020B0609020204030204" pitchFamily="49" charset="0"/>
              </a:rPr>
              <a:t>ans</a:t>
            </a:r>
            <a:r>
              <a:rPr lang="en-US" sz="1800" dirty="0">
                <a:latin typeface="Consolas" panose="020B0609020204030204" pitchFamily="49" charset="0"/>
              </a:rPr>
              <a:t>;</a:t>
            </a:r>
          </a:p>
          <a:p>
            <a:pPr marL="0" indent="0" algn="l" rtl="0">
              <a:buNone/>
            </a:pPr>
            <a:r>
              <a:rPr lang="en-US" sz="1800" dirty="0">
                <a:latin typeface="Consolas" panose="020B0609020204030204" pitchFamily="49" charset="0"/>
              </a:rPr>
              <a:t>	}</a:t>
            </a:r>
          </a:p>
          <a:p>
            <a:pPr marL="0" indent="0" algn="l" rtl="0">
              <a:buNone/>
            </a:pPr>
            <a:endParaRPr lang="he-IL" dirty="0">
              <a:latin typeface="Consolas" panose="020B0609020204030204" pitchFamily="49" charset="0"/>
            </a:endParaRPr>
          </a:p>
        </p:txBody>
      </p:sp>
    </p:spTree>
    <p:extLst>
      <p:ext uri="{BB962C8B-B14F-4D97-AF65-F5344CB8AC3E}">
        <p14:creationId xmlns:p14="http://schemas.microsoft.com/office/powerpoint/2010/main" val="3500219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405288" cy="1200329"/>
          </a:xfrm>
          <a:prstGeom prst="rect">
            <a:avLst/>
          </a:prstGeom>
        </p:spPr>
        <p:txBody>
          <a:bodyPr wrap="square">
            <a:spAutoFit/>
          </a:bodyPr>
          <a:lstStyle/>
          <a:p>
            <a:pPr marL="285750" indent="-285750">
              <a:buFont typeface="Arial" panose="020B0604020202020204" pitchFamily="34" charset="0"/>
              <a:buChar char="•"/>
            </a:pPr>
            <a:r>
              <a:rPr lang="en-US" b="1" dirty="0" err="1">
                <a:solidFill>
                  <a:srgbClr val="F1C438"/>
                </a:solidFill>
                <a:latin typeface="Consolas" panose="020B0609020204030204" pitchFamily="49" charset="0"/>
              </a:rPr>
              <a:t>enQueue</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err="1">
                <a:solidFill>
                  <a:srgbClr val="F1C438"/>
                </a:solidFill>
                <a:latin typeface="Consolas" panose="020B0609020204030204" pitchFamily="49" charset="0"/>
              </a:rPr>
              <a:t>deQueue</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a:solidFill>
                  <a:srgbClr val="F1C438"/>
                </a:solidFill>
                <a:latin typeface="Consolas" panose="020B0609020204030204" pitchFamily="49" charset="0"/>
              </a:rPr>
              <a:t>Peek</a:t>
            </a: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p:txBody>
      </p:sp>
      <p:sp>
        <p:nvSpPr>
          <p:cNvPr id="13" name="Rectangle 12">
            <a:extLst>
              <a:ext uri="{FF2B5EF4-FFF2-40B4-BE49-F238E27FC236}">
                <a16:creationId xmlns:a16="http://schemas.microsoft.com/office/drawing/2014/main" id="{09A50B64-F2E8-4C62-B78F-3BA2BAA8CB05}"/>
              </a:ext>
            </a:extLst>
          </p:cNvPr>
          <p:cNvSpPr/>
          <p:nvPr/>
        </p:nvSpPr>
        <p:spPr>
          <a:xfrm>
            <a:off x="3048000" y="1435634"/>
            <a:ext cx="11356258" cy="3139321"/>
          </a:xfrm>
          <a:prstGeom prst="rect">
            <a:avLst/>
          </a:prstGeom>
        </p:spPr>
        <p:txBody>
          <a:bodyPr wrap="square">
            <a:spAutoFit/>
          </a:bodyPr>
          <a:lstStyle/>
          <a:p>
            <a:pPr marL="0" indent="0" algn="l" rtl="0">
              <a:buNone/>
            </a:pPr>
            <a:r>
              <a:rPr lang="en-US" b="1" dirty="0">
                <a:solidFill>
                  <a:schemeClr val="bg2">
                    <a:lumMod val="40000"/>
                    <a:lumOff val="60000"/>
                  </a:schemeClr>
                </a:solidFill>
                <a:latin typeface="Consolas" panose="020B0609020204030204" pitchFamily="49" charset="0"/>
              </a:rPr>
              <a:t>//</a:t>
            </a:r>
            <a:r>
              <a:rPr lang="he-IL" b="1" dirty="0">
                <a:solidFill>
                  <a:schemeClr val="bg2">
                    <a:lumMod val="40000"/>
                    <a:lumOff val="60000"/>
                  </a:schemeClr>
                </a:solidFill>
                <a:latin typeface="Consolas" panose="020B0609020204030204" pitchFamily="49" charset="0"/>
              </a:rPr>
              <a:t> </a:t>
            </a:r>
            <a:r>
              <a:rPr lang="en-US" b="1" dirty="0">
                <a:solidFill>
                  <a:schemeClr val="bg2">
                    <a:lumMod val="40000"/>
                    <a:lumOff val="60000"/>
                  </a:schemeClr>
                </a:solidFill>
                <a:latin typeface="Consolas" panose="020B0609020204030204" pitchFamily="49" charset="0"/>
              </a:rPr>
              <a:t>return the first element from the queue</a:t>
            </a:r>
          </a:p>
          <a:p>
            <a:pPr marL="0" indent="0" algn="l" rtl="0">
              <a:buNone/>
            </a:pPr>
            <a:r>
              <a:rPr lang="en-US" dirty="0">
                <a:latin typeface="Consolas" panose="020B0609020204030204" pitchFamily="49" charset="0"/>
              </a:rPr>
              <a:t>	</a:t>
            </a:r>
            <a:r>
              <a:rPr lang="en-US" b="1" dirty="0">
                <a:latin typeface="Consolas" panose="020B0609020204030204" pitchFamily="49" charset="0"/>
              </a:rPr>
              <a:t>public  Integer </a:t>
            </a:r>
            <a:r>
              <a:rPr lang="en-US" b="1" dirty="0">
                <a:solidFill>
                  <a:srgbClr val="FFFF00"/>
                </a:solidFill>
                <a:latin typeface="Consolas" panose="020B0609020204030204" pitchFamily="49" charset="0"/>
              </a:rPr>
              <a:t>peek</a:t>
            </a:r>
            <a:r>
              <a:rPr lang="en-US" b="1" dirty="0">
                <a:latin typeface="Consolas" panose="020B0609020204030204" pitchFamily="49" charset="0"/>
              </a:rPr>
              <a:t>(){</a:t>
            </a:r>
          </a:p>
          <a:p>
            <a:pPr marL="0" indent="0" algn="l" rtl="0">
              <a:buNone/>
            </a:pPr>
            <a:r>
              <a:rPr lang="en-US" dirty="0">
                <a:latin typeface="Consolas" panose="020B0609020204030204" pitchFamily="49" charset="0"/>
              </a:rPr>
              <a:t>		Integer </a:t>
            </a:r>
            <a:r>
              <a:rPr lang="en-US" dirty="0" err="1">
                <a:latin typeface="Consolas" panose="020B0609020204030204" pitchFamily="49" charset="0"/>
              </a:rPr>
              <a:t>ans</a:t>
            </a:r>
            <a:r>
              <a:rPr lang="en-US" dirty="0">
                <a:latin typeface="Consolas" panose="020B0609020204030204" pitchFamily="49" charset="0"/>
              </a:rPr>
              <a:t>;</a:t>
            </a:r>
          </a:p>
          <a:p>
            <a:pPr marL="0" indent="0" algn="l" rtl="0">
              <a:buNone/>
            </a:pPr>
            <a:r>
              <a:rPr lang="en-US" dirty="0">
                <a:latin typeface="Consolas" panose="020B0609020204030204" pitchFamily="49" charset="0"/>
              </a:rPr>
              <a:t>		</a:t>
            </a:r>
            <a:r>
              <a:rPr lang="en-US" b="1" dirty="0">
                <a:latin typeface="Consolas" panose="020B0609020204030204" pitchFamily="49" charset="0"/>
              </a:rPr>
              <a:t>if</a:t>
            </a:r>
            <a:r>
              <a:rPr lang="en-US" dirty="0">
                <a:latin typeface="Consolas" panose="020B0609020204030204" pitchFamily="49" charset="0"/>
              </a:rPr>
              <a:t> (</a:t>
            </a:r>
            <a:r>
              <a:rPr lang="en-US" dirty="0" err="1">
                <a:latin typeface="Consolas" panose="020B0609020204030204" pitchFamily="49" charset="0"/>
              </a:rPr>
              <a:t>isEmpty</a:t>
            </a:r>
            <a:r>
              <a:rPr lang="en-US" dirty="0">
                <a:latin typeface="Consolas" panose="020B0609020204030204" pitchFamily="49" charset="0"/>
              </a:rPr>
              <a:t>()){</a:t>
            </a:r>
          </a:p>
          <a:p>
            <a:pPr marL="0" indent="0" algn="l" rtl="0">
              <a:buNone/>
            </a:pP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("queue is empty");</a:t>
            </a:r>
          </a:p>
          <a:p>
            <a:pPr marL="0" indent="0" algn="l" rtl="0">
              <a:buNone/>
            </a:pPr>
            <a:r>
              <a:rPr lang="en-US" dirty="0">
                <a:latin typeface="Consolas" panose="020B0609020204030204" pitchFamily="49" charset="0"/>
              </a:rPr>
              <a:t>			</a:t>
            </a:r>
            <a:r>
              <a:rPr lang="en-US" dirty="0" err="1">
                <a:latin typeface="Consolas" panose="020B0609020204030204" pitchFamily="49" charset="0"/>
              </a:rPr>
              <a:t>ans</a:t>
            </a:r>
            <a:r>
              <a:rPr lang="en-US" dirty="0">
                <a:latin typeface="Consolas" panose="020B0609020204030204" pitchFamily="49" charset="0"/>
              </a:rPr>
              <a:t> = </a:t>
            </a:r>
            <a:r>
              <a:rPr lang="en-US" b="1" dirty="0">
                <a:latin typeface="Consolas" panose="020B0609020204030204" pitchFamily="49" charset="0"/>
              </a:rPr>
              <a:t>null</a:t>
            </a:r>
            <a:r>
              <a:rPr lang="en-US" dirty="0">
                <a:latin typeface="Consolas" panose="020B0609020204030204" pitchFamily="49" charset="0"/>
              </a:rPr>
              <a:t>;</a:t>
            </a:r>
          </a:p>
          <a:p>
            <a:pPr marL="0" indent="0" algn="l" rtl="0">
              <a:buNone/>
            </a:pPr>
            <a:r>
              <a:rPr lang="en-US" dirty="0">
                <a:latin typeface="Consolas" panose="020B0609020204030204" pitchFamily="49" charset="0"/>
              </a:rPr>
              <a:t>		}</a:t>
            </a:r>
          </a:p>
          <a:p>
            <a:pPr marL="0" indent="0" algn="l" rtl="0">
              <a:buNone/>
            </a:pPr>
            <a:r>
              <a:rPr lang="en-US" dirty="0">
                <a:latin typeface="Consolas" panose="020B0609020204030204" pitchFamily="49" charset="0"/>
              </a:rPr>
              <a:t>		</a:t>
            </a:r>
            <a:r>
              <a:rPr lang="en-US" b="1" dirty="0">
                <a:latin typeface="Consolas" panose="020B0609020204030204" pitchFamily="49" charset="0"/>
              </a:rPr>
              <a:t>else</a:t>
            </a:r>
            <a:r>
              <a:rPr lang="en-US" dirty="0">
                <a:latin typeface="Consolas" panose="020B0609020204030204" pitchFamily="49" charset="0"/>
              </a:rPr>
              <a:t> </a:t>
            </a:r>
            <a:r>
              <a:rPr lang="en-US" dirty="0" err="1">
                <a:latin typeface="Consolas" panose="020B0609020204030204" pitchFamily="49" charset="0"/>
              </a:rPr>
              <a:t>ans</a:t>
            </a:r>
            <a:r>
              <a:rPr lang="en-US" dirty="0">
                <a:latin typeface="Consolas" panose="020B0609020204030204" pitchFamily="49" charset="0"/>
              </a:rPr>
              <a:t> = data[front];</a:t>
            </a:r>
          </a:p>
          <a:p>
            <a:pPr marL="0" indent="0" algn="l" rtl="0">
              <a:buNone/>
            </a:pPr>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a:t>
            </a:r>
            <a:r>
              <a:rPr lang="en-US" dirty="0" err="1">
                <a:latin typeface="Consolas" panose="020B0609020204030204" pitchFamily="49" charset="0"/>
              </a:rPr>
              <a:t>ans</a:t>
            </a:r>
            <a:r>
              <a:rPr lang="en-US" dirty="0">
                <a:latin typeface="Consolas" panose="020B0609020204030204" pitchFamily="49" charset="0"/>
              </a:rPr>
              <a:t>;</a:t>
            </a:r>
          </a:p>
          <a:p>
            <a:pPr marL="0" indent="0" algn="l" rtl="0">
              <a:buNone/>
            </a:pPr>
            <a:r>
              <a:rPr lang="en-US" dirty="0">
                <a:latin typeface="Consolas" panose="020B0609020204030204" pitchFamily="49" charset="0"/>
              </a:rPr>
              <a:t>	}</a:t>
            </a:r>
          </a:p>
          <a:p>
            <a:pPr marL="0" indent="0" algn="l" rtl="0">
              <a:buNone/>
            </a:pPr>
            <a:endParaRPr lang="he-IL" dirty="0"/>
          </a:p>
        </p:txBody>
      </p:sp>
    </p:spTree>
    <p:extLst>
      <p:ext uri="{BB962C8B-B14F-4D97-AF65-F5344CB8AC3E}">
        <p14:creationId xmlns:p14="http://schemas.microsoft.com/office/powerpoint/2010/main" val="3323782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405288" cy="1754326"/>
          </a:xfrm>
          <a:prstGeom prst="rect">
            <a:avLst/>
          </a:prstGeom>
        </p:spPr>
        <p:txBody>
          <a:bodyPr wrap="square">
            <a:spAutoFit/>
          </a:bodyPr>
          <a:lstStyle/>
          <a:p>
            <a:pPr marL="285750" indent="-285750">
              <a:buFont typeface="Arial" panose="020B0604020202020204" pitchFamily="34" charset="0"/>
              <a:buChar char="•"/>
            </a:pPr>
            <a:r>
              <a:rPr lang="en-US" b="1" dirty="0" err="1">
                <a:solidFill>
                  <a:srgbClr val="F1C438"/>
                </a:solidFill>
                <a:latin typeface="Consolas" panose="020B0609020204030204" pitchFamily="49" charset="0"/>
              </a:rPr>
              <a:t>enQueue</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err="1">
                <a:solidFill>
                  <a:srgbClr val="F1C438"/>
                </a:solidFill>
                <a:latin typeface="Consolas" panose="020B0609020204030204" pitchFamily="49" charset="0"/>
              </a:rPr>
              <a:t>deQueue</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a:solidFill>
                  <a:srgbClr val="F1C438"/>
                </a:solidFill>
                <a:latin typeface="Consolas" panose="020B0609020204030204" pitchFamily="49" charset="0"/>
              </a:rPr>
              <a:t>Peek</a:t>
            </a:r>
          </a:p>
          <a:p>
            <a:pPr marL="285750" indent="-285750">
              <a:buFont typeface="Arial" panose="020B0604020202020204" pitchFamily="34" charset="0"/>
              <a:buChar char="•"/>
            </a:pPr>
            <a:r>
              <a:rPr lang="en-US" b="1" dirty="0" err="1">
                <a:solidFill>
                  <a:srgbClr val="F1C438"/>
                </a:solidFill>
                <a:latin typeface="Consolas" panose="020B0609020204030204" pitchFamily="49" charset="0"/>
              </a:rPr>
              <a:t>isEmpty</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p:txBody>
      </p:sp>
      <p:sp>
        <p:nvSpPr>
          <p:cNvPr id="13" name="Rectangle 12">
            <a:extLst>
              <a:ext uri="{FF2B5EF4-FFF2-40B4-BE49-F238E27FC236}">
                <a16:creationId xmlns:a16="http://schemas.microsoft.com/office/drawing/2014/main" id="{05843EC0-D6B8-47A2-9891-FF34A6C8E179}"/>
              </a:ext>
            </a:extLst>
          </p:cNvPr>
          <p:cNvSpPr/>
          <p:nvPr/>
        </p:nvSpPr>
        <p:spPr>
          <a:xfrm>
            <a:off x="3048000" y="1667698"/>
            <a:ext cx="7087402" cy="1200329"/>
          </a:xfrm>
          <a:prstGeom prst="rect">
            <a:avLst/>
          </a:prstGeom>
        </p:spPr>
        <p:txBody>
          <a:bodyPr wrap="square">
            <a:spAutoFit/>
          </a:bodyPr>
          <a:lstStyle/>
          <a:p>
            <a:r>
              <a:rPr lang="en-US" dirty="0">
                <a:solidFill>
                  <a:schemeClr val="bg2">
                    <a:lumMod val="40000"/>
                    <a:lumOff val="60000"/>
                  </a:schemeClr>
                </a:solidFill>
                <a:latin typeface="Consolas" panose="020B0609020204030204" pitchFamily="49" charset="0"/>
              </a:rPr>
              <a:t>/* Returns true </a:t>
            </a:r>
            <a:r>
              <a:rPr lang="en-US" dirty="0" err="1">
                <a:solidFill>
                  <a:schemeClr val="bg2">
                    <a:lumMod val="40000"/>
                    <a:lumOff val="60000"/>
                  </a:schemeClr>
                </a:solidFill>
                <a:latin typeface="Consolas" panose="020B0609020204030204" pitchFamily="49" charset="0"/>
              </a:rPr>
              <a:t>iff</a:t>
            </a:r>
            <a:r>
              <a:rPr lang="en-US" dirty="0">
                <a:solidFill>
                  <a:schemeClr val="bg2">
                    <a:lumMod val="40000"/>
                    <a:lumOff val="60000"/>
                  </a:schemeClr>
                </a:solidFill>
                <a:latin typeface="Consolas" panose="020B0609020204030204" pitchFamily="49" charset="0"/>
              </a:rPr>
              <a:t> the queue is empty */</a:t>
            </a:r>
          </a:p>
          <a:p>
            <a:r>
              <a:rPr lang="en-US" b="1" dirty="0">
                <a:solidFill>
                  <a:srgbClr val="999999"/>
                </a:solidFill>
                <a:latin typeface="Consolas" panose="020B0609020204030204" pitchFamily="49" charset="0"/>
              </a:rPr>
              <a:t>public</a:t>
            </a:r>
            <a:r>
              <a:rPr lang="en-US" b="1" dirty="0">
                <a:solidFill>
                  <a:srgbClr val="FFFFFF"/>
                </a:solidFill>
                <a:latin typeface="Consolas" panose="020B0609020204030204" pitchFamily="49" charset="0"/>
              </a:rPr>
              <a:t> </a:t>
            </a:r>
            <a:r>
              <a:rPr lang="en-US" b="1" dirty="0" err="1">
                <a:solidFill>
                  <a:srgbClr val="999999"/>
                </a:solidFill>
                <a:latin typeface="Consolas" panose="020B0609020204030204" pitchFamily="49" charset="0"/>
              </a:rPr>
              <a:t>boolean</a:t>
            </a:r>
            <a:r>
              <a:rPr lang="en-US" b="1" dirty="0">
                <a:solidFill>
                  <a:srgbClr val="FFFFFF"/>
                </a:solidFill>
                <a:latin typeface="Consolas" panose="020B0609020204030204" pitchFamily="49" charset="0"/>
              </a:rPr>
              <a:t> </a:t>
            </a:r>
            <a:r>
              <a:rPr lang="en-US" b="1" dirty="0" err="1">
                <a:solidFill>
                  <a:srgbClr val="FFFF00"/>
                </a:solidFill>
                <a:latin typeface="Consolas" panose="020B0609020204030204" pitchFamily="49" charset="0"/>
              </a:rPr>
              <a:t>isEmpty</a:t>
            </a:r>
            <a:r>
              <a:rPr lang="en-US" b="1" dirty="0">
                <a:solidFill>
                  <a:srgbClr val="FFFFFF"/>
                </a:solidFill>
                <a:latin typeface="Consolas" panose="020B0609020204030204" pitchFamily="49" charset="0"/>
              </a:rPr>
              <a:t>() {</a:t>
            </a:r>
          </a:p>
          <a:p>
            <a:r>
              <a:rPr lang="en-US" b="1" dirty="0">
                <a:solidFill>
                  <a:srgbClr val="999999"/>
                </a:solidFill>
                <a:latin typeface="Consolas" panose="020B0609020204030204" pitchFamily="49" charset="0"/>
              </a:rPr>
              <a:t>	return</a:t>
            </a:r>
            <a:r>
              <a:rPr lang="en-US" b="1" dirty="0">
                <a:solidFill>
                  <a:srgbClr val="FFFFFF"/>
                </a:solidFill>
                <a:latin typeface="Consolas" panose="020B0609020204030204" pitchFamily="49" charset="0"/>
              </a:rPr>
              <a:t> </a:t>
            </a:r>
            <a:r>
              <a:rPr lang="en-US" b="1" dirty="0">
                <a:solidFill>
                  <a:srgbClr val="C38705"/>
                </a:solidFill>
                <a:latin typeface="Consolas" panose="020B0609020204030204" pitchFamily="49" charset="0"/>
              </a:rPr>
              <a:t>size</a:t>
            </a:r>
            <a:r>
              <a:rPr lang="en-US" b="1" dirty="0">
                <a:solidFill>
                  <a:srgbClr val="FFFFFF"/>
                </a:solidFill>
                <a:latin typeface="Consolas" panose="020B0609020204030204" pitchFamily="49" charset="0"/>
              </a:rPr>
              <a:t> == </a:t>
            </a:r>
            <a:r>
              <a:rPr lang="en-US" b="1" dirty="0">
                <a:solidFill>
                  <a:srgbClr val="FF0000"/>
                </a:solidFill>
                <a:latin typeface="Consolas" panose="020B0609020204030204" pitchFamily="49" charset="0"/>
              </a:rPr>
              <a:t>0</a:t>
            </a:r>
            <a:r>
              <a:rPr lang="en-US" b="1"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endParaRPr lang="he-IL" dirty="0"/>
          </a:p>
        </p:txBody>
      </p:sp>
    </p:spTree>
    <p:extLst>
      <p:ext uri="{BB962C8B-B14F-4D97-AF65-F5344CB8AC3E}">
        <p14:creationId xmlns:p14="http://schemas.microsoft.com/office/powerpoint/2010/main" val="1379740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450BDB-6269-42FF-86AC-99E2500566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a:t>
            </a:r>
            <a:r>
              <a:rPr kumimoji="0" lang="he-IL" altLang="he-IL" sz="1000" b="0" i="0" u="none" strike="noStrike" cap="none" normalizeH="0" baseline="0">
                <a:ln>
                  <a:noFill/>
                </a:ln>
                <a:solidFill>
                  <a:srgbClr val="222222"/>
                </a:solidFill>
                <a:effectLst/>
                <a:latin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Rectangle 3">
            <a:extLst>
              <a:ext uri="{FF2B5EF4-FFF2-40B4-BE49-F238E27FC236}">
                <a16:creationId xmlns:a16="http://schemas.microsoft.com/office/drawing/2014/main" id="{7B3334E0-B66E-4087-A597-AF49F6ECB29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Rectangle 5">
            <a:extLst>
              <a:ext uri="{FF2B5EF4-FFF2-40B4-BE49-F238E27FC236}">
                <a16:creationId xmlns:a16="http://schemas.microsoft.com/office/drawing/2014/main" id="{DD00E19E-118A-4D4E-9350-8436BCFD909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כל אלגוריתמי המיון המבוססים על פעולת השוואה דורשים לפחות   </a:t>
            </a:r>
            <a:r>
              <a:rPr kumimoji="0" lang="he-IL" altLang="he-IL" sz="19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he-IL" altLang="he-IL" sz="1000" b="0" i="0" u="none" strike="noStrike" cap="none" normalizeH="0" baseline="0">
                <a:ln>
                  <a:noFill/>
                </a:ln>
                <a:solidFill>
                  <a:srgbClr val="222222"/>
                </a:solidFill>
                <a:effectLst/>
                <a:latin typeface="Arial" panose="020B0604020202020204" pitchFamily="34" charset="0"/>
                <a:cs typeface="Arial" panose="020B0604020202020204" pitchFamily="34" charset="0"/>
              </a:rPr>
              <a:t> פעולות השוואה במקרה הגרוע על-מנת לבצעם.</a:t>
            </a:r>
            <a:r>
              <a:rPr kumimoji="0" lang="he-IL" altLang="he-IL" sz="800" b="0" i="0" u="none" strike="noStrike" cap="none" normalizeH="0" baseline="0">
                <a:ln>
                  <a:noFill/>
                </a:ln>
                <a:solidFill>
                  <a:schemeClr val="tx1"/>
                </a:solidFill>
                <a:effectLst/>
              </a:rPr>
              <a:t> </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81771"/>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sp>
        <p:nvSpPr>
          <p:cNvPr id="3" name="Rectangle 2">
            <a:extLst>
              <a:ext uri="{FF2B5EF4-FFF2-40B4-BE49-F238E27FC236}">
                <a16:creationId xmlns:a16="http://schemas.microsoft.com/office/drawing/2014/main" id="{4B9749A8-17D0-44E7-ADE1-E6F4D877DEFF}"/>
              </a:ext>
            </a:extLst>
          </p:cNvPr>
          <p:cNvSpPr/>
          <p:nvPr/>
        </p:nvSpPr>
        <p:spPr>
          <a:xfrm>
            <a:off x="3048000" y="1028343"/>
            <a:ext cx="6096000" cy="2954655"/>
          </a:xfrm>
          <a:prstGeom prst="rect">
            <a:avLst/>
          </a:prstGeom>
        </p:spPr>
        <p:txBody>
          <a:bodyPr>
            <a:spAutoFit/>
          </a:bodyPr>
          <a:lstStyle/>
          <a:p>
            <a:r>
              <a:rPr lang="en-US" b="1" dirty="0">
                <a:solidFill>
                  <a:srgbClr val="999999"/>
                </a:solidFill>
                <a:latin typeface="Consolas" panose="020B0609020204030204" pitchFamily="49" charset="0"/>
              </a:rPr>
              <a:t>class</a:t>
            </a:r>
            <a:r>
              <a:rPr lang="en-US" b="1" dirty="0">
                <a:solidFill>
                  <a:srgbClr val="FFFFFF"/>
                </a:solidFill>
                <a:latin typeface="Consolas" panose="020B0609020204030204" pitchFamily="49" charset="0"/>
              </a:rPr>
              <a:t> </a:t>
            </a:r>
            <a:r>
              <a:rPr lang="en-US" b="1" dirty="0">
                <a:solidFill>
                  <a:srgbClr val="9CF828"/>
                </a:solidFill>
                <a:latin typeface="Consolas" panose="020B0609020204030204" pitchFamily="49" charset="0"/>
              </a:rPr>
              <a:t>Queue</a:t>
            </a:r>
            <a:r>
              <a:rPr lang="en-US" b="1" dirty="0">
                <a:solidFill>
                  <a:srgbClr val="FFFFFF"/>
                </a:solidFill>
                <a:latin typeface="Consolas" panose="020B0609020204030204" pitchFamily="49" charset="0"/>
              </a:rPr>
              <a:t>&lt;T&gt; {</a:t>
            </a: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sz="2400" dirty="0">
                <a:solidFill>
                  <a:srgbClr val="FFFFFF"/>
                </a:solidFill>
                <a:latin typeface="Consolas" panose="020B0609020204030204" pitchFamily="49" charset="0"/>
              </a:rPr>
              <a:t>...</a:t>
            </a:r>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he-IL" dirty="0">
                <a:solidFill>
                  <a:srgbClr val="FFFFFF"/>
                </a:solidFill>
                <a:latin typeface="Consolas" panose="020B0609020204030204" pitchFamily="49" charset="0"/>
              </a:rPr>
              <a:t>{ </a:t>
            </a:r>
            <a:endParaRPr lang="he-IL" dirty="0"/>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650732" cy="2031325"/>
          </a:xfrm>
          <a:prstGeom prst="rect">
            <a:avLst/>
          </a:prstGeom>
        </p:spPr>
        <p:txBody>
          <a:bodyPr wrap="square">
            <a:spAutoFit/>
          </a:bodyPr>
          <a:lstStyle/>
          <a:p>
            <a:pPr marL="285750" indent="-285750">
              <a:buFont typeface="Arial" panose="020B0604020202020204" pitchFamily="34" charset="0"/>
              <a:buChar char="•"/>
            </a:pPr>
            <a:r>
              <a:rPr lang="en-US" b="1" dirty="0" err="1">
                <a:solidFill>
                  <a:srgbClr val="F1C438"/>
                </a:solidFill>
                <a:latin typeface="Consolas" panose="020B0609020204030204" pitchFamily="49" charset="0"/>
              </a:rPr>
              <a:t>enQueue</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err="1">
                <a:solidFill>
                  <a:srgbClr val="F1C438"/>
                </a:solidFill>
                <a:latin typeface="Consolas" panose="020B0609020204030204" pitchFamily="49" charset="0"/>
              </a:rPr>
              <a:t>deQueue</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a:solidFill>
                  <a:srgbClr val="F1C438"/>
                </a:solidFill>
                <a:latin typeface="Consolas" panose="020B0609020204030204" pitchFamily="49" charset="0"/>
              </a:rPr>
              <a:t>Peek</a:t>
            </a:r>
          </a:p>
          <a:p>
            <a:pPr marL="285750" indent="-285750">
              <a:buFont typeface="Arial" panose="020B0604020202020204" pitchFamily="34" charset="0"/>
              <a:buChar char="•"/>
            </a:pPr>
            <a:r>
              <a:rPr lang="en-US" b="1" dirty="0" err="1">
                <a:solidFill>
                  <a:srgbClr val="F1C438"/>
                </a:solidFill>
                <a:latin typeface="Consolas" panose="020B0609020204030204" pitchFamily="49" charset="0"/>
              </a:rPr>
              <a:t>isEmpty</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a:solidFill>
                  <a:srgbClr val="F1C438"/>
                </a:solidFill>
                <a:latin typeface="Consolas" panose="020B0609020204030204" pitchFamily="49" charset="0"/>
              </a:rPr>
              <a:t>size</a:t>
            </a: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p:txBody>
      </p:sp>
      <p:sp>
        <p:nvSpPr>
          <p:cNvPr id="2" name="Rectangle 1">
            <a:extLst>
              <a:ext uri="{FF2B5EF4-FFF2-40B4-BE49-F238E27FC236}">
                <a16:creationId xmlns:a16="http://schemas.microsoft.com/office/drawing/2014/main" id="{36C5C63C-DD0B-43F2-B441-514B7A0BA015}"/>
              </a:ext>
            </a:extLst>
          </p:cNvPr>
          <p:cNvSpPr/>
          <p:nvPr/>
        </p:nvSpPr>
        <p:spPr>
          <a:xfrm>
            <a:off x="3276600" y="1776675"/>
            <a:ext cx="6096000" cy="646331"/>
          </a:xfrm>
          <a:prstGeom prst="rect">
            <a:avLst/>
          </a:prstGeom>
        </p:spPr>
        <p:txBody>
          <a:bodyPr>
            <a:spAutoFit/>
          </a:bodyPr>
          <a:lstStyle/>
          <a:p>
            <a:r>
              <a:rPr lang="en-US" dirty="0">
                <a:solidFill>
                  <a:srgbClr val="666666"/>
                </a:solidFill>
                <a:latin typeface="Consolas" panose="020B0609020204030204" pitchFamily="49" charset="0"/>
              </a:rPr>
              <a:t>/* Returns the size of the queue */</a:t>
            </a:r>
          </a:p>
          <a:p>
            <a:r>
              <a:rPr lang="en-US" b="1" dirty="0">
                <a:solidFill>
                  <a:srgbClr val="999999"/>
                </a:solidFill>
                <a:latin typeface="Consolas" panose="020B0609020204030204" pitchFamily="49" charset="0"/>
              </a:rPr>
              <a:t>public</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int</a:t>
            </a:r>
            <a:r>
              <a:rPr lang="en-US" b="1" dirty="0">
                <a:solidFill>
                  <a:srgbClr val="FFFFFF"/>
                </a:solidFill>
                <a:latin typeface="Consolas" panose="020B0609020204030204" pitchFamily="49" charset="0"/>
              </a:rPr>
              <a:t> </a:t>
            </a:r>
            <a:r>
              <a:rPr lang="en-US" b="1" dirty="0">
                <a:solidFill>
                  <a:srgbClr val="F1C438"/>
                </a:solidFill>
                <a:latin typeface="Consolas" panose="020B0609020204030204" pitchFamily="49" charset="0"/>
              </a:rPr>
              <a:t>size</a:t>
            </a:r>
            <a:r>
              <a:rPr lang="en-US" b="1" dirty="0">
                <a:solidFill>
                  <a:srgbClr val="FFFFFF"/>
                </a:solidFill>
                <a:latin typeface="Consolas" panose="020B0609020204030204" pitchFamily="49" charset="0"/>
              </a:rPr>
              <a:t>() { return size; }</a:t>
            </a:r>
            <a:endParaRPr lang="he-IL" dirty="0"/>
          </a:p>
        </p:txBody>
      </p:sp>
    </p:spTree>
    <p:extLst>
      <p:ext uri="{BB962C8B-B14F-4D97-AF65-F5344CB8AC3E}">
        <p14:creationId xmlns:p14="http://schemas.microsoft.com/office/powerpoint/2010/main" val="209513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81771"/>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תור </a:t>
            </a:r>
            <a:r>
              <a:rPr lang="en-US" sz="6600" dirty="0">
                <a:cs typeface="+mn-cs"/>
              </a:rPr>
              <a:t>Queue</a:t>
            </a:r>
            <a:endParaRPr lang="he-IL" sz="6600" dirty="0">
              <a:latin typeface="Abadi" panose="020B0604020202020204" pitchFamily="34" charset="0"/>
              <a:cs typeface="+mn-cs"/>
            </a:endParaRPr>
          </a:p>
        </p:txBody>
      </p:sp>
      <p:sp>
        <p:nvSpPr>
          <p:cNvPr id="12" name="Rectangle 11">
            <a:extLst>
              <a:ext uri="{FF2B5EF4-FFF2-40B4-BE49-F238E27FC236}">
                <a16:creationId xmlns:a16="http://schemas.microsoft.com/office/drawing/2014/main" id="{D5D915BA-BCB9-4152-AA08-9CFC0D8AB791}"/>
              </a:ext>
            </a:extLst>
          </p:cNvPr>
          <p:cNvSpPr/>
          <p:nvPr/>
        </p:nvSpPr>
        <p:spPr>
          <a:xfrm>
            <a:off x="3048000" y="1568825"/>
            <a:ext cx="6096000" cy="3139321"/>
          </a:xfrm>
          <a:prstGeom prst="rect">
            <a:avLst/>
          </a:prstGeom>
        </p:spPr>
        <p:txBody>
          <a:bodyPr>
            <a:spAutoFit/>
          </a:bodyPr>
          <a:lstStyle/>
          <a:p>
            <a:r>
              <a:rPr lang="en-US" dirty="0" err="1">
                <a:solidFill>
                  <a:srgbClr val="9CF828"/>
                </a:solidFill>
                <a:latin typeface="Consolas" panose="020B0609020204030204" pitchFamily="49" charset="0"/>
              </a:rPr>
              <a:t>MyQueue</a:t>
            </a:r>
            <a:r>
              <a:rPr lang="en-US" dirty="0">
                <a:solidFill>
                  <a:srgbClr val="FFFFFF"/>
                </a:solidFill>
                <a:latin typeface="Consolas" panose="020B0609020204030204" pitchFamily="49" charset="0"/>
              </a:rPr>
              <a:t>&lt;</a:t>
            </a:r>
            <a:r>
              <a:rPr lang="en-US" dirty="0">
                <a:solidFill>
                  <a:srgbClr val="D9B0AC"/>
                </a:solidFill>
                <a:latin typeface="Consolas" panose="020B0609020204030204" pitchFamily="49" charset="0"/>
              </a:rPr>
              <a:t>Integer</a:t>
            </a:r>
            <a:r>
              <a:rPr lang="en-US" dirty="0">
                <a:solidFill>
                  <a:srgbClr val="FFFFFF"/>
                </a:solidFill>
                <a:latin typeface="Consolas" panose="020B0609020204030204" pitchFamily="49" charset="0"/>
              </a:rPr>
              <a:t>&gt; </a:t>
            </a:r>
            <a:r>
              <a:rPr lang="en-US" b="1" dirty="0">
                <a:solidFill>
                  <a:srgbClr val="F7C527"/>
                </a:solidFill>
                <a:latin typeface="Consolas" panose="020B0609020204030204" pitchFamily="49" charset="0"/>
              </a:rPr>
              <a:t>q</a:t>
            </a:r>
            <a:r>
              <a:rPr lang="en-US" b="1" dirty="0">
                <a:solidFill>
                  <a:srgbClr val="FFFFFF"/>
                </a:solidFill>
                <a:latin typeface="Consolas" panose="020B0609020204030204" pitchFamily="49" charset="0"/>
              </a:rPr>
              <a:t> = </a:t>
            </a:r>
            <a:r>
              <a:rPr lang="en-US" b="1" dirty="0">
                <a:solidFill>
                  <a:srgbClr val="999999"/>
                </a:solidFill>
                <a:latin typeface="Consolas" panose="020B0609020204030204" pitchFamily="49" charset="0"/>
              </a:rPr>
              <a:t>new</a:t>
            </a:r>
            <a:r>
              <a:rPr lang="en-US" b="1" dirty="0">
                <a:solidFill>
                  <a:srgbClr val="FFFFFF"/>
                </a:solidFill>
                <a:latin typeface="Consolas" panose="020B0609020204030204" pitchFamily="49" charset="0"/>
              </a:rPr>
              <a:t> </a:t>
            </a:r>
            <a:r>
              <a:rPr lang="en-US" b="1" dirty="0" err="1">
                <a:solidFill>
                  <a:srgbClr val="F7C527"/>
                </a:solidFill>
                <a:latin typeface="Consolas" panose="020B0609020204030204" pitchFamily="49" charset="0"/>
              </a:rPr>
              <a:t>MyQueue</a:t>
            </a:r>
            <a:r>
              <a:rPr lang="en-US" b="1" dirty="0">
                <a:solidFill>
                  <a:srgbClr val="FFFFFF"/>
                </a:solidFill>
                <a:latin typeface="Consolas" panose="020B0609020204030204" pitchFamily="49" charset="0"/>
              </a:rPr>
              <a:t>&lt;</a:t>
            </a:r>
            <a:r>
              <a:rPr lang="en-US" b="1" dirty="0">
                <a:solidFill>
                  <a:srgbClr val="D9B0AC"/>
                </a:solidFill>
                <a:latin typeface="Consolas" panose="020B0609020204030204" pitchFamily="49" charset="0"/>
              </a:rPr>
              <a:t>Integer</a:t>
            </a:r>
            <a:r>
              <a:rPr lang="en-US" b="1" dirty="0">
                <a:solidFill>
                  <a:srgbClr val="FFFFFF"/>
                </a:solidFill>
                <a:latin typeface="Consolas" panose="020B0609020204030204" pitchFamily="49" charset="0"/>
              </a:rPr>
              <a:t>&gt;(</a:t>
            </a:r>
            <a:r>
              <a:rPr lang="en-US" b="1" dirty="0">
                <a:solidFill>
                  <a:srgbClr val="FF0000"/>
                </a:solidFill>
                <a:latin typeface="Consolas" panose="020B0609020204030204" pitchFamily="49" charset="0"/>
              </a:rPr>
              <a:t>3</a:t>
            </a:r>
            <a:r>
              <a:rPr lang="en-US" b="1" dirty="0">
                <a:solidFill>
                  <a:srgbClr val="FFFFFF"/>
                </a:solidFill>
                <a:latin typeface="Consolas" panose="020B0609020204030204" pitchFamily="49" charset="0"/>
              </a:rPr>
              <a:t>);</a:t>
            </a:r>
          </a:p>
          <a:p>
            <a:r>
              <a:rPr lang="en-US" dirty="0" err="1">
                <a:solidFill>
                  <a:srgbClr val="F7C527"/>
                </a:solidFill>
                <a:latin typeface="Consolas" panose="020B0609020204030204" pitchFamily="49" charset="0"/>
              </a:rPr>
              <a:t>q</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enQueue</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1</a:t>
            </a:r>
            <a:r>
              <a:rPr lang="en-US" dirty="0">
                <a:solidFill>
                  <a:srgbClr val="FFFFFF"/>
                </a:solidFill>
                <a:latin typeface="Consolas" panose="020B0609020204030204" pitchFamily="49" charset="0"/>
              </a:rPr>
              <a:t>);</a:t>
            </a:r>
          </a:p>
          <a:p>
            <a:r>
              <a:rPr lang="en-US" dirty="0" err="1">
                <a:solidFill>
                  <a:srgbClr val="F7C527"/>
                </a:solidFill>
                <a:latin typeface="Consolas" panose="020B0609020204030204" pitchFamily="49" charset="0"/>
              </a:rPr>
              <a:t>q</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enQueue</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2</a:t>
            </a:r>
            <a:r>
              <a:rPr lang="en-US" dirty="0">
                <a:solidFill>
                  <a:srgbClr val="FFFFFF"/>
                </a:solidFill>
                <a:latin typeface="Consolas" panose="020B0609020204030204" pitchFamily="49" charset="0"/>
              </a:rPr>
              <a:t>);</a:t>
            </a:r>
          </a:p>
          <a:p>
            <a:r>
              <a:rPr lang="en-US" dirty="0" err="1">
                <a:solidFill>
                  <a:srgbClr val="F7C527"/>
                </a:solidFill>
                <a:latin typeface="Consolas" panose="020B0609020204030204" pitchFamily="49" charset="0"/>
              </a:rPr>
              <a:t>q</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enQueue</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3</a:t>
            </a:r>
            <a:r>
              <a:rPr lang="en-US" dirty="0">
                <a:solidFill>
                  <a:srgbClr val="FFFFFF"/>
                </a:solidFill>
                <a:latin typeface="Consolas" panose="020B0609020204030204" pitchFamily="49" charset="0"/>
              </a:rPr>
              <a:t>);</a:t>
            </a:r>
          </a:p>
          <a:p>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q</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size</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3</a:t>
            </a:r>
          </a:p>
          <a:p>
            <a:r>
              <a:rPr lang="en-US" dirty="0" err="1">
                <a:solidFill>
                  <a:srgbClr val="F7C527"/>
                </a:solidFill>
                <a:latin typeface="Consolas" panose="020B0609020204030204" pitchFamily="49" charset="0"/>
              </a:rPr>
              <a:t>q</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enQueue</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4</a:t>
            </a:r>
            <a:r>
              <a:rPr lang="en-US" dirty="0">
                <a:solidFill>
                  <a:srgbClr val="FFFFFF"/>
                </a:solidFill>
                <a:latin typeface="Consolas" panose="020B0609020204030204" pitchFamily="49" charset="0"/>
              </a:rPr>
              <a:t>);</a:t>
            </a:r>
          </a:p>
          <a:p>
            <a:r>
              <a:rPr lang="en-US" dirty="0" err="1">
                <a:solidFill>
                  <a:srgbClr val="F7C527"/>
                </a:solidFill>
                <a:latin typeface="Consolas" panose="020B0609020204030204" pitchFamily="49" charset="0"/>
              </a:rPr>
              <a:t>q</a:t>
            </a:r>
            <a:r>
              <a:rPr lang="en-US" dirty="0" err="1">
                <a:solidFill>
                  <a:srgbClr val="FFFFFF"/>
                </a:solidFill>
                <a:latin typeface="Consolas" panose="020B0609020204030204" pitchFamily="49" charset="0"/>
              </a:rPr>
              <a:t>.</a:t>
            </a:r>
            <a:r>
              <a:rPr lang="en-US" dirty="0" err="1">
                <a:solidFill>
                  <a:srgbClr val="F7C527"/>
                </a:solidFill>
                <a:latin typeface="Consolas" panose="020B0609020204030204" pitchFamily="49" charset="0"/>
              </a:rPr>
              <a:t>enQueue</a:t>
            </a:r>
            <a:r>
              <a:rPr lang="en-US" dirty="0">
                <a:solidFill>
                  <a:srgbClr val="FFFFFF"/>
                </a:solidFill>
                <a:latin typeface="Consolas" panose="020B0609020204030204" pitchFamily="49" charset="0"/>
              </a:rPr>
              <a:t>(</a:t>
            </a:r>
            <a:r>
              <a:rPr lang="en-US" dirty="0">
                <a:solidFill>
                  <a:srgbClr val="FF0000"/>
                </a:solidFill>
                <a:latin typeface="Consolas" panose="020B0609020204030204" pitchFamily="49" charset="0"/>
              </a:rPr>
              <a:t>5</a:t>
            </a:r>
            <a:r>
              <a:rPr lang="en-US" dirty="0">
                <a:solidFill>
                  <a:srgbClr val="FFFFFF"/>
                </a:solidFill>
                <a:latin typeface="Consolas" panose="020B0609020204030204" pitchFamily="49" charset="0"/>
              </a:rPr>
              <a:t>);</a:t>
            </a:r>
          </a:p>
          <a:p>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q</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size</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5</a:t>
            </a:r>
          </a:p>
          <a:p>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q</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isEmpty</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False</a:t>
            </a:r>
          </a:p>
          <a:p>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q</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deQueue</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1</a:t>
            </a:r>
          </a:p>
          <a:p>
            <a:r>
              <a:rPr lang="en-US" dirty="0" err="1">
                <a:solidFill>
                  <a:srgbClr val="9CF828"/>
                </a:solidFill>
                <a:latin typeface="Consolas" panose="020B0609020204030204" pitchFamily="49" charset="0"/>
              </a:rPr>
              <a:t>System</a:t>
            </a:r>
            <a:r>
              <a:rPr lang="en-US" dirty="0" err="1">
                <a:solidFill>
                  <a:srgbClr val="FFFFFF"/>
                </a:solidFill>
                <a:latin typeface="Consolas" panose="020B0609020204030204" pitchFamily="49" charset="0"/>
              </a:rPr>
              <a:t>.</a:t>
            </a:r>
            <a:r>
              <a:rPr lang="en-US" b="1" i="1" dirty="0" err="1">
                <a:solidFill>
                  <a:srgbClr val="80FF00"/>
                </a:solidFill>
                <a:latin typeface="Consolas" panose="020B0609020204030204" pitchFamily="49" charset="0"/>
              </a:rPr>
              <a:t>out</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println</a:t>
            </a:r>
            <a:r>
              <a:rPr lang="en-US" b="1" i="1" dirty="0">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q</a:t>
            </a:r>
            <a:r>
              <a:rPr lang="en-US" b="1" i="1" dirty="0" err="1">
                <a:solidFill>
                  <a:srgbClr val="FFFFFF"/>
                </a:solidFill>
                <a:latin typeface="Consolas" panose="020B0609020204030204" pitchFamily="49" charset="0"/>
              </a:rPr>
              <a:t>.</a:t>
            </a:r>
            <a:r>
              <a:rPr lang="en-US" b="1" i="1" dirty="0" err="1">
                <a:solidFill>
                  <a:srgbClr val="F7C527"/>
                </a:solidFill>
                <a:latin typeface="Consolas" panose="020B0609020204030204" pitchFamily="49" charset="0"/>
              </a:rPr>
              <a:t>deQueue</a:t>
            </a:r>
            <a:r>
              <a:rPr lang="en-US" b="1" i="1" dirty="0">
                <a:solidFill>
                  <a:srgbClr val="FFFFFF"/>
                </a:solidFill>
                <a:latin typeface="Consolas" panose="020B0609020204030204" pitchFamily="49" charset="0"/>
              </a:rPr>
              <a:t>()); </a:t>
            </a:r>
            <a:r>
              <a:rPr lang="en-US" b="1" i="1" dirty="0">
                <a:solidFill>
                  <a:srgbClr val="666666"/>
                </a:solidFill>
                <a:latin typeface="Consolas" panose="020B0609020204030204" pitchFamily="49" charset="0"/>
              </a:rPr>
              <a:t>// 2</a:t>
            </a:r>
            <a:endParaRPr lang="he-IL" dirty="0"/>
          </a:p>
        </p:txBody>
      </p:sp>
    </p:spTree>
    <p:extLst>
      <p:ext uri="{BB962C8B-B14F-4D97-AF65-F5344CB8AC3E}">
        <p14:creationId xmlns:p14="http://schemas.microsoft.com/office/powerpoint/2010/main" val="81282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6" name="Title 1">
            <a:extLst>
              <a:ext uri="{FF2B5EF4-FFF2-40B4-BE49-F238E27FC236}">
                <a16:creationId xmlns:a16="http://schemas.microsoft.com/office/drawing/2014/main" id="{9B18E3A4-77B6-4F7B-ACBB-8EB1B2F28E36}"/>
              </a:ext>
            </a:extLst>
          </p:cNvPr>
          <p:cNvSpPr txBox="1">
            <a:spLocks/>
          </p:cNvSpPr>
          <p:nvPr/>
        </p:nvSpPr>
        <p:spPr>
          <a:xfrm>
            <a:off x="1446998" y="30391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a:t>
            </a:r>
          </a:p>
        </p:txBody>
      </p:sp>
      <p:pic>
        <p:nvPicPr>
          <p:cNvPr id="40962" name="Picture 2" descr="study50 slide">
            <a:extLst>
              <a:ext uri="{FF2B5EF4-FFF2-40B4-BE49-F238E27FC236}">
                <a16:creationId xmlns:a16="http://schemas.microsoft.com/office/drawing/2014/main" id="{E073A1CF-C216-4B1D-A623-93A2234C2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014099"/>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903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4AD7-D240-4FD6-6CB4-6D5B74573C08}"/>
              </a:ext>
            </a:extLst>
          </p:cNvPr>
          <p:cNvSpPr>
            <a:spLocks noGrp="1"/>
          </p:cNvSpPr>
          <p:nvPr>
            <p:ph type="title"/>
          </p:nvPr>
        </p:nvSpPr>
        <p:spPr>
          <a:xfrm>
            <a:off x="4236878" y="416560"/>
            <a:ext cx="3715067" cy="863600"/>
          </a:xfrm>
        </p:spPr>
        <p:txBody>
          <a:bodyPr/>
          <a:lstStyle/>
          <a:p>
            <a:pPr algn="ctr" rtl="1"/>
            <a:r>
              <a:rPr lang="he-IL" b="1" dirty="0"/>
              <a:t>שאלות בנושא תור</a:t>
            </a:r>
            <a:endParaRPr lang="en-IL" b="1" dirty="0"/>
          </a:p>
        </p:txBody>
      </p:sp>
      <p:pic>
        <p:nvPicPr>
          <p:cNvPr id="5" name="Picture 4" descr="A black screen with white text&#10;&#10;Description automatically generated">
            <a:extLst>
              <a:ext uri="{FF2B5EF4-FFF2-40B4-BE49-F238E27FC236}">
                <a16:creationId xmlns:a16="http://schemas.microsoft.com/office/drawing/2014/main" id="{DDEE1265-A15D-AA54-6B92-3B4AD12BD609}"/>
              </a:ext>
            </a:extLst>
          </p:cNvPr>
          <p:cNvPicPr>
            <a:picLocks noChangeAspect="1"/>
          </p:cNvPicPr>
          <p:nvPr/>
        </p:nvPicPr>
        <p:blipFill>
          <a:blip r:embed="rId2"/>
          <a:stretch>
            <a:fillRect/>
          </a:stretch>
        </p:blipFill>
        <p:spPr>
          <a:xfrm>
            <a:off x="220980" y="1745687"/>
            <a:ext cx="11750040" cy="3597520"/>
          </a:xfrm>
          <a:prstGeom prst="rect">
            <a:avLst/>
          </a:prstGeom>
        </p:spPr>
      </p:pic>
    </p:spTree>
    <p:extLst>
      <p:ext uri="{BB962C8B-B14F-4D97-AF65-F5344CB8AC3E}">
        <p14:creationId xmlns:p14="http://schemas.microsoft.com/office/powerpoint/2010/main" val="19908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C2DA-CA26-D690-5CF5-687D5BCDC5EA}"/>
              </a:ext>
            </a:extLst>
          </p:cNvPr>
          <p:cNvSpPr>
            <a:spLocks noGrp="1"/>
          </p:cNvSpPr>
          <p:nvPr>
            <p:ph type="title"/>
          </p:nvPr>
        </p:nvSpPr>
        <p:spPr>
          <a:xfrm>
            <a:off x="3099672" y="416560"/>
            <a:ext cx="5992653" cy="944880"/>
          </a:xfrm>
        </p:spPr>
        <p:txBody>
          <a:bodyPr>
            <a:normAutofit fontScale="90000"/>
          </a:bodyPr>
          <a:lstStyle/>
          <a:p>
            <a:pPr algn="ctr"/>
            <a:r>
              <a:rPr lang="he-IL" b="1" dirty="0"/>
              <a:t>רעיון המימוש (המימוש עצמו עליכם)</a:t>
            </a:r>
            <a:endParaRPr lang="en-IL" b="1" dirty="0"/>
          </a:p>
        </p:txBody>
      </p:sp>
      <p:sp>
        <p:nvSpPr>
          <p:cNvPr id="3" name="Content Placeholder 2">
            <a:extLst>
              <a:ext uri="{FF2B5EF4-FFF2-40B4-BE49-F238E27FC236}">
                <a16:creationId xmlns:a16="http://schemas.microsoft.com/office/drawing/2014/main" id="{2BCB9AE3-52BA-CF05-5220-76F36A84EC86}"/>
              </a:ext>
            </a:extLst>
          </p:cNvPr>
          <p:cNvSpPr>
            <a:spLocks noGrp="1"/>
          </p:cNvSpPr>
          <p:nvPr>
            <p:ph idx="1"/>
          </p:nvPr>
        </p:nvSpPr>
        <p:spPr>
          <a:xfrm>
            <a:off x="1038066" y="1635761"/>
            <a:ext cx="10115867" cy="4155440"/>
          </a:xfrm>
        </p:spPr>
        <p:txBody>
          <a:bodyPr>
            <a:normAutofit/>
          </a:bodyPr>
          <a:lstStyle/>
          <a:p>
            <a:pPr marL="0" indent="0" algn="r" rtl="1">
              <a:buNone/>
            </a:pPr>
            <a:r>
              <a:rPr lang="he-IL" b="1" u="sng" dirty="0">
                <a:solidFill>
                  <a:schemeClr val="bg1">
                    <a:lumMod val="95000"/>
                    <a:lumOff val="5000"/>
                  </a:schemeClr>
                </a:solidFill>
                <a:highlight>
                  <a:srgbClr val="00FF00"/>
                </a:highlight>
              </a:rPr>
              <a:t>רעיון עבור שאלה 4:</a:t>
            </a:r>
          </a:p>
          <a:p>
            <a:pPr marL="0" indent="0" algn="r" rtl="1">
              <a:buNone/>
            </a:pPr>
            <a:r>
              <a:rPr lang="he-IL" dirty="0"/>
              <a:t>כדי לבדוק אם מחרוזת היא פלינדרום, נשתמש בתור ובמחסנית.</a:t>
            </a:r>
            <a:r>
              <a:rPr lang="en-US" dirty="0"/>
              <a:t> </a:t>
            </a:r>
            <a:endParaRPr lang="he-IL" dirty="0"/>
          </a:p>
          <a:p>
            <a:pPr marL="0" indent="0" algn="r" rtl="1">
              <a:buNone/>
            </a:pPr>
            <a:r>
              <a:rPr lang="he-IL" dirty="0"/>
              <a:t>נכניס את כל התווים מהמחרוזת הן לתור והן למחסנית. </a:t>
            </a:r>
          </a:p>
          <a:p>
            <a:pPr marL="0" indent="0" algn="r" rtl="1">
              <a:buNone/>
            </a:pPr>
            <a:r>
              <a:rPr lang="he-IL" dirty="0"/>
              <a:t>לאחר מכן, נשלוף תווים משני המבנים ונשווה בין התווים. אם כל התווים זהים, המחרוזת היא פלינדרום.</a:t>
            </a:r>
          </a:p>
          <a:p>
            <a:pPr marL="0" indent="0" algn="r" rtl="1">
              <a:buNone/>
            </a:pPr>
            <a:r>
              <a:rPr lang="he-IL" b="1" u="sng" dirty="0">
                <a:solidFill>
                  <a:schemeClr val="bg1">
                    <a:lumMod val="95000"/>
                    <a:lumOff val="5000"/>
                  </a:schemeClr>
                </a:solidFill>
                <a:highlight>
                  <a:srgbClr val="00FF00"/>
                </a:highlight>
              </a:rPr>
              <a:t>רעיון עבור שאלה 5:</a:t>
            </a:r>
          </a:p>
          <a:p>
            <a:pPr marL="0" indent="0" algn="r" rtl="1">
              <a:buNone/>
            </a:pPr>
            <a:r>
              <a:rPr lang="he-IL" dirty="0"/>
              <a:t>נשתמש בתור אחד ובשני משתני עזר(</a:t>
            </a:r>
            <a:r>
              <a:rPr lang="en-US" dirty="0" err="1"/>
              <a:t>MinIndex</a:t>
            </a:r>
            <a:r>
              <a:rPr lang="he-IL" dirty="0"/>
              <a:t> ו</a:t>
            </a:r>
            <a:r>
              <a:rPr lang="en-US" dirty="0" err="1"/>
              <a:t>MinValue</a:t>
            </a:r>
            <a:r>
              <a:rPr lang="he-IL" dirty="0"/>
              <a:t>)</a:t>
            </a:r>
            <a:r>
              <a:rPr lang="en-US" dirty="0"/>
              <a:t> </a:t>
            </a:r>
            <a:r>
              <a:rPr lang="he-IL" dirty="0"/>
              <a:t>בכל סבב נאתר את המספר הקטן ביותר בתור, נזיז את שאר המספרים לתור שוב, ונעביר את המספר הקטן ביותר לסוף התור. </a:t>
            </a:r>
          </a:p>
          <a:p>
            <a:pPr marL="0" indent="0" algn="r" rtl="1">
              <a:buNone/>
            </a:pPr>
            <a:r>
              <a:rPr lang="he-IL" dirty="0"/>
              <a:t>נחזור על התהליך עד שכל המספרים מסודרים.</a:t>
            </a:r>
            <a:endParaRPr lang="en-IL" dirty="0"/>
          </a:p>
        </p:txBody>
      </p:sp>
    </p:spTree>
    <p:extLst>
      <p:ext uri="{BB962C8B-B14F-4D97-AF65-F5344CB8AC3E}">
        <p14:creationId xmlns:p14="http://schemas.microsoft.com/office/powerpoint/2010/main" val="860082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4F7E-C96A-08D8-0EE3-F9587EBD853A}"/>
              </a:ext>
            </a:extLst>
          </p:cNvPr>
          <p:cNvSpPr>
            <a:spLocks noGrp="1"/>
          </p:cNvSpPr>
          <p:nvPr>
            <p:ph type="title"/>
          </p:nvPr>
        </p:nvSpPr>
        <p:spPr>
          <a:xfrm>
            <a:off x="1141413" y="213360"/>
            <a:ext cx="9905998" cy="1447800"/>
          </a:xfrm>
        </p:spPr>
        <p:txBody>
          <a:bodyPr/>
          <a:lstStyle/>
          <a:p>
            <a:pPr algn="ctr" rtl="1"/>
            <a:r>
              <a:rPr lang="he-IL" b="1" dirty="0"/>
              <a:t>רשימה מקושרת (</a:t>
            </a:r>
            <a:r>
              <a:rPr lang="en-US" b="1" dirty="0"/>
              <a:t>Linked List</a:t>
            </a:r>
            <a:r>
              <a:rPr lang="he-IL" b="1" dirty="0"/>
              <a:t>)</a:t>
            </a:r>
            <a:r>
              <a:rPr lang="en-US" b="1" dirty="0"/>
              <a:t> – </a:t>
            </a:r>
            <a:r>
              <a:rPr lang="he-IL" b="1" dirty="0"/>
              <a:t>שקף מהרצאה</a:t>
            </a:r>
            <a:endParaRPr lang="en-IL" b="1" dirty="0"/>
          </a:p>
        </p:txBody>
      </p:sp>
      <p:pic>
        <p:nvPicPr>
          <p:cNvPr id="5" name="Picture 4">
            <a:extLst>
              <a:ext uri="{FF2B5EF4-FFF2-40B4-BE49-F238E27FC236}">
                <a16:creationId xmlns:a16="http://schemas.microsoft.com/office/drawing/2014/main" id="{8036B5A8-5FA0-2D96-85D7-F5520F5C17E8}"/>
              </a:ext>
            </a:extLst>
          </p:cNvPr>
          <p:cNvPicPr>
            <a:picLocks noChangeAspect="1"/>
          </p:cNvPicPr>
          <p:nvPr/>
        </p:nvPicPr>
        <p:blipFill>
          <a:blip r:embed="rId2"/>
          <a:stretch>
            <a:fillRect/>
          </a:stretch>
        </p:blipFill>
        <p:spPr>
          <a:xfrm>
            <a:off x="1295875" y="1475089"/>
            <a:ext cx="9597073" cy="4979686"/>
          </a:xfrm>
          <a:prstGeom prst="rect">
            <a:avLst/>
          </a:prstGeom>
        </p:spPr>
      </p:pic>
    </p:spTree>
    <p:extLst>
      <p:ext uri="{BB962C8B-B14F-4D97-AF65-F5344CB8AC3E}">
        <p14:creationId xmlns:p14="http://schemas.microsoft.com/office/powerpoint/2010/main" val="1586095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BBDCE63-D10E-898D-1CD4-796152845A42}"/>
              </a:ext>
            </a:extLst>
          </p:cNvPr>
          <p:cNvSpPr>
            <a:spLocks noGrp="1"/>
          </p:cNvSpPr>
          <p:nvPr>
            <p:ph type="title"/>
          </p:nvPr>
        </p:nvSpPr>
        <p:spPr>
          <a:xfrm>
            <a:off x="761995" y="307447"/>
            <a:ext cx="10693884" cy="1109932"/>
          </a:xfrm>
        </p:spPr>
        <p:txBody>
          <a:bodyPr>
            <a:normAutofit/>
          </a:bodyPr>
          <a:lstStyle/>
          <a:p>
            <a:endParaRPr lang="he-IL" sz="4000" dirty="0"/>
          </a:p>
        </p:txBody>
      </p:sp>
      <p:sp>
        <p:nvSpPr>
          <p:cNvPr id="9" name="Content Placeholder 8">
            <a:extLst>
              <a:ext uri="{FF2B5EF4-FFF2-40B4-BE49-F238E27FC236}">
                <a16:creationId xmlns:a16="http://schemas.microsoft.com/office/drawing/2014/main" id="{3BD4251C-B8CA-0C42-8858-2B933449E73B}"/>
              </a:ext>
            </a:extLst>
          </p:cNvPr>
          <p:cNvSpPr>
            <a:spLocks noGrp="1"/>
          </p:cNvSpPr>
          <p:nvPr>
            <p:ph idx="1"/>
          </p:nvPr>
        </p:nvSpPr>
        <p:spPr>
          <a:xfrm>
            <a:off x="7190509" y="2357888"/>
            <a:ext cx="4265370" cy="3902635"/>
          </a:xfrm>
        </p:spPr>
        <p:txBody>
          <a:bodyPr anchor="ctr">
            <a:normAutofit/>
          </a:bodyPr>
          <a:lstStyle/>
          <a:p>
            <a:endParaRPr lang="en-US" sz="2000" dirty="0"/>
          </a:p>
        </p:txBody>
      </p:sp>
      <p:pic>
        <p:nvPicPr>
          <p:cNvPr id="5" name="מציין מיקום תוכן 4">
            <a:extLst>
              <a:ext uri="{FF2B5EF4-FFF2-40B4-BE49-F238E27FC236}">
                <a16:creationId xmlns:a16="http://schemas.microsoft.com/office/drawing/2014/main" id="{E7D9BC2F-C59D-1A5A-C022-2CF50D689293}"/>
              </a:ext>
            </a:extLst>
          </p:cNvPr>
          <p:cNvPicPr>
            <a:picLocks noChangeAspect="1"/>
          </p:cNvPicPr>
          <p:nvPr/>
        </p:nvPicPr>
        <p:blipFill>
          <a:blip r:embed="rId2"/>
          <a:stretch>
            <a:fillRect/>
          </a:stretch>
        </p:blipFill>
        <p:spPr>
          <a:xfrm>
            <a:off x="19783" y="0"/>
            <a:ext cx="12178307" cy="6637176"/>
          </a:xfrm>
          <a:prstGeom prst="rect">
            <a:avLst/>
          </a:prstGeom>
        </p:spPr>
      </p:pic>
    </p:spTree>
    <p:extLst>
      <p:ext uri="{BB962C8B-B14F-4D97-AF65-F5344CB8AC3E}">
        <p14:creationId xmlns:p14="http://schemas.microsoft.com/office/powerpoint/2010/main" val="3905618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FA90A6-000E-0CD8-D86F-AAE7ABF50354}"/>
              </a:ext>
            </a:extLst>
          </p:cNvPr>
          <p:cNvSpPr>
            <a:spLocks noGrp="1"/>
          </p:cNvSpPr>
          <p:nvPr>
            <p:ph type="title"/>
          </p:nvPr>
        </p:nvSpPr>
        <p:spPr/>
        <p:txBody>
          <a:bodyPr>
            <a:normAutofit/>
          </a:bodyPr>
          <a:lstStyle/>
          <a:p>
            <a:endParaRPr lang="he-IL" sz="5400"/>
          </a:p>
        </p:txBody>
      </p:sp>
      <p:sp>
        <p:nvSpPr>
          <p:cNvPr id="3" name="מציין מיקום תוכן 2">
            <a:extLst>
              <a:ext uri="{FF2B5EF4-FFF2-40B4-BE49-F238E27FC236}">
                <a16:creationId xmlns:a16="http://schemas.microsoft.com/office/drawing/2014/main" id="{1949066A-FB33-0631-E76E-28FE67D641E8}"/>
              </a:ext>
            </a:extLst>
          </p:cNvPr>
          <p:cNvSpPr>
            <a:spLocks noGrp="1"/>
          </p:cNvSpPr>
          <p:nvPr>
            <p:ph idx="1"/>
          </p:nvPr>
        </p:nvSpPr>
        <p:spPr>
          <a:xfrm>
            <a:off x="838200" y="1929384"/>
            <a:ext cx="10515600" cy="4251960"/>
          </a:xfrm>
        </p:spPr>
        <p:txBody>
          <a:bodyPr>
            <a:normAutofit/>
          </a:bodyPr>
          <a:lstStyle/>
          <a:p>
            <a:endParaRPr lang="he-IL" sz="2200"/>
          </a:p>
        </p:txBody>
      </p:sp>
      <p:pic>
        <p:nvPicPr>
          <p:cNvPr id="5" name="תמונה 4">
            <a:extLst>
              <a:ext uri="{FF2B5EF4-FFF2-40B4-BE49-F238E27FC236}">
                <a16:creationId xmlns:a16="http://schemas.microsoft.com/office/drawing/2014/main" id="{D0E337FD-9899-C97E-F072-82D4AA726924}"/>
              </a:ext>
            </a:extLst>
          </p:cNvPr>
          <p:cNvPicPr>
            <a:picLocks noChangeAspect="1"/>
          </p:cNvPicPr>
          <p:nvPr/>
        </p:nvPicPr>
        <p:blipFill>
          <a:blip r:embed="rId2"/>
          <a:stretch>
            <a:fillRect/>
          </a:stretch>
        </p:blipFill>
        <p:spPr>
          <a:xfrm>
            <a:off x="0" y="101717"/>
            <a:ext cx="12192000" cy="6654566"/>
          </a:xfrm>
          <a:prstGeom prst="rect">
            <a:avLst/>
          </a:prstGeom>
        </p:spPr>
      </p:pic>
    </p:spTree>
    <p:extLst>
      <p:ext uri="{BB962C8B-B14F-4D97-AF65-F5344CB8AC3E}">
        <p14:creationId xmlns:p14="http://schemas.microsoft.com/office/powerpoint/2010/main" val="93067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14C003-7BE0-A0CE-7933-FAF92B75F504}"/>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6BDB9189-5521-2549-2B6A-F4DBC01A8BB9}"/>
              </a:ext>
            </a:extLst>
          </p:cNvPr>
          <p:cNvSpPr>
            <a:spLocks noGrp="1"/>
          </p:cNvSpPr>
          <p:nvPr>
            <p:ph idx="1"/>
          </p:nvPr>
        </p:nvSpPr>
        <p:spPr/>
        <p:txBody>
          <a:bodyPr/>
          <a:lstStyle/>
          <a:p>
            <a:endParaRPr lang="he-IL"/>
          </a:p>
        </p:txBody>
      </p:sp>
      <p:pic>
        <p:nvPicPr>
          <p:cNvPr id="5" name="תמונה 4">
            <a:extLst>
              <a:ext uri="{FF2B5EF4-FFF2-40B4-BE49-F238E27FC236}">
                <a16:creationId xmlns:a16="http://schemas.microsoft.com/office/drawing/2014/main" id="{E204D045-3CBC-0DB8-2987-BC45A3158E5B}"/>
              </a:ext>
            </a:extLst>
          </p:cNvPr>
          <p:cNvPicPr>
            <a:picLocks noChangeAspect="1"/>
          </p:cNvPicPr>
          <p:nvPr/>
        </p:nvPicPr>
        <p:blipFill>
          <a:blip r:embed="rId2"/>
          <a:stretch>
            <a:fillRect/>
          </a:stretch>
        </p:blipFill>
        <p:spPr>
          <a:xfrm>
            <a:off x="0" y="87071"/>
            <a:ext cx="12192000" cy="6683857"/>
          </a:xfrm>
          <a:prstGeom prst="rect">
            <a:avLst/>
          </a:prstGeom>
        </p:spPr>
      </p:pic>
    </p:spTree>
    <p:extLst>
      <p:ext uri="{BB962C8B-B14F-4D97-AF65-F5344CB8AC3E}">
        <p14:creationId xmlns:p14="http://schemas.microsoft.com/office/powerpoint/2010/main" val="2692409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60542A-EB61-B4F3-A254-B2E9F909EC9B}"/>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881E8582-4452-AAC9-C3A5-9148EECF3D71}"/>
              </a:ext>
            </a:extLst>
          </p:cNvPr>
          <p:cNvSpPr>
            <a:spLocks noGrp="1"/>
          </p:cNvSpPr>
          <p:nvPr>
            <p:ph idx="1"/>
          </p:nvPr>
        </p:nvSpPr>
        <p:spPr/>
        <p:txBody>
          <a:bodyPr/>
          <a:lstStyle/>
          <a:p>
            <a:endParaRPr lang="he-IL"/>
          </a:p>
        </p:txBody>
      </p:sp>
      <p:pic>
        <p:nvPicPr>
          <p:cNvPr id="5" name="תמונה 4">
            <a:extLst>
              <a:ext uri="{FF2B5EF4-FFF2-40B4-BE49-F238E27FC236}">
                <a16:creationId xmlns:a16="http://schemas.microsoft.com/office/drawing/2014/main" id="{A0B10D8F-59F8-1803-7A55-E302F293CBFD}"/>
              </a:ext>
            </a:extLst>
          </p:cNvPr>
          <p:cNvPicPr>
            <a:picLocks noChangeAspect="1"/>
          </p:cNvPicPr>
          <p:nvPr/>
        </p:nvPicPr>
        <p:blipFill>
          <a:blip r:embed="rId2"/>
          <a:stretch>
            <a:fillRect/>
          </a:stretch>
        </p:blipFill>
        <p:spPr>
          <a:xfrm>
            <a:off x="0" y="108642"/>
            <a:ext cx="12192000" cy="6640715"/>
          </a:xfrm>
          <a:prstGeom prst="rect">
            <a:avLst/>
          </a:prstGeom>
        </p:spPr>
      </p:pic>
    </p:spTree>
    <p:extLst>
      <p:ext uri="{BB962C8B-B14F-4D97-AF65-F5344CB8AC3E}">
        <p14:creationId xmlns:p14="http://schemas.microsoft.com/office/powerpoint/2010/main" val="446973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A767A-54D5-C5D4-009A-4926DDFEDFDE}"/>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D1B80412-7674-5E59-5C9F-0F475737D231}"/>
              </a:ext>
            </a:extLst>
          </p:cNvPr>
          <p:cNvPicPr>
            <a:picLocks noGrp="1" noChangeAspect="1"/>
          </p:cNvPicPr>
          <p:nvPr>
            <p:ph idx="1"/>
          </p:nvPr>
        </p:nvPicPr>
        <p:blipFill>
          <a:blip r:embed="rId2"/>
          <a:stretch>
            <a:fillRect/>
          </a:stretch>
        </p:blipFill>
        <p:spPr>
          <a:xfrm>
            <a:off x="103041" y="-61164"/>
            <a:ext cx="12088959" cy="6919163"/>
          </a:xfrm>
        </p:spPr>
      </p:pic>
    </p:spTree>
    <p:extLst>
      <p:ext uri="{BB962C8B-B14F-4D97-AF65-F5344CB8AC3E}">
        <p14:creationId xmlns:p14="http://schemas.microsoft.com/office/powerpoint/2010/main" val="1331249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899B00-9B87-B247-884A-1B0FA52F6E8A}"/>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6C3DD2AD-1C0F-5CF3-3A98-CF03DECEF8EF}"/>
              </a:ext>
            </a:extLst>
          </p:cNvPr>
          <p:cNvPicPr>
            <a:picLocks noGrp="1" noChangeAspect="1"/>
          </p:cNvPicPr>
          <p:nvPr>
            <p:ph idx="1"/>
          </p:nvPr>
        </p:nvPicPr>
        <p:blipFill>
          <a:blip r:embed="rId2"/>
          <a:stretch>
            <a:fillRect/>
          </a:stretch>
        </p:blipFill>
        <p:spPr>
          <a:xfrm>
            <a:off x="76360" y="56407"/>
            <a:ext cx="12039279" cy="6745186"/>
          </a:xfrm>
        </p:spPr>
      </p:pic>
    </p:spTree>
    <p:extLst>
      <p:ext uri="{BB962C8B-B14F-4D97-AF65-F5344CB8AC3E}">
        <p14:creationId xmlns:p14="http://schemas.microsoft.com/office/powerpoint/2010/main" val="1004330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EF3001B-E419-4A91-8307-BCCA0B9F64AD}"/>
                  </a:ext>
                </a:extLst>
              </p:cNvPr>
              <p:cNvSpPr txBox="1">
                <a:spLocks/>
              </p:cNvSpPr>
              <p:nvPr/>
            </p:nvSpPr>
            <p:spPr>
              <a:xfrm>
                <a:off x="978195" y="959005"/>
                <a:ext cx="9753600" cy="4442334"/>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22100" b="1" i="1" smtClean="0">
                          <a:latin typeface="Cambria Math" panose="02040503050406030204" pitchFamily="18" charset="0"/>
                          <a:cs typeface="+mn-cs"/>
                        </a:rPr>
                        <m:t>𝑶</m:t>
                      </m:r>
                    </m:oMath>
                  </m:oMathPara>
                </a14:m>
                <a:endParaRPr lang="en-US" sz="18400" b="1" i="1" dirty="0">
                  <a:latin typeface="Abadi" panose="020B0604020202020204" pitchFamily="34" charset="0"/>
                  <a:cs typeface="+mn-cs"/>
                </a:endParaRPr>
              </a:p>
              <a:p>
                <a:pPr algn="ctr"/>
                <a:r>
                  <a:rPr lang="en-US" sz="8000" b="1" dirty="0">
                    <a:latin typeface="Abadi" panose="020B0604020202020204" pitchFamily="34" charset="0"/>
                    <a:cs typeface="+mn-cs"/>
                  </a:rPr>
                  <a:t>Big-O</a:t>
                </a:r>
                <a:endParaRPr lang="he-IL" sz="18400" b="1" i="1" dirty="0">
                  <a:latin typeface="Abadi" panose="020B0604020202020204" pitchFamily="34" charset="0"/>
                  <a:cs typeface="+mn-cs"/>
                </a:endParaRPr>
              </a:p>
            </p:txBody>
          </p:sp>
        </mc:Choice>
        <mc:Fallback xmlns="">
          <p:sp>
            <p:nvSpPr>
              <p:cNvPr id="4" name="Title 1">
                <a:extLst>
                  <a:ext uri="{FF2B5EF4-FFF2-40B4-BE49-F238E27FC236}">
                    <a16:creationId xmlns:a16="http://schemas.microsoft.com/office/drawing/2014/main" id="{AEF3001B-E419-4A91-8307-BCCA0B9F64AD}"/>
                  </a:ext>
                </a:extLst>
              </p:cNvPr>
              <p:cNvSpPr txBox="1">
                <a:spLocks noRot="1" noChangeAspect="1" noMove="1" noResize="1" noEditPoints="1" noAdjustHandles="1" noChangeArrowheads="1" noChangeShapeType="1" noTextEdit="1"/>
              </p:cNvSpPr>
              <p:nvPr/>
            </p:nvSpPr>
            <p:spPr>
              <a:xfrm>
                <a:off x="978195" y="959005"/>
                <a:ext cx="9753600" cy="4442334"/>
              </a:xfrm>
              <a:prstGeom prst="rect">
                <a:avLst/>
              </a:prstGeom>
              <a:blipFill>
                <a:blip r:embed="rId2"/>
                <a:stretch>
                  <a:fillRect b="-10425"/>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F852065-1EAF-4F77-B9F1-79DAAFC3CDEF}"/>
                  </a:ext>
                </a:extLst>
              </p:cNvPr>
              <p:cNvSpPr/>
              <p:nvPr/>
            </p:nvSpPr>
            <p:spPr>
              <a:xfrm>
                <a:off x="3295640" y="189564"/>
                <a:ext cx="5400837"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rPr>
                      <m:t> </m:t>
                    </m:r>
                  </m:oMath>
                </a14:m>
                <a:r>
                  <a:rPr lang="he-IL" sz="4400" b="1" dirty="0"/>
                  <a:t>חסם אסימפטוטי עליון</a:t>
                </a:r>
              </a:p>
            </p:txBody>
          </p:sp>
        </mc:Choice>
        <mc:Fallback xmlns="">
          <p:sp>
            <p:nvSpPr>
              <p:cNvPr id="5" name="Rectangle 4">
                <a:extLst>
                  <a:ext uri="{FF2B5EF4-FFF2-40B4-BE49-F238E27FC236}">
                    <a16:creationId xmlns:a16="http://schemas.microsoft.com/office/drawing/2014/main" id="{BF852065-1EAF-4F77-B9F1-79DAAFC3CDEF}"/>
                  </a:ext>
                </a:extLst>
              </p:cNvPr>
              <p:cNvSpPr>
                <a:spLocks noRot="1" noChangeAspect="1" noMove="1" noResize="1" noEditPoints="1" noAdjustHandles="1" noChangeArrowheads="1" noChangeShapeType="1" noTextEdit="1"/>
              </p:cNvSpPr>
              <p:nvPr/>
            </p:nvSpPr>
            <p:spPr>
              <a:xfrm>
                <a:off x="3295640" y="189564"/>
                <a:ext cx="5400837" cy="769441"/>
              </a:xfrm>
              <a:prstGeom prst="rect">
                <a:avLst/>
              </a:prstGeom>
              <a:blipFill>
                <a:blip r:embed="rId3"/>
                <a:stretch>
                  <a:fillRect l="-4740" t="-16667" r="-3499" b="-36508"/>
                </a:stretch>
              </a:blipFill>
            </p:spPr>
            <p:txBody>
              <a:bodyPr/>
              <a:lstStyle/>
              <a:p>
                <a:r>
                  <a:rPr lang="he-IL">
                    <a:noFill/>
                  </a:rPr>
                  <a:t> </a:t>
                </a:r>
              </a:p>
            </p:txBody>
          </p:sp>
        </mc:Fallback>
      </mc:AlternateContent>
      <p:sp>
        <p:nvSpPr>
          <p:cNvPr id="6" name="Subtitle 2">
            <a:extLst>
              <a:ext uri="{FF2B5EF4-FFF2-40B4-BE49-F238E27FC236}">
                <a16:creationId xmlns:a16="http://schemas.microsoft.com/office/drawing/2014/main" id="{5AAD58BD-158A-49CA-88D6-D69117E73643}"/>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168665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405288" cy="369332"/>
          </a:xfrm>
          <a:prstGeom prst="rect">
            <a:avLst/>
          </a:prstGeom>
        </p:spPr>
        <p:txBody>
          <a:bodyPr wrap="square">
            <a:spAutoFit/>
          </a:bodyPr>
          <a:lstStyle/>
          <a:p>
            <a:pPr marL="285750" indent="-285750">
              <a:buFont typeface="Arial" panose="020B0604020202020204" pitchFamily="34" charset="0"/>
              <a:buChar char="•"/>
            </a:pPr>
            <a:r>
              <a:rPr lang="en-US" b="1" dirty="0">
                <a:solidFill>
                  <a:srgbClr val="F1C438"/>
                </a:solidFill>
                <a:latin typeface="Consolas" panose="020B0609020204030204" pitchFamily="49" charset="0"/>
              </a:rPr>
              <a:t>push</a:t>
            </a:r>
            <a:endParaRPr lang="he-IL" dirty="0"/>
          </a:p>
        </p:txBody>
      </p:sp>
      <p:sp>
        <p:nvSpPr>
          <p:cNvPr id="13" name="Title 1">
            <a:extLst>
              <a:ext uri="{FF2B5EF4-FFF2-40B4-BE49-F238E27FC236}">
                <a16:creationId xmlns:a16="http://schemas.microsoft.com/office/drawing/2014/main" id="{B713F120-9952-4F3F-807F-2839E6927F6C}"/>
              </a:ext>
            </a:extLst>
          </p:cNvPr>
          <p:cNvSpPr txBox="1">
            <a:spLocks/>
          </p:cNvSpPr>
          <p:nvPr/>
        </p:nvSpPr>
        <p:spPr>
          <a:xfrm>
            <a:off x="983139" y="133406"/>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 </a:t>
            </a:r>
            <a:r>
              <a:rPr lang="en-US" sz="6600" dirty="0">
                <a:cs typeface="+mn-cs"/>
              </a:rPr>
              <a:t>Stack</a:t>
            </a:r>
            <a:endParaRPr lang="he-IL" sz="6600" dirty="0">
              <a:latin typeface="Abadi" panose="020B0604020202020204" pitchFamily="34" charset="0"/>
              <a:cs typeface="+mn-cs"/>
            </a:endParaRPr>
          </a:p>
        </p:txBody>
      </p:sp>
      <p:sp>
        <p:nvSpPr>
          <p:cNvPr id="14" name="Rectangle 13">
            <a:extLst>
              <a:ext uri="{FF2B5EF4-FFF2-40B4-BE49-F238E27FC236}">
                <a16:creationId xmlns:a16="http://schemas.microsoft.com/office/drawing/2014/main" id="{422DDDD8-5EE5-4061-8BFD-D239E325E8E2}"/>
              </a:ext>
            </a:extLst>
          </p:cNvPr>
          <p:cNvSpPr/>
          <p:nvPr/>
        </p:nvSpPr>
        <p:spPr>
          <a:xfrm>
            <a:off x="2455545" y="857684"/>
            <a:ext cx="6199187" cy="6001643"/>
          </a:xfrm>
          <a:prstGeom prst="rect">
            <a:avLst/>
          </a:prstGeom>
        </p:spPr>
        <p:txBody>
          <a:bodyPr wrap="square">
            <a:spAutoFit/>
          </a:bodyPr>
          <a:lstStyle/>
          <a:p>
            <a:pPr marL="0" indent="0" algn="l" rtl="0">
              <a:buNone/>
            </a:pP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a:latin typeface="Consolas" panose="020B0609020204030204" pitchFamily="49" charset="0"/>
              </a:rPr>
              <a:t>class</a:t>
            </a:r>
            <a:r>
              <a:rPr lang="en-US" sz="1800" dirty="0">
                <a:latin typeface="Consolas" panose="020B0609020204030204" pitchFamily="49" charset="0"/>
              </a:rPr>
              <a:t> </a:t>
            </a:r>
            <a:r>
              <a:rPr lang="en-US" sz="1800" dirty="0" err="1">
                <a:solidFill>
                  <a:srgbClr val="00B050"/>
                </a:solidFill>
                <a:latin typeface="Consolas" panose="020B0609020204030204" pitchFamily="49" charset="0"/>
              </a:rPr>
              <a:t>MyStack</a:t>
            </a:r>
            <a:r>
              <a:rPr lang="en-US" sz="1800" dirty="0">
                <a:latin typeface="Consolas" panose="020B0609020204030204" pitchFamily="49" charset="0"/>
              </a:rPr>
              <a:t> {</a:t>
            </a: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sz="2400" dirty="0">
                <a:solidFill>
                  <a:srgbClr val="FFFFFF"/>
                </a:solidFill>
                <a:latin typeface="Consolas" panose="020B0609020204030204" pitchFamily="49" charset="0"/>
              </a:rPr>
              <a:t>...</a:t>
            </a:r>
            <a:endParaRPr lang="he-IL" dirty="0">
              <a:solidFill>
                <a:srgbClr val="FFFFFF"/>
              </a:solidFill>
              <a:latin typeface="Consolas" panose="020B0609020204030204" pitchFamily="49" charset="0"/>
            </a:endParaRPr>
          </a:p>
          <a:p>
            <a:r>
              <a:rPr lang="he-IL" dirty="0">
                <a:solidFill>
                  <a:srgbClr val="FFFFFF"/>
                </a:solidFill>
                <a:latin typeface="Consolas" panose="020B0609020204030204" pitchFamily="49" charset="0"/>
              </a:rPr>
              <a:t>{ </a:t>
            </a:r>
            <a:endParaRPr lang="he-IL" dirty="0"/>
          </a:p>
        </p:txBody>
      </p:sp>
      <p:sp>
        <p:nvSpPr>
          <p:cNvPr id="15" name="Rectangle 14">
            <a:extLst>
              <a:ext uri="{FF2B5EF4-FFF2-40B4-BE49-F238E27FC236}">
                <a16:creationId xmlns:a16="http://schemas.microsoft.com/office/drawing/2014/main" id="{FBEE862C-D5E1-42CD-B519-25D86C7918D7}"/>
              </a:ext>
            </a:extLst>
          </p:cNvPr>
          <p:cNvSpPr/>
          <p:nvPr/>
        </p:nvSpPr>
        <p:spPr>
          <a:xfrm>
            <a:off x="2792413" y="1162484"/>
            <a:ext cx="8501333" cy="5078313"/>
          </a:xfrm>
          <a:prstGeom prst="rect">
            <a:avLst/>
          </a:prstGeom>
        </p:spPr>
        <p:txBody>
          <a:bodyPr wrap="square">
            <a:spAutoFit/>
          </a:bodyPr>
          <a:lstStyle/>
          <a:p>
            <a:pPr marL="0" indent="0" algn="l" rtl="0">
              <a:buNone/>
            </a:pPr>
            <a:r>
              <a:rPr lang="en-US" sz="1800" b="1" dirty="0">
                <a:latin typeface="Consolas" panose="020B0609020204030204" pitchFamily="49" charset="0"/>
              </a:rPr>
              <a:t>final</a:t>
            </a:r>
            <a:r>
              <a:rPr lang="en-US" sz="1800" dirty="0">
                <a:latin typeface="Consolas" panose="020B0609020204030204" pitchFamily="49" charset="0"/>
              </a:rPr>
              <a:t> </a:t>
            </a:r>
            <a:r>
              <a:rPr lang="en-US" sz="1800" b="1" dirty="0">
                <a:latin typeface="Consolas" panose="020B0609020204030204" pitchFamily="49" charset="0"/>
              </a:rPr>
              <a:t>int</a:t>
            </a:r>
            <a:r>
              <a:rPr lang="en-US" sz="1800" dirty="0">
                <a:latin typeface="Consolas" panose="020B0609020204030204" pitchFamily="49" charset="0"/>
              </a:rPr>
              <a:t> MAX_SIZE = 10;</a:t>
            </a:r>
            <a:br>
              <a:rPr lang="en-US" sz="1800" dirty="0">
                <a:latin typeface="Consolas" panose="020B0609020204030204" pitchFamily="49" charset="0"/>
              </a:rPr>
            </a:br>
            <a:r>
              <a:rPr lang="en-US" sz="1800" dirty="0">
                <a:latin typeface="Consolas" panose="020B0609020204030204" pitchFamily="49" charset="0"/>
              </a:rPr>
              <a:t>	Integer [] items;</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int</a:t>
            </a:r>
            <a:r>
              <a:rPr lang="en-US" sz="1800" dirty="0">
                <a:latin typeface="Consolas" panose="020B0609020204030204" pitchFamily="49" charset="0"/>
              </a:rPr>
              <a:t> current, size;</a:t>
            </a:r>
          </a:p>
          <a:p>
            <a:pPr marL="0" indent="0" algn="l" rtl="0">
              <a:buNone/>
            </a:pPr>
            <a:r>
              <a:rPr lang="en-US" sz="1800" dirty="0">
                <a:latin typeface="Consolas" panose="020B0609020204030204" pitchFamily="49" charset="0"/>
              </a:rPr>
              <a:t> </a:t>
            </a:r>
            <a:r>
              <a:rPr lang="en-US" sz="1800" b="1" dirty="0">
                <a:solidFill>
                  <a:schemeClr val="bg2">
                    <a:lumMod val="40000"/>
                    <a:lumOff val="60000"/>
                  </a:schemeClr>
                </a:solidFill>
                <a:latin typeface="Consolas" panose="020B0609020204030204" pitchFamily="49" charset="0"/>
              </a:rPr>
              <a:t>// the stack initialization</a:t>
            </a:r>
            <a:br>
              <a:rPr lang="en-US" sz="1800" b="1" dirty="0">
                <a:solidFill>
                  <a:schemeClr val="accent6">
                    <a:lumMod val="75000"/>
                  </a:schemeClr>
                </a:solidFill>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err="1">
                <a:solidFill>
                  <a:srgbClr val="00B050"/>
                </a:solidFill>
                <a:latin typeface="Consolas" panose="020B0609020204030204" pitchFamily="49" charset="0"/>
              </a:rPr>
              <a:t>MyStack</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size = MAX_SIZE, current = 0;</a:t>
            </a:r>
            <a:br>
              <a:rPr lang="en-US" sz="1800" dirty="0">
                <a:latin typeface="Consolas" panose="020B0609020204030204" pitchFamily="49" charset="0"/>
              </a:rPr>
            </a:br>
            <a:r>
              <a:rPr lang="en-US" sz="1800" dirty="0">
                <a:latin typeface="Consolas" panose="020B0609020204030204" pitchFamily="49" charset="0"/>
              </a:rPr>
              <a:t>		</a:t>
            </a:r>
            <a:r>
              <a:rPr lang="en-US" sz="1800" b="1" dirty="0">
                <a:solidFill>
                  <a:schemeClr val="bg2">
                    <a:lumMod val="40000"/>
                    <a:lumOff val="60000"/>
                  </a:schemeClr>
                </a:solidFill>
                <a:latin typeface="Consolas" panose="020B0609020204030204" pitchFamily="49" charset="0"/>
              </a:rPr>
              <a:t>//new array of size items, initially empty</a:t>
            </a:r>
            <a:br>
              <a:rPr lang="en-US" sz="1800" b="1" dirty="0">
                <a:solidFill>
                  <a:schemeClr val="accent6">
                    <a:lumMod val="75000"/>
                  </a:schemeClr>
                </a:solidFill>
                <a:latin typeface="Consolas" panose="020B0609020204030204" pitchFamily="49" charset="0"/>
              </a:rPr>
            </a:br>
            <a:r>
              <a:rPr lang="en-US" sz="1800" dirty="0">
                <a:latin typeface="Consolas" panose="020B0609020204030204" pitchFamily="49" charset="0"/>
              </a:rPr>
              <a:t>		items = </a:t>
            </a:r>
            <a:r>
              <a:rPr lang="en-US" sz="1800" b="1" dirty="0">
                <a:latin typeface="Consolas" panose="020B0609020204030204" pitchFamily="49" charset="0"/>
              </a:rPr>
              <a:t>new</a:t>
            </a:r>
            <a:r>
              <a:rPr lang="en-US" sz="1800" dirty="0">
                <a:latin typeface="Consolas" panose="020B0609020204030204" pitchFamily="49" charset="0"/>
              </a:rPr>
              <a:t> Integer[size];</a:t>
            </a:r>
            <a:br>
              <a:rPr lang="en-US" sz="1800" dirty="0">
                <a:latin typeface="Consolas" panose="020B0609020204030204" pitchFamily="49" charset="0"/>
              </a:rPr>
            </a:br>
            <a:r>
              <a:rPr lang="en-US" sz="1800" dirty="0">
                <a:latin typeface="Consolas" panose="020B0609020204030204" pitchFamily="49" charset="0"/>
              </a:rPr>
              <a:t>	} </a:t>
            </a:r>
          </a:p>
          <a:p>
            <a:pPr marL="0" indent="0" algn="l" rtl="0">
              <a:buNone/>
            </a:pPr>
            <a:endParaRPr lang="he-IL" sz="1800" dirty="0">
              <a:latin typeface="Consolas" panose="020B0609020204030204" pitchFamily="49" charset="0"/>
            </a:endParaRPr>
          </a:p>
          <a:p>
            <a:pPr marL="0" indent="0" algn="l" rtl="0">
              <a:buNone/>
            </a:pPr>
            <a:r>
              <a:rPr lang="en-US" sz="1800" dirty="0">
                <a:latin typeface="Consolas" panose="020B0609020204030204" pitchFamily="49" charset="0"/>
              </a:rPr>
              <a:t> </a:t>
            </a:r>
            <a:r>
              <a:rPr lang="en-US" sz="1800" b="1" dirty="0">
                <a:solidFill>
                  <a:schemeClr val="bg2">
                    <a:lumMod val="40000"/>
                    <a:lumOff val="60000"/>
                  </a:schemeClr>
                </a:solidFill>
                <a:latin typeface="Consolas" panose="020B0609020204030204" pitchFamily="49" charset="0"/>
              </a:rPr>
              <a:t>// the push operation adds an element and increments      	the current index, after checking for overflow:</a:t>
            </a:r>
            <a:br>
              <a:rPr lang="en-US" sz="1800" b="1" dirty="0">
                <a:solidFill>
                  <a:schemeClr val="accent6">
                    <a:lumMod val="75000"/>
                  </a:schemeClr>
                </a:solidFill>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err="1">
                <a:latin typeface="Consolas" panose="020B0609020204030204" pitchFamily="49" charset="0"/>
              </a:rPr>
              <a:t>boolean</a:t>
            </a:r>
            <a:r>
              <a:rPr lang="en-US" sz="1800" dirty="0">
                <a:latin typeface="Consolas" panose="020B0609020204030204" pitchFamily="49" charset="0"/>
              </a:rPr>
              <a:t> </a:t>
            </a:r>
            <a:r>
              <a:rPr lang="en-US" sz="1800" b="1" dirty="0">
                <a:solidFill>
                  <a:srgbClr val="FFFF00"/>
                </a:solidFill>
                <a:latin typeface="Consolas" panose="020B0609020204030204" pitchFamily="49" charset="0"/>
              </a:rPr>
              <a:t>push</a:t>
            </a:r>
            <a:r>
              <a:rPr lang="en-US" sz="1800" dirty="0">
                <a:latin typeface="Consolas" panose="020B0609020204030204" pitchFamily="49" charset="0"/>
              </a:rPr>
              <a:t>(</a:t>
            </a:r>
            <a:r>
              <a:rPr lang="en-US" sz="1800" b="1" dirty="0">
                <a:latin typeface="Consolas" panose="020B0609020204030204" pitchFamily="49" charset="0"/>
              </a:rPr>
              <a:t>int</a:t>
            </a:r>
            <a:r>
              <a:rPr lang="en-US" sz="1800" dirty="0">
                <a:latin typeface="Consolas" panose="020B0609020204030204" pitchFamily="49" charset="0"/>
              </a:rPr>
              <a:t> </a:t>
            </a:r>
            <a:r>
              <a:rPr lang="en-US" sz="1800" dirty="0" err="1">
                <a:latin typeface="Consolas" panose="020B0609020204030204" pitchFamily="49" charset="0"/>
              </a:rPr>
              <a:t>newVal</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boolean</a:t>
            </a:r>
            <a:r>
              <a:rPr lang="en-US" sz="1800" dirty="0">
                <a:latin typeface="Consolas" panose="020B0609020204030204" pitchFamily="49" charset="0"/>
              </a:rPr>
              <a:t> </a:t>
            </a:r>
            <a:r>
              <a:rPr lang="en-US" sz="1800" dirty="0" err="1">
                <a:latin typeface="Consolas" panose="020B0609020204030204" pitchFamily="49" charset="0"/>
              </a:rPr>
              <a:t>ans</a:t>
            </a:r>
            <a:r>
              <a:rPr lang="en-US" sz="1800" dirty="0">
                <a:latin typeface="Consolas" panose="020B0609020204030204" pitchFamily="49" charset="0"/>
              </a:rPr>
              <a:t> = </a:t>
            </a:r>
            <a:r>
              <a:rPr lang="en-US" sz="1800" b="1" dirty="0">
                <a:latin typeface="Consolas" panose="020B0609020204030204" pitchFamily="49" charset="0"/>
              </a:rPr>
              <a:t>true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if</a:t>
            </a:r>
            <a:r>
              <a:rPr lang="en-US" sz="1800" dirty="0">
                <a:latin typeface="Consolas" panose="020B0609020204030204" pitchFamily="49" charset="0"/>
              </a:rPr>
              <a:t> (current == size) </a:t>
            </a:r>
            <a:r>
              <a:rPr lang="en-US" sz="1800" dirty="0" err="1">
                <a:latin typeface="Consolas" panose="020B0609020204030204" pitchFamily="49" charset="0"/>
              </a:rPr>
              <a:t>ans</a:t>
            </a:r>
            <a:r>
              <a:rPr lang="en-US" sz="1800" dirty="0">
                <a:latin typeface="Consolas" panose="020B0609020204030204" pitchFamily="49" charset="0"/>
              </a:rPr>
              <a:t> = </a:t>
            </a:r>
            <a:r>
              <a:rPr lang="en-US" sz="1800" b="1" dirty="0">
                <a:latin typeface="Consolas" panose="020B0609020204030204" pitchFamily="49" charset="0"/>
              </a:rPr>
              <a:t>false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else</a:t>
            </a:r>
            <a:r>
              <a:rPr lang="en-US" sz="1800" dirty="0">
                <a:latin typeface="Consolas" panose="020B0609020204030204" pitchFamily="49" charset="0"/>
              </a:rPr>
              <a:t>  items[current++] = </a:t>
            </a:r>
            <a:r>
              <a:rPr lang="en-US" sz="1800" dirty="0" err="1">
                <a:latin typeface="Consolas" panose="020B0609020204030204" pitchFamily="49" charset="0"/>
              </a:rPr>
              <a:t>newVal</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return</a:t>
            </a:r>
            <a:r>
              <a:rPr lang="en-US" sz="1800" dirty="0">
                <a:latin typeface="Consolas" panose="020B0609020204030204" pitchFamily="49" charset="0"/>
              </a:rPr>
              <a:t> </a:t>
            </a:r>
            <a:r>
              <a:rPr lang="en-US" sz="1800" dirty="0" err="1">
                <a:latin typeface="Consolas" panose="020B0609020204030204" pitchFamily="49" charset="0"/>
              </a:rPr>
              <a:t>ans</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p>
        </p:txBody>
      </p:sp>
    </p:spTree>
    <p:extLst>
      <p:ext uri="{BB962C8B-B14F-4D97-AF65-F5344CB8AC3E}">
        <p14:creationId xmlns:p14="http://schemas.microsoft.com/office/powerpoint/2010/main" val="2670789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188EFF9-CE32-40AD-AA76-B9E9C0310280}"/>
                  </a:ext>
                </a:extLst>
              </p:cNvPr>
              <p:cNvSpPr/>
              <p:nvPr/>
            </p:nvSpPr>
            <p:spPr>
              <a:xfrm>
                <a:off x="3295640" y="189564"/>
                <a:ext cx="5814412"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rPr>
                      <m:t>𝑶</m:t>
                    </m:r>
                    <m:r>
                      <a:rPr lang="en-US" sz="4400" b="1" i="1" smtClean="0">
                        <a:latin typeface="Cambria Math" panose="02040503050406030204" pitchFamily="18" charset="0"/>
                      </a:rPr>
                      <m:t> </m:t>
                    </m:r>
                  </m:oMath>
                </a14:m>
                <a:r>
                  <a:rPr lang="he-IL" sz="4400" b="1" dirty="0"/>
                  <a:t>חסם אסימפטוטי עליון</a:t>
                </a:r>
              </a:p>
            </p:txBody>
          </p:sp>
        </mc:Choice>
        <mc:Fallback xmlns="">
          <p:sp>
            <p:nvSpPr>
              <p:cNvPr id="2" name="Rectangle 1">
                <a:extLst>
                  <a:ext uri="{FF2B5EF4-FFF2-40B4-BE49-F238E27FC236}">
                    <a16:creationId xmlns:a16="http://schemas.microsoft.com/office/drawing/2014/main" id="{8188EFF9-CE32-40AD-AA76-B9E9C0310280}"/>
                  </a:ext>
                </a:extLst>
              </p:cNvPr>
              <p:cNvSpPr>
                <a:spLocks noRot="1" noChangeAspect="1" noMove="1" noResize="1" noEditPoints="1" noAdjustHandles="1" noChangeArrowheads="1" noChangeShapeType="1" noTextEdit="1"/>
              </p:cNvSpPr>
              <p:nvPr/>
            </p:nvSpPr>
            <p:spPr>
              <a:xfrm>
                <a:off x="3295640" y="189564"/>
                <a:ext cx="5814412" cy="769441"/>
              </a:xfrm>
              <a:prstGeom prst="rect">
                <a:avLst/>
              </a:prstGeom>
              <a:blipFill>
                <a:blip r:embed="rId2"/>
                <a:stretch>
                  <a:fillRect l="-4407" t="-16667" r="-3358" b="-365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EC9ED2B-1E98-4609-B6A2-517A9BFB3509}"/>
                  </a:ext>
                </a:extLst>
              </p:cNvPr>
              <p:cNvSpPr/>
              <p:nvPr/>
            </p:nvSpPr>
            <p:spPr>
              <a:xfrm>
                <a:off x="228600" y="1346200"/>
                <a:ext cx="11455400" cy="4642361"/>
              </a:xfrm>
              <a:prstGeom prst="rect">
                <a:avLst/>
              </a:prstGeom>
            </p:spPr>
            <p:txBody>
              <a:bodyPr wrap="square">
                <a:spAutoFit/>
              </a:bodyPr>
              <a:lstStyle/>
              <a:p>
                <a:pPr algn="r" rtl="1"/>
                <a:r>
                  <a:rPr lang="he-IL" sz="3600" b="1" u="sng" dirty="0">
                    <a:solidFill>
                      <a:srgbClr val="FFC000"/>
                    </a:solidFill>
                  </a:rPr>
                  <a:t>הגדרה:</a:t>
                </a:r>
                <a:endParaRPr lang="he-IL" sz="3600" b="1" dirty="0">
                  <a:solidFill>
                    <a:srgbClr val="FFC000"/>
                  </a:solidFill>
                </a:endParaRPr>
              </a:p>
              <a:p>
                <a:pPr algn="ctr" rtl="1"/>
                <a:r>
                  <a:rPr lang="he-IL" sz="4000" b="1" dirty="0"/>
                  <a:t>נאמר ש - </a:t>
                </a:r>
                <a14:m>
                  <m:oMath xmlns:m="http://schemas.openxmlformats.org/officeDocument/2006/math">
                    <m:r>
                      <a:rPr lang="en-US" sz="4000" b="1" i="1" smtClean="0">
                        <a:latin typeface="Cambria Math" panose="02040503050406030204" pitchFamily="18" charset="0"/>
                      </a:rPr>
                      <m:t>𝒇</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r>
                      <a:rPr lang="en-US" sz="4000" b="1" i="1">
                        <a:latin typeface="Cambria Math" panose="02040503050406030204" pitchFamily="18" charset="0"/>
                      </a:rPr>
                      <m:t>∈</m:t>
                    </m:r>
                    <m:r>
                      <a:rPr lang="en-US" sz="4000" b="1" i="1">
                        <a:latin typeface="Cambria Math" panose="02040503050406030204" pitchFamily="18" charset="0"/>
                      </a:rPr>
                      <m:t>𝑶</m:t>
                    </m:r>
                    <m:r>
                      <a:rPr lang="en-US" sz="4000" b="1" i="1">
                        <a:latin typeface="Cambria Math" panose="02040503050406030204" pitchFamily="18" charset="0"/>
                      </a:rPr>
                      <m:t>(</m:t>
                    </m:r>
                    <m:r>
                      <a:rPr lang="en-US" sz="4000" b="1" i="1">
                        <a:latin typeface="Cambria Math" panose="02040503050406030204" pitchFamily="18" charset="0"/>
                      </a:rPr>
                      <m:t>𝒈</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r>
                      <a:rPr lang="en-US" sz="4000" b="1" i="1">
                        <a:latin typeface="Cambria Math" panose="02040503050406030204" pitchFamily="18" charset="0"/>
                      </a:rPr>
                      <m:t>)</m:t>
                    </m:r>
                  </m:oMath>
                </a14:m>
                <a:r>
                  <a:rPr lang="he-IL" sz="4000" b="1" dirty="0"/>
                  <a:t> </a:t>
                </a:r>
              </a:p>
              <a:p>
                <a:pPr algn="ctr" rtl="1"/>
                <a14:m>
                  <m:oMathPara xmlns:m="http://schemas.openxmlformats.org/officeDocument/2006/math">
                    <m:oMathParaPr>
                      <m:jc m:val="centerGroup"/>
                    </m:oMathParaPr>
                    <m:oMath xmlns:m="http://schemas.openxmlformats.org/officeDocument/2006/math">
                      <m:r>
                        <a:rPr lang="he-IL" sz="4000" b="1" i="1" smtClean="0">
                          <a:latin typeface="Cambria Math" panose="02040503050406030204" pitchFamily="18" charset="0"/>
                          <a:ea typeface="Cambria Math" panose="02040503050406030204" pitchFamily="18" charset="0"/>
                        </a:rPr>
                        <m:t>⇕</m:t>
                      </m:r>
                    </m:oMath>
                  </m:oMathPara>
                </a14:m>
                <a:endParaRPr lang="he-IL" sz="4000" b="1" dirty="0"/>
              </a:p>
              <a:p>
                <a:pPr algn="ctr" rtl="1"/>
                <a:r>
                  <a:rPr lang="he-IL" sz="4000" b="1" dirty="0"/>
                  <a:t>				</a:t>
                </a:r>
                <a:r>
                  <a:rPr lang="he-IL" sz="4000" b="1" u="sng" dirty="0"/>
                  <a:t>קיימים</a:t>
                </a:r>
                <a:r>
                  <a:rPr lang="he-IL" sz="4000" b="1" dirty="0"/>
                  <a:t> </a:t>
                </a:r>
                <a:r>
                  <a:rPr lang="he-IL" sz="4000" dirty="0"/>
                  <a:t>שני קבועים </a:t>
                </a:r>
                <a14:m>
                  <m:oMath xmlns:m="http://schemas.openxmlformats.org/officeDocument/2006/math">
                    <m:f>
                      <m:fPr>
                        <m:type m:val="noBar"/>
                        <m:ctrlPr>
                          <a:rPr lang="en-US" sz="4400" b="1" i="1" smtClean="0">
                            <a:latin typeface="Cambria Math" panose="02040503050406030204" pitchFamily="18" charset="0"/>
                          </a:rPr>
                        </m:ctrlPr>
                      </m:fPr>
                      <m:num>
                        <m:r>
                          <a:rPr lang="en-US" sz="4400" b="1" i="1">
                            <a:latin typeface="Cambria Math" panose="02040503050406030204" pitchFamily="18" charset="0"/>
                          </a:rPr>
                          <m:t>𝒄</m:t>
                        </m:r>
                        <m:r>
                          <a:rPr lang="en-US" sz="4400" b="1" i="1" smtClean="0">
                            <a:latin typeface="Cambria Math" panose="02040503050406030204" pitchFamily="18" charset="0"/>
                          </a:rPr>
                          <m:t> </m:t>
                        </m:r>
                        <m:r>
                          <a:rPr lang="en-US" sz="4400" b="1" i="1">
                            <a:latin typeface="Cambria Math" panose="02040503050406030204" pitchFamily="18" charset="0"/>
                          </a:rPr>
                          <m:t>≥</m:t>
                        </m:r>
                        <m:r>
                          <a:rPr lang="en-US" sz="4400" b="1" i="1" smtClean="0">
                            <a:latin typeface="Cambria Math" panose="02040503050406030204" pitchFamily="18" charset="0"/>
                          </a:rPr>
                          <m:t> </m:t>
                        </m:r>
                        <m:r>
                          <a:rPr lang="en-US" sz="4400" b="1" i="1">
                            <a:latin typeface="Cambria Math" panose="02040503050406030204" pitchFamily="18" charset="0"/>
                          </a:rPr>
                          <m:t>𝟎</m:t>
                        </m:r>
                        <m:r>
                          <a:rPr lang="en-US" sz="4400" b="1" i="1" smtClean="0">
                            <a:latin typeface="Cambria Math" panose="02040503050406030204" pitchFamily="18" charset="0"/>
                          </a:rPr>
                          <m:t>  </m:t>
                        </m:r>
                      </m:num>
                      <m:den>
                        <m:sSub>
                          <m:sSubPr>
                            <m:ctrlPr>
                              <a:rPr lang="en-US" sz="4400" b="1" i="1">
                                <a:latin typeface="Cambria Math" panose="02040503050406030204" pitchFamily="18" charset="0"/>
                              </a:rPr>
                            </m:ctrlPr>
                          </m:sSubPr>
                          <m:e>
                            <m:r>
                              <a:rPr lang="en-US" sz="4400" b="1" i="1">
                                <a:latin typeface="Cambria Math" panose="02040503050406030204" pitchFamily="18" charset="0"/>
                              </a:rPr>
                              <m:t>𝒏</m:t>
                            </m:r>
                          </m:e>
                          <m:sub>
                            <m:r>
                              <a:rPr lang="en-US" sz="4400" b="1" i="1">
                                <a:latin typeface="Cambria Math" panose="02040503050406030204" pitchFamily="18" charset="0"/>
                              </a:rPr>
                              <m:t>𝟎</m:t>
                            </m:r>
                          </m:sub>
                        </m:sSub>
                        <m:r>
                          <a:rPr lang="en-US" sz="4400" b="1" i="1" smtClean="0">
                            <a:latin typeface="Cambria Math" panose="02040503050406030204" pitchFamily="18" charset="0"/>
                          </a:rPr>
                          <m:t> </m:t>
                        </m:r>
                        <m:r>
                          <a:rPr lang="en-US" sz="4400" b="1" i="1">
                            <a:latin typeface="Cambria Math" panose="02040503050406030204" pitchFamily="18" charset="0"/>
                          </a:rPr>
                          <m:t>≥</m:t>
                        </m:r>
                        <m:r>
                          <a:rPr lang="en-US" sz="4400" b="1" i="1" smtClean="0">
                            <a:latin typeface="Cambria Math" panose="02040503050406030204" pitchFamily="18" charset="0"/>
                          </a:rPr>
                          <m:t> </m:t>
                        </m:r>
                        <m:r>
                          <a:rPr lang="en-US" sz="4400" b="1" i="1">
                            <a:latin typeface="Cambria Math" panose="02040503050406030204" pitchFamily="18" charset="0"/>
                          </a:rPr>
                          <m:t>𝟎</m:t>
                        </m:r>
                        <m:r>
                          <m:rPr>
                            <m:nor/>
                          </m:rPr>
                          <a:rPr lang="he-IL" sz="4400" b="1" dirty="0"/>
                          <m:t> </m:t>
                        </m:r>
                      </m:den>
                    </m:f>
                  </m:oMath>
                </a14:m>
                <a:r>
                  <a:rPr lang="he-IL" sz="4000" b="1" dirty="0"/>
                  <a:t>   			</a:t>
                </a:r>
              </a:p>
              <a:p>
                <a:pPr algn="ctr" rtl="1"/>
                <a:r>
                  <a:rPr lang="he-IL" sz="4000" dirty="0"/>
                  <a:t>כך</a:t>
                </a:r>
                <a:r>
                  <a:rPr lang="he-IL" sz="4000" b="1" dirty="0"/>
                  <a:t> </a:t>
                </a:r>
                <a:r>
                  <a:rPr lang="he-IL" sz="4000" b="1" u="sng" dirty="0"/>
                  <a:t>שלכל</a:t>
                </a:r>
                <a:r>
                  <a:rPr lang="he-IL" sz="4000" b="1" dirty="0"/>
                  <a:t> </a:t>
                </a:r>
                <a14:m>
                  <m:oMath xmlns:m="http://schemas.openxmlformats.org/officeDocument/2006/math">
                    <m:r>
                      <a:rPr lang="en-US" sz="4000" b="1" i="1">
                        <a:latin typeface="Cambria Math" panose="02040503050406030204" pitchFamily="18" charset="0"/>
                      </a:rPr>
                      <m:t>𝒏</m:t>
                    </m:r>
                    <m:r>
                      <a:rPr lang="en-US" sz="4000" b="1" i="1">
                        <a:latin typeface="Cambria Math" panose="02040503050406030204" pitchFamily="18" charset="0"/>
                      </a:rPr>
                      <m:t>≥</m:t>
                    </m:r>
                    <m:sSub>
                      <m:sSubPr>
                        <m:ctrlPr>
                          <a:rPr lang="en-US" sz="4000" b="1" i="1">
                            <a:latin typeface="Cambria Math" panose="02040503050406030204" pitchFamily="18" charset="0"/>
                          </a:rPr>
                        </m:ctrlPr>
                      </m:sSubPr>
                      <m:e>
                        <m:r>
                          <a:rPr lang="en-US" sz="4000" b="1" i="1">
                            <a:latin typeface="Cambria Math" panose="02040503050406030204" pitchFamily="18" charset="0"/>
                          </a:rPr>
                          <m:t>𝒏</m:t>
                        </m:r>
                      </m:e>
                      <m:sub>
                        <m:r>
                          <a:rPr lang="en-US" sz="4000" b="1" i="1">
                            <a:latin typeface="Cambria Math" panose="02040503050406030204" pitchFamily="18" charset="0"/>
                          </a:rPr>
                          <m:t>𝟎</m:t>
                        </m:r>
                      </m:sub>
                    </m:sSub>
                  </m:oMath>
                </a14:m>
                <a:r>
                  <a:rPr lang="he-IL" sz="4000" b="1" dirty="0"/>
                  <a:t> </a:t>
                </a:r>
              </a:p>
              <a:p>
                <a:pPr algn="ctr" rtl="1"/>
                <a:r>
                  <a:rPr lang="he-IL" sz="4000" dirty="0"/>
                  <a:t>מתקיים:</a:t>
                </a:r>
              </a:p>
              <a:p>
                <a:pPr algn="r" rtl="1"/>
                <a14:m>
                  <m:oMathPara xmlns:m="http://schemas.openxmlformats.org/officeDocument/2006/math">
                    <m:oMathParaPr>
                      <m:jc m:val="centerGroup"/>
                    </m:oMathParaPr>
                    <m:oMath xmlns:m="http://schemas.openxmlformats.org/officeDocument/2006/math">
                      <m:d>
                        <m:dPr>
                          <m:begChr m:val="|"/>
                          <m:endChr m:val="|"/>
                          <m:ctrlPr>
                            <a:rPr lang="en-US" sz="4000" b="1" i="1">
                              <a:latin typeface="Cambria Math" panose="02040503050406030204" pitchFamily="18" charset="0"/>
                            </a:rPr>
                          </m:ctrlPr>
                        </m:dPr>
                        <m:e>
                          <m:r>
                            <a:rPr lang="en-US" sz="4000" b="1" i="1" smtClean="0">
                              <a:latin typeface="Cambria Math" panose="02040503050406030204" pitchFamily="18" charset="0"/>
                            </a:rPr>
                            <m:t>𝒇</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e>
                      </m:d>
                      <m:r>
                        <a:rPr lang="en-US" sz="4000" b="1" i="1">
                          <a:latin typeface="Cambria Math" panose="02040503050406030204" pitchFamily="18" charset="0"/>
                        </a:rPr>
                        <m:t>≤</m:t>
                      </m:r>
                      <m:r>
                        <a:rPr lang="en-US" sz="4000" b="1" i="1">
                          <a:latin typeface="Cambria Math" panose="02040503050406030204" pitchFamily="18" charset="0"/>
                        </a:rPr>
                        <m:t>𝒄</m:t>
                      </m:r>
                      <m:r>
                        <a:rPr lang="en-US" sz="4000" b="1" i="1">
                          <a:latin typeface="Cambria Math" panose="02040503050406030204" pitchFamily="18" charset="0"/>
                        </a:rPr>
                        <m:t>∙|</m:t>
                      </m:r>
                      <m:r>
                        <a:rPr lang="en-US" sz="4000" b="1" i="1">
                          <a:latin typeface="Cambria Math" panose="02040503050406030204" pitchFamily="18" charset="0"/>
                        </a:rPr>
                        <m:t>𝒈</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r>
                        <a:rPr lang="en-US" sz="4000" b="1" i="1">
                          <a:latin typeface="Cambria Math" panose="02040503050406030204" pitchFamily="18" charset="0"/>
                        </a:rPr>
                        <m:t>|</m:t>
                      </m:r>
                    </m:oMath>
                  </m:oMathPara>
                </a14:m>
                <a:endParaRPr lang="he-IL" sz="4000" b="1" dirty="0"/>
              </a:p>
            </p:txBody>
          </p:sp>
        </mc:Choice>
        <mc:Fallback xmlns="">
          <p:sp>
            <p:nvSpPr>
              <p:cNvPr id="3" name="Rectangle 2">
                <a:extLst>
                  <a:ext uri="{FF2B5EF4-FFF2-40B4-BE49-F238E27FC236}">
                    <a16:creationId xmlns:a16="http://schemas.microsoft.com/office/drawing/2014/main" id="{7EC9ED2B-1E98-4609-B6A2-517A9BFB3509}"/>
                  </a:ext>
                </a:extLst>
              </p:cNvPr>
              <p:cNvSpPr>
                <a:spLocks noRot="1" noChangeAspect="1" noMove="1" noResize="1" noEditPoints="1" noAdjustHandles="1" noChangeArrowheads="1" noChangeShapeType="1" noTextEdit="1"/>
              </p:cNvSpPr>
              <p:nvPr/>
            </p:nvSpPr>
            <p:spPr>
              <a:xfrm>
                <a:off x="228600" y="1346200"/>
                <a:ext cx="11455400" cy="4642361"/>
              </a:xfrm>
              <a:prstGeom prst="rect">
                <a:avLst/>
              </a:prstGeom>
              <a:blipFill>
                <a:blip r:embed="rId3"/>
                <a:stretch>
                  <a:fillRect t="-2102" r="-1597"/>
                </a:stretch>
              </a:blipFill>
            </p:spPr>
            <p:txBody>
              <a:bodyPr/>
              <a:lstStyle/>
              <a:p>
                <a:r>
                  <a:rPr lang="en-IL">
                    <a:noFill/>
                  </a:rPr>
                  <a:t> </a:t>
                </a:r>
              </a:p>
            </p:txBody>
          </p:sp>
        </mc:Fallback>
      </mc:AlternateContent>
      <p:sp>
        <p:nvSpPr>
          <p:cNvPr id="6" name="Subtitle 2">
            <a:extLst>
              <a:ext uri="{FF2B5EF4-FFF2-40B4-BE49-F238E27FC236}">
                <a16:creationId xmlns:a16="http://schemas.microsoft.com/office/drawing/2014/main" id="{81730C58-4849-4BF7-874C-36BC9761D96B}"/>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1617448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ª××¦××ª ×ª××× × ×¢×××¨ âªBig - O Graphâ¬â">
            <a:extLst>
              <a:ext uri="{FF2B5EF4-FFF2-40B4-BE49-F238E27FC236}">
                <a16:creationId xmlns:a16="http://schemas.microsoft.com/office/drawing/2014/main" id="{0664AA2C-FEBE-40DD-B76C-570F8D83B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88" y="698838"/>
            <a:ext cx="8990012" cy="517967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9DFC146-958F-46C2-B30C-BD34796D365E}"/>
              </a:ext>
            </a:extLst>
          </p:cNvPr>
          <p:cNvCxnSpPr/>
          <p:nvPr/>
        </p:nvCxnSpPr>
        <p:spPr>
          <a:xfrm>
            <a:off x="4343400" y="2500314"/>
            <a:ext cx="0" cy="3378200"/>
          </a:xfrm>
          <a:prstGeom prst="line">
            <a:avLst/>
          </a:prstGeom>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E64EF73-3093-44A4-880A-F19B64E6D180}"/>
                  </a:ext>
                </a:extLst>
              </p:cNvPr>
              <p:cNvSpPr/>
              <p:nvPr/>
            </p:nvSpPr>
            <p:spPr>
              <a:xfrm>
                <a:off x="3968621" y="1576984"/>
                <a:ext cx="115595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5400" b="1" i="1" smtClean="0">
                              <a:latin typeface="Cambria Math" panose="02040503050406030204" pitchFamily="18" charset="0"/>
                            </a:rPr>
                          </m:ctrlPr>
                        </m:sSubPr>
                        <m:e>
                          <m:r>
                            <a:rPr lang="en-US" sz="5400" b="1" i="1" smtClean="0">
                              <a:latin typeface="Cambria Math" panose="02040503050406030204" pitchFamily="18" charset="0"/>
                            </a:rPr>
                            <m:t>𝒏</m:t>
                          </m:r>
                        </m:e>
                        <m:sub>
                          <m:r>
                            <a:rPr lang="en-US" sz="5400" b="1" i="1" smtClean="0">
                              <a:latin typeface="Cambria Math" panose="02040503050406030204" pitchFamily="18" charset="0"/>
                            </a:rPr>
                            <m:t>𝟎</m:t>
                          </m:r>
                        </m:sub>
                      </m:sSub>
                    </m:oMath>
                  </m:oMathPara>
                </a14:m>
                <a:endParaRPr lang="he-IL" sz="9600" b="1" i="1" dirty="0">
                  <a:latin typeface="Abadi" panose="020B0604020202020204" pitchFamily="34" charset="0"/>
                </a:endParaRPr>
              </a:p>
            </p:txBody>
          </p:sp>
        </mc:Choice>
        <mc:Fallback xmlns="">
          <p:sp>
            <p:nvSpPr>
              <p:cNvPr id="9" name="Rectangle 8">
                <a:extLst>
                  <a:ext uri="{FF2B5EF4-FFF2-40B4-BE49-F238E27FC236}">
                    <a16:creationId xmlns:a16="http://schemas.microsoft.com/office/drawing/2014/main" id="{5E64EF73-3093-44A4-880A-F19B64E6D180}"/>
                  </a:ext>
                </a:extLst>
              </p:cNvPr>
              <p:cNvSpPr>
                <a:spLocks noRot="1" noChangeAspect="1" noMove="1" noResize="1" noEditPoints="1" noAdjustHandles="1" noChangeArrowheads="1" noChangeShapeType="1" noTextEdit="1"/>
              </p:cNvSpPr>
              <p:nvPr/>
            </p:nvSpPr>
            <p:spPr>
              <a:xfrm>
                <a:off x="3968621" y="1576984"/>
                <a:ext cx="1155957" cy="923330"/>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ECEAB66-3023-4CC8-A728-F9A2035F4428}"/>
                  </a:ext>
                </a:extLst>
              </p:cNvPr>
              <p:cNvSpPr/>
              <p:nvPr/>
            </p:nvSpPr>
            <p:spPr>
              <a:xfrm>
                <a:off x="3295640" y="189564"/>
                <a:ext cx="5814412"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rPr>
                      <m:t>𝑶</m:t>
                    </m:r>
                    <m:r>
                      <a:rPr lang="en-US" sz="4400" b="1" i="1" smtClean="0">
                        <a:latin typeface="Cambria Math" panose="02040503050406030204" pitchFamily="18" charset="0"/>
                      </a:rPr>
                      <m:t> </m:t>
                    </m:r>
                  </m:oMath>
                </a14:m>
                <a:r>
                  <a:rPr lang="he-IL" sz="4400" b="1" dirty="0"/>
                  <a:t>חסם אסימפטוטי עליון</a:t>
                </a:r>
              </a:p>
            </p:txBody>
          </p:sp>
        </mc:Choice>
        <mc:Fallback xmlns="">
          <p:sp>
            <p:nvSpPr>
              <p:cNvPr id="12" name="Rectangle 11">
                <a:extLst>
                  <a:ext uri="{FF2B5EF4-FFF2-40B4-BE49-F238E27FC236}">
                    <a16:creationId xmlns:a16="http://schemas.microsoft.com/office/drawing/2014/main" id="{2ECEAB66-3023-4CC8-A728-F9A2035F4428}"/>
                  </a:ext>
                </a:extLst>
              </p:cNvPr>
              <p:cNvSpPr>
                <a:spLocks noRot="1" noChangeAspect="1" noMove="1" noResize="1" noEditPoints="1" noAdjustHandles="1" noChangeArrowheads="1" noChangeShapeType="1" noTextEdit="1"/>
              </p:cNvSpPr>
              <p:nvPr/>
            </p:nvSpPr>
            <p:spPr>
              <a:xfrm>
                <a:off x="3295640" y="189564"/>
                <a:ext cx="5814412" cy="769441"/>
              </a:xfrm>
              <a:prstGeom prst="rect">
                <a:avLst/>
              </a:prstGeom>
              <a:blipFill>
                <a:blip r:embed="rId4"/>
                <a:stretch>
                  <a:fillRect l="-4407" t="-16667" r="-3358" b="-36508"/>
                </a:stretch>
              </a:blipFill>
            </p:spPr>
            <p:txBody>
              <a:bodyPr/>
              <a:lstStyle/>
              <a:p>
                <a:r>
                  <a:rPr lang="he-IL">
                    <a:noFill/>
                  </a:rPr>
                  <a:t> </a:t>
                </a:r>
              </a:p>
            </p:txBody>
          </p:sp>
        </mc:Fallback>
      </mc:AlternateContent>
      <p:sp>
        <p:nvSpPr>
          <p:cNvPr id="13" name="Subtitle 2">
            <a:extLst>
              <a:ext uri="{FF2B5EF4-FFF2-40B4-BE49-F238E27FC236}">
                <a16:creationId xmlns:a16="http://schemas.microsoft.com/office/drawing/2014/main" id="{19A610DD-77E6-4703-A798-89541A9A950F}"/>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515827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5422CBF-48C7-4244-B131-B25C58E6A403}"/>
                  </a:ext>
                </a:extLst>
              </p:cNvPr>
              <p:cNvSpPr/>
              <p:nvPr/>
            </p:nvSpPr>
            <p:spPr>
              <a:xfrm>
                <a:off x="0" y="1637628"/>
                <a:ext cx="12052300" cy="4598888"/>
              </a:xfrm>
              <a:prstGeom prst="rect">
                <a:avLst/>
              </a:prstGeom>
            </p:spPr>
            <p:txBody>
              <a:bodyPr wrap="square">
                <a:spAutoFit/>
              </a:bodyPr>
              <a:lstStyle/>
              <a:p>
                <a:pPr marL="457200" indent="-457200" algn="r" rtl="1">
                  <a:buFont typeface="Arial" panose="020B0604020202020204" pitchFamily="34" charset="0"/>
                  <a:buChar char="•"/>
                </a:pPr>
                <a:r>
                  <a:rPr lang="he-IL" sz="2800" b="1" dirty="0">
                    <a:solidFill>
                      <a:schemeClr val="tx1"/>
                    </a:solidFill>
                  </a:rPr>
                  <a:t>אם אנו אומרים ש-</a:t>
                </a:r>
                <a14:m>
                  <m:oMath xmlns:m="http://schemas.openxmlformats.org/officeDocument/2006/math">
                    <m:r>
                      <a:rPr lang="en-US" sz="2800" b="1" i="1" smtClean="0">
                        <a:solidFill>
                          <a:schemeClr val="tx1"/>
                        </a:solidFill>
                        <a:latin typeface="Cambria Math" panose="02040503050406030204" pitchFamily="18" charset="0"/>
                      </a:rPr>
                      <m:t>𝒇</m:t>
                    </m:r>
                    <m:d>
                      <m:dPr>
                        <m:ctrlPr>
                          <a:rPr lang="en-US" sz="2800" b="1" i="1">
                            <a:solidFill>
                              <a:schemeClr val="tx1"/>
                            </a:solidFill>
                            <a:latin typeface="Cambria Math" panose="02040503050406030204" pitchFamily="18" charset="0"/>
                          </a:rPr>
                        </m:ctrlPr>
                      </m:dPr>
                      <m:e>
                        <m:r>
                          <a:rPr lang="en-US" sz="2800" b="1" i="1">
                            <a:solidFill>
                              <a:schemeClr val="tx1"/>
                            </a:solidFill>
                            <a:latin typeface="Cambria Math" panose="02040503050406030204" pitchFamily="18" charset="0"/>
                          </a:rPr>
                          <m:t>𝒏</m:t>
                        </m:r>
                      </m:e>
                    </m:d>
                    <m:r>
                      <a:rPr lang="en-US" sz="2800" b="1" i="1">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𝑶</m:t>
                    </m:r>
                    <m:r>
                      <a:rPr lang="en-US" sz="2800" b="1" i="1">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𝒈</m:t>
                    </m:r>
                    <m:d>
                      <m:dPr>
                        <m:ctrlPr>
                          <a:rPr lang="en-US" sz="2800" b="1" i="1">
                            <a:solidFill>
                              <a:schemeClr val="tx1"/>
                            </a:solidFill>
                            <a:latin typeface="Cambria Math" panose="02040503050406030204" pitchFamily="18" charset="0"/>
                          </a:rPr>
                        </m:ctrlPr>
                      </m:dPr>
                      <m:e>
                        <m:r>
                          <a:rPr lang="en-US" sz="2800" b="1" i="1">
                            <a:solidFill>
                              <a:schemeClr val="tx1"/>
                            </a:solidFill>
                            <a:latin typeface="Cambria Math" panose="02040503050406030204" pitchFamily="18" charset="0"/>
                          </a:rPr>
                          <m:t>𝒏</m:t>
                        </m:r>
                      </m:e>
                    </m:d>
                    <m:r>
                      <a:rPr lang="en-US" sz="2800" b="1" i="1">
                        <a:solidFill>
                          <a:schemeClr val="tx1"/>
                        </a:solidFill>
                        <a:latin typeface="Cambria Math" panose="02040503050406030204" pitchFamily="18" charset="0"/>
                      </a:rPr>
                      <m:t>)</m:t>
                    </m:r>
                  </m:oMath>
                </a14:m>
                <a:r>
                  <a:rPr lang="he-IL" sz="3200" b="1" dirty="0">
                    <a:solidFill>
                      <a:schemeClr val="tx1"/>
                    </a:solidFill>
                  </a:rPr>
                  <a:t> </a:t>
                </a:r>
                <a:r>
                  <a:rPr lang="he-IL" sz="3200" b="1" u="sng" dirty="0">
                    <a:solidFill>
                      <a:srgbClr val="C00000"/>
                    </a:solidFill>
                  </a:rPr>
                  <a:t>אין זה אומר</a:t>
                </a:r>
                <a:r>
                  <a:rPr lang="he-IL" sz="3200" b="1" dirty="0">
                    <a:solidFill>
                      <a:srgbClr val="C00000"/>
                    </a:solidFill>
                  </a:rPr>
                  <a:t>  </a:t>
                </a:r>
                <a:r>
                  <a:rPr lang="he-IL" sz="3200" b="1" dirty="0">
                    <a:solidFill>
                      <a:schemeClr val="tx1"/>
                    </a:solidFill>
                  </a:rPr>
                  <a:t>שתמיד </a:t>
                </a:r>
                <a14:m>
                  <m:oMath xmlns:m="http://schemas.openxmlformats.org/officeDocument/2006/math">
                    <m:r>
                      <a:rPr lang="en-US" sz="3200" b="1" i="1">
                        <a:solidFill>
                          <a:schemeClr val="tx1"/>
                        </a:solidFill>
                        <a:latin typeface="Cambria Math" panose="02040503050406030204" pitchFamily="18" charset="0"/>
                      </a:rPr>
                      <m:t>𝒇</m:t>
                    </m:r>
                    <m:d>
                      <m:dPr>
                        <m:ctrlPr>
                          <a:rPr lang="en-US" sz="3200" b="1" i="1">
                            <a:solidFill>
                              <a:schemeClr val="tx1"/>
                            </a:solidFill>
                            <a:latin typeface="Cambria Math" panose="02040503050406030204" pitchFamily="18" charset="0"/>
                          </a:rPr>
                        </m:ctrlPr>
                      </m:dPr>
                      <m:e>
                        <m:r>
                          <a:rPr lang="en-US" sz="3200" b="1" i="1">
                            <a:solidFill>
                              <a:schemeClr val="tx1"/>
                            </a:solidFill>
                            <a:latin typeface="Cambria Math" panose="02040503050406030204" pitchFamily="18" charset="0"/>
                          </a:rPr>
                          <m:t>𝒏</m:t>
                        </m:r>
                      </m:e>
                    </m:d>
                    <m:r>
                      <a:rPr lang="en-US" sz="3200" b="1" i="1">
                        <a:solidFill>
                          <a:schemeClr val="tx1"/>
                        </a:solidFill>
                        <a:latin typeface="Cambria Math" panose="02040503050406030204" pitchFamily="18" charset="0"/>
                      </a:rPr>
                      <m:t>≤</m:t>
                    </m:r>
                    <m:r>
                      <a:rPr lang="en-US" sz="3200" b="1" i="1">
                        <a:solidFill>
                          <a:schemeClr val="tx1"/>
                        </a:solidFill>
                        <a:latin typeface="Cambria Math" panose="02040503050406030204" pitchFamily="18" charset="0"/>
                      </a:rPr>
                      <m:t>𝒈</m:t>
                    </m:r>
                    <m:r>
                      <a:rPr lang="en-US" sz="3200" b="1" i="1">
                        <a:solidFill>
                          <a:schemeClr val="tx1"/>
                        </a:solidFill>
                        <a:latin typeface="Cambria Math" panose="02040503050406030204" pitchFamily="18" charset="0"/>
                      </a:rPr>
                      <m:t>(</m:t>
                    </m:r>
                    <m:r>
                      <a:rPr lang="en-US" sz="3200" b="1" i="1">
                        <a:solidFill>
                          <a:schemeClr val="tx1"/>
                        </a:solidFill>
                        <a:latin typeface="Cambria Math" panose="02040503050406030204" pitchFamily="18" charset="0"/>
                      </a:rPr>
                      <m:t>𝒏</m:t>
                    </m:r>
                    <m:r>
                      <a:rPr lang="en-US" sz="3200" b="1" i="1">
                        <a:solidFill>
                          <a:schemeClr val="tx1"/>
                        </a:solidFill>
                        <a:latin typeface="Cambria Math" panose="02040503050406030204" pitchFamily="18" charset="0"/>
                      </a:rPr>
                      <m:t>)</m:t>
                    </m:r>
                  </m:oMath>
                </a14:m>
                <a:endParaRPr lang="he-IL" sz="3200" b="1" dirty="0">
                  <a:solidFill>
                    <a:schemeClr val="tx1"/>
                  </a:solidFill>
                </a:endParaRPr>
              </a:p>
              <a:p>
                <a:pPr algn="r" rtl="1"/>
                <a:endParaRPr lang="he-IL" sz="3200" b="1" dirty="0"/>
              </a:p>
              <a:p>
                <a:pPr marL="457200" indent="-457200" algn="r" rtl="1">
                  <a:buFont typeface="Arial" panose="020B0604020202020204" pitchFamily="34" charset="0"/>
                  <a:buChar char="•"/>
                </a:pPr>
                <a:r>
                  <a:rPr lang="he-IL" sz="3200" dirty="0"/>
                  <a:t>כאשר אנו אומרים שזמן הריצה הוא </a:t>
                </a:r>
                <a14:m>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oMath>
                </a14:m>
                <a:r>
                  <a:rPr lang="he-IL" sz="3200" dirty="0">
                    <a:solidFill>
                      <a:schemeClr val="tx1"/>
                    </a:solidFill>
                  </a:rPr>
                  <a:t> הכוונה היא:</a:t>
                </a:r>
              </a:p>
              <a:p>
                <a:pPr algn="r" rtl="1"/>
                <a:r>
                  <a:rPr lang="he-IL" sz="3200" dirty="0"/>
                  <a:t>    </a:t>
                </a:r>
                <a:r>
                  <a:rPr lang="he-IL" sz="3200" dirty="0">
                    <a:solidFill>
                      <a:schemeClr val="tx1"/>
                    </a:solidFill>
                  </a:rPr>
                  <a:t>שזמן הריצה במקרה </a:t>
                </a:r>
                <a:r>
                  <a:rPr lang="he-IL" sz="3200" b="1" dirty="0">
                    <a:solidFill>
                      <a:schemeClr val="tx1"/>
                    </a:solidFill>
                  </a:rPr>
                  <a:t>הגרוע ביותר</a:t>
                </a:r>
                <a:r>
                  <a:rPr lang="he-IL" sz="3200" dirty="0">
                    <a:solidFill>
                      <a:schemeClr val="tx1"/>
                    </a:solidFill>
                  </a:rPr>
                  <a:t>, </a:t>
                </a:r>
              </a:p>
              <a:p>
                <a:pPr algn="r" rtl="1"/>
                <a:r>
                  <a:rPr lang="he-IL" sz="3200" dirty="0"/>
                  <a:t>    </a:t>
                </a:r>
                <a:r>
                  <a:rPr lang="he-IL" sz="3200" dirty="0">
                    <a:solidFill>
                      <a:schemeClr val="tx1"/>
                    </a:solidFill>
                  </a:rPr>
                  <a:t>לקלט </a:t>
                </a:r>
                <a:r>
                  <a:rPr lang="he-IL" sz="3200" b="1" dirty="0">
                    <a:solidFill>
                      <a:schemeClr val="tx1"/>
                    </a:solidFill>
                  </a:rPr>
                  <a:t>הגרוע ביותר</a:t>
                </a:r>
                <a:r>
                  <a:rPr lang="he-IL" sz="3200" dirty="0">
                    <a:solidFill>
                      <a:schemeClr val="tx1"/>
                    </a:solidFill>
                  </a:rPr>
                  <a:t>, חסום ע"י </a:t>
                </a:r>
                <a14:m>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chemeClr val="tx1"/>
                        </a:solidFill>
                        <a:latin typeface="Cambria Math" panose="02040503050406030204" pitchFamily="18" charset="0"/>
                      </a:rPr>
                      <m:t>∙</m:t>
                    </m:r>
                    <m:sSup>
                      <m:sSupPr>
                        <m:ctrlPr>
                          <a:rPr lang="en-US" sz="3200" i="1">
                            <a:latin typeface="Cambria Math" panose="02040503050406030204" pitchFamily="18" charset="0"/>
                          </a:rPr>
                        </m:ctrlPr>
                      </m:sSupPr>
                      <m:e>
                        <m:r>
                          <a:rPr lang="en-US" sz="3200" b="0" i="1">
                            <a:latin typeface="Cambria Math" panose="02040503050406030204" pitchFamily="18" charset="0"/>
                          </a:rPr>
                          <m:t>𝑛</m:t>
                        </m:r>
                      </m:e>
                      <m:sup>
                        <m:r>
                          <a:rPr lang="en-US" sz="3200" b="0" i="1">
                            <a:latin typeface="Cambria Math" panose="02040503050406030204" pitchFamily="18" charset="0"/>
                          </a:rPr>
                          <m:t>2</m:t>
                        </m:r>
                      </m:sup>
                    </m:sSup>
                  </m:oMath>
                </a14:m>
                <a:endParaRPr lang="he-IL" sz="3200" dirty="0">
                  <a:solidFill>
                    <a:schemeClr val="tx1"/>
                  </a:solidFill>
                </a:endParaRPr>
              </a:p>
              <a:p>
                <a:pPr algn="r" rtl="1"/>
                <a:endParaRPr lang="he-IL" sz="3200" b="1" dirty="0"/>
              </a:p>
              <a:p>
                <a:pPr marL="457200" indent="-457200" algn="r" rtl="1">
                  <a:buFont typeface="Arial" panose="020B0604020202020204" pitchFamily="34" charset="0"/>
                  <a:buChar char="•"/>
                </a:pPr>
                <a:r>
                  <a:rPr lang="he-IL" sz="3200" b="1" dirty="0">
                    <a:solidFill>
                      <a:schemeClr val="tx1"/>
                    </a:solidFill>
                  </a:rPr>
                  <a:t>לפעמים רושמים ביטויים </a:t>
                </a:r>
                <a:r>
                  <a:rPr lang="he-IL" sz="3200" b="1" dirty="0"/>
                  <a:t>מהצורה</a:t>
                </a:r>
                <a:r>
                  <a:rPr lang="he-IL" sz="3200" b="1" dirty="0">
                    <a:solidFill>
                      <a:schemeClr val="tx1"/>
                    </a:solidFill>
                  </a:rPr>
                  <a:t> </a:t>
                </a:r>
                <a14:m>
                  <m:oMath xmlns:m="http://schemas.openxmlformats.org/officeDocument/2006/math">
                    <m:sSup>
                      <m:sSupPr>
                        <m:ctrlPr>
                          <a:rPr lang="en-US" sz="3200" b="1" i="1" smtClean="0">
                            <a:solidFill>
                              <a:schemeClr val="tx1"/>
                            </a:solidFill>
                            <a:latin typeface="Cambria Math" panose="02040503050406030204" pitchFamily="18" charset="0"/>
                          </a:rPr>
                        </m:ctrlPr>
                      </m:sSupPr>
                      <m:e>
                        <m:r>
                          <a:rPr lang="en-US" sz="3200" b="1" i="1" smtClean="0">
                            <a:solidFill>
                              <a:schemeClr val="tx1"/>
                            </a:solidFill>
                            <a:latin typeface="Cambria Math" panose="02040503050406030204" pitchFamily="18" charset="0"/>
                          </a:rPr>
                          <m:t>𝒏</m:t>
                        </m:r>
                      </m:e>
                      <m:sup>
                        <m:r>
                          <a:rPr lang="en-US" sz="3200" b="1" i="1" smtClean="0">
                            <a:solidFill>
                              <a:schemeClr val="tx1"/>
                            </a:solidFill>
                            <a:latin typeface="Cambria Math" panose="02040503050406030204" pitchFamily="18" charset="0"/>
                          </a:rPr>
                          <m:t>𝟐</m:t>
                        </m:r>
                      </m:sup>
                    </m:sSup>
                    <m:r>
                      <a:rPr lang="en-US" sz="3200" b="1" i="1" smtClean="0">
                        <a:solidFill>
                          <a:schemeClr val="tx1"/>
                        </a:solidFill>
                        <a:latin typeface="Cambria Math" panose="02040503050406030204" pitchFamily="18" charset="0"/>
                      </a:rPr>
                      <m:t>+</m:t>
                    </m:r>
                    <m:r>
                      <a:rPr lang="en-US" sz="3200" b="1" i="1" smtClean="0">
                        <a:solidFill>
                          <a:srgbClr val="FFC000"/>
                        </a:solidFill>
                        <a:latin typeface="Cambria Math" panose="02040503050406030204" pitchFamily="18" charset="0"/>
                      </a:rPr>
                      <m:t>𝟓</m:t>
                    </m:r>
                    <m:r>
                      <a:rPr lang="en-US" sz="3200" b="1" i="1" smtClean="0">
                        <a:solidFill>
                          <a:srgbClr val="FFC000"/>
                        </a:solidFill>
                        <a:latin typeface="Cambria Math" panose="02040503050406030204" pitchFamily="18" charset="0"/>
                      </a:rPr>
                      <m:t>𝒏</m:t>
                    </m:r>
                    <m:r>
                      <a:rPr lang="en-US" sz="3200" b="1" i="1" smtClean="0">
                        <a:solidFill>
                          <a:srgbClr val="FFC000"/>
                        </a:solidFill>
                        <a:latin typeface="Cambria Math" panose="02040503050406030204" pitchFamily="18" charset="0"/>
                      </a:rPr>
                      <m:t>+</m:t>
                    </m:r>
                    <m:r>
                      <a:rPr lang="en-US" sz="3200" b="1" i="1" smtClean="0">
                        <a:solidFill>
                          <a:srgbClr val="FFC000"/>
                        </a:solidFill>
                        <a:latin typeface="Cambria Math" panose="02040503050406030204" pitchFamily="18" charset="0"/>
                      </a:rPr>
                      <m:t>𝟐</m:t>
                    </m:r>
                  </m:oMath>
                </a14:m>
                <a:r>
                  <a:rPr lang="he-IL" sz="3200" b="1" dirty="0">
                    <a:solidFill>
                      <a:srgbClr val="FFC000"/>
                    </a:solidFill>
                  </a:rPr>
                  <a:t> </a:t>
                </a:r>
                <a:r>
                  <a:rPr lang="he-IL" sz="3200" b="1" dirty="0">
                    <a:solidFill>
                      <a:schemeClr val="tx1"/>
                    </a:solidFill>
                  </a:rPr>
                  <a:t>כ- </a:t>
                </a:r>
                <a14:m>
                  <m:oMath xmlns:m="http://schemas.openxmlformats.org/officeDocument/2006/math">
                    <m:sSup>
                      <m:sSupPr>
                        <m:ctrlPr>
                          <a:rPr lang="en-US" sz="3200" b="1" i="1" smtClean="0">
                            <a:solidFill>
                              <a:schemeClr val="tx1"/>
                            </a:solidFill>
                            <a:latin typeface="Cambria Math" panose="02040503050406030204" pitchFamily="18" charset="0"/>
                          </a:rPr>
                        </m:ctrlPr>
                      </m:sSupPr>
                      <m:e>
                        <m:r>
                          <a:rPr lang="en-US" sz="3200" b="1" i="1" smtClean="0">
                            <a:solidFill>
                              <a:schemeClr val="tx1"/>
                            </a:solidFill>
                            <a:latin typeface="Cambria Math" panose="02040503050406030204" pitchFamily="18" charset="0"/>
                          </a:rPr>
                          <m:t>𝒏</m:t>
                        </m:r>
                      </m:e>
                      <m:sup>
                        <m:r>
                          <a:rPr lang="en-US" sz="3200" b="1" i="1" smtClean="0">
                            <a:solidFill>
                              <a:schemeClr val="tx1"/>
                            </a:solidFill>
                            <a:latin typeface="Cambria Math" panose="02040503050406030204" pitchFamily="18" charset="0"/>
                          </a:rPr>
                          <m:t>𝟐</m:t>
                        </m:r>
                      </m:sup>
                    </m:sSup>
                    <m:r>
                      <a:rPr lang="en-US" sz="3200" b="1" i="1" smtClean="0">
                        <a:solidFill>
                          <a:schemeClr val="tx1"/>
                        </a:solidFill>
                        <a:latin typeface="Cambria Math" panose="02040503050406030204" pitchFamily="18" charset="0"/>
                      </a:rPr>
                      <m:t>+</m:t>
                    </m:r>
                    <m:r>
                      <a:rPr lang="en-US" sz="3200" b="1" i="1" smtClean="0">
                        <a:solidFill>
                          <a:srgbClr val="FFC000"/>
                        </a:solidFill>
                        <a:latin typeface="Cambria Math" panose="02040503050406030204" pitchFamily="18" charset="0"/>
                      </a:rPr>
                      <m:t>𝑶</m:t>
                    </m:r>
                    <m:r>
                      <a:rPr lang="en-US" sz="3200" b="1" i="1" smtClean="0">
                        <a:solidFill>
                          <a:srgbClr val="FFC000"/>
                        </a:solidFill>
                        <a:latin typeface="Cambria Math" panose="02040503050406030204" pitchFamily="18" charset="0"/>
                      </a:rPr>
                      <m:t>(</m:t>
                    </m:r>
                    <m:r>
                      <a:rPr lang="en-US" sz="3200" b="1" i="1" smtClean="0">
                        <a:solidFill>
                          <a:srgbClr val="FFC000"/>
                        </a:solidFill>
                        <a:latin typeface="Cambria Math" panose="02040503050406030204" pitchFamily="18" charset="0"/>
                      </a:rPr>
                      <m:t>𝒏</m:t>
                    </m:r>
                    <m:r>
                      <a:rPr lang="en-US" sz="3200" b="1" i="1" smtClean="0">
                        <a:solidFill>
                          <a:srgbClr val="FFC000"/>
                        </a:solidFill>
                        <a:latin typeface="Cambria Math" panose="02040503050406030204" pitchFamily="18" charset="0"/>
                      </a:rPr>
                      <m:t>)</m:t>
                    </m:r>
                  </m:oMath>
                </a14:m>
                <a:endParaRPr lang="he-IL" sz="3200" b="1" dirty="0">
                  <a:solidFill>
                    <a:schemeClr val="tx1"/>
                  </a:solidFill>
                </a:endParaRPr>
              </a:p>
              <a:p>
                <a:pPr marL="457200" indent="-457200" algn="r" rtl="1">
                  <a:buFont typeface="Arial" panose="020B0604020202020204" pitchFamily="34" charset="0"/>
                  <a:buChar char="•"/>
                </a:pPr>
                <a:endParaRPr lang="he-IL" sz="3200" b="1" dirty="0"/>
              </a:p>
              <a:p>
                <a:pPr marL="457200" indent="-457200" algn="r" rtl="1">
                  <a:buFont typeface="Arial" panose="020B0604020202020204" pitchFamily="34" charset="0"/>
                  <a:buChar char="•"/>
                </a:pPr>
                <a14:m>
                  <m:oMath xmlns:m="http://schemas.openxmlformats.org/officeDocument/2006/math">
                    <m:r>
                      <a:rPr lang="en-US" sz="3200" b="1" i="1" smtClean="0">
                        <a:solidFill>
                          <a:schemeClr val="tx1"/>
                        </a:solidFill>
                        <a:latin typeface="Cambria Math" panose="02040503050406030204" pitchFamily="18" charset="0"/>
                      </a:rPr>
                      <m:t>𝑶</m:t>
                    </m:r>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𝒇</m:t>
                        </m:r>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𝒏</m:t>
                            </m:r>
                          </m:e>
                        </m:d>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𝒈</m:t>
                        </m:r>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𝒏</m:t>
                            </m:r>
                          </m:e>
                        </m:d>
                      </m:e>
                    </m:d>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𝑶</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𝒎𝒂𝒙</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𝒇</m:t>
                    </m:r>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𝒏</m:t>
                        </m:r>
                      </m:e>
                    </m:d>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𝒈</m:t>
                    </m:r>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𝒏</m:t>
                        </m:r>
                      </m:e>
                    </m:d>
                    <m:r>
                      <a:rPr lang="en-US" sz="3200" b="1" i="1" smtClean="0">
                        <a:solidFill>
                          <a:schemeClr val="tx1"/>
                        </a:solidFill>
                        <a:latin typeface="Cambria Math" panose="02040503050406030204" pitchFamily="18" charset="0"/>
                      </a:rPr>
                      <m:t>)</m:t>
                    </m:r>
                  </m:oMath>
                </a14:m>
                <a:endParaRPr lang="he-IL" sz="3200" b="1" dirty="0">
                  <a:solidFill>
                    <a:schemeClr val="tx1"/>
                  </a:solidFill>
                </a:endParaRPr>
              </a:p>
            </p:txBody>
          </p:sp>
        </mc:Choice>
        <mc:Fallback xmlns="">
          <p:sp>
            <p:nvSpPr>
              <p:cNvPr id="2" name="Rectangle 1">
                <a:extLst>
                  <a:ext uri="{FF2B5EF4-FFF2-40B4-BE49-F238E27FC236}">
                    <a16:creationId xmlns:a16="http://schemas.microsoft.com/office/drawing/2014/main" id="{A5422CBF-48C7-4244-B131-B25C58E6A403}"/>
                  </a:ext>
                </a:extLst>
              </p:cNvPr>
              <p:cNvSpPr>
                <a:spLocks noRot="1" noChangeAspect="1" noMove="1" noResize="1" noEditPoints="1" noAdjustHandles="1" noChangeArrowheads="1" noChangeShapeType="1" noTextEdit="1"/>
              </p:cNvSpPr>
              <p:nvPr/>
            </p:nvSpPr>
            <p:spPr>
              <a:xfrm>
                <a:off x="0" y="1637628"/>
                <a:ext cx="12052300" cy="4598888"/>
              </a:xfrm>
              <a:prstGeom prst="rect">
                <a:avLst/>
              </a:prstGeom>
              <a:blipFill>
                <a:blip r:embed="rId2"/>
                <a:stretch>
                  <a:fillRect t="-1724" r="-1265"/>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AB4D47-3D9A-4960-A8B8-8BA71ED45C1A}"/>
                  </a:ext>
                </a:extLst>
              </p:cNvPr>
              <p:cNvSpPr/>
              <p:nvPr/>
            </p:nvSpPr>
            <p:spPr>
              <a:xfrm>
                <a:off x="3295640" y="189564"/>
                <a:ext cx="5814412"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rPr>
                      <m:t>𝑶</m:t>
                    </m:r>
                    <m:r>
                      <a:rPr lang="en-US" sz="4400" b="1" i="1" smtClean="0">
                        <a:latin typeface="Cambria Math" panose="02040503050406030204" pitchFamily="18" charset="0"/>
                      </a:rPr>
                      <m:t> </m:t>
                    </m:r>
                  </m:oMath>
                </a14:m>
                <a:r>
                  <a:rPr lang="he-IL" sz="4400" b="1" dirty="0"/>
                  <a:t>חסם אסימפטוטי עליון</a:t>
                </a:r>
              </a:p>
            </p:txBody>
          </p:sp>
        </mc:Choice>
        <mc:Fallback xmlns="">
          <p:sp>
            <p:nvSpPr>
              <p:cNvPr id="5" name="Rectangle 4">
                <a:extLst>
                  <a:ext uri="{FF2B5EF4-FFF2-40B4-BE49-F238E27FC236}">
                    <a16:creationId xmlns:a16="http://schemas.microsoft.com/office/drawing/2014/main" id="{FEAB4D47-3D9A-4960-A8B8-8BA71ED45C1A}"/>
                  </a:ext>
                </a:extLst>
              </p:cNvPr>
              <p:cNvSpPr>
                <a:spLocks noRot="1" noChangeAspect="1" noMove="1" noResize="1" noEditPoints="1" noAdjustHandles="1" noChangeArrowheads="1" noChangeShapeType="1" noTextEdit="1"/>
              </p:cNvSpPr>
              <p:nvPr/>
            </p:nvSpPr>
            <p:spPr>
              <a:xfrm>
                <a:off x="3295640" y="189564"/>
                <a:ext cx="5814412" cy="769441"/>
              </a:xfrm>
              <a:prstGeom prst="rect">
                <a:avLst/>
              </a:prstGeom>
              <a:blipFill>
                <a:blip r:embed="rId3"/>
                <a:stretch>
                  <a:fillRect l="-4407" t="-16667" r="-3358" b="-36508"/>
                </a:stretch>
              </a:blipFill>
            </p:spPr>
            <p:txBody>
              <a:bodyPr/>
              <a:lstStyle/>
              <a:p>
                <a:r>
                  <a:rPr lang="he-IL">
                    <a:noFill/>
                  </a:rPr>
                  <a:t> </a:t>
                </a:r>
              </a:p>
            </p:txBody>
          </p:sp>
        </mc:Fallback>
      </mc:AlternateContent>
      <p:sp>
        <p:nvSpPr>
          <p:cNvPr id="6" name="Subtitle 2">
            <a:extLst>
              <a:ext uri="{FF2B5EF4-FFF2-40B4-BE49-F238E27FC236}">
                <a16:creationId xmlns:a16="http://schemas.microsoft.com/office/drawing/2014/main" id="{C1E46E42-5130-4674-B2AA-B9BE56B6DB5D}"/>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42078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027790F-8BEB-4F7A-B529-B1634A2F3108}"/>
                  </a:ext>
                </a:extLst>
              </p:cNvPr>
              <p:cNvSpPr/>
              <p:nvPr/>
            </p:nvSpPr>
            <p:spPr>
              <a:xfrm>
                <a:off x="3295640" y="189564"/>
                <a:ext cx="5814412"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rPr>
                      <m:t>𝑶</m:t>
                    </m:r>
                    <m:r>
                      <a:rPr lang="en-US" sz="4400" b="1" i="1" smtClean="0">
                        <a:latin typeface="Cambria Math" panose="02040503050406030204" pitchFamily="18" charset="0"/>
                      </a:rPr>
                      <m:t> </m:t>
                    </m:r>
                  </m:oMath>
                </a14:m>
                <a:r>
                  <a:rPr lang="he-IL" sz="4400" b="1" dirty="0"/>
                  <a:t>חסם אסימפטוטי עליון</a:t>
                </a:r>
              </a:p>
            </p:txBody>
          </p:sp>
        </mc:Choice>
        <mc:Fallback xmlns="">
          <p:sp>
            <p:nvSpPr>
              <p:cNvPr id="5" name="Rectangle 4">
                <a:extLst>
                  <a:ext uri="{FF2B5EF4-FFF2-40B4-BE49-F238E27FC236}">
                    <a16:creationId xmlns:a16="http://schemas.microsoft.com/office/drawing/2014/main" id="{5027790F-8BEB-4F7A-B529-B1634A2F3108}"/>
                  </a:ext>
                </a:extLst>
              </p:cNvPr>
              <p:cNvSpPr>
                <a:spLocks noRot="1" noChangeAspect="1" noMove="1" noResize="1" noEditPoints="1" noAdjustHandles="1" noChangeArrowheads="1" noChangeShapeType="1" noTextEdit="1"/>
              </p:cNvSpPr>
              <p:nvPr/>
            </p:nvSpPr>
            <p:spPr>
              <a:xfrm>
                <a:off x="3295640" y="189564"/>
                <a:ext cx="5814412" cy="769441"/>
              </a:xfrm>
              <a:prstGeom prst="rect">
                <a:avLst/>
              </a:prstGeom>
              <a:blipFill>
                <a:blip r:embed="rId2"/>
                <a:stretch>
                  <a:fillRect l="-4407" t="-16667" r="-3358" b="-365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14D72BF-6298-4142-ACFA-FD02D598F0BE}"/>
                  </a:ext>
                </a:extLst>
              </p:cNvPr>
              <p:cNvSpPr/>
              <p:nvPr/>
            </p:nvSpPr>
            <p:spPr>
              <a:xfrm>
                <a:off x="-871343" y="1069256"/>
                <a:ext cx="12969839" cy="6659515"/>
              </a:xfrm>
              <a:prstGeom prst="rect">
                <a:avLst/>
              </a:prstGeom>
            </p:spPr>
            <p:txBody>
              <a:bodyPr wrap="square">
                <a:spAutoFit/>
              </a:bodyPr>
              <a:lstStyle/>
              <a:p>
                <a:pPr algn="ctr" rtl="1"/>
                <a:r>
                  <a:rPr lang="he-IL" sz="3200" b="1" u="sng" dirty="0"/>
                  <a:t>דוגמא:</a:t>
                </a:r>
                <a:r>
                  <a:rPr lang="he-IL" sz="3200" b="1" dirty="0"/>
                  <a:t> נניח שזמן ריצה של תוכנית </a:t>
                </a:r>
                <a14:m>
                  <m:oMath xmlns:m="http://schemas.openxmlformats.org/officeDocument/2006/math">
                    <m:r>
                      <a:rPr lang="en-US" sz="3200" b="1" i="1">
                        <a:latin typeface="Cambria Math" panose="02040503050406030204" pitchFamily="18" charset="0"/>
                      </a:rPr>
                      <m:t>𝑨</m:t>
                    </m:r>
                  </m:oMath>
                </a14:m>
                <a:r>
                  <a:rPr lang="he-IL" sz="3200" b="1" dirty="0"/>
                  <a:t> הוא </a:t>
                </a:r>
                <a14:m>
                  <m:oMath xmlns:m="http://schemas.openxmlformats.org/officeDocument/2006/math">
                    <m:r>
                      <a:rPr lang="en-US" sz="3200" b="1" i="1" smtClean="0">
                        <a:solidFill>
                          <a:schemeClr val="accent4"/>
                        </a:solidFill>
                        <a:latin typeface="Cambria Math" panose="02040503050406030204" pitchFamily="18" charset="0"/>
                      </a:rPr>
                      <m:t>𝑻</m:t>
                    </m:r>
                    <m:d>
                      <m:dPr>
                        <m:ctrlPr>
                          <a:rPr lang="en-US" sz="3200" b="1" i="1" smtClean="0">
                            <a:solidFill>
                              <a:schemeClr val="accent4"/>
                            </a:solidFill>
                            <a:latin typeface="Cambria Math" panose="02040503050406030204" pitchFamily="18" charset="0"/>
                          </a:rPr>
                        </m:ctrlPr>
                      </m:dPr>
                      <m:e>
                        <m:r>
                          <a:rPr lang="en-US" sz="3200" b="1" i="1" smtClean="0">
                            <a:solidFill>
                              <a:schemeClr val="accent4"/>
                            </a:solidFill>
                            <a:latin typeface="Cambria Math" panose="02040503050406030204" pitchFamily="18" charset="0"/>
                          </a:rPr>
                          <m:t>𝒏</m:t>
                        </m:r>
                      </m:e>
                    </m:d>
                    <m:r>
                      <a:rPr lang="en-US" sz="3200" b="1" i="1" smtClean="0">
                        <a:solidFill>
                          <a:schemeClr val="accent4"/>
                        </a:solidFill>
                        <a:latin typeface="Cambria Math" panose="02040503050406030204" pitchFamily="18" charset="0"/>
                      </a:rPr>
                      <m:t>=</m:t>
                    </m:r>
                    <m:r>
                      <a:rPr lang="en-US" sz="3200" b="1" i="1" smtClean="0">
                        <a:solidFill>
                          <a:schemeClr val="accent4"/>
                        </a:solidFill>
                        <a:latin typeface="Cambria Math" panose="02040503050406030204" pitchFamily="18" charset="0"/>
                      </a:rPr>
                      <m:t>𝟏𝟎</m:t>
                    </m:r>
                    <m:sSup>
                      <m:sSupPr>
                        <m:ctrlPr>
                          <a:rPr lang="en-US" sz="3200" b="1" i="1" smtClean="0">
                            <a:solidFill>
                              <a:schemeClr val="accent4"/>
                            </a:solidFill>
                            <a:latin typeface="Cambria Math" panose="02040503050406030204" pitchFamily="18" charset="0"/>
                          </a:rPr>
                        </m:ctrlPr>
                      </m:sSupPr>
                      <m:e>
                        <m:r>
                          <a:rPr lang="en-US" sz="3200" b="1" i="1" smtClean="0">
                            <a:solidFill>
                              <a:schemeClr val="accent4"/>
                            </a:solidFill>
                            <a:latin typeface="Cambria Math" panose="02040503050406030204" pitchFamily="18" charset="0"/>
                          </a:rPr>
                          <m:t>𝒏</m:t>
                        </m:r>
                      </m:e>
                      <m:sup>
                        <m:r>
                          <a:rPr lang="en-US" sz="3200" b="1" i="1" smtClean="0">
                            <a:solidFill>
                              <a:schemeClr val="accent4"/>
                            </a:solidFill>
                            <a:latin typeface="Cambria Math" panose="02040503050406030204" pitchFamily="18" charset="0"/>
                          </a:rPr>
                          <m:t>𝟐</m:t>
                        </m:r>
                      </m:sup>
                    </m:sSup>
                    <m:r>
                      <a:rPr lang="en-US" sz="3200" b="1" i="1" smtClean="0">
                        <a:solidFill>
                          <a:schemeClr val="accent4"/>
                        </a:solidFill>
                        <a:latin typeface="Cambria Math" panose="02040503050406030204" pitchFamily="18" charset="0"/>
                      </a:rPr>
                      <m:t>+</m:t>
                    </m:r>
                    <m:r>
                      <a:rPr lang="en-US" sz="3200" b="1" i="1" smtClean="0">
                        <a:solidFill>
                          <a:schemeClr val="accent4"/>
                        </a:solidFill>
                        <a:latin typeface="Cambria Math" panose="02040503050406030204" pitchFamily="18" charset="0"/>
                      </a:rPr>
                      <m:t>𝟓</m:t>
                    </m:r>
                    <m:r>
                      <a:rPr lang="en-US" sz="3200" b="1" i="1" smtClean="0">
                        <a:solidFill>
                          <a:schemeClr val="accent4"/>
                        </a:solidFill>
                        <a:latin typeface="Cambria Math" panose="02040503050406030204" pitchFamily="18" charset="0"/>
                      </a:rPr>
                      <m:t>𝒏</m:t>
                    </m:r>
                  </m:oMath>
                </a14:m>
                <a:endParaRPr lang="en-US" sz="3200" b="1" dirty="0"/>
              </a:p>
              <a:p>
                <a:pPr algn="ctr" rtl="1"/>
                <a:r>
                  <a:rPr lang="he-IL" sz="3200" b="1" dirty="0"/>
                  <a:t>נוכיח כי </a:t>
                </a:r>
                <a14:m>
                  <m:oMath xmlns:m="http://schemas.openxmlformats.org/officeDocument/2006/math">
                    <m:r>
                      <a:rPr lang="en-US" sz="3200" b="1" i="1">
                        <a:latin typeface="Cambria Math" panose="02040503050406030204" pitchFamily="18" charset="0"/>
                      </a:rPr>
                      <m:t>𝑻</m:t>
                    </m:r>
                    <m:d>
                      <m:dPr>
                        <m:ctrlPr>
                          <a:rPr lang="en-US" sz="3200" b="1" i="1">
                            <a:latin typeface="Cambria Math" panose="02040503050406030204" pitchFamily="18" charset="0"/>
                          </a:rPr>
                        </m:ctrlPr>
                      </m:dPr>
                      <m:e>
                        <m:r>
                          <a:rPr lang="en-US" sz="3200" b="1" i="1">
                            <a:latin typeface="Cambria Math" panose="02040503050406030204" pitchFamily="18" charset="0"/>
                          </a:rPr>
                          <m:t>𝒏</m:t>
                        </m:r>
                      </m:e>
                    </m:d>
                    <m:r>
                      <a:rPr lang="en-US" sz="3200" b="1" i="1">
                        <a:latin typeface="Cambria Math" panose="02040503050406030204" pitchFamily="18" charset="0"/>
                      </a:rPr>
                      <m:t>∈</m:t>
                    </m:r>
                    <m:r>
                      <a:rPr lang="en-US" sz="3200" b="1" i="1">
                        <a:latin typeface="Cambria Math" panose="02040503050406030204" pitchFamily="18" charset="0"/>
                      </a:rPr>
                      <m:t>𝑶</m:t>
                    </m:r>
                    <m:d>
                      <m:dPr>
                        <m:ctrlPr>
                          <a:rPr lang="en-US" sz="3200" b="1" i="1">
                            <a:latin typeface="Cambria Math" panose="02040503050406030204" pitchFamily="18" charset="0"/>
                          </a:rPr>
                        </m:ctrlPr>
                      </m:dPr>
                      <m:e>
                        <m:sSup>
                          <m:sSupPr>
                            <m:ctrlPr>
                              <a:rPr lang="en-US" sz="3200" b="1" i="1">
                                <a:latin typeface="Cambria Math" panose="02040503050406030204" pitchFamily="18" charset="0"/>
                              </a:rPr>
                            </m:ctrlPr>
                          </m:sSupPr>
                          <m:e>
                            <m:r>
                              <a:rPr lang="en-US" sz="3200" b="1" i="1">
                                <a:latin typeface="Cambria Math" panose="02040503050406030204" pitchFamily="18" charset="0"/>
                              </a:rPr>
                              <m:t>𝒏</m:t>
                            </m:r>
                          </m:e>
                          <m:sup>
                            <m:r>
                              <a:rPr lang="en-US" sz="3200" b="1" i="1">
                                <a:latin typeface="Cambria Math" panose="02040503050406030204" pitchFamily="18" charset="0"/>
                              </a:rPr>
                              <m:t>𝟐</m:t>
                            </m:r>
                          </m:sup>
                        </m:sSup>
                      </m:e>
                    </m:d>
                  </m:oMath>
                </a14:m>
                <a:endParaRPr lang="en-US" sz="3600" b="1" dirty="0"/>
              </a:p>
              <a:p>
                <a:pPr algn="r" rtl="1"/>
                <a:r>
                  <a:rPr lang="he-IL" sz="2400" b="1" u="sng" dirty="0"/>
                  <a:t>לפי הגדרה:</a:t>
                </a:r>
                <a:endParaRPr lang="en-US" sz="2400" b="1" u="sng" dirty="0"/>
              </a:p>
              <a:p>
                <a:pPr algn="r" rtl="1"/>
                <a:r>
                  <a:rPr lang="he-IL" sz="2400" b="1" dirty="0"/>
                  <a:t>נראה כי קיימים שני קבועים</a:t>
                </a:r>
                <a14:m>
                  <m:oMath xmlns:m="http://schemas.openxmlformats.org/officeDocument/2006/math">
                    <m:f>
                      <m:fPr>
                        <m:type m:val="noBar"/>
                        <m:ctrlPr>
                          <a:rPr lang="en-US" sz="2400" b="1" i="1">
                            <a:latin typeface="Cambria Math" panose="02040503050406030204" pitchFamily="18" charset="0"/>
                          </a:rPr>
                        </m:ctrlPr>
                      </m:fPr>
                      <m:num>
                        <m:r>
                          <a:rPr lang="en-US" sz="2400" b="1" i="1">
                            <a:latin typeface="Cambria Math" panose="02040503050406030204" pitchFamily="18" charset="0"/>
                          </a:rPr>
                          <m:t>𝒄</m:t>
                        </m:r>
                        <m:r>
                          <a:rPr lang="en-US" sz="2400" b="1" i="1">
                            <a:latin typeface="Cambria Math" panose="02040503050406030204" pitchFamily="18" charset="0"/>
                          </a:rPr>
                          <m:t> ≥ </m:t>
                        </m:r>
                        <m:r>
                          <a:rPr lang="en-US" sz="2400" b="1" i="1">
                            <a:latin typeface="Cambria Math" panose="02040503050406030204" pitchFamily="18" charset="0"/>
                          </a:rPr>
                          <m:t>𝟎</m:t>
                        </m:r>
                        <m:r>
                          <a:rPr lang="en-US" sz="2400" b="1" i="1">
                            <a:latin typeface="Cambria Math" panose="02040503050406030204" pitchFamily="18" charset="0"/>
                          </a:rPr>
                          <m:t>  </m:t>
                        </m:r>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𝒏</m:t>
                            </m:r>
                          </m:e>
                          <m:sub>
                            <m:r>
                              <a:rPr lang="en-US" sz="2400" b="1" i="1">
                                <a:latin typeface="Cambria Math" panose="02040503050406030204" pitchFamily="18" charset="0"/>
                              </a:rPr>
                              <m:t>𝟎</m:t>
                            </m:r>
                          </m:sub>
                        </m:sSub>
                        <m:r>
                          <a:rPr lang="en-US" sz="2400" b="1" i="1">
                            <a:latin typeface="Cambria Math" panose="02040503050406030204" pitchFamily="18" charset="0"/>
                          </a:rPr>
                          <m:t> ≥ </m:t>
                        </m:r>
                        <m:r>
                          <a:rPr lang="en-US" sz="2400" b="1" i="1">
                            <a:latin typeface="Cambria Math" panose="02040503050406030204" pitchFamily="18" charset="0"/>
                          </a:rPr>
                          <m:t>𝟎</m:t>
                        </m:r>
                        <m:r>
                          <m:rPr>
                            <m:nor/>
                          </m:rPr>
                          <a:rPr lang="he-IL" sz="2400" b="1" dirty="0"/>
                          <m:t> </m:t>
                        </m:r>
                      </m:den>
                    </m:f>
                  </m:oMath>
                </a14:m>
                <a:endParaRPr lang="he-IL" sz="2400" b="1" dirty="0"/>
              </a:p>
              <a:p>
                <a:pPr algn="r" rtl="1"/>
                <a:r>
                  <a:rPr lang="he-IL" sz="2400" b="1" dirty="0"/>
                  <a:t>כך </a:t>
                </a:r>
                <a:r>
                  <a:rPr lang="he-IL" sz="2400" b="1" u="sng" dirty="0"/>
                  <a:t>שלכל</a:t>
                </a:r>
                <a:r>
                  <a:rPr lang="he-IL" sz="2400" b="1" dirty="0"/>
                  <a:t> </a:t>
                </a:r>
                <a14:m>
                  <m:oMath xmlns:m="http://schemas.openxmlformats.org/officeDocument/2006/math">
                    <m:r>
                      <a:rPr lang="en-US" sz="2400" b="1" i="1">
                        <a:latin typeface="Cambria Math" panose="02040503050406030204" pitchFamily="18" charset="0"/>
                      </a:rPr>
                      <m:t>𝒏</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𝒏</m:t>
                        </m:r>
                      </m:e>
                      <m:sub>
                        <m:r>
                          <a:rPr lang="en-US" sz="2400" b="1" i="1">
                            <a:latin typeface="Cambria Math" panose="02040503050406030204" pitchFamily="18" charset="0"/>
                          </a:rPr>
                          <m:t>𝟎</m:t>
                        </m:r>
                      </m:sub>
                    </m:sSub>
                  </m:oMath>
                </a14:m>
                <a:r>
                  <a:rPr lang="he-IL" sz="2400" b="1" dirty="0"/>
                  <a:t> מתקיים </a:t>
                </a:r>
                <a14:m>
                  <m:oMath xmlns:m="http://schemas.openxmlformats.org/officeDocument/2006/math">
                    <m:d>
                      <m:dPr>
                        <m:begChr m:val="|"/>
                        <m:endChr m:val="|"/>
                        <m:ctrlPr>
                          <a:rPr lang="en-US" sz="2400" b="1" i="1">
                            <a:latin typeface="Cambria Math" panose="02040503050406030204" pitchFamily="18" charset="0"/>
                          </a:rPr>
                        </m:ctrlPr>
                      </m:dPr>
                      <m:e>
                        <m:r>
                          <a:rPr lang="en-US" sz="2400" b="1" i="1" smtClean="0">
                            <a:solidFill>
                              <a:srgbClr val="FFC000"/>
                            </a:solidFill>
                            <a:latin typeface="Cambria Math" panose="02040503050406030204" pitchFamily="18" charset="0"/>
                          </a:rPr>
                          <m:t>𝑻</m:t>
                        </m:r>
                        <m:d>
                          <m:dPr>
                            <m:ctrlPr>
                              <a:rPr lang="en-US" sz="2400" b="1" i="1">
                                <a:solidFill>
                                  <a:srgbClr val="FFC000"/>
                                </a:solidFill>
                                <a:latin typeface="Cambria Math" panose="02040503050406030204" pitchFamily="18" charset="0"/>
                              </a:rPr>
                            </m:ctrlPr>
                          </m:dPr>
                          <m:e>
                            <m:r>
                              <a:rPr lang="en-US" sz="2400" b="1" i="1">
                                <a:solidFill>
                                  <a:srgbClr val="FFC000"/>
                                </a:solidFill>
                                <a:latin typeface="Cambria Math" panose="02040503050406030204" pitchFamily="18" charset="0"/>
                              </a:rPr>
                              <m:t>𝒏</m:t>
                            </m:r>
                          </m:e>
                        </m:d>
                      </m:e>
                    </m:d>
                    <m:r>
                      <a:rPr lang="en-US" sz="2400" b="1" i="1">
                        <a:latin typeface="Cambria Math" panose="02040503050406030204" pitchFamily="18" charset="0"/>
                      </a:rPr>
                      <m:t>≤</m:t>
                    </m:r>
                    <m:r>
                      <a:rPr lang="en-US" sz="2400" b="1" i="1" smtClean="0">
                        <a:solidFill>
                          <a:srgbClr val="00B0F0"/>
                        </a:solidFill>
                        <a:latin typeface="Cambria Math" panose="02040503050406030204" pitchFamily="18" charset="0"/>
                      </a:rPr>
                      <m:t>𝒄</m:t>
                    </m:r>
                    <m:r>
                      <a:rPr lang="en-US" sz="2400" b="1" i="1" smtClean="0">
                        <a:solidFill>
                          <a:srgbClr val="00B0F0"/>
                        </a:solidFill>
                        <a:latin typeface="Cambria Math" panose="02040503050406030204" pitchFamily="18" charset="0"/>
                      </a:rPr>
                      <m:t>∙</m:t>
                    </m:r>
                    <m:d>
                      <m:dPr>
                        <m:begChr m:val="|"/>
                        <m:endChr m:val="|"/>
                        <m:ctrlPr>
                          <a:rPr lang="en-US" sz="2400" b="1" i="1">
                            <a:solidFill>
                              <a:srgbClr val="00B0F0"/>
                            </a:solidFill>
                            <a:latin typeface="Cambria Math" panose="02040503050406030204" pitchFamily="18" charset="0"/>
                          </a:rPr>
                        </m:ctrlPr>
                      </m:dPr>
                      <m:e>
                        <m:r>
                          <a:rPr lang="en-US" sz="2400" b="1" i="1" smtClean="0">
                            <a:solidFill>
                              <a:srgbClr val="00B0F0"/>
                            </a:solidFill>
                            <a:latin typeface="Cambria Math" panose="02040503050406030204" pitchFamily="18" charset="0"/>
                          </a:rPr>
                          <m:t>𝒈</m:t>
                        </m:r>
                        <m:d>
                          <m:dPr>
                            <m:ctrlPr>
                              <a:rPr lang="en-US" sz="2400" b="1" i="1">
                                <a:solidFill>
                                  <a:srgbClr val="00B0F0"/>
                                </a:solidFill>
                                <a:latin typeface="Cambria Math" panose="02040503050406030204" pitchFamily="18" charset="0"/>
                              </a:rPr>
                            </m:ctrlPr>
                          </m:dPr>
                          <m:e>
                            <m:r>
                              <a:rPr lang="en-US" sz="2400" b="1" i="1">
                                <a:solidFill>
                                  <a:srgbClr val="00B0F0"/>
                                </a:solidFill>
                                <a:latin typeface="Cambria Math" panose="02040503050406030204" pitchFamily="18" charset="0"/>
                              </a:rPr>
                              <m:t>𝒏</m:t>
                            </m:r>
                          </m:e>
                        </m:d>
                      </m:e>
                    </m:d>
                  </m:oMath>
                </a14:m>
                <a:endParaRPr lang="en-US" sz="2400" b="1" dirty="0"/>
              </a:p>
              <a:p>
                <a:pPr algn="r" rtl="1"/>
                <a:endParaRPr lang="he-IL" sz="2400" b="1" dirty="0"/>
              </a:p>
              <a:p>
                <a:pPr algn="r" rtl="1"/>
                <a:r>
                  <a:rPr lang="he-IL" sz="2400" b="1" dirty="0"/>
                  <a:t>נשים לב כי:</a:t>
                </a:r>
              </a:p>
              <a:p>
                <a:pPr algn="r" rtl="1"/>
                <a:endParaRPr lang="he-IL" sz="3600" b="1" dirty="0"/>
              </a:p>
              <a:p>
                <a:pPr algn="r" rtl="1"/>
                <a:endParaRPr lang="he-IL" sz="3600" dirty="0"/>
              </a:p>
              <a:p>
                <a:pPr algn="r" rtl="1"/>
                <a:endParaRPr lang="he-IL" sz="3600" dirty="0"/>
              </a:p>
              <a:p>
                <a:pPr algn="r" rtl="1"/>
                <a:r>
                  <a:rPr lang="he-IL" sz="2400" dirty="0"/>
                  <a:t>ולכן עבור </a:t>
                </a:r>
                <a:r>
                  <a:rPr lang="en-US" sz="2400" b="1" dirty="0"/>
                  <a:t> </a:t>
                </a:r>
                <a14:m>
                  <m:oMath xmlns:m="http://schemas.openxmlformats.org/officeDocument/2006/math">
                    <m:f>
                      <m:fPr>
                        <m:type m:val="noBar"/>
                        <m:ctrlPr>
                          <a:rPr lang="en-US" sz="3600" b="1" i="1">
                            <a:latin typeface="Cambria Math" panose="02040503050406030204" pitchFamily="18" charset="0"/>
                          </a:rPr>
                        </m:ctrlPr>
                      </m:fPr>
                      <m:num>
                        <m:r>
                          <a:rPr lang="en-US" sz="3600" b="1" i="1">
                            <a:latin typeface="Cambria Math" panose="02040503050406030204" pitchFamily="18" charset="0"/>
                          </a:rPr>
                          <m:t>𝒄</m:t>
                        </m:r>
                        <m:r>
                          <a:rPr lang="en-US" sz="3600" b="1" i="1" smtClean="0">
                            <a:latin typeface="Cambria Math" panose="02040503050406030204" pitchFamily="18" charset="0"/>
                          </a:rPr>
                          <m:t>  = </m:t>
                        </m:r>
                        <m:r>
                          <a:rPr lang="en-US" sz="3600" b="1" i="1" smtClean="0">
                            <a:solidFill>
                              <a:srgbClr val="C00000"/>
                            </a:solidFill>
                            <a:latin typeface="Cambria Math" panose="02040503050406030204" pitchFamily="18" charset="0"/>
                          </a:rPr>
                          <m:t>𝟏𝟓</m:t>
                        </m:r>
                        <m:r>
                          <a:rPr lang="en-US" sz="3600" b="1" i="1" smtClean="0">
                            <a:latin typeface="Cambria Math" panose="02040503050406030204" pitchFamily="18" charset="0"/>
                          </a:rPr>
                          <m:t> </m:t>
                        </m:r>
                        <m:r>
                          <a:rPr lang="en-US" sz="3600" b="1" i="1">
                            <a:latin typeface="Cambria Math" panose="02040503050406030204" pitchFamily="18" charset="0"/>
                          </a:rPr>
                          <m:t>≥ </m:t>
                        </m:r>
                        <m:r>
                          <a:rPr lang="en-US" sz="3600" b="1" i="1">
                            <a:latin typeface="Cambria Math" panose="02040503050406030204" pitchFamily="18" charset="0"/>
                          </a:rPr>
                          <m:t>𝟎</m:t>
                        </m:r>
                      </m:num>
                      <m:den>
                        <m:sSub>
                          <m:sSubPr>
                            <m:ctrlPr>
                              <a:rPr lang="en-US" sz="3600" b="1" i="1">
                                <a:latin typeface="Cambria Math" panose="02040503050406030204" pitchFamily="18" charset="0"/>
                              </a:rPr>
                            </m:ctrlPr>
                          </m:sSubPr>
                          <m:e>
                            <m:r>
                              <a:rPr lang="en-US" sz="3600" b="1" i="1">
                                <a:latin typeface="Cambria Math" panose="02040503050406030204" pitchFamily="18" charset="0"/>
                              </a:rPr>
                              <m:t>𝒏</m:t>
                            </m:r>
                          </m:e>
                          <m:sub>
                            <m:r>
                              <a:rPr lang="en-US" sz="3600" b="1" i="1">
                                <a:latin typeface="Cambria Math" panose="02040503050406030204" pitchFamily="18" charset="0"/>
                              </a:rPr>
                              <m:t>𝟎</m:t>
                            </m:r>
                          </m:sub>
                        </m:sSub>
                        <m:r>
                          <a:rPr lang="en-US" sz="3600" b="1" i="1" smtClean="0">
                            <a:latin typeface="Cambria Math" panose="02040503050406030204" pitchFamily="18" charset="0"/>
                          </a:rPr>
                          <m:t>  =  </m:t>
                        </m:r>
                        <m:r>
                          <a:rPr lang="en-US" sz="3600" b="1" i="1" smtClean="0">
                            <a:latin typeface="Cambria Math" panose="02040503050406030204" pitchFamily="18" charset="0"/>
                          </a:rPr>
                          <m:t>𝟏</m:t>
                        </m:r>
                        <m:r>
                          <a:rPr lang="en-US" sz="3600" b="1" i="1" smtClean="0">
                            <a:latin typeface="Cambria Math" panose="02040503050406030204" pitchFamily="18" charset="0"/>
                          </a:rPr>
                          <m:t> ≥ </m:t>
                        </m:r>
                        <m:r>
                          <a:rPr lang="en-US" sz="3600" b="1" i="1">
                            <a:latin typeface="Cambria Math" panose="02040503050406030204" pitchFamily="18" charset="0"/>
                          </a:rPr>
                          <m:t>𝟎</m:t>
                        </m:r>
                        <m:r>
                          <m:rPr>
                            <m:nor/>
                          </m:rPr>
                          <a:rPr lang="he-IL" sz="3600" b="1" dirty="0"/>
                          <m:t> </m:t>
                        </m:r>
                      </m:den>
                    </m:f>
                  </m:oMath>
                </a14:m>
                <a:r>
                  <a:rPr lang="he-IL" sz="2400" dirty="0"/>
                  <a:t> נקבל כי </a:t>
                </a:r>
                <a14:m>
                  <m:oMath xmlns:m="http://schemas.openxmlformats.org/officeDocument/2006/math">
                    <m:r>
                      <a:rPr lang="en-US" sz="2400" b="0" i="1" smtClean="0">
                        <a:latin typeface="Cambria Math" panose="02040503050406030204" pitchFamily="18" charset="0"/>
                      </a:rPr>
                      <m:t>𝑇</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𝑂</m:t>
                    </m:r>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a14:m>
                <a:endParaRPr lang="en-US" sz="2400" dirty="0"/>
              </a:p>
              <a:p>
                <a:pPr algn="r" rtl="1"/>
                <a:endParaRPr lang="he-IL" sz="3600" b="1" dirty="0"/>
              </a:p>
              <a:p>
                <a:pPr algn="r" rtl="1"/>
                <a:endParaRPr lang="he-IL" sz="3600" b="1" dirty="0"/>
              </a:p>
            </p:txBody>
          </p:sp>
        </mc:Choice>
        <mc:Fallback xmlns="">
          <p:sp>
            <p:nvSpPr>
              <p:cNvPr id="6" name="Rectangle 5">
                <a:extLst>
                  <a:ext uri="{FF2B5EF4-FFF2-40B4-BE49-F238E27FC236}">
                    <a16:creationId xmlns:a16="http://schemas.microsoft.com/office/drawing/2014/main" id="{614D72BF-6298-4142-ACFA-FD02D598F0BE}"/>
                  </a:ext>
                </a:extLst>
              </p:cNvPr>
              <p:cNvSpPr>
                <a:spLocks noRot="1" noChangeAspect="1" noMove="1" noResize="1" noEditPoints="1" noAdjustHandles="1" noChangeArrowheads="1" noChangeShapeType="1" noTextEdit="1"/>
              </p:cNvSpPr>
              <p:nvPr/>
            </p:nvSpPr>
            <p:spPr>
              <a:xfrm>
                <a:off x="-871343" y="1069256"/>
                <a:ext cx="12969839" cy="6659515"/>
              </a:xfrm>
              <a:prstGeom prst="rect">
                <a:avLst/>
              </a:prstGeom>
              <a:blipFill>
                <a:blip r:embed="rId3"/>
                <a:stretch>
                  <a:fillRect t="-1189" r="-705"/>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7078499-9221-47DF-AF08-034D8FE76B80}"/>
                  </a:ext>
                </a:extLst>
              </p:cNvPr>
              <p:cNvSpPr/>
              <p:nvPr/>
            </p:nvSpPr>
            <p:spPr>
              <a:xfrm>
                <a:off x="93504" y="3682484"/>
                <a:ext cx="184153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1" i="1" smtClean="0">
                              <a:solidFill>
                                <a:srgbClr val="FFC000"/>
                              </a:solidFill>
                              <a:latin typeface="Cambria Math" panose="02040503050406030204" pitchFamily="18" charset="0"/>
                            </a:rPr>
                          </m:ctrlPr>
                        </m:dPr>
                        <m:e>
                          <m:r>
                            <a:rPr lang="en-US" sz="3200" b="1" i="1">
                              <a:solidFill>
                                <a:srgbClr val="FFC000"/>
                              </a:solidFill>
                              <a:latin typeface="Cambria Math" panose="02040503050406030204" pitchFamily="18" charset="0"/>
                            </a:rPr>
                            <m:t>𝑻</m:t>
                          </m:r>
                          <m:d>
                            <m:dPr>
                              <m:ctrlPr>
                                <a:rPr lang="en-US" sz="3200" b="1" i="1">
                                  <a:solidFill>
                                    <a:srgbClr val="FFC000"/>
                                  </a:solidFill>
                                  <a:latin typeface="Cambria Math" panose="02040503050406030204" pitchFamily="18" charset="0"/>
                                </a:rPr>
                              </m:ctrlPr>
                            </m:dPr>
                            <m:e>
                              <m:r>
                                <a:rPr lang="en-US" sz="3200" b="1" i="1">
                                  <a:solidFill>
                                    <a:srgbClr val="FFC000"/>
                                  </a:solidFill>
                                  <a:latin typeface="Cambria Math" panose="02040503050406030204" pitchFamily="18" charset="0"/>
                                </a:rPr>
                                <m:t>𝒏</m:t>
                              </m:r>
                            </m:e>
                          </m:d>
                        </m:e>
                      </m:d>
                      <m:r>
                        <a:rPr lang="en-US" sz="3200" b="1" i="1" smtClean="0">
                          <a:latin typeface="Cambria Math" panose="02040503050406030204" pitchFamily="18" charset="0"/>
                        </a:rPr>
                        <m:t>=</m:t>
                      </m:r>
                    </m:oMath>
                  </m:oMathPara>
                </a14:m>
                <a:endParaRPr lang="he-IL" sz="3200" dirty="0"/>
              </a:p>
            </p:txBody>
          </p:sp>
        </mc:Choice>
        <mc:Fallback xmlns="">
          <p:sp>
            <p:nvSpPr>
              <p:cNvPr id="7" name="Rectangle 6">
                <a:extLst>
                  <a:ext uri="{FF2B5EF4-FFF2-40B4-BE49-F238E27FC236}">
                    <a16:creationId xmlns:a16="http://schemas.microsoft.com/office/drawing/2014/main" id="{17078499-9221-47DF-AF08-034D8FE76B80}"/>
                  </a:ext>
                </a:extLst>
              </p:cNvPr>
              <p:cNvSpPr>
                <a:spLocks noRot="1" noChangeAspect="1" noMove="1" noResize="1" noEditPoints="1" noAdjustHandles="1" noChangeArrowheads="1" noChangeShapeType="1" noTextEdit="1"/>
              </p:cNvSpPr>
              <p:nvPr/>
            </p:nvSpPr>
            <p:spPr>
              <a:xfrm>
                <a:off x="93504" y="3682484"/>
                <a:ext cx="1841530" cy="584775"/>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78CFD7-B2A2-4DF7-B264-A622F39BB85B}"/>
                  </a:ext>
                </a:extLst>
              </p:cNvPr>
              <p:cNvSpPr/>
              <p:nvPr/>
            </p:nvSpPr>
            <p:spPr>
              <a:xfrm>
                <a:off x="1750854" y="3671327"/>
                <a:ext cx="2251578" cy="5959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𝟏𝟎</m:t>
                      </m:r>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𝒏</m:t>
                          </m:r>
                        </m:e>
                        <m:sup>
                          <m:r>
                            <a:rPr lang="en-US" sz="3200" b="1" i="1" smtClean="0">
                              <a:latin typeface="Cambria Math" panose="02040503050406030204" pitchFamily="18" charset="0"/>
                            </a:rPr>
                            <m:t>𝟐</m:t>
                          </m:r>
                        </m:sup>
                      </m:sSup>
                      <m:r>
                        <a:rPr lang="en-US" sz="3200" b="1" i="1" smtClean="0">
                          <a:latin typeface="Cambria Math" panose="02040503050406030204" pitchFamily="18" charset="0"/>
                        </a:rPr>
                        <m:t>+</m:t>
                      </m:r>
                      <m:r>
                        <a:rPr lang="en-US" sz="3200" b="1" i="1" smtClean="0">
                          <a:latin typeface="Cambria Math" panose="02040503050406030204" pitchFamily="18" charset="0"/>
                        </a:rPr>
                        <m:t>𝟓</m:t>
                      </m:r>
                      <m:r>
                        <a:rPr lang="en-US" sz="3200" b="1" i="1" smtClean="0">
                          <a:latin typeface="Cambria Math" panose="02040503050406030204" pitchFamily="18" charset="0"/>
                        </a:rPr>
                        <m:t>𝒏</m:t>
                      </m:r>
                    </m:oMath>
                  </m:oMathPara>
                </a14:m>
                <a:endParaRPr lang="he-IL" sz="3200" dirty="0"/>
              </a:p>
            </p:txBody>
          </p:sp>
        </mc:Choice>
        <mc:Fallback xmlns="">
          <p:sp>
            <p:nvSpPr>
              <p:cNvPr id="9" name="Rectangle 8">
                <a:extLst>
                  <a:ext uri="{FF2B5EF4-FFF2-40B4-BE49-F238E27FC236}">
                    <a16:creationId xmlns:a16="http://schemas.microsoft.com/office/drawing/2014/main" id="{6E78CFD7-B2A2-4DF7-B264-A622F39BB85B}"/>
                  </a:ext>
                </a:extLst>
              </p:cNvPr>
              <p:cNvSpPr>
                <a:spLocks noRot="1" noChangeAspect="1" noMove="1" noResize="1" noEditPoints="1" noAdjustHandles="1" noChangeArrowheads="1" noChangeShapeType="1" noTextEdit="1"/>
              </p:cNvSpPr>
              <p:nvPr/>
            </p:nvSpPr>
            <p:spPr>
              <a:xfrm>
                <a:off x="1750854" y="3671327"/>
                <a:ext cx="2251578" cy="595932"/>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29E6829-0F86-4AC7-9DEC-DD275768448D}"/>
                  </a:ext>
                </a:extLst>
              </p:cNvPr>
              <p:cNvSpPr/>
              <p:nvPr/>
            </p:nvSpPr>
            <p:spPr>
              <a:xfrm>
                <a:off x="3846354" y="3671327"/>
                <a:ext cx="2869952" cy="5959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m:t>
                      </m:r>
                      <m:r>
                        <a:rPr lang="en-US" sz="3200" b="1" i="1" smtClean="0">
                          <a:latin typeface="Cambria Math" panose="02040503050406030204" pitchFamily="18" charset="0"/>
                        </a:rPr>
                        <m:t>𝟏𝟎</m:t>
                      </m:r>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𝒏</m:t>
                          </m:r>
                        </m:e>
                        <m:sup>
                          <m:r>
                            <a:rPr lang="en-US" sz="3200" b="1" i="1" smtClean="0">
                              <a:latin typeface="Cambria Math" panose="02040503050406030204" pitchFamily="18" charset="0"/>
                            </a:rPr>
                            <m:t>𝟐</m:t>
                          </m:r>
                        </m:sup>
                      </m:sSup>
                      <m:r>
                        <a:rPr lang="en-US" sz="3200" b="1" i="1" smtClean="0">
                          <a:latin typeface="Cambria Math" panose="02040503050406030204" pitchFamily="18" charset="0"/>
                        </a:rPr>
                        <m:t>+</m:t>
                      </m:r>
                      <m:r>
                        <a:rPr lang="en-US" sz="3200" b="1" i="1" smtClean="0">
                          <a:latin typeface="Cambria Math" panose="02040503050406030204" pitchFamily="18" charset="0"/>
                        </a:rPr>
                        <m:t>𝟓</m:t>
                      </m:r>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𝒏</m:t>
                          </m:r>
                        </m:e>
                        <m:sup>
                          <m:r>
                            <a:rPr lang="en-US" sz="3200" b="1" i="1" smtClean="0">
                              <a:latin typeface="Cambria Math" panose="02040503050406030204" pitchFamily="18" charset="0"/>
                            </a:rPr>
                            <m:t>𝟐</m:t>
                          </m:r>
                        </m:sup>
                      </m:sSup>
                    </m:oMath>
                  </m:oMathPara>
                </a14:m>
                <a:endParaRPr lang="he-IL" sz="3200" dirty="0"/>
              </a:p>
            </p:txBody>
          </p:sp>
        </mc:Choice>
        <mc:Fallback xmlns="">
          <p:sp>
            <p:nvSpPr>
              <p:cNvPr id="10" name="Rectangle 9">
                <a:extLst>
                  <a:ext uri="{FF2B5EF4-FFF2-40B4-BE49-F238E27FC236}">
                    <a16:creationId xmlns:a16="http://schemas.microsoft.com/office/drawing/2014/main" id="{529E6829-0F86-4AC7-9DEC-DD275768448D}"/>
                  </a:ext>
                </a:extLst>
              </p:cNvPr>
              <p:cNvSpPr>
                <a:spLocks noRot="1" noChangeAspect="1" noMove="1" noResize="1" noEditPoints="1" noAdjustHandles="1" noChangeArrowheads="1" noChangeShapeType="1" noTextEdit="1"/>
              </p:cNvSpPr>
              <p:nvPr/>
            </p:nvSpPr>
            <p:spPr>
              <a:xfrm>
                <a:off x="3846354" y="3671327"/>
                <a:ext cx="2869952" cy="595932"/>
              </a:xfrm>
              <a:prstGeom prst="rect">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A221B7A-F9AC-4070-AC73-956E7E14D8CF}"/>
                  </a:ext>
                </a:extLst>
              </p:cNvPr>
              <p:cNvSpPr/>
              <p:nvPr/>
            </p:nvSpPr>
            <p:spPr>
              <a:xfrm>
                <a:off x="6517702" y="3671327"/>
                <a:ext cx="1671868" cy="5959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m:t>
                      </m:r>
                      <m:r>
                        <a:rPr lang="en-US" sz="3200" b="1" i="1" smtClean="0">
                          <a:latin typeface="Cambria Math" panose="02040503050406030204" pitchFamily="18" charset="0"/>
                        </a:rPr>
                        <m:t>𝟏𝟓</m:t>
                      </m:r>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𝒏</m:t>
                          </m:r>
                        </m:e>
                        <m:sup>
                          <m:r>
                            <a:rPr lang="en-US" sz="3200" b="1" i="1" smtClean="0">
                              <a:latin typeface="Cambria Math" panose="02040503050406030204" pitchFamily="18" charset="0"/>
                            </a:rPr>
                            <m:t>𝟐</m:t>
                          </m:r>
                        </m:sup>
                      </m:sSup>
                    </m:oMath>
                  </m:oMathPara>
                </a14:m>
                <a:endParaRPr lang="he-IL" sz="3200" dirty="0"/>
              </a:p>
            </p:txBody>
          </p:sp>
        </mc:Choice>
        <mc:Fallback xmlns="">
          <p:sp>
            <p:nvSpPr>
              <p:cNvPr id="11" name="Rectangle 10">
                <a:extLst>
                  <a:ext uri="{FF2B5EF4-FFF2-40B4-BE49-F238E27FC236}">
                    <a16:creationId xmlns:a16="http://schemas.microsoft.com/office/drawing/2014/main" id="{EA221B7A-F9AC-4070-AC73-956E7E14D8CF}"/>
                  </a:ext>
                </a:extLst>
              </p:cNvPr>
              <p:cNvSpPr>
                <a:spLocks noRot="1" noChangeAspect="1" noMove="1" noResize="1" noEditPoints="1" noAdjustHandles="1" noChangeArrowheads="1" noChangeShapeType="1" noTextEdit="1"/>
              </p:cNvSpPr>
              <p:nvPr/>
            </p:nvSpPr>
            <p:spPr>
              <a:xfrm>
                <a:off x="6517702" y="3671327"/>
                <a:ext cx="1671868" cy="595932"/>
              </a:xfrm>
              <a:prstGeom prst="rect">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A3081C3-1F09-4E12-86A5-8876492C0EDF}"/>
                  </a:ext>
                </a:extLst>
              </p:cNvPr>
              <p:cNvSpPr/>
              <p:nvPr/>
            </p:nvSpPr>
            <p:spPr>
              <a:xfrm>
                <a:off x="6541276" y="4087038"/>
                <a:ext cx="265066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m:t>
                      </m:r>
                      <m:r>
                        <a:rPr lang="en-US" sz="3200" b="1" i="1" smtClean="0">
                          <a:solidFill>
                            <a:srgbClr val="00B0F0"/>
                          </a:solidFill>
                          <a:latin typeface="Cambria Math" panose="02040503050406030204" pitchFamily="18" charset="0"/>
                        </a:rPr>
                        <m:t>𝟏𝟓</m:t>
                      </m:r>
                      <m:r>
                        <a:rPr lang="en-US" sz="3200" b="1" i="1" smtClean="0">
                          <a:solidFill>
                            <a:srgbClr val="00B0F0"/>
                          </a:solidFill>
                          <a:latin typeface="Cambria Math" panose="02040503050406030204" pitchFamily="18" charset="0"/>
                        </a:rPr>
                        <m:t>∙|</m:t>
                      </m:r>
                      <m:r>
                        <a:rPr lang="en-US" sz="3200" b="1" i="1" smtClean="0">
                          <a:solidFill>
                            <a:srgbClr val="00B0F0"/>
                          </a:solidFill>
                          <a:latin typeface="Cambria Math" panose="02040503050406030204" pitchFamily="18" charset="0"/>
                        </a:rPr>
                        <m:t>𝒈</m:t>
                      </m:r>
                      <m:d>
                        <m:dPr>
                          <m:ctrlPr>
                            <a:rPr lang="en-US" sz="3200" b="1" i="1" smtClean="0">
                              <a:solidFill>
                                <a:srgbClr val="00B0F0"/>
                              </a:solidFill>
                              <a:latin typeface="Cambria Math" panose="02040503050406030204" pitchFamily="18" charset="0"/>
                            </a:rPr>
                          </m:ctrlPr>
                        </m:dPr>
                        <m:e>
                          <m:r>
                            <a:rPr lang="en-US" sz="3200" b="1" i="1" smtClean="0">
                              <a:solidFill>
                                <a:srgbClr val="00B0F0"/>
                              </a:solidFill>
                              <a:latin typeface="Cambria Math" panose="02040503050406030204" pitchFamily="18" charset="0"/>
                            </a:rPr>
                            <m:t>𝒏</m:t>
                          </m:r>
                        </m:e>
                      </m:d>
                      <m:r>
                        <a:rPr lang="en-US" sz="3200" b="1" i="1" smtClean="0">
                          <a:solidFill>
                            <a:srgbClr val="00B0F0"/>
                          </a:solidFill>
                          <a:latin typeface="Cambria Math" panose="02040503050406030204" pitchFamily="18" charset="0"/>
                        </a:rPr>
                        <m:t>|</m:t>
                      </m:r>
                    </m:oMath>
                  </m:oMathPara>
                </a14:m>
                <a:endParaRPr lang="he-IL" sz="3200" dirty="0"/>
              </a:p>
            </p:txBody>
          </p:sp>
        </mc:Choice>
        <mc:Fallback xmlns="">
          <p:sp>
            <p:nvSpPr>
              <p:cNvPr id="12" name="Rectangle 11">
                <a:extLst>
                  <a:ext uri="{FF2B5EF4-FFF2-40B4-BE49-F238E27FC236}">
                    <a16:creationId xmlns:a16="http://schemas.microsoft.com/office/drawing/2014/main" id="{5A3081C3-1F09-4E12-86A5-8876492C0EDF}"/>
                  </a:ext>
                </a:extLst>
              </p:cNvPr>
              <p:cNvSpPr>
                <a:spLocks noRot="1" noChangeAspect="1" noMove="1" noResize="1" noEditPoints="1" noAdjustHandles="1" noChangeArrowheads="1" noChangeShapeType="1" noTextEdit="1"/>
              </p:cNvSpPr>
              <p:nvPr/>
            </p:nvSpPr>
            <p:spPr>
              <a:xfrm>
                <a:off x="6541276" y="4087038"/>
                <a:ext cx="2650662" cy="584775"/>
              </a:xfrm>
              <a:prstGeom prst="rect">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3D70FA5-6092-4A1F-97D2-FF07EF66D5F8}"/>
                  </a:ext>
                </a:extLst>
              </p:cNvPr>
              <p:cNvSpPr/>
              <p:nvPr/>
            </p:nvSpPr>
            <p:spPr>
              <a:xfrm>
                <a:off x="3173098" y="4267259"/>
                <a:ext cx="2164107" cy="695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14:m>
                  <m:oMathPara xmlns:m="http://schemas.openxmlformats.org/officeDocument/2006/math">
                    <m:oMathParaPr>
                      <m:jc m:val="centerGroup"/>
                    </m:oMathParaPr>
                    <m:oMath xmlns:m="http://schemas.openxmlformats.org/officeDocument/2006/math">
                      <m:r>
                        <a:rPr lang="he-IL"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𝑛</m:t>
                      </m:r>
                    </m:oMath>
                  </m:oMathPara>
                </a14:m>
                <a:endParaRPr lang="en-US" b="0" dirty="0"/>
              </a:p>
              <a:p>
                <a:pPr algn="ctr" rtl="1"/>
                <a:r>
                  <a:rPr lang="he-IL" dirty="0"/>
                  <a:t>עבור כל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oMath>
                </a14:m>
                <a:endParaRPr lang="he-IL" dirty="0"/>
              </a:p>
            </p:txBody>
          </p:sp>
        </mc:Choice>
        <mc:Fallback xmlns="">
          <p:sp>
            <p:nvSpPr>
              <p:cNvPr id="13" name="Rectangle 12">
                <a:extLst>
                  <a:ext uri="{FF2B5EF4-FFF2-40B4-BE49-F238E27FC236}">
                    <a16:creationId xmlns:a16="http://schemas.microsoft.com/office/drawing/2014/main" id="{D3D70FA5-6092-4A1F-97D2-FF07EF66D5F8}"/>
                  </a:ext>
                </a:extLst>
              </p:cNvPr>
              <p:cNvSpPr>
                <a:spLocks noRot="1" noChangeAspect="1" noMove="1" noResize="1" noEditPoints="1" noAdjustHandles="1" noChangeArrowheads="1" noChangeShapeType="1" noTextEdit="1"/>
              </p:cNvSpPr>
              <p:nvPr/>
            </p:nvSpPr>
            <p:spPr>
              <a:xfrm>
                <a:off x="3173098" y="4267259"/>
                <a:ext cx="2164107" cy="695266"/>
              </a:xfrm>
              <a:prstGeom prst="rect">
                <a:avLst/>
              </a:prstGeom>
              <a:blipFill>
                <a:blip r:embed="rId9"/>
                <a:stretch>
                  <a:fillRect b="-9483"/>
                </a:stretch>
              </a:blipFill>
            </p:spPr>
            <p:txBody>
              <a:bodyPr/>
              <a:lstStyle/>
              <a:p>
                <a:r>
                  <a:rPr lang="he-IL">
                    <a:noFill/>
                  </a:rPr>
                  <a:t> </a:t>
                </a:r>
              </a:p>
            </p:txBody>
          </p:sp>
        </mc:Fallback>
      </mc:AlternateContent>
      <p:sp>
        <p:nvSpPr>
          <p:cNvPr id="14" name="Subtitle 2">
            <a:extLst>
              <a:ext uri="{FF2B5EF4-FFF2-40B4-BE49-F238E27FC236}">
                <a16:creationId xmlns:a16="http://schemas.microsoft.com/office/drawing/2014/main" id="{78E18B1F-B433-43CD-9FD1-28C7E54BD93B}"/>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pic>
        <p:nvPicPr>
          <p:cNvPr id="19" name="Picture 18">
            <a:extLst>
              <a:ext uri="{FF2B5EF4-FFF2-40B4-BE49-F238E27FC236}">
                <a16:creationId xmlns:a16="http://schemas.microsoft.com/office/drawing/2014/main" id="{68C7AE61-4525-4070-9FAF-628A93BF2D16}"/>
              </a:ext>
            </a:extLst>
          </p:cNvPr>
          <p:cNvPicPr>
            <a:picLocks noChangeAspect="1"/>
          </p:cNvPicPr>
          <p:nvPr/>
        </p:nvPicPr>
        <p:blipFill rotWithShape="1">
          <a:blip r:embed="rId10"/>
          <a:srcRect l="-833" t="21445" r="16771" b="6182"/>
          <a:stretch/>
        </p:blipFill>
        <p:spPr>
          <a:xfrm>
            <a:off x="878790" y="1086622"/>
            <a:ext cx="9469571" cy="4585838"/>
          </a:xfrm>
          <a:prstGeom prst="rect">
            <a:avLst/>
          </a:prstGeom>
        </p:spPr>
      </p:pic>
    </p:spTree>
    <p:extLst>
      <p:ext uri="{BB962C8B-B14F-4D97-AF65-F5344CB8AC3E}">
        <p14:creationId xmlns:p14="http://schemas.microsoft.com/office/powerpoint/2010/main" val="369491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1000" fill="hold"/>
                                        <p:tgtEl>
                                          <p:spTgt spid="19"/>
                                        </p:tgtEl>
                                        <p:attrNameLst>
                                          <p:attrName>ppt_w</p:attrName>
                                        </p:attrNameLst>
                                      </p:cBhvr>
                                      <p:tavLst>
                                        <p:tav tm="0">
                                          <p:val>
                                            <p:fltVal val="0"/>
                                          </p:val>
                                        </p:tav>
                                        <p:tav tm="100000">
                                          <p:val>
                                            <p:strVal val="#ppt_w"/>
                                          </p:val>
                                        </p:tav>
                                      </p:tavLst>
                                    </p:anim>
                                    <p:anim calcmode="lin" valueType="num">
                                      <p:cBhvr>
                                        <p:cTn id="30" dur="1000" fill="hold"/>
                                        <p:tgtEl>
                                          <p:spTgt spid="19"/>
                                        </p:tgtEl>
                                        <p:attrNameLst>
                                          <p:attrName>ppt_h</p:attrName>
                                        </p:attrNameLst>
                                      </p:cBhvr>
                                      <p:tavLst>
                                        <p:tav tm="0">
                                          <p:val>
                                            <p:fltVal val="0"/>
                                          </p:val>
                                        </p:tav>
                                        <p:tav tm="100000">
                                          <p:val>
                                            <p:strVal val="#ppt_h"/>
                                          </p:val>
                                        </p:tav>
                                      </p:tavLst>
                                    </p:anim>
                                    <p:anim calcmode="lin" valueType="num">
                                      <p:cBhvr>
                                        <p:cTn id="31" dur="1000" fill="hold"/>
                                        <p:tgtEl>
                                          <p:spTgt spid="19"/>
                                        </p:tgtEl>
                                        <p:attrNameLst>
                                          <p:attrName>style.rotation</p:attrName>
                                        </p:attrNameLst>
                                      </p:cBhvr>
                                      <p:tavLst>
                                        <p:tav tm="0">
                                          <p:val>
                                            <p:fltVal val="90"/>
                                          </p:val>
                                        </p:tav>
                                        <p:tav tm="100000">
                                          <p:val>
                                            <p:fltVal val="0"/>
                                          </p:val>
                                        </p:tav>
                                      </p:tavLst>
                                    </p:anim>
                                    <p:animEffect transition="in" filter="fade">
                                      <p:cBhvr>
                                        <p:cTn id="32" dur="1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EF3001B-E419-4A91-8307-BCCA0B9F64AD}"/>
                  </a:ext>
                </a:extLst>
              </p:cNvPr>
              <p:cNvSpPr txBox="1">
                <a:spLocks/>
              </p:cNvSpPr>
              <p:nvPr/>
            </p:nvSpPr>
            <p:spPr>
              <a:xfrm>
                <a:off x="-605448" y="5726670"/>
                <a:ext cx="3157869" cy="1131330"/>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cs typeface="+mn-cs"/>
                        </a:rPr>
                        <m:t>𝒄</m:t>
                      </m:r>
                      <m:r>
                        <a:rPr lang="en-US" sz="4000" b="1" i="1" smtClean="0">
                          <a:latin typeface="Cambria Math" panose="02040503050406030204" pitchFamily="18" charset="0"/>
                          <a:cs typeface="+mn-cs"/>
                        </a:rPr>
                        <m:t>∈</m:t>
                      </m:r>
                      <m:r>
                        <a:rPr lang="en-US" sz="4000" b="1" i="1" smtClean="0">
                          <a:latin typeface="Cambria Math" panose="02040503050406030204" pitchFamily="18" charset="0"/>
                          <a:cs typeface="+mn-cs"/>
                        </a:rPr>
                        <m:t>ℝ</m:t>
                      </m:r>
                    </m:oMath>
                  </m:oMathPara>
                </a14:m>
                <a:endParaRPr lang="he-IL" sz="4000" b="1" i="1" dirty="0">
                  <a:latin typeface="Abadi" panose="020B0604020202020204" pitchFamily="34" charset="0"/>
                  <a:cs typeface="+mn-cs"/>
                </a:endParaRPr>
              </a:p>
            </p:txBody>
          </p:sp>
        </mc:Choice>
        <mc:Fallback xmlns="">
          <p:sp>
            <p:nvSpPr>
              <p:cNvPr id="4" name="Title 1">
                <a:extLst>
                  <a:ext uri="{FF2B5EF4-FFF2-40B4-BE49-F238E27FC236}">
                    <a16:creationId xmlns:a16="http://schemas.microsoft.com/office/drawing/2014/main" id="{AEF3001B-E419-4A91-8307-BCCA0B9F64AD}"/>
                  </a:ext>
                </a:extLst>
              </p:cNvPr>
              <p:cNvSpPr txBox="1">
                <a:spLocks noRot="1" noChangeAspect="1" noMove="1" noResize="1" noEditPoints="1" noAdjustHandles="1" noChangeArrowheads="1" noChangeShapeType="1" noTextEdit="1"/>
              </p:cNvSpPr>
              <p:nvPr/>
            </p:nvSpPr>
            <p:spPr>
              <a:xfrm>
                <a:off x="-605448" y="5726670"/>
                <a:ext cx="3157869" cy="1131330"/>
              </a:xfrm>
              <a:prstGeom prst="rect">
                <a:avLst/>
              </a:prstGeom>
              <a:blipFill>
                <a:blip r:embed="rId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39EA660-0387-4C2F-8174-BDD72C9CDDDA}"/>
                  </a:ext>
                </a:extLst>
              </p:cNvPr>
              <p:cNvGraphicFramePr>
                <a:graphicFrameLocks noGrp="1"/>
              </p:cNvGraphicFramePr>
              <p:nvPr/>
            </p:nvGraphicFramePr>
            <p:xfrm>
              <a:off x="3516580" y="1049879"/>
              <a:ext cx="5593472" cy="5562698"/>
            </p:xfrm>
            <a:graphic>
              <a:graphicData uri="http://schemas.openxmlformats.org/drawingml/2006/table">
                <a:tbl>
                  <a:tblPr rtl="1" firstRow="1" bandRow="1">
                    <a:tableStyleId>{5C22544A-7EE6-4342-B048-85BDC9FD1C3A}</a:tableStyleId>
                  </a:tblPr>
                  <a:tblGrid>
                    <a:gridCol w="2796736">
                      <a:extLst>
                        <a:ext uri="{9D8B030D-6E8A-4147-A177-3AD203B41FA5}">
                          <a16:colId xmlns:a16="http://schemas.microsoft.com/office/drawing/2014/main" val="2851521156"/>
                        </a:ext>
                      </a:extLst>
                    </a:gridCol>
                    <a:gridCol w="2796736">
                      <a:extLst>
                        <a:ext uri="{9D8B030D-6E8A-4147-A177-3AD203B41FA5}">
                          <a16:colId xmlns:a16="http://schemas.microsoft.com/office/drawing/2014/main" val="2089980807"/>
                        </a:ext>
                      </a:extLst>
                    </a:gridCol>
                  </a:tblGrid>
                  <a:tr h="783322">
                    <a:tc>
                      <a:txBody>
                        <a:bodyPr/>
                        <a:lstStyle/>
                        <a:p>
                          <a:pPr algn="ctr" rtl="1"/>
                          <a:r>
                            <a:rPr lang="he-IL" sz="2500" dirty="0"/>
                            <a:t>סימון</a:t>
                          </a:r>
                        </a:p>
                        <a:p>
                          <a:pPr algn="ctr" rtl="1"/>
                          <a:r>
                            <a:rPr lang="en-US" sz="1600" dirty="0"/>
                            <a:t>Notation</a:t>
                          </a:r>
                          <a:endParaRPr lang="he-IL" sz="1600" dirty="0"/>
                        </a:p>
                      </a:txBody>
                      <a:tcPr marL="81967" marR="81967" marT="40984" marB="40984"/>
                    </a:tc>
                    <a:tc>
                      <a:txBody>
                        <a:bodyPr/>
                        <a:lstStyle/>
                        <a:p>
                          <a:pPr algn="ctr" rtl="1"/>
                          <a:r>
                            <a:rPr lang="he-IL" sz="2100" dirty="0"/>
                            <a:t>שם</a:t>
                          </a:r>
                          <a:endParaRPr lang="he-IL" sz="1600" dirty="0"/>
                        </a:p>
                      </a:txBody>
                      <a:tcPr marL="81967" marR="81967" marT="40984" marB="40984"/>
                    </a:tc>
                    <a:extLst>
                      <a:ext uri="{0D108BD9-81ED-4DB2-BD59-A6C34878D82A}">
                        <a16:rowId xmlns:a16="http://schemas.microsoft.com/office/drawing/2014/main" val="68565504"/>
                      </a:ext>
                    </a:extLst>
                  </a:tr>
                  <a:tr h="741594">
                    <a:tc>
                      <a:txBody>
                        <a:bodyPr/>
                        <a:lstStyle/>
                        <a:p>
                          <a:pPr algn="l" rtl="1"/>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𝑶</m:t>
                                </m:r>
                                <m:d>
                                  <m:dPr>
                                    <m:ctrlPr>
                                      <a:rPr lang="en-US" sz="2800" b="1" i="1" smtClean="0">
                                        <a:latin typeface="Cambria Math" panose="02040503050406030204" pitchFamily="18" charset="0"/>
                                      </a:rPr>
                                    </m:ctrlPr>
                                  </m:dPr>
                                  <m:e>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𝒄</m:t>
                                        </m:r>
                                      </m:e>
                                      <m:sup>
                                        <m:r>
                                          <a:rPr lang="en-US" sz="2800" b="1" i="1" smtClean="0">
                                            <a:latin typeface="Cambria Math" panose="02040503050406030204" pitchFamily="18" charset="0"/>
                                          </a:rPr>
                                          <m:t>𝒏</m:t>
                                        </m:r>
                                      </m:sup>
                                    </m:sSup>
                                  </m:e>
                                </m:d>
                              </m:oMath>
                            </m:oMathPara>
                          </a14:m>
                          <a:endParaRPr lang="en-US" sz="2800" b="1" dirty="0"/>
                        </a:p>
                      </a:txBody>
                      <a:tcPr marL="81967" marR="81967" marT="40984" marB="40984"/>
                    </a:tc>
                    <a:tc>
                      <a:txBody>
                        <a:bodyPr/>
                        <a:lstStyle/>
                        <a:p>
                          <a:pPr algn="ctr" rtl="1"/>
                          <a:r>
                            <a:rPr lang="en-US" sz="2100" b="1" dirty="0"/>
                            <a:t>Exponential</a:t>
                          </a:r>
                          <a:endParaRPr lang="he-IL" sz="2100" b="1" dirty="0"/>
                        </a:p>
                        <a:p>
                          <a:pPr algn="ctr" rtl="1"/>
                          <a:r>
                            <a:rPr lang="he-IL" sz="2100" b="1" dirty="0"/>
                            <a:t>אקספוננציאלי</a:t>
                          </a:r>
                        </a:p>
                      </a:txBody>
                      <a:tcPr marL="81967" marR="81967" marT="40984" marB="40984"/>
                    </a:tc>
                    <a:extLst>
                      <a:ext uri="{0D108BD9-81ED-4DB2-BD59-A6C34878D82A}">
                        <a16:rowId xmlns:a16="http://schemas.microsoft.com/office/drawing/2014/main" val="1184646533"/>
                      </a:ext>
                    </a:extLst>
                  </a:tr>
                  <a:tr h="741594">
                    <a:tc>
                      <a:txBody>
                        <a:bodyPr/>
                        <a:lstStyle/>
                        <a:p>
                          <a:pPr rtl="1"/>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𝑶</m:t>
                                </m:r>
                                <m:d>
                                  <m:dPr>
                                    <m:ctrlPr>
                                      <a:rPr lang="en-US" sz="2800" b="1" i="1" smtClean="0">
                                        <a:latin typeface="Cambria Math" panose="02040503050406030204" pitchFamily="18" charset="0"/>
                                      </a:rPr>
                                    </m:ctrlPr>
                                  </m:dPr>
                                  <m:e>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𝒏</m:t>
                                        </m:r>
                                      </m:e>
                                      <m:sup>
                                        <m:r>
                                          <a:rPr lang="en-US" sz="2800" b="1" i="1" smtClean="0">
                                            <a:latin typeface="Cambria Math" panose="02040503050406030204" pitchFamily="18" charset="0"/>
                                          </a:rPr>
                                          <m:t>𝒄</m:t>
                                        </m:r>
                                      </m:sup>
                                    </m:sSup>
                                  </m:e>
                                </m:d>
                              </m:oMath>
                            </m:oMathPara>
                          </a14:m>
                          <a:endParaRPr lang="en-US" sz="2800" b="1" dirty="0"/>
                        </a:p>
                      </a:txBody>
                      <a:tcPr marL="81967" marR="81967" marT="40984" marB="40984"/>
                    </a:tc>
                    <a:tc>
                      <a:txBody>
                        <a:bodyPr/>
                        <a:lstStyle/>
                        <a:p>
                          <a:pPr algn="ctr" rtl="1"/>
                          <a:r>
                            <a:rPr lang="en-US" sz="2100" b="1" dirty="0"/>
                            <a:t>Polynomial</a:t>
                          </a:r>
                        </a:p>
                        <a:p>
                          <a:pPr algn="ctr" rtl="1"/>
                          <a:r>
                            <a:rPr lang="he-IL" sz="2100" b="1" dirty="0"/>
                            <a:t>פולינומי</a:t>
                          </a:r>
                        </a:p>
                      </a:txBody>
                      <a:tcPr marL="81967" marR="81967" marT="40984" marB="40984"/>
                    </a:tc>
                    <a:extLst>
                      <a:ext uri="{0D108BD9-81ED-4DB2-BD59-A6C34878D82A}">
                        <a16:rowId xmlns:a16="http://schemas.microsoft.com/office/drawing/2014/main" val="3770737557"/>
                      </a:ext>
                    </a:extLst>
                  </a:tr>
                  <a:tr h="741594">
                    <a:tc>
                      <a:txBody>
                        <a:bodyPr/>
                        <a:lstStyle/>
                        <a:p>
                          <a:pPr rtl="1"/>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𝑶</m:t>
                                </m:r>
                                <m:r>
                                  <a:rPr lang="en-US" sz="2800" b="1" i="1" smtClean="0">
                                    <a:latin typeface="Cambria Math" panose="02040503050406030204" pitchFamily="18" charset="0"/>
                                  </a:rPr>
                                  <m:t>(</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𝒏</m:t>
                                    </m:r>
                                  </m:e>
                                  <m:sup>
                                    <m:r>
                                      <a:rPr lang="en-US" sz="2800" b="1" i="1" smtClean="0">
                                        <a:latin typeface="Cambria Math" panose="02040503050406030204" pitchFamily="18" charset="0"/>
                                      </a:rPr>
                                      <m:t>𝟐</m:t>
                                    </m:r>
                                  </m:sup>
                                </m:sSup>
                                <m:r>
                                  <a:rPr lang="en-US" sz="2800" b="1" i="1" smtClean="0">
                                    <a:latin typeface="Cambria Math" panose="02040503050406030204" pitchFamily="18" charset="0"/>
                                  </a:rPr>
                                  <m:t>)</m:t>
                                </m:r>
                              </m:oMath>
                            </m:oMathPara>
                          </a14:m>
                          <a:endParaRPr lang="he-IL" sz="2800" b="1" dirty="0"/>
                        </a:p>
                      </a:txBody>
                      <a:tcPr marL="81967" marR="81967" marT="40984" marB="40984"/>
                    </a:tc>
                    <a:tc>
                      <a:txBody>
                        <a:bodyPr/>
                        <a:lstStyle/>
                        <a:p>
                          <a:pPr algn="ctr" rtl="1"/>
                          <a:r>
                            <a:rPr lang="en-US" sz="2100" b="1" dirty="0"/>
                            <a:t>Quadratic</a:t>
                          </a:r>
                        </a:p>
                        <a:p>
                          <a:pPr algn="ctr" rtl="1"/>
                          <a:r>
                            <a:rPr lang="he-IL" sz="2100" b="1" dirty="0"/>
                            <a:t>ריבועי</a:t>
                          </a:r>
                        </a:p>
                      </a:txBody>
                      <a:tcPr marL="81967" marR="81967" marT="40984" marB="40984"/>
                    </a:tc>
                    <a:extLst>
                      <a:ext uri="{0D108BD9-81ED-4DB2-BD59-A6C34878D82A}">
                        <a16:rowId xmlns:a16="http://schemas.microsoft.com/office/drawing/2014/main" val="3021239170"/>
                      </a:ext>
                    </a:extLst>
                  </a:tr>
                  <a:tr h="741594">
                    <a:tc>
                      <a:txBody>
                        <a:bodyPr/>
                        <a:lstStyle/>
                        <a:p>
                          <a:pPr algn="l" rtl="1"/>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𝑶</m:t>
                                </m:r>
                                <m:r>
                                  <a:rPr lang="en-US" sz="2800" b="1" i="1" smtClean="0">
                                    <a:latin typeface="Cambria Math" panose="02040503050406030204" pitchFamily="18" charset="0"/>
                                  </a:rPr>
                                  <m:t>(</m:t>
                                </m:r>
                                <m:r>
                                  <a:rPr lang="en-US" sz="2800" b="1" i="1" smtClean="0">
                                    <a:latin typeface="Cambria Math" panose="02040503050406030204" pitchFamily="18" charset="0"/>
                                  </a:rPr>
                                  <m:t>𝒏</m:t>
                                </m:r>
                                <m:r>
                                  <a:rPr lang="en-US" sz="2800" b="1" i="1" smtClean="0">
                                    <a:latin typeface="Cambria Math" panose="02040503050406030204" pitchFamily="18" charset="0"/>
                                  </a:rPr>
                                  <m:t>)</m:t>
                                </m:r>
                              </m:oMath>
                            </m:oMathPara>
                          </a14:m>
                          <a:endParaRPr lang="he-IL" sz="2800" b="1" dirty="0"/>
                        </a:p>
                      </a:txBody>
                      <a:tcPr marL="81967" marR="81967" marT="40984" marB="40984"/>
                    </a:tc>
                    <a:tc>
                      <a:txBody>
                        <a:bodyPr/>
                        <a:lstStyle/>
                        <a:p>
                          <a:pPr algn="ctr" rtl="1"/>
                          <a:r>
                            <a:rPr lang="en-US" sz="2100" b="1" dirty="0"/>
                            <a:t>Linear</a:t>
                          </a:r>
                          <a:endParaRPr lang="he-IL" sz="2100" b="1" dirty="0"/>
                        </a:p>
                        <a:p>
                          <a:pPr algn="ctr" rtl="1"/>
                          <a:r>
                            <a:rPr lang="he-IL" sz="2100" b="1" dirty="0"/>
                            <a:t>לינארי</a:t>
                          </a:r>
                        </a:p>
                      </a:txBody>
                      <a:tcPr marL="81967" marR="81967" marT="40984" marB="40984"/>
                    </a:tc>
                    <a:extLst>
                      <a:ext uri="{0D108BD9-81ED-4DB2-BD59-A6C34878D82A}">
                        <a16:rowId xmlns:a16="http://schemas.microsoft.com/office/drawing/2014/main" val="1518109490"/>
                      </a:ext>
                    </a:extLst>
                  </a:tr>
                  <a:tr h="1071406">
                    <a:tc>
                      <a:txBody>
                        <a:bodyPr/>
                        <a:lstStyle/>
                        <a:p>
                          <a:pPr rtl="1"/>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𝑶</m:t>
                                </m:r>
                                <m:r>
                                  <a:rPr lang="en-US" sz="2800" b="1" i="1" smtClean="0">
                                    <a:latin typeface="Cambria Math" panose="02040503050406030204" pitchFamily="18" charset="0"/>
                                  </a:rPr>
                                  <m:t>(</m:t>
                                </m:r>
                                <m:func>
                                  <m:funcPr>
                                    <m:ctrlPr>
                                      <a:rPr lang="en-US" sz="2800" b="1" i="1" smtClean="0">
                                        <a:latin typeface="Cambria Math" panose="02040503050406030204" pitchFamily="18" charset="0"/>
                                      </a:rPr>
                                    </m:ctrlPr>
                                  </m:funcPr>
                                  <m:fName>
                                    <m:r>
                                      <a:rPr lang="en-US" sz="2800" b="1" i="1" smtClean="0">
                                        <a:latin typeface="Cambria Math" panose="02040503050406030204" pitchFamily="18" charset="0"/>
                                      </a:rPr>
                                      <m:t>𝒍𝒐𝒈</m:t>
                                    </m:r>
                                  </m:fName>
                                  <m:e>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𝒏</m:t>
                                        </m:r>
                                      </m:e>
                                    </m:d>
                                  </m:e>
                                </m:func>
                                <m:r>
                                  <a:rPr lang="en-US" sz="2800" b="1" i="1" smtClean="0">
                                    <a:latin typeface="Cambria Math" panose="02040503050406030204" pitchFamily="18" charset="0"/>
                                  </a:rPr>
                                  <m:t>)</m:t>
                                </m:r>
                              </m:oMath>
                            </m:oMathPara>
                          </a14:m>
                          <a:endParaRPr lang="he-IL" sz="2800" b="1" dirty="0"/>
                        </a:p>
                      </a:txBody>
                      <a:tcPr marL="81967" marR="81967" marT="40984" marB="40984"/>
                    </a:tc>
                    <a:tc>
                      <a:txBody>
                        <a:bodyPr/>
                        <a:lstStyle/>
                        <a:p>
                          <a:pPr algn="ctr" rtl="1"/>
                          <a:r>
                            <a:rPr lang="en-US" sz="2100" b="1" dirty="0"/>
                            <a:t>Logarithmic</a:t>
                          </a:r>
                          <a:endParaRPr lang="he-IL" sz="2100" b="1" dirty="0"/>
                        </a:p>
                        <a:p>
                          <a:pPr algn="ctr" rtl="1"/>
                          <a:r>
                            <a:rPr lang="he-IL" sz="2100" b="1" dirty="0"/>
                            <a:t>לוגרתמי</a:t>
                          </a:r>
                        </a:p>
                        <a:p>
                          <a:pPr algn="ctr" rtl="1"/>
                          <a:endParaRPr lang="he-IL" sz="2100" b="1" dirty="0"/>
                        </a:p>
                      </a:txBody>
                      <a:tcPr marL="81967" marR="81967" marT="40984" marB="40984"/>
                    </a:tc>
                    <a:extLst>
                      <a:ext uri="{0D108BD9-81ED-4DB2-BD59-A6C34878D82A}">
                        <a16:rowId xmlns:a16="http://schemas.microsoft.com/office/drawing/2014/main" val="1382527633"/>
                      </a:ext>
                    </a:extLst>
                  </a:tr>
                  <a:tr h="741594">
                    <a:tc>
                      <a:txBody>
                        <a:bodyPr/>
                        <a:lstStyle/>
                        <a:p>
                          <a:pPr rtl="1"/>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𝑶</m:t>
                                </m:r>
                                <m:r>
                                  <a:rPr lang="en-US" sz="2800" b="1" i="1" smtClean="0">
                                    <a:latin typeface="Cambria Math" panose="02040503050406030204" pitchFamily="18" charset="0"/>
                                  </a:rPr>
                                  <m:t>(</m:t>
                                </m:r>
                                <m:r>
                                  <a:rPr lang="en-US" sz="2800" b="1" i="1" smtClean="0">
                                    <a:latin typeface="Cambria Math" panose="02040503050406030204" pitchFamily="18" charset="0"/>
                                  </a:rPr>
                                  <m:t>𝟏</m:t>
                                </m:r>
                                <m:r>
                                  <a:rPr lang="en-US" sz="2800" b="1" i="1" smtClean="0">
                                    <a:latin typeface="Cambria Math" panose="02040503050406030204" pitchFamily="18" charset="0"/>
                                  </a:rPr>
                                  <m:t>)</m:t>
                                </m:r>
                              </m:oMath>
                            </m:oMathPara>
                          </a14:m>
                          <a:endParaRPr lang="he-IL" sz="2800" b="1" dirty="0"/>
                        </a:p>
                      </a:txBody>
                      <a:tcPr marL="81967" marR="81967" marT="40984" marB="40984"/>
                    </a:tc>
                    <a:tc>
                      <a:txBody>
                        <a:bodyPr/>
                        <a:lstStyle/>
                        <a:p>
                          <a:pPr algn="ctr" rtl="1"/>
                          <a:r>
                            <a:rPr lang="en-US" sz="2100" b="1" dirty="0"/>
                            <a:t>Constant</a:t>
                          </a:r>
                          <a:endParaRPr lang="he-IL" sz="2100" b="1" dirty="0"/>
                        </a:p>
                        <a:p>
                          <a:pPr algn="ctr" rtl="1"/>
                          <a:r>
                            <a:rPr lang="he-IL" sz="2100" b="1" dirty="0"/>
                            <a:t>קבוע</a:t>
                          </a:r>
                        </a:p>
                      </a:txBody>
                      <a:tcPr marL="81967" marR="81967" marT="40984" marB="40984"/>
                    </a:tc>
                    <a:extLst>
                      <a:ext uri="{0D108BD9-81ED-4DB2-BD59-A6C34878D82A}">
                        <a16:rowId xmlns:a16="http://schemas.microsoft.com/office/drawing/2014/main" val="1066524625"/>
                      </a:ext>
                    </a:extLst>
                  </a:tr>
                </a:tbl>
              </a:graphicData>
            </a:graphic>
          </p:graphicFrame>
        </mc:Choice>
        <mc:Fallback xmlns="">
          <p:graphicFrame>
            <p:nvGraphicFramePr>
              <p:cNvPr id="8" name="Table 7">
                <a:extLst>
                  <a:ext uri="{FF2B5EF4-FFF2-40B4-BE49-F238E27FC236}">
                    <a16:creationId xmlns:a16="http://schemas.microsoft.com/office/drawing/2014/main" id="{439EA660-0387-4C2F-8174-BDD72C9CDDDA}"/>
                  </a:ext>
                </a:extLst>
              </p:cNvPr>
              <p:cNvGraphicFramePr>
                <a:graphicFrameLocks noGrp="1"/>
              </p:cNvGraphicFramePr>
              <p:nvPr>
                <p:extLst>
                  <p:ext uri="{D42A27DB-BD31-4B8C-83A1-F6EECF244321}">
                    <p14:modId xmlns:p14="http://schemas.microsoft.com/office/powerpoint/2010/main" val="2549754931"/>
                  </p:ext>
                </p:extLst>
              </p:nvPr>
            </p:nvGraphicFramePr>
            <p:xfrm>
              <a:off x="3516580" y="1049879"/>
              <a:ext cx="5593472" cy="5562698"/>
            </p:xfrm>
            <a:graphic>
              <a:graphicData uri="http://schemas.openxmlformats.org/drawingml/2006/table">
                <a:tbl>
                  <a:tblPr rtl="1" firstRow="1" bandRow="1">
                    <a:tableStyleId>{5C22544A-7EE6-4342-B048-85BDC9FD1C3A}</a:tableStyleId>
                  </a:tblPr>
                  <a:tblGrid>
                    <a:gridCol w="2796736">
                      <a:extLst>
                        <a:ext uri="{9D8B030D-6E8A-4147-A177-3AD203B41FA5}">
                          <a16:colId xmlns:a16="http://schemas.microsoft.com/office/drawing/2014/main" val="2851521156"/>
                        </a:ext>
                      </a:extLst>
                    </a:gridCol>
                    <a:gridCol w="2796736">
                      <a:extLst>
                        <a:ext uri="{9D8B030D-6E8A-4147-A177-3AD203B41FA5}">
                          <a16:colId xmlns:a16="http://schemas.microsoft.com/office/drawing/2014/main" val="2089980807"/>
                        </a:ext>
                      </a:extLst>
                    </a:gridCol>
                  </a:tblGrid>
                  <a:tr h="783322">
                    <a:tc>
                      <a:txBody>
                        <a:bodyPr/>
                        <a:lstStyle/>
                        <a:p>
                          <a:pPr algn="ctr" rtl="1"/>
                          <a:r>
                            <a:rPr lang="he-IL" sz="2500" dirty="0"/>
                            <a:t>סימון</a:t>
                          </a:r>
                        </a:p>
                        <a:p>
                          <a:pPr algn="ctr" rtl="1"/>
                          <a:r>
                            <a:rPr lang="en-US" sz="1600" dirty="0"/>
                            <a:t>Notation</a:t>
                          </a:r>
                          <a:endParaRPr lang="he-IL" sz="1600" dirty="0"/>
                        </a:p>
                      </a:txBody>
                      <a:tcPr marL="81967" marR="81967" marT="40984" marB="40984"/>
                    </a:tc>
                    <a:tc>
                      <a:txBody>
                        <a:bodyPr/>
                        <a:lstStyle/>
                        <a:p>
                          <a:pPr algn="ctr" rtl="1"/>
                          <a:r>
                            <a:rPr lang="he-IL" sz="2100" dirty="0"/>
                            <a:t>שם</a:t>
                          </a:r>
                          <a:endParaRPr lang="he-IL" sz="1600" dirty="0"/>
                        </a:p>
                      </a:txBody>
                      <a:tcPr marL="81967" marR="81967" marT="40984" marB="40984"/>
                    </a:tc>
                    <a:extLst>
                      <a:ext uri="{0D108BD9-81ED-4DB2-BD59-A6C34878D82A}">
                        <a16:rowId xmlns:a16="http://schemas.microsoft.com/office/drawing/2014/main" val="68565504"/>
                      </a:ext>
                    </a:extLst>
                  </a:tr>
                  <a:tr h="741594">
                    <a:tc>
                      <a:txBody>
                        <a:bodyPr/>
                        <a:lstStyle/>
                        <a:p>
                          <a:endParaRPr lang="he-IL"/>
                        </a:p>
                      </a:txBody>
                      <a:tcPr marL="81967" marR="81967" marT="40984" marB="40984">
                        <a:blipFill>
                          <a:blip r:embed="rId3"/>
                          <a:stretch>
                            <a:fillRect l="-217" t="-113223" r="-100652" b="-561983"/>
                          </a:stretch>
                        </a:blipFill>
                      </a:tcPr>
                    </a:tc>
                    <a:tc>
                      <a:txBody>
                        <a:bodyPr/>
                        <a:lstStyle/>
                        <a:p>
                          <a:pPr algn="ctr" rtl="1"/>
                          <a:r>
                            <a:rPr lang="en-US" sz="2100" b="1" dirty="0"/>
                            <a:t>Exponential</a:t>
                          </a:r>
                          <a:endParaRPr lang="he-IL" sz="2100" b="1" dirty="0"/>
                        </a:p>
                        <a:p>
                          <a:pPr algn="ctr" rtl="1"/>
                          <a:r>
                            <a:rPr lang="he-IL" sz="2100" b="1" dirty="0"/>
                            <a:t>אקספוננציאלי</a:t>
                          </a:r>
                        </a:p>
                      </a:txBody>
                      <a:tcPr marL="81967" marR="81967" marT="40984" marB="40984"/>
                    </a:tc>
                    <a:extLst>
                      <a:ext uri="{0D108BD9-81ED-4DB2-BD59-A6C34878D82A}">
                        <a16:rowId xmlns:a16="http://schemas.microsoft.com/office/drawing/2014/main" val="1184646533"/>
                      </a:ext>
                    </a:extLst>
                  </a:tr>
                  <a:tr h="741594">
                    <a:tc>
                      <a:txBody>
                        <a:bodyPr/>
                        <a:lstStyle/>
                        <a:p>
                          <a:endParaRPr lang="he-IL"/>
                        </a:p>
                      </a:txBody>
                      <a:tcPr marL="81967" marR="81967" marT="40984" marB="40984">
                        <a:blipFill>
                          <a:blip r:embed="rId3"/>
                          <a:stretch>
                            <a:fillRect l="-217" t="-211475" r="-100652" b="-457377"/>
                          </a:stretch>
                        </a:blipFill>
                      </a:tcPr>
                    </a:tc>
                    <a:tc>
                      <a:txBody>
                        <a:bodyPr/>
                        <a:lstStyle/>
                        <a:p>
                          <a:pPr algn="ctr" rtl="1"/>
                          <a:r>
                            <a:rPr lang="en-US" sz="2100" b="1" dirty="0"/>
                            <a:t>Polynomial</a:t>
                          </a:r>
                        </a:p>
                        <a:p>
                          <a:pPr algn="ctr" rtl="1"/>
                          <a:r>
                            <a:rPr lang="he-IL" sz="2100" b="1" dirty="0"/>
                            <a:t>פולינומי</a:t>
                          </a:r>
                        </a:p>
                      </a:txBody>
                      <a:tcPr marL="81967" marR="81967" marT="40984" marB="40984"/>
                    </a:tc>
                    <a:extLst>
                      <a:ext uri="{0D108BD9-81ED-4DB2-BD59-A6C34878D82A}">
                        <a16:rowId xmlns:a16="http://schemas.microsoft.com/office/drawing/2014/main" val="3770737557"/>
                      </a:ext>
                    </a:extLst>
                  </a:tr>
                  <a:tr h="741594">
                    <a:tc>
                      <a:txBody>
                        <a:bodyPr/>
                        <a:lstStyle/>
                        <a:p>
                          <a:endParaRPr lang="he-IL"/>
                        </a:p>
                      </a:txBody>
                      <a:tcPr marL="81967" marR="81967" marT="40984" marB="40984">
                        <a:blipFill>
                          <a:blip r:embed="rId3"/>
                          <a:stretch>
                            <a:fillRect l="-217" t="-311475" r="-100652" b="-357377"/>
                          </a:stretch>
                        </a:blipFill>
                      </a:tcPr>
                    </a:tc>
                    <a:tc>
                      <a:txBody>
                        <a:bodyPr/>
                        <a:lstStyle/>
                        <a:p>
                          <a:pPr algn="ctr" rtl="1"/>
                          <a:r>
                            <a:rPr lang="en-US" sz="2100" b="1" dirty="0"/>
                            <a:t>Quadratic</a:t>
                          </a:r>
                        </a:p>
                        <a:p>
                          <a:pPr algn="ctr" rtl="1"/>
                          <a:r>
                            <a:rPr lang="he-IL" sz="2100" b="1" dirty="0"/>
                            <a:t>ריבועי</a:t>
                          </a:r>
                        </a:p>
                      </a:txBody>
                      <a:tcPr marL="81967" marR="81967" marT="40984" marB="40984"/>
                    </a:tc>
                    <a:extLst>
                      <a:ext uri="{0D108BD9-81ED-4DB2-BD59-A6C34878D82A}">
                        <a16:rowId xmlns:a16="http://schemas.microsoft.com/office/drawing/2014/main" val="3021239170"/>
                      </a:ext>
                    </a:extLst>
                  </a:tr>
                  <a:tr h="741594">
                    <a:tc>
                      <a:txBody>
                        <a:bodyPr/>
                        <a:lstStyle/>
                        <a:p>
                          <a:endParaRPr lang="he-IL"/>
                        </a:p>
                      </a:txBody>
                      <a:tcPr marL="81967" marR="81967" marT="40984" marB="40984">
                        <a:blipFill>
                          <a:blip r:embed="rId3"/>
                          <a:stretch>
                            <a:fillRect l="-217" t="-414876" r="-100652" b="-260331"/>
                          </a:stretch>
                        </a:blipFill>
                      </a:tcPr>
                    </a:tc>
                    <a:tc>
                      <a:txBody>
                        <a:bodyPr/>
                        <a:lstStyle/>
                        <a:p>
                          <a:pPr algn="ctr" rtl="1"/>
                          <a:r>
                            <a:rPr lang="en-US" sz="2100" b="1" dirty="0"/>
                            <a:t>Linear</a:t>
                          </a:r>
                          <a:endParaRPr lang="he-IL" sz="2100" b="1" dirty="0"/>
                        </a:p>
                        <a:p>
                          <a:pPr algn="ctr" rtl="1"/>
                          <a:r>
                            <a:rPr lang="he-IL" sz="2100" b="1" dirty="0"/>
                            <a:t>לינארי</a:t>
                          </a:r>
                        </a:p>
                      </a:txBody>
                      <a:tcPr marL="81967" marR="81967" marT="40984" marB="40984"/>
                    </a:tc>
                    <a:extLst>
                      <a:ext uri="{0D108BD9-81ED-4DB2-BD59-A6C34878D82A}">
                        <a16:rowId xmlns:a16="http://schemas.microsoft.com/office/drawing/2014/main" val="1518109490"/>
                      </a:ext>
                    </a:extLst>
                  </a:tr>
                  <a:tr h="1071406">
                    <a:tc>
                      <a:txBody>
                        <a:bodyPr/>
                        <a:lstStyle/>
                        <a:p>
                          <a:endParaRPr lang="he-IL"/>
                        </a:p>
                      </a:txBody>
                      <a:tcPr marL="81967" marR="81967" marT="40984" marB="40984">
                        <a:blipFill>
                          <a:blip r:embed="rId3"/>
                          <a:stretch>
                            <a:fillRect l="-217" t="-353977" r="-100652" b="-78977"/>
                          </a:stretch>
                        </a:blipFill>
                      </a:tcPr>
                    </a:tc>
                    <a:tc>
                      <a:txBody>
                        <a:bodyPr/>
                        <a:lstStyle/>
                        <a:p>
                          <a:pPr algn="ctr" rtl="1"/>
                          <a:r>
                            <a:rPr lang="en-US" sz="2100" b="1" dirty="0"/>
                            <a:t>Logarithmic</a:t>
                          </a:r>
                          <a:endParaRPr lang="he-IL" sz="2100" b="1" dirty="0"/>
                        </a:p>
                        <a:p>
                          <a:pPr algn="ctr" rtl="1"/>
                          <a:r>
                            <a:rPr lang="he-IL" sz="2100" b="1" dirty="0"/>
                            <a:t>לוגרתמי</a:t>
                          </a:r>
                        </a:p>
                        <a:p>
                          <a:pPr algn="ctr" rtl="1"/>
                          <a:endParaRPr lang="he-IL" sz="2100" b="1" dirty="0"/>
                        </a:p>
                      </a:txBody>
                      <a:tcPr marL="81967" marR="81967" marT="40984" marB="40984"/>
                    </a:tc>
                    <a:extLst>
                      <a:ext uri="{0D108BD9-81ED-4DB2-BD59-A6C34878D82A}">
                        <a16:rowId xmlns:a16="http://schemas.microsoft.com/office/drawing/2014/main" val="1382527633"/>
                      </a:ext>
                    </a:extLst>
                  </a:tr>
                  <a:tr h="741594">
                    <a:tc>
                      <a:txBody>
                        <a:bodyPr/>
                        <a:lstStyle/>
                        <a:p>
                          <a:endParaRPr lang="he-IL"/>
                        </a:p>
                      </a:txBody>
                      <a:tcPr marL="81967" marR="81967" marT="40984" marB="40984">
                        <a:blipFill>
                          <a:blip r:embed="rId3"/>
                          <a:stretch>
                            <a:fillRect l="-217" t="-654918" r="-100652" b="-13934"/>
                          </a:stretch>
                        </a:blipFill>
                      </a:tcPr>
                    </a:tc>
                    <a:tc>
                      <a:txBody>
                        <a:bodyPr/>
                        <a:lstStyle/>
                        <a:p>
                          <a:pPr algn="ctr" rtl="1"/>
                          <a:r>
                            <a:rPr lang="en-US" sz="2100" b="1" dirty="0"/>
                            <a:t>Constant</a:t>
                          </a:r>
                          <a:endParaRPr lang="he-IL" sz="2100" b="1" dirty="0"/>
                        </a:p>
                        <a:p>
                          <a:pPr algn="ctr" rtl="1"/>
                          <a:r>
                            <a:rPr lang="he-IL" sz="2100" b="1" dirty="0"/>
                            <a:t>קבוע</a:t>
                          </a:r>
                        </a:p>
                      </a:txBody>
                      <a:tcPr marL="81967" marR="81967" marT="40984" marB="40984"/>
                    </a:tc>
                    <a:extLst>
                      <a:ext uri="{0D108BD9-81ED-4DB2-BD59-A6C34878D82A}">
                        <a16:rowId xmlns:a16="http://schemas.microsoft.com/office/drawing/2014/main" val="1066524625"/>
                      </a:ext>
                    </a:extLst>
                  </a:tr>
                </a:tbl>
              </a:graphicData>
            </a:graphic>
          </p:graphicFrame>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9204E9B-27AD-4F72-8B26-783C38FCE1DC}"/>
                  </a:ext>
                </a:extLst>
              </p:cNvPr>
              <p:cNvSpPr/>
              <p:nvPr/>
            </p:nvSpPr>
            <p:spPr>
              <a:xfrm>
                <a:off x="3295640" y="189564"/>
                <a:ext cx="5814412"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rPr>
                      <m:t>𝑶</m:t>
                    </m:r>
                    <m:r>
                      <a:rPr lang="en-US" sz="4400" b="1" i="1" smtClean="0">
                        <a:latin typeface="Cambria Math" panose="02040503050406030204" pitchFamily="18" charset="0"/>
                      </a:rPr>
                      <m:t> </m:t>
                    </m:r>
                  </m:oMath>
                </a14:m>
                <a:r>
                  <a:rPr lang="he-IL" sz="4400" b="1" dirty="0"/>
                  <a:t>חסם אסימפטוטי עליון</a:t>
                </a:r>
              </a:p>
            </p:txBody>
          </p:sp>
        </mc:Choice>
        <mc:Fallback xmlns="">
          <p:sp>
            <p:nvSpPr>
              <p:cNvPr id="10" name="Rectangle 9">
                <a:extLst>
                  <a:ext uri="{FF2B5EF4-FFF2-40B4-BE49-F238E27FC236}">
                    <a16:creationId xmlns:a16="http://schemas.microsoft.com/office/drawing/2014/main" id="{49204E9B-27AD-4F72-8B26-783C38FCE1DC}"/>
                  </a:ext>
                </a:extLst>
              </p:cNvPr>
              <p:cNvSpPr>
                <a:spLocks noRot="1" noChangeAspect="1" noMove="1" noResize="1" noEditPoints="1" noAdjustHandles="1" noChangeArrowheads="1" noChangeShapeType="1" noTextEdit="1"/>
              </p:cNvSpPr>
              <p:nvPr/>
            </p:nvSpPr>
            <p:spPr>
              <a:xfrm>
                <a:off x="3295640" y="189564"/>
                <a:ext cx="5814412" cy="769441"/>
              </a:xfrm>
              <a:prstGeom prst="rect">
                <a:avLst/>
              </a:prstGeom>
              <a:blipFill>
                <a:blip r:embed="rId4"/>
                <a:stretch>
                  <a:fillRect l="-4407" t="-16667" r="-3358" b="-36508"/>
                </a:stretch>
              </a:blipFill>
            </p:spPr>
            <p:txBody>
              <a:bodyPr/>
              <a:lstStyle/>
              <a:p>
                <a:r>
                  <a:rPr lang="he-IL">
                    <a:noFill/>
                  </a:rPr>
                  <a:t> </a:t>
                </a:r>
              </a:p>
            </p:txBody>
          </p:sp>
        </mc:Fallback>
      </mc:AlternateContent>
      <p:sp>
        <p:nvSpPr>
          <p:cNvPr id="11" name="Subtitle 2">
            <a:extLst>
              <a:ext uri="{FF2B5EF4-FFF2-40B4-BE49-F238E27FC236}">
                <a16:creationId xmlns:a16="http://schemas.microsoft.com/office/drawing/2014/main" id="{25F0590C-7D31-451B-A841-BBE6296B77A6}"/>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cxnSp>
        <p:nvCxnSpPr>
          <p:cNvPr id="3" name="Straight Arrow Connector 2">
            <a:extLst>
              <a:ext uri="{FF2B5EF4-FFF2-40B4-BE49-F238E27FC236}">
                <a16:creationId xmlns:a16="http://schemas.microsoft.com/office/drawing/2014/main" id="{5322966B-F8B3-4861-84C1-E8BCD1020DA2}"/>
              </a:ext>
            </a:extLst>
          </p:cNvPr>
          <p:cNvCxnSpPr/>
          <p:nvPr/>
        </p:nvCxnSpPr>
        <p:spPr>
          <a:xfrm>
            <a:off x="1386349" y="4050890"/>
            <a:ext cx="2566219" cy="0"/>
          </a:xfrm>
          <a:prstGeom prst="straightConnector1">
            <a:avLst/>
          </a:prstGeom>
          <a:ln w="57150">
            <a:solidFill>
              <a:srgbClr val="C00000"/>
            </a:solidFill>
            <a:tailEnd type="triangle"/>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DF5E8C21-110E-42E8-8CAA-B80255DA75EB}"/>
                  </a:ext>
                </a:extLst>
              </p:cNvPr>
              <p:cNvSpPr txBox="1">
                <a:spLocks/>
              </p:cNvSpPr>
              <p:nvPr/>
            </p:nvSpPr>
            <p:spPr>
              <a:xfrm>
                <a:off x="427036" y="3005931"/>
                <a:ext cx="3157869" cy="1131330"/>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cs typeface="+mn-cs"/>
                        </a:rPr>
                        <m:t>𝑶</m:t>
                      </m:r>
                      <m:r>
                        <a:rPr lang="en-US" sz="4000" b="1" i="1" smtClean="0">
                          <a:latin typeface="Cambria Math" panose="02040503050406030204" pitchFamily="18" charset="0"/>
                          <a:cs typeface="+mn-cs"/>
                        </a:rPr>
                        <m:t>(</m:t>
                      </m:r>
                      <m:r>
                        <a:rPr lang="en-US" sz="4000" b="1" i="1" smtClean="0">
                          <a:latin typeface="Cambria Math" panose="02040503050406030204" pitchFamily="18" charset="0"/>
                          <a:cs typeface="+mn-cs"/>
                        </a:rPr>
                        <m:t>𝒏𝒍𝒐𝒈𝒏</m:t>
                      </m:r>
                      <m:r>
                        <a:rPr lang="en-US" sz="4000" b="1" i="1" smtClean="0">
                          <a:latin typeface="Cambria Math" panose="02040503050406030204" pitchFamily="18" charset="0"/>
                          <a:cs typeface="+mn-cs"/>
                        </a:rPr>
                        <m:t>)</m:t>
                      </m:r>
                    </m:oMath>
                  </m:oMathPara>
                </a14:m>
                <a:endParaRPr lang="he-IL" sz="4000" b="1" i="1" dirty="0">
                  <a:latin typeface="Abadi" panose="020B0604020202020204" pitchFamily="34" charset="0"/>
                  <a:cs typeface="+mn-cs"/>
                </a:endParaRPr>
              </a:p>
            </p:txBody>
          </p:sp>
        </mc:Choice>
        <mc:Fallback xmlns="">
          <p:sp>
            <p:nvSpPr>
              <p:cNvPr id="9" name="Title 1">
                <a:extLst>
                  <a:ext uri="{FF2B5EF4-FFF2-40B4-BE49-F238E27FC236}">
                    <a16:creationId xmlns:a16="http://schemas.microsoft.com/office/drawing/2014/main" id="{DF5E8C21-110E-42E8-8CAA-B80255DA75EB}"/>
                  </a:ext>
                </a:extLst>
              </p:cNvPr>
              <p:cNvSpPr txBox="1">
                <a:spLocks noRot="1" noChangeAspect="1" noMove="1" noResize="1" noEditPoints="1" noAdjustHandles="1" noChangeArrowheads="1" noChangeShapeType="1" noTextEdit="1"/>
              </p:cNvSpPr>
              <p:nvPr/>
            </p:nvSpPr>
            <p:spPr>
              <a:xfrm>
                <a:off x="427036" y="3005931"/>
                <a:ext cx="3157869" cy="1131330"/>
              </a:xfrm>
              <a:prstGeom prst="rect">
                <a:avLst/>
              </a:prstGeom>
              <a:blipFill>
                <a:blip r:embed="rId5"/>
                <a:stretch>
                  <a:fillRect/>
                </a:stretch>
              </a:blipFill>
            </p:spPr>
            <p:txBody>
              <a:bodyPr/>
              <a:lstStyle/>
              <a:p>
                <a:r>
                  <a:rPr lang="he-IL">
                    <a:noFill/>
                  </a:rPr>
                  <a:t> </a:t>
                </a:r>
              </a:p>
            </p:txBody>
          </p:sp>
        </mc:Fallback>
      </mc:AlternateContent>
      <p:cxnSp>
        <p:nvCxnSpPr>
          <p:cNvPr id="12" name="Straight Arrow Connector 11">
            <a:extLst>
              <a:ext uri="{FF2B5EF4-FFF2-40B4-BE49-F238E27FC236}">
                <a16:creationId xmlns:a16="http://schemas.microsoft.com/office/drawing/2014/main" id="{31F6F68A-4B05-4A40-AA6B-914F62B7F2EB}"/>
              </a:ext>
            </a:extLst>
          </p:cNvPr>
          <p:cNvCxnSpPr/>
          <p:nvPr/>
        </p:nvCxnSpPr>
        <p:spPr>
          <a:xfrm>
            <a:off x="1106129" y="5855109"/>
            <a:ext cx="2566219" cy="0"/>
          </a:xfrm>
          <a:prstGeom prst="straightConnector1">
            <a:avLst/>
          </a:prstGeom>
          <a:ln w="57150">
            <a:solidFill>
              <a:srgbClr val="C00000"/>
            </a:solidFill>
            <a:tailEnd type="triangle"/>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0C78AFC5-5ACB-4FCE-8671-CC740AE9A239}"/>
                  </a:ext>
                </a:extLst>
              </p:cNvPr>
              <p:cNvSpPr txBox="1">
                <a:spLocks/>
              </p:cNvSpPr>
              <p:nvPr/>
            </p:nvSpPr>
            <p:spPr>
              <a:xfrm>
                <a:off x="392874" y="4828375"/>
                <a:ext cx="3157869" cy="1131330"/>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cs typeface="+mn-cs"/>
                        </a:rPr>
                        <m:t>𝑶</m:t>
                      </m:r>
                      <m:r>
                        <a:rPr lang="en-US" sz="4000" b="1" i="1" smtClean="0">
                          <a:latin typeface="Cambria Math" panose="02040503050406030204" pitchFamily="18" charset="0"/>
                          <a:cs typeface="+mn-cs"/>
                        </a:rPr>
                        <m:t>(</m:t>
                      </m:r>
                      <m:r>
                        <a:rPr lang="en-US" sz="4000" b="1" i="1" smtClean="0">
                          <a:latin typeface="Cambria Math" panose="02040503050406030204" pitchFamily="18" charset="0"/>
                          <a:cs typeface="+mn-cs"/>
                        </a:rPr>
                        <m:t>𝒍𝒐𝒈𝒍𝒐𝒈𝒏</m:t>
                      </m:r>
                      <m:r>
                        <a:rPr lang="en-US" sz="4000" b="1" i="1" smtClean="0">
                          <a:latin typeface="Cambria Math" panose="02040503050406030204" pitchFamily="18" charset="0"/>
                          <a:cs typeface="+mn-cs"/>
                        </a:rPr>
                        <m:t>)</m:t>
                      </m:r>
                    </m:oMath>
                  </m:oMathPara>
                </a14:m>
                <a:endParaRPr lang="he-IL" sz="4000" b="1" i="1" dirty="0">
                  <a:latin typeface="Abadi" panose="020B0604020202020204" pitchFamily="34" charset="0"/>
                  <a:cs typeface="+mn-cs"/>
                </a:endParaRPr>
              </a:p>
            </p:txBody>
          </p:sp>
        </mc:Choice>
        <mc:Fallback xmlns="">
          <p:sp>
            <p:nvSpPr>
              <p:cNvPr id="13" name="Title 1">
                <a:extLst>
                  <a:ext uri="{FF2B5EF4-FFF2-40B4-BE49-F238E27FC236}">
                    <a16:creationId xmlns:a16="http://schemas.microsoft.com/office/drawing/2014/main" id="{0C78AFC5-5ACB-4FCE-8671-CC740AE9A239}"/>
                  </a:ext>
                </a:extLst>
              </p:cNvPr>
              <p:cNvSpPr txBox="1">
                <a:spLocks noRot="1" noChangeAspect="1" noMove="1" noResize="1" noEditPoints="1" noAdjustHandles="1" noChangeArrowheads="1" noChangeShapeType="1" noTextEdit="1"/>
              </p:cNvSpPr>
              <p:nvPr/>
            </p:nvSpPr>
            <p:spPr>
              <a:xfrm>
                <a:off x="392874" y="4828375"/>
                <a:ext cx="3157869" cy="1131330"/>
              </a:xfrm>
              <a:prstGeom prst="rect">
                <a:avLst/>
              </a:prstGeom>
              <a:blipFill>
                <a:blip r:embed="rId6"/>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4559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F3001B-E419-4A91-8307-BCCA0B9F64AD}"/>
              </a:ext>
            </a:extLst>
          </p:cNvPr>
          <p:cNvSpPr txBox="1">
            <a:spLocks/>
          </p:cNvSpPr>
          <p:nvPr/>
        </p:nvSpPr>
        <p:spPr>
          <a:xfrm>
            <a:off x="6202846" y="862664"/>
            <a:ext cx="3157869" cy="1131330"/>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4000" b="1" dirty="0">
                <a:solidFill>
                  <a:srgbClr val="FFC000"/>
                </a:solidFill>
                <a:latin typeface="Abadi" panose="020B0604020202020204" pitchFamily="34" charset="0"/>
                <a:cs typeface="+mn-cs"/>
              </a:rPr>
              <a:t>טענה:</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027790F-8BEB-4F7A-B529-B1634A2F3108}"/>
                  </a:ext>
                </a:extLst>
              </p:cNvPr>
              <p:cNvSpPr/>
              <p:nvPr/>
            </p:nvSpPr>
            <p:spPr>
              <a:xfrm>
                <a:off x="3295640" y="189564"/>
                <a:ext cx="5814412"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rPr>
                      <m:t>𝑶</m:t>
                    </m:r>
                    <m:r>
                      <a:rPr lang="en-US" sz="4400" b="1" i="1" smtClean="0">
                        <a:latin typeface="Cambria Math" panose="02040503050406030204" pitchFamily="18" charset="0"/>
                      </a:rPr>
                      <m:t> </m:t>
                    </m:r>
                  </m:oMath>
                </a14:m>
                <a:r>
                  <a:rPr lang="he-IL" sz="4400" b="1" dirty="0"/>
                  <a:t>חסם אסימפטוטי עליון</a:t>
                </a:r>
              </a:p>
            </p:txBody>
          </p:sp>
        </mc:Choice>
        <mc:Fallback xmlns="">
          <p:sp>
            <p:nvSpPr>
              <p:cNvPr id="5" name="Rectangle 4">
                <a:extLst>
                  <a:ext uri="{FF2B5EF4-FFF2-40B4-BE49-F238E27FC236}">
                    <a16:creationId xmlns:a16="http://schemas.microsoft.com/office/drawing/2014/main" id="{5027790F-8BEB-4F7A-B529-B1634A2F3108}"/>
                  </a:ext>
                </a:extLst>
              </p:cNvPr>
              <p:cNvSpPr>
                <a:spLocks noRot="1" noChangeAspect="1" noMove="1" noResize="1" noEditPoints="1" noAdjustHandles="1" noChangeArrowheads="1" noChangeShapeType="1" noTextEdit="1"/>
              </p:cNvSpPr>
              <p:nvPr/>
            </p:nvSpPr>
            <p:spPr>
              <a:xfrm>
                <a:off x="3295640" y="189564"/>
                <a:ext cx="5814412" cy="769441"/>
              </a:xfrm>
              <a:prstGeom prst="rect">
                <a:avLst/>
              </a:prstGeom>
              <a:blipFill>
                <a:blip r:embed="rId2"/>
                <a:stretch>
                  <a:fillRect l="-4407" t="-16667" r="-3358" b="-365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14D72BF-6298-4142-ACFA-FD02D598F0BE}"/>
                  </a:ext>
                </a:extLst>
              </p:cNvPr>
              <p:cNvSpPr/>
              <p:nvPr/>
            </p:nvSpPr>
            <p:spPr>
              <a:xfrm>
                <a:off x="-1061357" y="1076750"/>
                <a:ext cx="12969839" cy="1212896"/>
              </a:xfrm>
              <a:prstGeom prst="rect">
                <a:avLst/>
              </a:prstGeom>
            </p:spPr>
            <p:txBody>
              <a:bodyPr wrap="square">
                <a:spAutoFit/>
              </a:bodyPr>
              <a:lstStyle/>
              <a:p>
                <a:pPr algn="ctr" rtl="1"/>
                <a14:m>
                  <m:oMathPara xmlns:m="http://schemas.openxmlformats.org/officeDocument/2006/math">
                    <m:oMathParaPr>
                      <m:jc m:val="centerGroup"/>
                    </m:oMathParaPr>
                    <m:oMath xmlns:m="http://schemas.openxmlformats.org/officeDocument/2006/math">
                      <m:sSup>
                        <m:sSupPr>
                          <m:ctrlPr>
                            <a:rPr lang="en-US" sz="3600" b="1" i="1" smtClean="0">
                              <a:solidFill>
                                <a:srgbClr val="FFC000"/>
                              </a:solidFill>
                              <a:latin typeface="Cambria Math" panose="02040503050406030204" pitchFamily="18" charset="0"/>
                            </a:rPr>
                          </m:ctrlPr>
                        </m:sSupPr>
                        <m:e>
                          <m:r>
                            <a:rPr lang="en-US" sz="3600" b="1" i="1" smtClean="0">
                              <a:solidFill>
                                <a:srgbClr val="FFC000"/>
                              </a:solidFill>
                              <a:latin typeface="Cambria Math" panose="02040503050406030204" pitchFamily="18" charset="0"/>
                            </a:rPr>
                            <m:t>𝒏</m:t>
                          </m:r>
                        </m:e>
                        <m:sup>
                          <m:r>
                            <a:rPr lang="en-US" sz="3600" b="1" i="1" smtClean="0">
                              <a:solidFill>
                                <a:srgbClr val="FFC000"/>
                              </a:solidFill>
                              <a:latin typeface="Cambria Math" panose="02040503050406030204" pitchFamily="18" charset="0"/>
                            </a:rPr>
                            <m:t>𝟐</m:t>
                          </m:r>
                        </m:sup>
                      </m:sSup>
                      <m:r>
                        <a:rPr lang="en-US" sz="3600" b="1" i="1" smtClean="0">
                          <a:solidFill>
                            <a:srgbClr val="FFC000"/>
                          </a:solidFill>
                          <a:latin typeface="Cambria Math" panose="02040503050406030204" pitchFamily="18" charset="0"/>
                        </a:rPr>
                        <m:t>≠</m:t>
                      </m:r>
                      <m:r>
                        <a:rPr lang="en-US" sz="3600" b="1" i="1" smtClean="0">
                          <a:solidFill>
                            <a:srgbClr val="FFC000"/>
                          </a:solidFill>
                          <a:latin typeface="Cambria Math" panose="02040503050406030204" pitchFamily="18" charset="0"/>
                        </a:rPr>
                        <m:t>𝑶</m:t>
                      </m:r>
                      <m:r>
                        <a:rPr lang="en-US" sz="3600" b="1" i="1" smtClean="0">
                          <a:solidFill>
                            <a:srgbClr val="FFC000"/>
                          </a:solidFill>
                          <a:latin typeface="Cambria Math" panose="02040503050406030204" pitchFamily="18" charset="0"/>
                        </a:rPr>
                        <m:t>(</m:t>
                      </m:r>
                      <m:r>
                        <a:rPr lang="en-US" sz="3600" b="1" i="1" smtClean="0">
                          <a:solidFill>
                            <a:srgbClr val="FFC000"/>
                          </a:solidFill>
                          <a:latin typeface="Cambria Math" panose="02040503050406030204" pitchFamily="18" charset="0"/>
                        </a:rPr>
                        <m:t>𝒏</m:t>
                      </m:r>
                      <m:r>
                        <a:rPr lang="en-US" sz="3600" b="1" i="1" smtClean="0">
                          <a:solidFill>
                            <a:srgbClr val="FFC000"/>
                          </a:solidFill>
                          <a:latin typeface="Cambria Math" panose="02040503050406030204" pitchFamily="18" charset="0"/>
                        </a:rPr>
                        <m:t>)</m:t>
                      </m:r>
                    </m:oMath>
                  </m:oMathPara>
                </a14:m>
                <a:endParaRPr lang="en-US" sz="3600" b="1" dirty="0">
                  <a:solidFill>
                    <a:srgbClr val="FFC000"/>
                  </a:solidFill>
                </a:endParaRPr>
              </a:p>
              <a:p>
                <a:pPr algn="ctr" rtl="1"/>
                <a:endParaRPr lang="en-US" sz="3600" b="1" dirty="0"/>
              </a:p>
            </p:txBody>
          </p:sp>
        </mc:Choice>
        <mc:Fallback xmlns="">
          <p:sp>
            <p:nvSpPr>
              <p:cNvPr id="6" name="Rectangle 5">
                <a:extLst>
                  <a:ext uri="{FF2B5EF4-FFF2-40B4-BE49-F238E27FC236}">
                    <a16:creationId xmlns:a16="http://schemas.microsoft.com/office/drawing/2014/main" id="{614D72BF-6298-4142-ACFA-FD02D598F0BE}"/>
                  </a:ext>
                </a:extLst>
              </p:cNvPr>
              <p:cNvSpPr>
                <a:spLocks noRot="1" noChangeAspect="1" noMove="1" noResize="1" noEditPoints="1" noAdjustHandles="1" noChangeArrowheads="1" noChangeShapeType="1" noTextEdit="1"/>
              </p:cNvSpPr>
              <p:nvPr/>
            </p:nvSpPr>
            <p:spPr>
              <a:xfrm>
                <a:off x="-1061357" y="1076750"/>
                <a:ext cx="12969839" cy="1212896"/>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9959733-0890-4E7B-A3BC-BBE48ECED371}"/>
                  </a:ext>
                </a:extLst>
              </p:cNvPr>
              <p:cNvSpPr/>
              <p:nvPr/>
            </p:nvSpPr>
            <p:spPr>
              <a:xfrm>
                <a:off x="444500" y="1683198"/>
                <a:ext cx="10896600" cy="4471160"/>
              </a:xfrm>
              <a:prstGeom prst="rect">
                <a:avLst/>
              </a:prstGeom>
            </p:spPr>
            <p:txBody>
              <a:bodyPr wrap="square">
                <a:spAutoFit/>
              </a:bodyPr>
              <a:lstStyle/>
              <a:p>
                <a:pPr algn="r" rtl="1"/>
                <a:endParaRPr lang="he-IL" sz="3600" b="1" u="sng" dirty="0"/>
              </a:p>
              <a:p>
                <a:pPr algn="r" rtl="1"/>
                <a:r>
                  <a:rPr lang="he-IL" sz="2400" b="1" u="sng" dirty="0"/>
                  <a:t>הוכחה בעזרת הגדרה 1:</a:t>
                </a:r>
                <a:endParaRPr lang="he-IL" sz="2400" b="1" dirty="0"/>
              </a:p>
              <a:p>
                <a:pPr algn="r" rtl="1"/>
                <a:endParaRPr lang="he-IL" sz="2400" b="1" dirty="0"/>
              </a:p>
              <a:p>
                <a:pPr algn="r" rtl="1"/>
                <a:r>
                  <a:rPr lang="he-IL" sz="2400" b="1" dirty="0"/>
                  <a:t>נניח בשלילה שקיימים</a:t>
                </a:r>
                <a14:m>
                  <m:oMath xmlns:m="http://schemas.openxmlformats.org/officeDocument/2006/math">
                    <m:f>
                      <m:fPr>
                        <m:type m:val="noBar"/>
                        <m:ctrlPr>
                          <a:rPr lang="en-US" sz="2400" b="1" i="1">
                            <a:latin typeface="Cambria Math" panose="02040503050406030204" pitchFamily="18" charset="0"/>
                          </a:rPr>
                        </m:ctrlPr>
                      </m:fPr>
                      <m:num>
                        <m:r>
                          <a:rPr lang="en-US" sz="2400" b="1" i="1">
                            <a:latin typeface="Cambria Math" panose="02040503050406030204" pitchFamily="18" charset="0"/>
                          </a:rPr>
                          <m:t>𝒄</m:t>
                        </m:r>
                        <m:r>
                          <a:rPr lang="en-US" sz="2400" b="1" i="1">
                            <a:latin typeface="Cambria Math" panose="02040503050406030204" pitchFamily="18" charset="0"/>
                          </a:rPr>
                          <m:t> ≥ </m:t>
                        </m:r>
                        <m:r>
                          <a:rPr lang="en-US" sz="2400" b="1" i="1">
                            <a:latin typeface="Cambria Math" panose="02040503050406030204" pitchFamily="18" charset="0"/>
                          </a:rPr>
                          <m:t>𝟎</m:t>
                        </m:r>
                        <m:r>
                          <a:rPr lang="en-US" sz="2400" b="1" i="1">
                            <a:latin typeface="Cambria Math" panose="02040503050406030204" pitchFamily="18" charset="0"/>
                          </a:rPr>
                          <m:t>  </m:t>
                        </m:r>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𝒏</m:t>
                            </m:r>
                          </m:e>
                          <m:sub>
                            <m:r>
                              <a:rPr lang="en-US" sz="2400" b="1" i="1">
                                <a:latin typeface="Cambria Math" panose="02040503050406030204" pitchFamily="18" charset="0"/>
                              </a:rPr>
                              <m:t>𝟎</m:t>
                            </m:r>
                          </m:sub>
                        </m:sSub>
                        <m:r>
                          <a:rPr lang="en-US" sz="2400" b="1" i="1">
                            <a:latin typeface="Cambria Math" panose="02040503050406030204" pitchFamily="18" charset="0"/>
                          </a:rPr>
                          <m:t> ≥ </m:t>
                        </m:r>
                        <m:r>
                          <a:rPr lang="en-US" sz="2400" b="1" i="1">
                            <a:latin typeface="Cambria Math" panose="02040503050406030204" pitchFamily="18" charset="0"/>
                          </a:rPr>
                          <m:t>𝟎</m:t>
                        </m:r>
                        <m:r>
                          <m:rPr>
                            <m:nor/>
                          </m:rPr>
                          <a:rPr lang="he-IL" sz="2400" b="1" dirty="0"/>
                          <m:t> </m:t>
                        </m:r>
                      </m:den>
                    </m:f>
                  </m:oMath>
                </a14:m>
                <a:r>
                  <a:rPr lang="en-US" sz="2400" dirty="0"/>
                  <a:t> </a:t>
                </a:r>
                <a:r>
                  <a:rPr lang="he-IL" sz="2400" dirty="0"/>
                  <a:t>  כך שלכל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0</m:t>
                        </m:r>
                      </m:sub>
                    </m:sSub>
                  </m:oMath>
                </a14:m>
                <a:r>
                  <a:rPr lang="he-IL" sz="2400" dirty="0"/>
                  <a:t> מתקיים:</a:t>
                </a:r>
              </a:p>
              <a:p>
                <a:pPr algn="r" rtl="1"/>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𝑛</m:t>
                      </m:r>
                    </m:oMath>
                  </m:oMathPara>
                </a14:m>
                <a:endParaRPr lang="en-US" sz="2400" b="0" dirty="0"/>
              </a:p>
              <a:p>
                <a:pPr algn="r" rtl="1"/>
                <a:r>
                  <a:rPr lang="he-IL" sz="2400" dirty="0"/>
                  <a:t>בגלל שהטענה נכונה לכל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oMath>
                </a14:m>
                <a:r>
                  <a:rPr lang="he-IL" sz="2400" dirty="0"/>
                  <a:t> נוכל לבחור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0</m:t>
                    </m:r>
                  </m:oMath>
                </a14:m>
                <a:r>
                  <a:rPr lang="he-IL" sz="2400" dirty="0"/>
                  <a:t> ולצמצם</a:t>
                </a:r>
              </a:p>
              <a:p>
                <a:pPr algn="r" rtl="1"/>
                <a:r>
                  <a:rPr lang="he-IL" sz="2400" dirty="0"/>
                  <a:t>                      </a:t>
                </a:r>
                <a:br>
                  <a:rPr lang="en-US" sz="2400" dirty="0"/>
                </a:b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𝒄</m:t>
                      </m:r>
                    </m:oMath>
                  </m:oMathPara>
                </a14:m>
                <a:endParaRPr lang="en-US" sz="2400" b="1" dirty="0"/>
              </a:p>
              <a:p>
                <a:pPr algn="r" rtl="1"/>
                <a:endParaRPr lang="he-IL" sz="2400" dirty="0"/>
              </a:p>
              <a:p>
                <a:pPr algn="r" rtl="1"/>
                <a:endParaRPr lang="he-IL" sz="2400" dirty="0"/>
              </a:p>
              <a:p>
                <a:pPr algn="r" rtl="1"/>
                <a:r>
                  <a:rPr lang="he-IL" sz="2400" dirty="0"/>
                  <a:t>בסתירה לכך שהנוסחא מתקיימת עבור כל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&gt;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0</m:t>
                        </m:r>
                      </m:sub>
                    </m:sSub>
                  </m:oMath>
                </a14:m>
                <a:endParaRPr lang="he-IL" sz="2400" dirty="0"/>
              </a:p>
            </p:txBody>
          </p:sp>
        </mc:Choice>
        <mc:Fallback xmlns="">
          <p:sp>
            <p:nvSpPr>
              <p:cNvPr id="2" name="Rectangle 1">
                <a:extLst>
                  <a:ext uri="{FF2B5EF4-FFF2-40B4-BE49-F238E27FC236}">
                    <a16:creationId xmlns:a16="http://schemas.microsoft.com/office/drawing/2014/main" id="{F9959733-0890-4E7B-A3BC-BBE48ECED371}"/>
                  </a:ext>
                </a:extLst>
              </p:cNvPr>
              <p:cNvSpPr>
                <a:spLocks noRot="1" noChangeAspect="1" noMove="1" noResize="1" noEditPoints="1" noAdjustHandles="1" noChangeArrowheads="1" noChangeShapeType="1" noTextEdit="1"/>
              </p:cNvSpPr>
              <p:nvPr/>
            </p:nvSpPr>
            <p:spPr>
              <a:xfrm>
                <a:off x="444500" y="1683198"/>
                <a:ext cx="10896600" cy="4471160"/>
              </a:xfrm>
              <a:prstGeom prst="rect">
                <a:avLst/>
              </a:prstGeom>
              <a:blipFill>
                <a:blip r:embed="rId4"/>
                <a:stretch>
                  <a:fillRect r="-839" b="-2180"/>
                </a:stretch>
              </a:blipFill>
            </p:spPr>
            <p:txBody>
              <a:bodyPr/>
              <a:lstStyle/>
              <a:p>
                <a:r>
                  <a:rPr lang="he-IL">
                    <a:noFill/>
                  </a:rPr>
                  <a:t> </a:t>
                </a:r>
              </a:p>
            </p:txBody>
          </p:sp>
        </mc:Fallback>
      </mc:AlternateContent>
      <p:sp>
        <p:nvSpPr>
          <p:cNvPr id="8" name="Subtitle 2">
            <a:extLst>
              <a:ext uri="{FF2B5EF4-FFF2-40B4-BE49-F238E27FC236}">
                <a16:creationId xmlns:a16="http://schemas.microsoft.com/office/drawing/2014/main" id="{EB6E52CA-0B8F-4821-A470-D7DFA8FA1C04}"/>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616961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A516492C-EF4A-44FD-8D95-68B8CC7BF4B8}"/>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3" name="Title 1">
            <a:extLst>
              <a:ext uri="{FF2B5EF4-FFF2-40B4-BE49-F238E27FC236}">
                <a16:creationId xmlns:a16="http://schemas.microsoft.com/office/drawing/2014/main" id="{C8740B24-5B6F-417E-AD23-88F204EA2F74}"/>
              </a:ext>
            </a:extLst>
          </p:cNvPr>
          <p:cNvSpPr>
            <a:spLocks noGrp="1"/>
          </p:cNvSpPr>
          <p:nvPr>
            <p:ph type="ctrTitle"/>
          </p:nvPr>
        </p:nvSpPr>
        <p:spPr>
          <a:xfrm>
            <a:off x="914400" y="-1082446"/>
            <a:ext cx="9753600" cy="2387600"/>
          </a:xfrm>
        </p:spPr>
        <p:txBody>
          <a:bodyPr/>
          <a:lstStyle/>
          <a:p>
            <a:r>
              <a:rPr lang="he-IL" b="1" dirty="0">
                <a:latin typeface="Abadi" panose="020B0604020202020204" pitchFamily="34" charset="0"/>
                <a:cs typeface="+mn-cs"/>
              </a:rPr>
              <a:t>מיונים – חסם עליון</a:t>
            </a:r>
          </a:p>
        </p:txBody>
      </p:sp>
      <p:pic>
        <p:nvPicPr>
          <p:cNvPr id="14" name="Picture 2" descr="study50 slide">
            <a:extLst>
              <a:ext uri="{FF2B5EF4-FFF2-40B4-BE49-F238E27FC236}">
                <a16:creationId xmlns:a16="http://schemas.microsoft.com/office/drawing/2014/main" id="{2DB93CFF-8D6F-4C59-BEE8-EC54B9466E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446" b="28422"/>
          <a:stretch/>
        </p:blipFill>
        <p:spPr bwMode="auto">
          <a:xfrm>
            <a:off x="914400" y="2310582"/>
            <a:ext cx="9963964" cy="225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96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A516492C-EF4A-44FD-8D95-68B8CC7BF4B8}"/>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004A7B05-D799-42F7-BF9B-F4A87D10303B}"/>
                  </a:ext>
                </a:extLst>
              </p:cNvPr>
              <p:cNvSpPr txBox="1">
                <a:spLocks/>
              </p:cNvSpPr>
              <p:nvPr/>
            </p:nvSpPr>
            <p:spPr>
              <a:xfrm>
                <a:off x="-1007495" y="954472"/>
                <a:ext cx="4596581" cy="1015341"/>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14:m>
                  <m:oMathPara xmlns:m="http://schemas.openxmlformats.org/officeDocument/2006/math">
                    <m:oMathParaPr>
                      <m:jc m:val="centerGroup"/>
                    </m:oMathParaPr>
                    <m:oMath xmlns:m="http://schemas.openxmlformats.org/officeDocument/2006/math">
                      <m:r>
                        <a:rPr lang="en-US" sz="3500" b="1" i="1" dirty="0" smtClean="0">
                          <a:latin typeface="Cambria Math" panose="02040503050406030204" pitchFamily="18" charset="0"/>
                          <a:cs typeface="+mn-cs"/>
                        </a:rPr>
                        <m:t>( </m:t>
                      </m:r>
                      <m:r>
                        <a:rPr lang="en-US" sz="3500" b="1" i="1" dirty="0" smtClean="0">
                          <a:latin typeface="Cambria Math" panose="02040503050406030204" pitchFamily="18" charset="0"/>
                          <a:cs typeface="+mn-cs"/>
                        </a:rPr>
                        <m:t>𝒏</m:t>
                      </m:r>
                      <m:r>
                        <a:rPr lang="en-US" sz="3500" b="1" i="1" dirty="0" smtClean="0">
                          <a:latin typeface="Cambria Math" panose="02040503050406030204" pitchFamily="18" charset="0"/>
                          <a:cs typeface="+mn-cs"/>
                        </a:rPr>
                        <m:t> – </m:t>
                      </m:r>
                      <m:r>
                        <a:rPr lang="en-US" sz="3500" b="1" i="1" dirty="0" smtClean="0">
                          <a:latin typeface="Cambria Math" panose="02040503050406030204" pitchFamily="18" charset="0"/>
                          <a:cs typeface="+mn-cs"/>
                        </a:rPr>
                        <m:t>𝟏</m:t>
                      </m:r>
                      <m:r>
                        <a:rPr lang="en-US" sz="3500" b="1" i="1" dirty="0" smtClean="0">
                          <a:latin typeface="Cambria Math" panose="02040503050406030204" pitchFamily="18" charset="0"/>
                          <a:cs typeface="+mn-cs"/>
                        </a:rPr>
                        <m:t> )</m:t>
                      </m:r>
                    </m:oMath>
                  </m:oMathPara>
                </a14:m>
                <a:endParaRPr lang="he-IL" sz="3500" b="1" dirty="0">
                  <a:latin typeface="Abadi" panose="020B0604020202020204" pitchFamily="34" charset="0"/>
                  <a:cs typeface="+mn-cs"/>
                </a:endParaRPr>
              </a:p>
            </p:txBody>
          </p:sp>
        </mc:Choice>
        <mc:Fallback xmlns="">
          <p:sp>
            <p:nvSpPr>
              <p:cNvPr id="5" name="Title 1">
                <a:extLst>
                  <a:ext uri="{FF2B5EF4-FFF2-40B4-BE49-F238E27FC236}">
                    <a16:creationId xmlns:a16="http://schemas.microsoft.com/office/drawing/2014/main" id="{004A7B05-D799-42F7-BF9B-F4A87D10303B}"/>
                  </a:ext>
                </a:extLst>
              </p:cNvPr>
              <p:cNvSpPr txBox="1">
                <a:spLocks noRot="1" noChangeAspect="1" noMove="1" noResize="1" noEditPoints="1" noAdjustHandles="1" noChangeArrowheads="1" noChangeShapeType="1" noTextEdit="1"/>
              </p:cNvSpPr>
              <p:nvPr/>
            </p:nvSpPr>
            <p:spPr>
              <a:xfrm>
                <a:off x="-1007495" y="954472"/>
                <a:ext cx="4596581" cy="1015341"/>
              </a:xfrm>
              <a:prstGeom prst="rect">
                <a:avLst/>
              </a:prstGeom>
              <a:blipFill>
                <a:blip r:embed="rId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D1E68B06-AF72-4914-895C-C97D4E650391}"/>
                  </a:ext>
                </a:extLst>
              </p:cNvPr>
              <p:cNvSpPr txBox="1">
                <a:spLocks/>
              </p:cNvSpPr>
              <p:nvPr/>
            </p:nvSpPr>
            <p:spPr>
              <a:xfrm>
                <a:off x="2086148" y="942692"/>
                <a:ext cx="2330245" cy="1015341"/>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algn="l"/>
                <a14:m>
                  <m:oMathPara xmlns:m="http://schemas.openxmlformats.org/officeDocument/2006/math">
                    <m:oMathParaPr>
                      <m:jc m:val="centerGroup"/>
                    </m:oMathParaPr>
                    <m:oMath xmlns:m="http://schemas.openxmlformats.org/officeDocument/2006/math">
                      <m:r>
                        <a:rPr lang="en-US" sz="3500" b="1" i="1" dirty="0" smtClean="0">
                          <a:latin typeface="Cambria Math" panose="02040503050406030204" pitchFamily="18" charset="0"/>
                          <a:cs typeface="+mn-cs"/>
                        </a:rPr>
                        <m:t>+ ( </m:t>
                      </m:r>
                      <m:r>
                        <a:rPr lang="en-US" sz="3500" b="1" i="1" dirty="0" smtClean="0">
                          <a:latin typeface="Cambria Math" panose="02040503050406030204" pitchFamily="18" charset="0"/>
                          <a:cs typeface="+mn-cs"/>
                        </a:rPr>
                        <m:t>𝒏</m:t>
                      </m:r>
                      <m:r>
                        <a:rPr lang="en-US" sz="3500" b="1" i="1" dirty="0" smtClean="0">
                          <a:latin typeface="Cambria Math" panose="02040503050406030204" pitchFamily="18" charset="0"/>
                          <a:cs typeface="+mn-cs"/>
                        </a:rPr>
                        <m:t> – </m:t>
                      </m:r>
                      <m:r>
                        <a:rPr lang="en-US" sz="3500" b="1" i="1" dirty="0" smtClean="0">
                          <a:latin typeface="Cambria Math" panose="02040503050406030204" pitchFamily="18" charset="0"/>
                          <a:cs typeface="+mn-cs"/>
                        </a:rPr>
                        <m:t>𝟐</m:t>
                      </m:r>
                      <m:r>
                        <a:rPr lang="en-US" sz="3500" b="1" i="1" dirty="0" smtClean="0">
                          <a:latin typeface="Cambria Math" panose="02040503050406030204" pitchFamily="18" charset="0"/>
                          <a:cs typeface="+mn-cs"/>
                        </a:rPr>
                        <m:t> )</m:t>
                      </m:r>
                    </m:oMath>
                  </m:oMathPara>
                </a14:m>
                <a:endParaRPr lang="he-IL" sz="3500" b="1" dirty="0">
                  <a:latin typeface="Abadi" panose="020B0604020202020204" pitchFamily="34" charset="0"/>
                  <a:cs typeface="+mn-cs"/>
                </a:endParaRPr>
              </a:p>
            </p:txBody>
          </p:sp>
        </mc:Choice>
        <mc:Fallback xmlns="">
          <p:sp>
            <p:nvSpPr>
              <p:cNvPr id="7" name="Title 1">
                <a:extLst>
                  <a:ext uri="{FF2B5EF4-FFF2-40B4-BE49-F238E27FC236}">
                    <a16:creationId xmlns:a16="http://schemas.microsoft.com/office/drawing/2014/main" id="{D1E68B06-AF72-4914-895C-C97D4E650391}"/>
                  </a:ext>
                </a:extLst>
              </p:cNvPr>
              <p:cNvSpPr txBox="1">
                <a:spLocks noRot="1" noChangeAspect="1" noMove="1" noResize="1" noEditPoints="1" noAdjustHandles="1" noChangeArrowheads="1" noChangeShapeType="1" noTextEdit="1"/>
              </p:cNvSpPr>
              <p:nvPr/>
            </p:nvSpPr>
            <p:spPr>
              <a:xfrm>
                <a:off x="2086148" y="942692"/>
                <a:ext cx="2330245" cy="1015341"/>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44BCF96D-6012-4FC2-85FA-B204C163FB63}"/>
                  </a:ext>
                </a:extLst>
              </p:cNvPr>
              <p:cNvSpPr txBox="1">
                <a:spLocks/>
              </p:cNvSpPr>
              <p:nvPr/>
            </p:nvSpPr>
            <p:spPr>
              <a:xfrm>
                <a:off x="4199200" y="932483"/>
                <a:ext cx="1777261" cy="1015341"/>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algn="l"/>
                <a14:m>
                  <m:oMathPara xmlns:m="http://schemas.openxmlformats.org/officeDocument/2006/math">
                    <m:oMathParaPr>
                      <m:jc m:val="centerGroup"/>
                    </m:oMathParaPr>
                    <m:oMath xmlns:m="http://schemas.openxmlformats.org/officeDocument/2006/math">
                      <m:r>
                        <a:rPr lang="en-US" sz="3500" b="1" i="1" dirty="0" smtClean="0">
                          <a:latin typeface="Cambria Math" panose="02040503050406030204" pitchFamily="18" charset="0"/>
                          <a:cs typeface="+mn-cs"/>
                        </a:rPr>
                        <m:t>+ … +</m:t>
                      </m:r>
                    </m:oMath>
                  </m:oMathPara>
                </a14:m>
                <a:endParaRPr lang="he-IL" sz="3500" b="1" dirty="0">
                  <a:latin typeface="Abadi" panose="020B0604020202020204" pitchFamily="34" charset="0"/>
                  <a:cs typeface="+mn-cs"/>
                </a:endParaRPr>
              </a:p>
            </p:txBody>
          </p:sp>
        </mc:Choice>
        <mc:Fallback xmlns="">
          <p:sp>
            <p:nvSpPr>
              <p:cNvPr id="8" name="Title 1">
                <a:extLst>
                  <a:ext uri="{FF2B5EF4-FFF2-40B4-BE49-F238E27FC236}">
                    <a16:creationId xmlns:a16="http://schemas.microsoft.com/office/drawing/2014/main" id="{44BCF96D-6012-4FC2-85FA-B204C163FB63}"/>
                  </a:ext>
                </a:extLst>
              </p:cNvPr>
              <p:cNvSpPr txBox="1">
                <a:spLocks noRot="1" noChangeAspect="1" noMove="1" noResize="1" noEditPoints="1" noAdjustHandles="1" noChangeArrowheads="1" noChangeShapeType="1" noTextEdit="1"/>
              </p:cNvSpPr>
              <p:nvPr/>
            </p:nvSpPr>
            <p:spPr>
              <a:xfrm>
                <a:off x="4199200" y="932483"/>
                <a:ext cx="1777261" cy="1015341"/>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170B2865-CDEB-4E5D-AD6B-688C9904386F}"/>
                  </a:ext>
                </a:extLst>
              </p:cNvPr>
              <p:cNvSpPr txBox="1">
                <a:spLocks/>
              </p:cNvSpPr>
              <p:nvPr/>
            </p:nvSpPr>
            <p:spPr>
              <a:xfrm>
                <a:off x="5742039" y="945075"/>
                <a:ext cx="625902" cy="1015341"/>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3500" b="1" i="1" dirty="0" smtClean="0">
                          <a:latin typeface="Cambria Math" panose="02040503050406030204" pitchFamily="18" charset="0"/>
                          <a:cs typeface="+mn-cs"/>
                        </a:rPr>
                        <m:t>𝟏</m:t>
                      </m:r>
                    </m:oMath>
                  </m:oMathPara>
                </a14:m>
                <a:endParaRPr lang="he-IL" sz="3500" b="1" dirty="0">
                  <a:latin typeface="Abadi" panose="020B0604020202020204" pitchFamily="34" charset="0"/>
                  <a:cs typeface="+mn-cs"/>
                </a:endParaRPr>
              </a:p>
            </p:txBody>
          </p:sp>
        </mc:Choice>
        <mc:Fallback xmlns="">
          <p:sp>
            <p:nvSpPr>
              <p:cNvPr id="10" name="Title 1">
                <a:extLst>
                  <a:ext uri="{FF2B5EF4-FFF2-40B4-BE49-F238E27FC236}">
                    <a16:creationId xmlns:a16="http://schemas.microsoft.com/office/drawing/2014/main" id="{170B2865-CDEB-4E5D-AD6B-688C9904386F}"/>
                  </a:ext>
                </a:extLst>
              </p:cNvPr>
              <p:cNvSpPr txBox="1">
                <a:spLocks noRot="1" noChangeAspect="1" noMove="1" noResize="1" noEditPoints="1" noAdjustHandles="1" noChangeArrowheads="1" noChangeShapeType="1" noTextEdit="1"/>
              </p:cNvSpPr>
              <p:nvPr/>
            </p:nvSpPr>
            <p:spPr>
              <a:xfrm>
                <a:off x="5742039" y="945075"/>
                <a:ext cx="625902" cy="1015341"/>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Title 1">
                <a:extLst>
                  <a:ext uri="{FF2B5EF4-FFF2-40B4-BE49-F238E27FC236}">
                    <a16:creationId xmlns:a16="http://schemas.microsoft.com/office/drawing/2014/main" id="{79F090F9-6933-423F-AD1D-E36F98A1501B}"/>
                  </a:ext>
                </a:extLst>
              </p:cNvPr>
              <p:cNvSpPr txBox="1">
                <a:spLocks/>
              </p:cNvSpPr>
              <p:nvPr/>
            </p:nvSpPr>
            <p:spPr>
              <a:xfrm>
                <a:off x="-3837040" y="1364257"/>
                <a:ext cx="8790039" cy="1937890"/>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3500" b="1" i="1" smtClean="0">
                          <a:latin typeface="Cambria Math" panose="02040503050406030204" pitchFamily="18" charset="0"/>
                          <a:cs typeface="+mn-cs"/>
                        </a:rPr>
                        <m:t>=</m:t>
                      </m:r>
                      <m:f>
                        <m:fPr>
                          <m:ctrlPr>
                            <a:rPr lang="en-US" sz="3500" b="1" i="1" smtClean="0">
                              <a:latin typeface="Cambria Math" panose="02040503050406030204" pitchFamily="18" charset="0"/>
                              <a:cs typeface="+mn-cs"/>
                            </a:rPr>
                          </m:ctrlPr>
                        </m:fPr>
                        <m:num>
                          <m:d>
                            <m:dPr>
                              <m:ctrlPr>
                                <a:rPr lang="en-US" sz="3500" b="1" i="1" smtClean="0">
                                  <a:latin typeface="Cambria Math" panose="02040503050406030204" pitchFamily="18" charset="0"/>
                                  <a:cs typeface="+mn-cs"/>
                                </a:rPr>
                              </m:ctrlPr>
                            </m:dPr>
                            <m:e>
                              <m:r>
                                <a:rPr lang="en-US" sz="3500" b="1" i="1" smtClean="0">
                                  <a:latin typeface="Cambria Math" panose="02040503050406030204" pitchFamily="18" charset="0"/>
                                  <a:cs typeface="+mn-cs"/>
                                </a:rPr>
                                <m:t>𝒏</m:t>
                              </m:r>
                              <m:r>
                                <a:rPr lang="en-US" sz="3500" b="1" i="1" smtClean="0">
                                  <a:latin typeface="Cambria Math" panose="02040503050406030204" pitchFamily="18" charset="0"/>
                                  <a:cs typeface="+mn-cs"/>
                                </a:rPr>
                                <m:t>−</m:t>
                              </m:r>
                              <m:r>
                                <a:rPr lang="en-US" sz="3500" b="1" i="1" smtClean="0">
                                  <a:latin typeface="Cambria Math" panose="02040503050406030204" pitchFamily="18" charset="0"/>
                                  <a:cs typeface="+mn-cs"/>
                                </a:rPr>
                                <m:t>𝟏</m:t>
                              </m:r>
                            </m:e>
                          </m:d>
                          <m:r>
                            <a:rPr lang="en-US" sz="3500" b="1" i="1" smtClean="0">
                              <a:latin typeface="Cambria Math" panose="02040503050406030204" pitchFamily="18" charset="0"/>
                              <a:cs typeface="+mn-cs"/>
                            </a:rPr>
                            <m:t>∙(</m:t>
                          </m:r>
                          <m:r>
                            <a:rPr lang="en-US" sz="3500" b="1" i="1" smtClean="0">
                              <a:latin typeface="Cambria Math" panose="02040503050406030204" pitchFamily="18" charset="0"/>
                              <a:cs typeface="+mn-cs"/>
                            </a:rPr>
                            <m:t>𝒏</m:t>
                          </m:r>
                          <m:r>
                            <a:rPr lang="en-US" sz="3500" b="1" i="1" smtClean="0">
                              <a:latin typeface="Cambria Math" panose="02040503050406030204" pitchFamily="18" charset="0"/>
                              <a:cs typeface="+mn-cs"/>
                            </a:rPr>
                            <m:t>−</m:t>
                          </m:r>
                          <m:r>
                            <a:rPr lang="en-US" sz="3500" b="1" i="1" smtClean="0">
                              <a:latin typeface="Cambria Math" panose="02040503050406030204" pitchFamily="18" charset="0"/>
                              <a:cs typeface="+mn-cs"/>
                            </a:rPr>
                            <m:t>𝟏</m:t>
                          </m:r>
                          <m:r>
                            <a:rPr lang="en-US" sz="3500" b="1" i="1" smtClean="0">
                              <a:latin typeface="Cambria Math" panose="02040503050406030204" pitchFamily="18" charset="0"/>
                              <a:cs typeface="+mn-cs"/>
                            </a:rPr>
                            <m:t>+</m:t>
                          </m:r>
                          <m:r>
                            <a:rPr lang="en-US" sz="3500" b="1" i="1" smtClean="0">
                              <a:latin typeface="Cambria Math" panose="02040503050406030204" pitchFamily="18" charset="0"/>
                              <a:cs typeface="+mn-cs"/>
                            </a:rPr>
                            <m:t>𝟏</m:t>
                          </m:r>
                          <m:r>
                            <a:rPr lang="en-US" sz="3500" b="1" i="1" smtClean="0">
                              <a:latin typeface="Cambria Math" panose="02040503050406030204" pitchFamily="18" charset="0"/>
                              <a:cs typeface="+mn-cs"/>
                            </a:rPr>
                            <m:t>)</m:t>
                          </m:r>
                        </m:num>
                        <m:den>
                          <m:r>
                            <a:rPr lang="en-US" sz="3500" b="1" i="1" smtClean="0">
                              <a:latin typeface="Cambria Math" panose="02040503050406030204" pitchFamily="18" charset="0"/>
                              <a:cs typeface="+mn-cs"/>
                            </a:rPr>
                            <m:t>𝟐</m:t>
                          </m:r>
                        </m:den>
                      </m:f>
                      <m:r>
                        <a:rPr lang="en-US" sz="3500" b="1" i="1" smtClean="0">
                          <a:latin typeface="Cambria Math" panose="02040503050406030204" pitchFamily="18" charset="0"/>
                          <a:cs typeface="+mn-cs"/>
                        </a:rPr>
                        <m:t>=</m:t>
                      </m:r>
                      <m:f>
                        <m:fPr>
                          <m:ctrlPr>
                            <a:rPr lang="en-US" sz="3500" b="1" i="1" smtClean="0">
                              <a:latin typeface="Cambria Math" panose="02040503050406030204" pitchFamily="18" charset="0"/>
                              <a:cs typeface="+mn-cs"/>
                            </a:rPr>
                          </m:ctrlPr>
                        </m:fPr>
                        <m:num>
                          <m:r>
                            <a:rPr lang="en-US" sz="3500" b="1" i="1" smtClean="0">
                              <a:latin typeface="Cambria Math" panose="02040503050406030204" pitchFamily="18" charset="0"/>
                              <a:cs typeface="+mn-cs"/>
                            </a:rPr>
                            <m:t>𝒏</m:t>
                          </m:r>
                          <m:r>
                            <a:rPr lang="en-US" sz="3500" b="1" i="1" smtClean="0">
                              <a:latin typeface="Cambria Math" panose="02040503050406030204" pitchFamily="18" charset="0"/>
                              <a:cs typeface="+mn-cs"/>
                            </a:rPr>
                            <m:t>∙</m:t>
                          </m:r>
                          <m:d>
                            <m:dPr>
                              <m:ctrlPr>
                                <a:rPr lang="en-US" sz="3500" b="1" i="1" smtClean="0">
                                  <a:latin typeface="Cambria Math" panose="02040503050406030204" pitchFamily="18" charset="0"/>
                                  <a:cs typeface="+mn-cs"/>
                                </a:rPr>
                              </m:ctrlPr>
                            </m:dPr>
                            <m:e>
                              <m:r>
                                <a:rPr lang="en-US" sz="3500" b="1" i="1" smtClean="0">
                                  <a:latin typeface="Cambria Math" panose="02040503050406030204" pitchFamily="18" charset="0"/>
                                  <a:cs typeface="+mn-cs"/>
                                </a:rPr>
                                <m:t>𝒏</m:t>
                              </m:r>
                              <m:r>
                                <a:rPr lang="en-US" sz="3500" b="1" i="1" smtClean="0">
                                  <a:latin typeface="Cambria Math" panose="02040503050406030204" pitchFamily="18" charset="0"/>
                                  <a:cs typeface="+mn-cs"/>
                                </a:rPr>
                                <m:t>−</m:t>
                              </m:r>
                              <m:r>
                                <a:rPr lang="en-US" sz="3500" b="1" i="1" smtClean="0">
                                  <a:latin typeface="Cambria Math" panose="02040503050406030204" pitchFamily="18" charset="0"/>
                                  <a:cs typeface="+mn-cs"/>
                                </a:rPr>
                                <m:t>𝟏</m:t>
                              </m:r>
                            </m:e>
                          </m:d>
                        </m:num>
                        <m:den>
                          <m:r>
                            <a:rPr lang="en-US" sz="3500" b="1" i="1" smtClean="0">
                              <a:latin typeface="Cambria Math" panose="02040503050406030204" pitchFamily="18" charset="0"/>
                              <a:cs typeface="+mn-cs"/>
                            </a:rPr>
                            <m:t>𝟐</m:t>
                          </m:r>
                        </m:den>
                      </m:f>
                    </m:oMath>
                  </m:oMathPara>
                </a14:m>
                <a:endParaRPr lang="he-IL" sz="3500" b="1" dirty="0">
                  <a:latin typeface="Abadi" panose="020B0604020202020204" pitchFamily="34" charset="0"/>
                  <a:cs typeface="+mn-cs"/>
                </a:endParaRPr>
              </a:p>
            </p:txBody>
          </p:sp>
        </mc:Choice>
        <mc:Fallback xmlns="">
          <p:sp>
            <p:nvSpPr>
              <p:cNvPr id="12" name="Title 1">
                <a:extLst>
                  <a:ext uri="{FF2B5EF4-FFF2-40B4-BE49-F238E27FC236}">
                    <a16:creationId xmlns:a16="http://schemas.microsoft.com/office/drawing/2014/main" id="{79F090F9-6933-423F-AD1D-E36F98A1501B}"/>
                  </a:ext>
                </a:extLst>
              </p:cNvPr>
              <p:cNvSpPr txBox="1">
                <a:spLocks noRot="1" noChangeAspect="1" noMove="1" noResize="1" noEditPoints="1" noAdjustHandles="1" noChangeArrowheads="1" noChangeShapeType="1" noTextEdit="1"/>
              </p:cNvSpPr>
              <p:nvPr/>
            </p:nvSpPr>
            <p:spPr>
              <a:xfrm>
                <a:off x="-3837040" y="1364257"/>
                <a:ext cx="8790039" cy="1937890"/>
              </a:xfrm>
              <a:prstGeom prst="rect">
                <a:avLst/>
              </a:prstGeom>
              <a:blipFill>
                <a:blip r:embed="rId6"/>
                <a:stretch>
                  <a:fillRect r="-302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itle 1">
                <a:extLst>
                  <a:ext uri="{FF2B5EF4-FFF2-40B4-BE49-F238E27FC236}">
                    <a16:creationId xmlns:a16="http://schemas.microsoft.com/office/drawing/2014/main" id="{7ACA2BEE-3E2D-4425-8F60-C9058CB20F7A}"/>
                  </a:ext>
                </a:extLst>
              </p:cNvPr>
              <p:cNvSpPr txBox="1">
                <a:spLocks/>
              </p:cNvSpPr>
              <p:nvPr/>
            </p:nvSpPr>
            <p:spPr>
              <a:xfrm>
                <a:off x="-3003757" y="2816680"/>
                <a:ext cx="7123472" cy="148575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3500" b="1" i="1" smtClean="0">
                          <a:latin typeface="Cambria Math" panose="02040503050406030204" pitchFamily="18" charset="0"/>
                          <a:cs typeface="+mn-cs"/>
                        </a:rPr>
                        <m:t>=</m:t>
                      </m:r>
                      <m:f>
                        <m:fPr>
                          <m:ctrlPr>
                            <a:rPr lang="en-US" sz="3500" b="1" i="1" smtClean="0">
                              <a:latin typeface="Cambria Math" panose="02040503050406030204" pitchFamily="18" charset="0"/>
                              <a:cs typeface="+mn-cs"/>
                            </a:rPr>
                          </m:ctrlPr>
                        </m:fPr>
                        <m:num>
                          <m:sSup>
                            <m:sSupPr>
                              <m:ctrlPr>
                                <a:rPr lang="en-US" sz="3500" b="1" i="1" smtClean="0">
                                  <a:latin typeface="Cambria Math" panose="02040503050406030204" pitchFamily="18" charset="0"/>
                                  <a:cs typeface="+mn-cs"/>
                                </a:rPr>
                              </m:ctrlPr>
                            </m:sSupPr>
                            <m:e>
                              <m:r>
                                <a:rPr lang="en-US" sz="3500" b="1" i="1" smtClean="0">
                                  <a:latin typeface="Cambria Math" panose="02040503050406030204" pitchFamily="18" charset="0"/>
                                  <a:cs typeface="+mn-cs"/>
                                </a:rPr>
                                <m:t>𝒏</m:t>
                              </m:r>
                            </m:e>
                            <m:sup>
                              <m:r>
                                <a:rPr lang="en-US" sz="3500" b="1" i="1" smtClean="0">
                                  <a:latin typeface="Cambria Math" panose="02040503050406030204" pitchFamily="18" charset="0"/>
                                  <a:cs typeface="+mn-cs"/>
                                </a:rPr>
                                <m:t>𝟐</m:t>
                              </m:r>
                            </m:sup>
                          </m:sSup>
                        </m:num>
                        <m:den>
                          <m:r>
                            <a:rPr lang="en-US" sz="3500" b="1" i="1" smtClean="0">
                              <a:latin typeface="Cambria Math" panose="02040503050406030204" pitchFamily="18" charset="0"/>
                              <a:cs typeface="+mn-cs"/>
                            </a:rPr>
                            <m:t>𝟐</m:t>
                          </m:r>
                        </m:den>
                      </m:f>
                      <m:r>
                        <a:rPr lang="en-US" sz="3500" b="1" i="1" smtClean="0">
                          <a:latin typeface="Cambria Math" panose="02040503050406030204" pitchFamily="18" charset="0"/>
                          <a:cs typeface="+mn-cs"/>
                        </a:rPr>
                        <m:t>−</m:t>
                      </m:r>
                      <m:f>
                        <m:fPr>
                          <m:ctrlPr>
                            <a:rPr lang="en-US" sz="3500" b="1" i="1" smtClean="0">
                              <a:latin typeface="Cambria Math" panose="02040503050406030204" pitchFamily="18" charset="0"/>
                              <a:cs typeface="+mn-cs"/>
                            </a:rPr>
                          </m:ctrlPr>
                        </m:fPr>
                        <m:num>
                          <m:r>
                            <a:rPr lang="en-US" sz="3500" b="1" i="1" smtClean="0">
                              <a:latin typeface="Cambria Math" panose="02040503050406030204" pitchFamily="18" charset="0"/>
                              <a:cs typeface="+mn-cs"/>
                            </a:rPr>
                            <m:t>𝒏</m:t>
                          </m:r>
                        </m:num>
                        <m:den>
                          <m:r>
                            <a:rPr lang="en-US" sz="3500" b="1" i="1" smtClean="0">
                              <a:latin typeface="Cambria Math" panose="02040503050406030204" pitchFamily="18" charset="0"/>
                              <a:cs typeface="+mn-cs"/>
                            </a:rPr>
                            <m:t>𝟐</m:t>
                          </m:r>
                        </m:den>
                      </m:f>
                      <m:r>
                        <a:rPr lang="en-US" sz="3500" b="1" i="1" smtClean="0">
                          <a:latin typeface="Cambria Math" panose="02040503050406030204" pitchFamily="18" charset="0"/>
                          <a:cs typeface="+mn-cs"/>
                        </a:rPr>
                        <m:t>=</m:t>
                      </m:r>
                      <m:r>
                        <a:rPr lang="en-US" sz="3500" b="1" i="1" smtClean="0">
                          <a:latin typeface="Cambria Math" panose="02040503050406030204" pitchFamily="18" charset="0"/>
                          <a:cs typeface="+mn-cs"/>
                        </a:rPr>
                        <m:t>𝑶</m:t>
                      </m:r>
                      <m:r>
                        <a:rPr lang="en-US" sz="3500" b="1" i="1" smtClean="0">
                          <a:latin typeface="Cambria Math" panose="02040503050406030204" pitchFamily="18" charset="0"/>
                          <a:cs typeface="+mn-cs"/>
                        </a:rPr>
                        <m:t>(</m:t>
                      </m:r>
                      <m:sSup>
                        <m:sSupPr>
                          <m:ctrlPr>
                            <a:rPr lang="en-US" sz="3500" b="1" i="1" smtClean="0">
                              <a:latin typeface="Cambria Math" panose="02040503050406030204" pitchFamily="18" charset="0"/>
                              <a:cs typeface="+mn-cs"/>
                            </a:rPr>
                          </m:ctrlPr>
                        </m:sSupPr>
                        <m:e>
                          <m:r>
                            <a:rPr lang="en-US" sz="3500" b="1" i="1" smtClean="0">
                              <a:latin typeface="Cambria Math" panose="02040503050406030204" pitchFamily="18" charset="0"/>
                              <a:cs typeface="+mn-cs"/>
                            </a:rPr>
                            <m:t>𝒏</m:t>
                          </m:r>
                        </m:e>
                        <m:sup>
                          <m:r>
                            <a:rPr lang="en-US" sz="3500" b="1" i="1" smtClean="0">
                              <a:latin typeface="Cambria Math" panose="02040503050406030204" pitchFamily="18" charset="0"/>
                              <a:cs typeface="+mn-cs"/>
                            </a:rPr>
                            <m:t>𝟐</m:t>
                          </m:r>
                        </m:sup>
                      </m:sSup>
                      <m:r>
                        <a:rPr lang="en-US" sz="3500" b="1" i="1" smtClean="0">
                          <a:latin typeface="Cambria Math" panose="02040503050406030204" pitchFamily="18" charset="0"/>
                          <a:cs typeface="+mn-cs"/>
                        </a:rPr>
                        <m:t>)</m:t>
                      </m:r>
                    </m:oMath>
                  </m:oMathPara>
                </a14:m>
                <a:endParaRPr lang="he-IL" sz="3500" b="1" dirty="0">
                  <a:latin typeface="Abadi" panose="020B0604020202020204" pitchFamily="34" charset="0"/>
                  <a:cs typeface="+mn-cs"/>
                </a:endParaRPr>
              </a:p>
            </p:txBody>
          </p:sp>
        </mc:Choice>
        <mc:Fallback xmlns="">
          <p:sp>
            <p:nvSpPr>
              <p:cNvPr id="15" name="Title 1">
                <a:extLst>
                  <a:ext uri="{FF2B5EF4-FFF2-40B4-BE49-F238E27FC236}">
                    <a16:creationId xmlns:a16="http://schemas.microsoft.com/office/drawing/2014/main" id="{7ACA2BEE-3E2D-4425-8F60-C9058CB20F7A}"/>
                  </a:ext>
                </a:extLst>
              </p:cNvPr>
              <p:cNvSpPr txBox="1">
                <a:spLocks noRot="1" noChangeAspect="1" noMove="1" noResize="1" noEditPoints="1" noAdjustHandles="1" noChangeArrowheads="1" noChangeShapeType="1" noTextEdit="1"/>
              </p:cNvSpPr>
              <p:nvPr/>
            </p:nvSpPr>
            <p:spPr>
              <a:xfrm>
                <a:off x="-3003757" y="2816680"/>
                <a:ext cx="7123472" cy="1485753"/>
              </a:xfrm>
              <a:prstGeom prst="rect">
                <a:avLst/>
              </a:prstGeom>
              <a:blipFill>
                <a:blip r:embed="rId7"/>
                <a:stretch>
                  <a:fillRect/>
                </a:stretch>
              </a:blipFill>
            </p:spPr>
            <p:txBody>
              <a:bodyPr/>
              <a:lstStyle/>
              <a:p>
                <a:r>
                  <a:rPr lang="he-IL">
                    <a:noFill/>
                  </a:rPr>
                  <a:t> </a:t>
                </a:r>
              </a:p>
            </p:txBody>
          </p:sp>
        </mc:Fallback>
      </mc:AlternateContent>
      <p:sp>
        <p:nvSpPr>
          <p:cNvPr id="14" name="Title 1">
            <a:extLst>
              <a:ext uri="{FF2B5EF4-FFF2-40B4-BE49-F238E27FC236}">
                <a16:creationId xmlns:a16="http://schemas.microsoft.com/office/drawing/2014/main" id="{B82417CD-EBC5-468C-9374-97174D4543A4}"/>
              </a:ext>
            </a:extLst>
          </p:cNvPr>
          <p:cNvSpPr txBox="1">
            <a:spLocks/>
          </p:cNvSpPr>
          <p:nvPr/>
        </p:nvSpPr>
        <p:spPr>
          <a:xfrm>
            <a:off x="914400" y="-1082446"/>
            <a:ext cx="9753600" cy="2387600"/>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b="1" dirty="0">
                <a:latin typeface="Abadi" panose="020B0604020202020204" pitchFamily="34" charset="0"/>
                <a:cs typeface="+mn-cs"/>
              </a:rPr>
              <a:t>מיונים – חסם עליון למיון בועות</a:t>
            </a:r>
          </a:p>
        </p:txBody>
      </p:sp>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990AD91C-17FA-42E4-864A-A4B15B363739}"/>
                  </a:ext>
                </a:extLst>
              </p:cNvPr>
              <p:cNvSpPr txBox="1">
                <a:spLocks/>
              </p:cNvSpPr>
              <p:nvPr/>
            </p:nvSpPr>
            <p:spPr>
              <a:xfrm>
                <a:off x="3683676" y="4681452"/>
                <a:ext cx="7123472" cy="148575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𝑺</m:t>
                      </m:r>
                      <m:d>
                        <m:dPr>
                          <m:ctrlPr>
                            <a:rPr lang="en-US" sz="3600" b="1" i="1">
                              <a:latin typeface="Cambria Math" panose="02040503050406030204" pitchFamily="18" charset="0"/>
                            </a:rPr>
                          </m:ctrlPr>
                        </m:dPr>
                        <m:e>
                          <m:r>
                            <a:rPr lang="en-US" sz="3600" b="1" i="1">
                              <a:latin typeface="Cambria Math" panose="02040503050406030204" pitchFamily="18" charset="0"/>
                            </a:rPr>
                            <m:t>𝒏</m:t>
                          </m:r>
                        </m:e>
                      </m:d>
                      <m:r>
                        <a:rPr lang="en-US" sz="3600" b="1" i="1" smtClean="0">
                          <a:latin typeface="Cambria Math" panose="02040503050406030204" pitchFamily="18" charset="0"/>
                        </a:rPr>
                        <m:t> </m:t>
                      </m:r>
                      <m:r>
                        <a:rPr lang="en-US" sz="3500" b="1" i="1" smtClean="0">
                          <a:latin typeface="Cambria Math" panose="02040503050406030204" pitchFamily="18" charset="0"/>
                          <a:cs typeface="+mn-cs"/>
                        </a:rPr>
                        <m:t>=</m:t>
                      </m:r>
                      <m:f>
                        <m:fPr>
                          <m:ctrlPr>
                            <a:rPr lang="en-US" sz="3500" b="1" i="1">
                              <a:latin typeface="Cambria Math" panose="02040503050406030204" pitchFamily="18" charset="0"/>
                            </a:rPr>
                          </m:ctrlPr>
                        </m:fPr>
                        <m:num>
                          <m:r>
                            <a:rPr lang="en-US" sz="3500" b="1" i="1">
                              <a:latin typeface="Cambria Math" panose="02040503050406030204" pitchFamily="18" charset="0"/>
                            </a:rPr>
                            <m:t>𝒏</m:t>
                          </m:r>
                          <m:r>
                            <a:rPr lang="en-US" sz="3500" b="1" i="1">
                              <a:latin typeface="Cambria Math" panose="02040503050406030204" pitchFamily="18" charset="0"/>
                            </a:rPr>
                            <m:t>∙</m:t>
                          </m:r>
                          <m:d>
                            <m:dPr>
                              <m:ctrlPr>
                                <a:rPr lang="en-US" sz="3500" b="1" i="1">
                                  <a:latin typeface="Cambria Math" panose="02040503050406030204" pitchFamily="18" charset="0"/>
                                </a:rPr>
                              </m:ctrlPr>
                            </m:dPr>
                            <m:e>
                              <m:r>
                                <a:rPr lang="en-US" sz="3500" b="1" i="1" smtClean="0">
                                  <a:latin typeface="Cambria Math" panose="02040503050406030204" pitchFamily="18" charset="0"/>
                                </a:rPr>
                                <m:t>𝒂</m:t>
                              </m:r>
                              <m:r>
                                <a:rPr lang="en-US" sz="3500" b="1" i="1" smtClean="0">
                                  <a:latin typeface="Cambria Math" panose="02040503050406030204" pitchFamily="18" charset="0"/>
                                </a:rPr>
                                <m:t>𝟏</m:t>
                              </m:r>
                              <m:r>
                                <a:rPr lang="en-US" sz="3500" b="1" i="1" smtClean="0">
                                  <a:latin typeface="Cambria Math" panose="02040503050406030204" pitchFamily="18" charset="0"/>
                                </a:rPr>
                                <m:t>+</m:t>
                              </m:r>
                              <m:r>
                                <a:rPr lang="en-US" sz="3500" b="1" i="1" smtClean="0">
                                  <a:latin typeface="Cambria Math" panose="02040503050406030204" pitchFamily="18" charset="0"/>
                                </a:rPr>
                                <m:t>𝒂𝒏</m:t>
                              </m:r>
                            </m:e>
                          </m:d>
                        </m:num>
                        <m:den>
                          <m:r>
                            <a:rPr lang="en-US" sz="3500" b="1" i="1">
                              <a:latin typeface="Cambria Math" panose="02040503050406030204" pitchFamily="18" charset="0"/>
                            </a:rPr>
                            <m:t>𝟐</m:t>
                          </m:r>
                        </m:den>
                      </m:f>
                    </m:oMath>
                  </m:oMathPara>
                </a14:m>
                <a:endParaRPr lang="he-IL" sz="3500" b="1" dirty="0">
                  <a:latin typeface="Abadi" panose="020B0604020202020204" pitchFamily="34" charset="0"/>
                  <a:cs typeface="+mn-cs"/>
                </a:endParaRPr>
              </a:p>
            </p:txBody>
          </p:sp>
        </mc:Choice>
        <mc:Fallback xmlns="">
          <p:sp>
            <p:nvSpPr>
              <p:cNvPr id="13" name="Title 1">
                <a:extLst>
                  <a:ext uri="{FF2B5EF4-FFF2-40B4-BE49-F238E27FC236}">
                    <a16:creationId xmlns:a16="http://schemas.microsoft.com/office/drawing/2014/main" id="{990AD91C-17FA-42E4-864A-A4B15B363739}"/>
                  </a:ext>
                </a:extLst>
              </p:cNvPr>
              <p:cNvSpPr txBox="1">
                <a:spLocks noRot="1" noChangeAspect="1" noMove="1" noResize="1" noEditPoints="1" noAdjustHandles="1" noChangeArrowheads="1" noChangeShapeType="1" noTextEdit="1"/>
              </p:cNvSpPr>
              <p:nvPr/>
            </p:nvSpPr>
            <p:spPr>
              <a:xfrm>
                <a:off x="3683676" y="4681452"/>
                <a:ext cx="7123472" cy="1485753"/>
              </a:xfrm>
              <a:prstGeom prst="rect">
                <a:avLst/>
              </a:prstGeom>
              <a:blipFill>
                <a:blip r:embed="rId8"/>
                <a:stretch>
                  <a:fillRect r="-855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D9841B3C-EF80-472A-B361-1A427CA65F1A}"/>
              </a:ext>
            </a:extLst>
          </p:cNvPr>
          <p:cNvSpPr txBox="1"/>
          <p:nvPr/>
        </p:nvSpPr>
        <p:spPr>
          <a:xfrm>
            <a:off x="8209507" y="4302433"/>
            <a:ext cx="8155056" cy="523220"/>
          </a:xfrm>
          <a:prstGeom prst="rect">
            <a:avLst/>
          </a:prstGeom>
          <a:noFill/>
        </p:spPr>
        <p:txBody>
          <a:bodyPr wrap="square">
            <a:spAutoFit/>
          </a:bodyPr>
          <a:lstStyle/>
          <a:p>
            <a:r>
              <a:rPr lang="he-IL" sz="2800" b="1" dirty="0">
                <a:latin typeface="Abadi" panose="020B0604020202020204" pitchFamily="34" charset="0"/>
                <a:ea typeface="+mj-ea"/>
              </a:rPr>
              <a:t>סכום</a:t>
            </a:r>
            <a:r>
              <a:rPr lang="he-IL" sz="2800" b="1" dirty="0"/>
              <a:t> סדרה חשבונית-</a:t>
            </a:r>
            <a:endParaRPr lang="en-US" sz="2800" b="1" dirty="0"/>
          </a:p>
        </p:txBody>
      </p:sp>
    </p:spTree>
    <p:extLst>
      <p:ext uri="{BB962C8B-B14F-4D97-AF65-F5344CB8AC3E}">
        <p14:creationId xmlns:p14="http://schemas.microsoft.com/office/powerpoint/2010/main" val="185895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15" grpId="0"/>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EF3001B-E419-4A91-8307-BCCA0B9F64AD}"/>
                  </a:ext>
                </a:extLst>
              </p:cNvPr>
              <p:cNvSpPr txBox="1">
                <a:spLocks/>
              </p:cNvSpPr>
              <p:nvPr/>
            </p:nvSpPr>
            <p:spPr>
              <a:xfrm>
                <a:off x="978195" y="959005"/>
                <a:ext cx="9753600" cy="4442334"/>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18400" b="1" i="0" smtClean="0">
                          <a:latin typeface="Cambria Math" panose="02040503050406030204" pitchFamily="18" charset="0"/>
                          <a:cs typeface="+mn-cs"/>
                        </a:rPr>
                        <m:t>𝛀</m:t>
                      </m:r>
                    </m:oMath>
                  </m:oMathPara>
                </a14:m>
                <a:endParaRPr lang="en-US" sz="18400" b="1" i="1" dirty="0">
                  <a:latin typeface="Abadi" panose="020B0604020202020204" pitchFamily="34" charset="0"/>
                  <a:cs typeface="+mn-cs"/>
                </a:endParaRPr>
              </a:p>
              <a:p>
                <a:pPr algn="ctr"/>
                <a:r>
                  <a:rPr lang="en-US" sz="8000" b="1" dirty="0">
                    <a:latin typeface="Abadi" panose="020B0604020202020204" pitchFamily="34" charset="0"/>
                    <a:cs typeface="+mn-cs"/>
                  </a:rPr>
                  <a:t>Omega </a:t>
                </a:r>
                <a:endParaRPr lang="he-IL" sz="18400" b="1" i="1" dirty="0">
                  <a:latin typeface="Abadi" panose="020B0604020202020204" pitchFamily="34" charset="0"/>
                  <a:cs typeface="+mn-cs"/>
                </a:endParaRPr>
              </a:p>
            </p:txBody>
          </p:sp>
        </mc:Choice>
        <mc:Fallback xmlns="">
          <p:sp>
            <p:nvSpPr>
              <p:cNvPr id="4" name="Title 1">
                <a:extLst>
                  <a:ext uri="{FF2B5EF4-FFF2-40B4-BE49-F238E27FC236}">
                    <a16:creationId xmlns:a16="http://schemas.microsoft.com/office/drawing/2014/main" id="{AEF3001B-E419-4A91-8307-BCCA0B9F64AD}"/>
                  </a:ext>
                </a:extLst>
              </p:cNvPr>
              <p:cNvSpPr txBox="1">
                <a:spLocks noRot="1" noChangeAspect="1" noMove="1" noResize="1" noEditPoints="1" noAdjustHandles="1" noChangeArrowheads="1" noChangeShapeType="1" noTextEdit="1"/>
              </p:cNvSpPr>
              <p:nvPr/>
            </p:nvSpPr>
            <p:spPr>
              <a:xfrm>
                <a:off x="978195" y="959005"/>
                <a:ext cx="9753600" cy="4442334"/>
              </a:xfrm>
              <a:prstGeom prst="rect">
                <a:avLst/>
              </a:prstGeom>
              <a:blipFill>
                <a:blip r:embed="rId2"/>
                <a:stretch>
                  <a:fillRect b="-4664"/>
                </a:stretch>
              </a:blipFill>
            </p:spPr>
            <p:txBody>
              <a:bodyPr/>
              <a:lstStyle/>
              <a:p>
                <a:r>
                  <a:rPr lang="he-IL">
                    <a:noFill/>
                  </a:rPr>
                  <a:t> </a:t>
                </a:r>
              </a:p>
            </p:txBody>
          </p:sp>
        </mc:Fallback>
      </mc:AlternateContent>
      <p:sp>
        <p:nvSpPr>
          <p:cNvPr id="5" name="Rectangle 4">
            <a:extLst>
              <a:ext uri="{FF2B5EF4-FFF2-40B4-BE49-F238E27FC236}">
                <a16:creationId xmlns:a16="http://schemas.microsoft.com/office/drawing/2014/main" id="{3C806D47-100D-4E3B-ABDD-417DADE74D19}"/>
              </a:ext>
            </a:extLst>
          </p:cNvPr>
          <p:cNvSpPr/>
          <p:nvPr/>
        </p:nvSpPr>
        <p:spPr>
          <a:xfrm>
            <a:off x="3295640" y="189564"/>
            <a:ext cx="5214889" cy="769441"/>
          </a:xfrm>
          <a:prstGeom prst="rect">
            <a:avLst/>
          </a:prstGeom>
        </p:spPr>
        <p:txBody>
          <a:bodyPr wrap="none">
            <a:spAutoFit/>
          </a:bodyPr>
          <a:lstStyle/>
          <a:p>
            <a:r>
              <a:rPr lang="he-IL" sz="4400" dirty="0"/>
              <a:t>חסם אסימפטוטי תחתון</a:t>
            </a:r>
          </a:p>
        </p:txBody>
      </p:sp>
      <p:sp>
        <p:nvSpPr>
          <p:cNvPr id="6" name="Subtitle 2">
            <a:extLst>
              <a:ext uri="{FF2B5EF4-FFF2-40B4-BE49-F238E27FC236}">
                <a16:creationId xmlns:a16="http://schemas.microsoft.com/office/drawing/2014/main" id="{5F9A5869-34DA-4A64-B0D9-28302D843493}"/>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1664405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91CBCA4-ACE0-4D2D-BBDA-094FB5A5A399}"/>
                  </a:ext>
                </a:extLst>
              </p:cNvPr>
              <p:cNvSpPr/>
              <p:nvPr/>
            </p:nvSpPr>
            <p:spPr>
              <a:xfrm>
                <a:off x="990600" y="959005"/>
                <a:ext cx="10782300" cy="4955203"/>
              </a:xfrm>
              <a:prstGeom prst="rect">
                <a:avLst/>
              </a:prstGeom>
            </p:spPr>
            <p:txBody>
              <a:bodyPr wrap="square">
                <a:spAutoFit/>
              </a:bodyPr>
              <a:lstStyle/>
              <a:p>
                <a:pPr algn="r" rtl="1"/>
                <a:endParaRPr lang="he-IL" sz="4000" dirty="0"/>
              </a:p>
              <a:p>
                <a:pPr algn="r" rtl="1"/>
                <a:r>
                  <a:rPr lang="he-IL" sz="4000" dirty="0"/>
                  <a:t>לעיתים נרצה לדבר על </a:t>
                </a:r>
                <a:r>
                  <a:rPr lang="he-IL" sz="4000" b="1" u="sng" dirty="0"/>
                  <a:t>חסם תחתון</a:t>
                </a:r>
                <a:r>
                  <a:rPr lang="he-IL" sz="4000" dirty="0"/>
                  <a:t> לבעיה מסויימת. </a:t>
                </a:r>
              </a:p>
              <a:p>
                <a:pPr algn="r" rtl="1"/>
                <a:endParaRPr lang="he-IL" sz="4000" dirty="0"/>
              </a:p>
              <a:p>
                <a:pPr algn="r" rtl="1"/>
                <a:r>
                  <a:rPr lang="he-IL" sz="4000" b="1" u="sng" dirty="0"/>
                  <a:t>לדוגמא</a:t>
                </a:r>
              </a:p>
              <a:p>
                <a:pPr algn="r" rtl="1"/>
                <a:r>
                  <a:rPr lang="he-IL" sz="4000" dirty="0"/>
                  <a:t>	מיון של </a:t>
                </a:r>
                <a14:m>
                  <m:oMath xmlns:m="http://schemas.openxmlformats.org/officeDocument/2006/math">
                    <m:r>
                      <a:rPr lang="en-US" sz="4000" b="0" i="1" smtClean="0">
                        <a:latin typeface="Cambria Math" panose="02040503050406030204" pitchFamily="18" charset="0"/>
                      </a:rPr>
                      <m:t>𝑛</m:t>
                    </m:r>
                  </m:oMath>
                </a14:m>
                <a:r>
                  <a:rPr lang="he-IL" sz="4000" dirty="0"/>
                  <a:t> מספרים דורש </a:t>
                </a:r>
                <a:r>
                  <a:rPr lang="he-IL" sz="4000" b="1" u="sng" dirty="0"/>
                  <a:t>לפחות</a:t>
                </a:r>
                <a:r>
                  <a:rPr lang="he-IL" sz="4000" dirty="0"/>
                  <a:t> </a:t>
                </a:r>
                <a14:m>
                  <m:oMath xmlns:m="http://schemas.openxmlformats.org/officeDocument/2006/math">
                    <m:r>
                      <a:rPr lang="en-US" sz="4000" b="0" i="1" smtClean="0">
                        <a:latin typeface="Cambria Math" panose="02040503050406030204" pitchFamily="18" charset="0"/>
                      </a:rPr>
                      <m:t>𝑛</m:t>
                    </m:r>
                  </m:oMath>
                </a14:m>
                <a:r>
                  <a:rPr lang="he-IL" sz="4000" dirty="0"/>
                  <a:t> פעולות</a:t>
                </a:r>
              </a:p>
              <a:p>
                <a:pPr algn="r" rtl="1"/>
                <a:r>
                  <a:rPr lang="he-IL" sz="4000" b="1" dirty="0"/>
                  <a:t>		למה?</a:t>
                </a:r>
              </a:p>
              <a:p>
                <a:pPr algn="r" rtl="1"/>
                <a:endParaRPr lang="he-IL" sz="4000" dirty="0"/>
              </a:p>
              <a:p>
                <a:pPr algn="r" rtl="1"/>
                <a:endParaRPr lang="he-IL" sz="3600" b="1" dirty="0"/>
              </a:p>
            </p:txBody>
          </p:sp>
        </mc:Choice>
        <mc:Fallback xmlns="">
          <p:sp>
            <p:nvSpPr>
              <p:cNvPr id="5" name="Rectangle 4">
                <a:extLst>
                  <a:ext uri="{FF2B5EF4-FFF2-40B4-BE49-F238E27FC236}">
                    <a16:creationId xmlns:a16="http://schemas.microsoft.com/office/drawing/2014/main" id="{E91CBCA4-ACE0-4D2D-BBDA-094FB5A5A399}"/>
                  </a:ext>
                </a:extLst>
              </p:cNvPr>
              <p:cNvSpPr>
                <a:spLocks noRot="1" noChangeAspect="1" noMove="1" noResize="1" noEditPoints="1" noAdjustHandles="1" noChangeArrowheads="1" noChangeShapeType="1" noTextEdit="1"/>
              </p:cNvSpPr>
              <p:nvPr/>
            </p:nvSpPr>
            <p:spPr>
              <a:xfrm>
                <a:off x="990600" y="959005"/>
                <a:ext cx="10782300" cy="4955203"/>
              </a:xfrm>
              <a:prstGeom prst="rect">
                <a:avLst/>
              </a:prstGeom>
              <a:blipFill>
                <a:blip r:embed="rId2"/>
                <a:stretch>
                  <a:fillRect r="-2036"/>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8EEE3E1-8485-47DB-856B-3F41AF8BBF62}"/>
                  </a:ext>
                </a:extLst>
              </p:cNvPr>
              <p:cNvSpPr/>
              <p:nvPr/>
            </p:nvSpPr>
            <p:spPr>
              <a:xfrm>
                <a:off x="3295640" y="189564"/>
                <a:ext cx="5912196" cy="769441"/>
              </a:xfrm>
              <a:prstGeom prst="rect">
                <a:avLst/>
              </a:prstGeom>
            </p:spPr>
            <p:txBody>
              <a:bodyPr wrap="none">
                <a:spAutoFit/>
              </a:bodyPr>
              <a:lstStyle/>
              <a:p>
                <a:r>
                  <a:rPr lang="he-IL" sz="4400" b="1" dirty="0"/>
                  <a:t> </a:t>
                </a:r>
                <a14:m>
                  <m:oMath xmlns:m="http://schemas.openxmlformats.org/officeDocument/2006/math">
                    <m:r>
                      <a:rPr lang="en-US" sz="4400" b="1" i="0" smtClean="0">
                        <a:latin typeface="Cambria Math" panose="02040503050406030204" pitchFamily="18" charset="0"/>
                      </a:rPr>
                      <m:t>𝛀</m:t>
                    </m:r>
                    <m:r>
                      <a:rPr lang="en-US" sz="4400" b="1" i="1" smtClean="0">
                        <a:latin typeface="Cambria Math" panose="02040503050406030204" pitchFamily="18" charset="0"/>
                      </a:rPr>
                      <m:t> </m:t>
                    </m:r>
                  </m:oMath>
                </a14:m>
                <a:r>
                  <a:rPr lang="he-IL" sz="4400" dirty="0"/>
                  <a:t>חסם אסימפטוטי תחתון</a:t>
                </a:r>
              </a:p>
            </p:txBody>
          </p:sp>
        </mc:Choice>
        <mc:Fallback xmlns="">
          <p:sp>
            <p:nvSpPr>
              <p:cNvPr id="6" name="Rectangle 5">
                <a:extLst>
                  <a:ext uri="{FF2B5EF4-FFF2-40B4-BE49-F238E27FC236}">
                    <a16:creationId xmlns:a16="http://schemas.microsoft.com/office/drawing/2014/main" id="{08EEE3E1-8485-47DB-856B-3F41AF8BBF62}"/>
                  </a:ext>
                </a:extLst>
              </p:cNvPr>
              <p:cNvSpPr>
                <a:spLocks noRot="1" noChangeAspect="1" noMove="1" noResize="1" noEditPoints="1" noAdjustHandles="1" noChangeArrowheads="1" noChangeShapeType="1" noTextEdit="1"/>
              </p:cNvSpPr>
              <p:nvPr/>
            </p:nvSpPr>
            <p:spPr>
              <a:xfrm>
                <a:off x="3295640" y="189564"/>
                <a:ext cx="5912196" cy="769441"/>
              </a:xfrm>
              <a:prstGeom prst="rect">
                <a:avLst/>
              </a:prstGeom>
              <a:blipFill>
                <a:blip r:embed="rId3"/>
                <a:stretch>
                  <a:fillRect l="-4334" t="-16667" r="-3302" b="-36508"/>
                </a:stretch>
              </a:blipFill>
            </p:spPr>
            <p:txBody>
              <a:bodyPr/>
              <a:lstStyle/>
              <a:p>
                <a:r>
                  <a:rPr lang="he-IL">
                    <a:noFill/>
                  </a:rPr>
                  <a:t> </a:t>
                </a:r>
              </a:p>
            </p:txBody>
          </p:sp>
        </mc:Fallback>
      </mc:AlternateContent>
      <p:sp>
        <p:nvSpPr>
          <p:cNvPr id="4" name="Subtitle 2">
            <a:extLst>
              <a:ext uri="{FF2B5EF4-FFF2-40B4-BE49-F238E27FC236}">
                <a16:creationId xmlns:a16="http://schemas.microsoft.com/office/drawing/2014/main" id="{AA8CB1B3-085F-4778-9466-DB28D745B6C2}"/>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188854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405288" cy="646331"/>
          </a:xfrm>
          <a:prstGeom prst="rect">
            <a:avLst/>
          </a:prstGeom>
        </p:spPr>
        <p:txBody>
          <a:bodyPr wrap="square">
            <a:spAutoFit/>
          </a:bodyPr>
          <a:lstStyle/>
          <a:p>
            <a:pPr marL="285750" indent="-285750">
              <a:buFont typeface="Arial" panose="020B0604020202020204" pitchFamily="34" charset="0"/>
              <a:buChar char="•"/>
            </a:pPr>
            <a:r>
              <a:rPr lang="en-US" b="1" dirty="0">
                <a:solidFill>
                  <a:srgbClr val="F1C438"/>
                </a:solidFill>
                <a:latin typeface="Consolas" panose="020B0609020204030204" pitchFamily="49" charset="0"/>
              </a:rPr>
              <a:t>push</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pop</a:t>
            </a:r>
          </a:p>
        </p:txBody>
      </p:sp>
      <p:sp>
        <p:nvSpPr>
          <p:cNvPr id="13" name="Title 1">
            <a:extLst>
              <a:ext uri="{FF2B5EF4-FFF2-40B4-BE49-F238E27FC236}">
                <a16:creationId xmlns:a16="http://schemas.microsoft.com/office/drawing/2014/main" id="{6742CBF8-26CB-4968-A5A3-291CC9361DE6}"/>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 </a:t>
            </a:r>
            <a:r>
              <a:rPr lang="en-US" sz="6600" dirty="0">
                <a:cs typeface="+mn-cs"/>
              </a:rPr>
              <a:t>Stack</a:t>
            </a:r>
            <a:endParaRPr lang="he-IL" sz="6600" dirty="0">
              <a:latin typeface="Abadi" panose="020B0604020202020204" pitchFamily="34" charset="0"/>
              <a:cs typeface="+mn-cs"/>
            </a:endParaRPr>
          </a:p>
        </p:txBody>
      </p:sp>
      <p:sp>
        <p:nvSpPr>
          <p:cNvPr id="14" name="Rectangle 13">
            <a:extLst>
              <a:ext uri="{FF2B5EF4-FFF2-40B4-BE49-F238E27FC236}">
                <a16:creationId xmlns:a16="http://schemas.microsoft.com/office/drawing/2014/main" id="{F18FADD7-4F21-4ECC-9D11-2EF1AFB94511}"/>
              </a:ext>
            </a:extLst>
          </p:cNvPr>
          <p:cNvSpPr/>
          <p:nvPr/>
        </p:nvSpPr>
        <p:spPr>
          <a:xfrm>
            <a:off x="3048000" y="1028343"/>
            <a:ext cx="6096000" cy="3785652"/>
          </a:xfrm>
          <a:prstGeom prst="rect">
            <a:avLst/>
          </a:prstGeom>
        </p:spPr>
        <p:txBody>
          <a:bodyPr>
            <a:spAutoFit/>
          </a:bodyPr>
          <a:lstStyle/>
          <a:p>
            <a:pPr marL="0" indent="0" algn="l" rtl="0">
              <a:buNone/>
            </a:pP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a:latin typeface="Consolas" panose="020B0609020204030204" pitchFamily="49" charset="0"/>
              </a:rPr>
              <a:t>class</a:t>
            </a:r>
            <a:r>
              <a:rPr lang="en-US" sz="1800" dirty="0">
                <a:latin typeface="Consolas" panose="020B0609020204030204" pitchFamily="49" charset="0"/>
              </a:rPr>
              <a:t> </a:t>
            </a:r>
            <a:r>
              <a:rPr lang="en-US" sz="1800" dirty="0" err="1">
                <a:latin typeface="Consolas" panose="020B0609020204030204" pitchFamily="49" charset="0"/>
              </a:rPr>
              <a:t>MyStack</a:t>
            </a:r>
            <a:r>
              <a:rPr lang="en-US" sz="1800" dirty="0">
                <a:latin typeface="Consolas" panose="020B0609020204030204" pitchFamily="49" charset="0"/>
              </a:rPr>
              <a:t> {</a:t>
            </a:r>
          </a:p>
          <a:p>
            <a:endParaRPr lang="en-US" b="1"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sz="2400" dirty="0">
                <a:solidFill>
                  <a:srgbClr val="FFFFFF"/>
                </a:solidFill>
                <a:latin typeface="Consolas" panose="020B0609020204030204" pitchFamily="49" charset="0"/>
              </a:rPr>
              <a:t>...</a:t>
            </a:r>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he-IL" dirty="0">
                <a:solidFill>
                  <a:srgbClr val="FFFFFF"/>
                </a:solidFill>
                <a:latin typeface="Consolas" panose="020B0609020204030204" pitchFamily="49" charset="0"/>
              </a:rPr>
              <a:t>{ </a:t>
            </a:r>
            <a:endParaRPr lang="he-IL" dirty="0"/>
          </a:p>
        </p:txBody>
      </p:sp>
      <p:sp>
        <p:nvSpPr>
          <p:cNvPr id="2" name="Rectangle 1">
            <a:extLst>
              <a:ext uri="{FF2B5EF4-FFF2-40B4-BE49-F238E27FC236}">
                <a16:creationId xmlns:a16="http://schemas.microsoft.com/office/drawing/2014/main" id="{F6DD9537-DFC7-4B23-8F12-37F0E064278D}"/>
              </a:ext>
            </a:extLst>
          </p:cNvPr>
          <p:cNvSpPr/>
          <p:nvPr/>
        </p:nvSpPr>
        <p:spPr>
          <a:xfrm>
            <a:off x="2944813" y="1666401"/>
            <a:ext cx="9399587" cy="2031325"/>
          </a:xfrm>
          <a:prstGeom prst="rect">
            <a:avLst/>
          </a:prstGeom>
        </p:spPr>
        <p:txBody>
          <a:bodyPr wrap="square">
            <a:spAutoFit/>
          </a:bodyPr>
          <a:lstStyle/>
          <a:p>
            <a:pPr marL="0" indent="0" algn="l" rtl="0">
              <a:buNone/>
            </a:pPr>
            <a:r>
              <a:rPr lang="en-US" sz="1800" b="1" dirty="0">
                <a:solidFill>
                  <a:schemeClr val="bg2">
                    <a:lumMod val="40000"/>
                    <a:lumOff val="60000"/>
                  </a:schemeClr>
                </a:solidFill>
                <a:latin typeface="Consolas" panose="020B0609020204030204" pitchFamily="49" charset="0"/>
              </a:rPr>
              <a:t>//the pop operation decrements the current index after checking for </a:t>
            </a:r>
            <a:br>
              <a:rPr lang="en-US" sz="1800" b="1" dirty="0">
                <a:solidFill>
                  <a:schemeClr val="bg2">
                    <a:lumMod val="40000"/>
                    <a:lumOff val="60000"/>
                  </a:schemeClr>
                </a:solidFill>
                <a:latin typeface="Consolas" panose="020B0609020204030204" pitchFamily="49" charset="0"/>
              </a:rPr>
            </a:br>
            <a:r>
              <a:rPr lang="en-US" sz="1800" b="1" dirty="0">
                <a:solidFill>
                  <a:schemeClr val="bg2">
                    <a:lumMod val="40000"/>
                    <a:lumOff val="60000"/>
                  </a:schemeClr>
                </a:solidFill>
                <a:latin typeface="Consolas" panose="020B0609020204030204" pitchFamily="49" charset="0"/>
              </a:rPr>
              <a:t>//underflow, and returns the item that was previously the top one:</a:t>
            </a:r>
            <a:br>
              <a:rPr lang="en-US" sz="1800" b="1" dirty="0">
                <a:solidFill>
                  <a:schemeClr val="accent6">
                    <a:lumMod val="75000"/>
                  </a:schemeClr>
                </a:solidFill>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public</a:t>
            </a:r>
            <a:r>
              <a:rPr lang="en-US" sz="1800" dirty="0">
                <a:latin typeface="Consolas" panose="020B0609020204030204" pitchFamily="49" charset="0"/>
              </a:rPr>
              <a:t> Integer </a:t>
            </a:r>
            <a:r>
              <a:rPr lang="en-US" sz="1800" b="1" dirty="0">
                <a:solidFill>
                  <a:srgbClr val="FFFF00"/>
                </a:solidFill>
                <a:latin typeface="Consolas" panose="020B0609020204030204" pitchFamily="49" charset="0"/>
              </a:rPr>
              <a:t>pop</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Integer result = </a:t>
            </a:r>
            <a:r>
              <a:rPr lang="en-US" sz="1800" b="1" dirty="0">
                <a:latin typeface="Consolas" panose="020B0609020204030204" pitchFamily="49" charset="0"/>
              </a:rPr>
              <a:t>null</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if</a:t>
            </a:r>
            <a:r>
              <a:rPr lang="en-US" sz="1800" dirty="0">
                <a:latin typeface="Consolas" panose="020B0609020204030204" pitchFamily="49" charset="0"/>
              </a:rPr>
              <a:t> (current &gt; 0) result = items[--current];</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return</a:t>
            </a:r>
            <a:r>
              <a:rPr lang="en-US" sz="1800" dirty="0">
                <a:latin typeface="Consolas" panose="020B0609020204030204" pitchFamily="49" charset="0"/>
              </a:rPr>
              <a:t> result;</a:t>
            </a:r>
            <a:br>
              <a:rPr lang="en-US" sz="1800" dirty="0">
                <a:latin typeface="Consolas" panose="020B0609020204030204" pitchFamily="49" charset="0"/>
              </a:rPr>
            </a:br>
            <a:r>
              <a:rPr lang="en-US" sz="1800" dirty="0">
                <a:latin typeface="Consolas" panose="020B0609020204030204" pitchFamily="49" charset="0"/>
              </a:rPr>
              <a:t>	} </a:t>
            </a:r>
          </a:p>
        </p:txBody>
      </p:sp>
    </p:spTree>
    <p:extLst>
      <p:ext uri="{BB962C8B-B14F-4D97-AF65-F5344CB8AC3E}">
        <p14:creationId xmlns:p14="http://schemas.microsoft.com/office/powerpoint/2010/main" val="375633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188EFF9-CE32-40AD-AA76-B9E9C0310280}"/>
                  </a:ext>
                </a:extLst>
              </p:cNvPr>
              <p:cNvSpPr/>
              <p:nvPr/>
            </p:nvSpPr>
            <p:spPr>
              <a:xfrm>
                <a:off x="3295640" y="189564"/>
                <a:ext cx="5912196" cy="769441"/>
              </a:xfrm>
              <a:prstGeom prst="rect">
                <a:avLst/>
              </a:prstGeom>
            </p:spPr>
            <p:txBody>
              <a:bodyPr wrap="none">
                <a:spAutoFit/>
              </a:bodyPr>
              <a:lstStyle/>
              <a:p>
                <a:r>
                  <a:rPr lang="he-IL" sz="4400" b="1" dirty="0"/>
                  <a:t> </a:t>
                </a:r>
                <a14:m>
                  <m:oMath xmlns:m="http://schemas.openxmlformats.org/officeDocument/2006/math">
                    <m:r>
                      <a:rPr lang="en-US" sz="4400" b="1">
                        <a:latin typeface="Cambria Math" panose="02040503050406030204" pitchFamily="18" charset="0"/>
                      </a:rPr>
                      <m:t>𝛀</m:t>
                    </m:r>
                    <m:r>
                      <a:rPr lang="en-US" sz="4400" b="1" i="1">
                        <a:latin typeface="Cambria Math" panose="02040503050406030204" pitchFamily="18" charset="0"/>
                      </a:rPr>
                      <m:t> </m:t>
                    </m:r>
                  </m:oMath>
                </a14:m>
                <a:r>
                  <a:rPr lang="he-IL" sz="4400" dirty="0"/>
                  <a:t>חסם אסימפטוטי תחתון</a:t>
                </a:r>
              </a:p>
            </p:txBody>
          </p:sp>
        </mc:Choice>
        <mc:Fallback xmlns="">
          <p:sp>
            <p:nvSpPr>
              <p:cNvPr id="2" name="Rectangle 1">
                <a:extLst>
                  <a:ext uri="{FF2B5EF4-FFF2-40B4-BE49-F238E27FC236}">
                    <a16:creationId xmlns:a16="http://schemas.microsoft.com/office/drawing/2014/main" id="{8188EFF9-CE32-40AD-AA76-B9E9C0310280}"/>
                  </a:ext>
                </a:extLst>
              </p:cNvPr>
              <p:cNvSpPr>
                <a:spLocks noRot="1" noChangeAspect="1" noMove="1" noResize="1" noEditPoints="1" noAdjustHandles="1" noChangeArrowheads="1" noChangeShapeType="1" noTextEdit="1"/>
              </p:cNvSpPr>
              <p:nvPr/>
            </p:nvSpPr>
            <p:spPr>
              <a:xfrm>
                <a:off x="3295640" y="189564"/>
                <a:ext cx="5912196" cy="769441"/>
              </a:xfrm>
              <a:prstGeom prst="rect">
                <a:avLst/>
              </a:prstGeom>
              <a:blipFill>
                <a:blip r:embed="rId2"/>
                <a:stretch>
                  <a:fillRect l="-4334" t="-16667" r="-3302" b="-365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EC9ED2B-1E98-4609-B6A2-517A9BFB3509}"/>
                  </a:ext>
                </a:extLst>
              </p:cNvPr>
              <p:cNvSpPr/>
              <p:nvPr/>
            </p:nvSpPr>
            <p:spPr>
              <a:xfrm>
                <a:off x="228600" y="1346200"/>
                <a:ext cx="11455400" cy="4642361"/>
              </a:xfrm>
              <a:prstGeom prst="rect">
                <a:avLst/>
              </a:prstGeom>
            </p:spPr>
            <p:txBody>
              <a:bodyPr wrap="square">
                <a:spAutoFit/>
              </a:bodyPr>
              <a:lstStyle/>
              <a:p>
                <a:pPr algn="r" rtl="1"/>
                <a:r>
                  <a:rPr lang="he-IL" sz="3600" b="1" u="sng" dirty="0">
                    <a:solidFill>
                      <a:srgbClr val="FFC000"/>
                    </a:solidFill>
                  </a:rPr>
                  <a:t>הגדרה:</a:t>
                </a:r>
                <a:endParaRPr lang="he-IL" sz="3600" b="1" dirty="0">
                  <a:solidFill>
                    <a:srgbClr val="FFC000"/>
                  </a:solidFill>
                </a:endParaRPr>
              </a:p>
              <a:p>
                <a:pPr algn="ctr" rtl="1"/>
                <a:r>
                  <a:rPr lang="he-IL" sz="4000" b="1" dirty="0"/>
                  <a:t>נאמר ש - </a:t>
                </a:r>
                <a14:m>
                  <m:oMath xmlns:m="http://schemas.openxmlformats.org/officeDocument/2006/math">
                    <m:r>
                      <a:rPr lang="en-US" sz="4000" b="1" i="1" smtClean="0">
                        <a:latin typeface="Cambria Math" panose="02040503050406030204" pitchFamily="18" charset="0"/>
                      </a:rPr>
                      <m:t>𝒇</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r>
                      <a:rPr lang="en-US" sz="4000" b="1" i="1">
                        <a:latin typeface="Cambria Math" panose="02040503050406030204" pitchFamily="18" charset="0"/>
                      </a:rPr>
                      <m:t>∈</m:t>
                    </m:r>
                    <m:r>
                      <a:rPr lang="en-US" sz="4000" b="1" i="0" smtClean="0">
                        <a:latin typeface="Cambria Math" panose="02040503050406030204" pitchFamily="18" charset="0"/>
                      </a:rPr>
                      <m:t>𝛀</m:t>
                    </m:r>
                    <m:r>
                      <a:rPr lang="en-US" sz="4000" b="1" i="1">
                        <a:latin typeface="Cambria Math" panose="02040503050406030204" pitchFamily="18" charset="0"/>
                      </a:rPr>
                      <m:t>(</m:t>
                    </m:r>
                    <m:r>
                      <a:rPr lang="en-US" sz="4000" b="1" i="1">
                        <a:latin typeface="Cambria Math" panose="02040503050406030204" pitchFamily="18" charset="0"/>
                      </a:rPr>
                      <m:t>𝒈</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r>
                      <a:rPr lang="en-US" sz="4000" b="1" i="1">
                        <a:latin typeface="Cambria Math" panose="02040503050406030204" pitchFamily="18" charset="0"/>
                      </a:rPr>
                      <m:t>)</m:t>
                    </m:r>
                  </m:oMath>
                </a14:m>
                <a:r>
                  <a:rPr lang="he-IL" sz="4000" b="1" dirty="0"/>
                  <a:t> </a:t>
                </a:r>
              </a:p>
              <a:p>
                <a:pPr algn="ctr" rtl="1"/>
                <a14:m>
                  <m:oMathPara xmlns:m="http://schemas.openxmlformats.org/officeDocument/2006/math">
                    <m:oMathParaPr>
                      <m:jc m:val="centerGroup"/>
                    </m:oMathParaPr>
                    <m:oMath xmlns:m="http://schemas.openxmlformats.org/officeDocument/2006/math">
                      <m:r>
                        <a:rPr lang="he-IL" sz="4000" b="1" i="1" smtClean="0">
                          <a:latin typeface="Cambria Math" panose="02040503050406030204" pitchFamily="18" charset="0"/>
                          <a:ea typeface="Cambria Math" panose="02040503050406030204" pitchFamily="18" charset="0"/>
                        </a:rPr>
                        <m:t>⇕</m:t>
                      </m:r>
                    </m:oMath>
                  </m:oMathPara>
                </a14:m>
                <a:endParaRPr lang="he-IL" sz="4000" b="1" dirty="0"/>
              </a:p>
              <a:p>
                <a:pPr algn="ctr" rtl="1"/>
                <a:r>
                  <a:rPr lang="he-IL" sz="4000" b="1" dirty="0"/>
                  <a:t>				</a:t>
                </a:r>
                <a:r>
                  <a:rPr lang="he-IL" sz="4000" b="1" u="sng" dirty="0"/>
                  <a:t>קיימים</a:t>
                </a:r>
                <a:r>
                  <a:rPr lang="he-IL" sz="4000" b="1" dirty="0"/>
                  <a:t> </a:t>
                </a:r>
                <a:r>
                  <a:rPr lang="he-IL" sz="4000" dirty="0"/>
                  <a:t>שני קבועים </a:t>
                </a:r>
                <a14:m>
                  <m:oMath xmlns:m="http://schemas.openxmlformats.org/officeDocument/2006/math">
                    <m:f>
                      <m:fPr>
                        <m:type m:val="noBar"/>
                        <m:ctrlPr>
                          <a:rPr lang="en-US" sz="4400" b="1" i="1" smtClean="0">
                            <a:latin typeface="Cambria Math" panose="02040503050406030204" pitchFamily="18" charset="0"/>
                          </a:rPr>
                        </m:ctrlPr>
                      </m:fPr>
                      <m:num>
                        <m:r>
                          <a:rPr lang="en-US" sz="4400" b="1" i="1">
                            <a:latin typeface="Cambria Math" panose="02040503050406030204" pitchFamily="18" charset="0"/>
                          </a:rPr>
                          <m:t>𝒄</m:t>
                        </m:r>
                        <m:r>
                          <a:rPr lang="en-US" sz="4400" b="1" i="1" smtClean="0">
                            <a:latin typeface="Cambria Math" panose="02040503050406030204" pitchFamily="18" charset="0"/>
                          </a:rPr>
                          <m:t> </m:t>
                        </m:r>
                        <m:r>
                          <a:rPr lang="en-US" sz="4400" b="1" i="1">
                            <a:latin typeface="Cambria Math" panose="02040503050406030204" pitchFamily="18" charset="0"/>
                          </a:rPr>
                          <m:t>≥</m:t>
                        </m:r>
                        <m:r>
                          <a:rPr lang="en-US" sz="4400" b="1" i="1" smtClean="0">
                            <a:latin typeface="Cambria Math" panose="02040503050406030204" pitchFamily="18" charset="0"/>
                          </a:rPr>
                          <m:t> </m:t>
                        </m:r>
                        <m:r>
                          <a:rPr lang="en-US" sz="4400" b="1" i="1">
                            <a:latin typeface="Cambria Math" panose="02040503050406030204" pitchFamily="18" charset="0"/>
                          </a:rPr>
                          <m:t>𝟎</m:t>
                        </m:r>
                        <m:r>
                          <a:rPr lang="en-US" sz="4400" b="1" i="1" smtClean="0">
                            <a:latin typeface="Cambria Math" panose="02040503050406030204" pitchFamily="18" charset="0"/>
                          </a:rPr>
                          <m:t>  </m:t>
                        </m:r>
                      </m:num>
                      <m:den>
                        <m:sSub>
                          <m:sSubPr>
                            <m:ctrlPr>
                              <a:rPr lang="en-US" sz="4400" b="1" i="1">
                                <a:latin typeface="Cambria Math" panose="02040503050406030204" pitchFamily="18" charset="0"/>
                              </a:rPr>
                            </m:ctrlPr>
                          </m:sSubPr>
                          <m:e>
                            <m:r>
                              <a:rPr lang="en-US" sz="4400" b="1" i="1">
                                <a:latin typeface="Cambria Math" panose="02040503050406030204" pitchFamily="18" charset="0"/>
                              </a:rPr>
                              <m:t>𝒏</m:t>
                            </m:r>
                          </m:e>
                          <m:sub>
                            <m:r>
                              <a:rPr lang="en-US" sz="4400" b="1" i="1">
                                <a:latin typeface="Cambria Math" panose="02040503050406030204" pitchFamily="18" charset="0"/>
                              </a:rPr>
                              <m:t>𝟎</m:t>
                            </m:r>
                          </m:sub>
                        </m:sSub>
                        <m:r>
                          <a:rPr lang="en-US" sz="4400" b="1" i="1" smtClean="0">
                            <a:latin typeface="Cambria Math" panose="02040503050406030204" pitchFamily="18" charset="0"/>
                          </a:rPr>
                          <m:t> </m:t>
                        </m:r>
                        <m:r>
                          <a:rPr lang="en-US" sz="4400" b="1" i="1">
                            <a:latin typeface="Cambria Math" panose="02040503050406030204" pitchFamily="18" charset="0"/>
                          </a:rPr>
                          <m:t>≥</m:t>
                        </m:r>
                        <m:r>
                          <a:rPr lang="en-US" sz="4400" b="1" i="1" smtClean="0">
                            <a:latin typeface="Cambria Math" panose="02040503050406030204" pitchFamily="18" charset="0"/>
                          </a:rPr>
                          <m:t> </m:t>
                        </m:r>
                        <m:r>
                          <a:rPr lang="en-US" sz="4400" b="1" i="1">
                            <a:latin typeface="Cambria Math" panose="02040503050406030204" pitchFamily="18" charset="0"/>
                          </a:rPr>
                          <m:t>𝟎</m:t>
                        </m:r>
                        <m:r>
                          <m:rPr>
                            <m:nor/>
                          </m:rPr>
                          <a:rPr lang="he-IL" sz="4400" b="1" dirty="0"/>
                          <m:t> </m:t>
                        </m:r>
                      </m:den>
                    </m:f>
                  </m:oMath>
                </a14:m>
                <a:r>
                  <a:rPr lang="he-IL" sz="4000" b="1" dirty="0"/>
                  <a:t>   			</a:t>
                </a:r>
              </a:p>
              <a:p>
                <a:pPr algn="ctr" rtl="1"/>
                <a:r>
                  <a:rPr lang="he-IL" sz="4000" dirty="0"/>
                  <a:t>כך</a:t>
                </a:r>
                <a:r>
                  <a:rPr lang="he-IL" sz="4000" b="1" dirty="0"/>
                  <a:t> </a:t>
                </a:r>
                <a:r>
                  <a:rPr lang="he-IL" sz="4000" b="1" u="sng" dirty="0"/>
                  <a:t>שלכל</a:t>
                </a:r>
                <a:r>
                  <a:rPr lang="he-IL" sz="4000" b="1" dirty="0"/>
                  <a:t> </a:t>
                </a:r>
                <a14:m>
                  <m:oMath xmlns:m="http://schemas.openxmlformats.org/officeDocument/2006/math">
                    <m:r>
                      <a:rPr lang="en-US" sz="4000" b="1" i="1">
                        <a:latin typeface="Cambria Math" panose="02040503050406030204" pitchFamily="18" charset="0"/>
                      </a:rPr>
                      <m:t>𝒏</m:t>
                    </m:r>
                    <m:r>
                      <a:rPr lang="en-US" sz="4000" b="1" i="1">
                        <a:latin typeface="Cambria Math" panose="02040503050406030204" pitchFamily="18" charset="0"/>
                      </a:rPr>
                      <m:t>≥</m:t>
                    </m:r>
                    <m:sSub>
                      <m:sSubPr>
                        <m:ctrlPr>
                          <a:rPr lang="en-US" sz="4000" b="1" i="1">
                            <a:latin typeface="Cambria Math" panose="02040503050406030204" pitchFamily="18" charset="0"/>
                          </a:rPr>
                        </m:ctrlPr>
                      </m:sSubPr>
                      <m:e>
                        <m:r>
                          <a:rPr lang="en-US" sz="4000" b="1" i="1">
                            <a:latin typeface="Cambria Math" panose="02040503050406030204" pitchFamily="18" charset="0"/>
                          </a:rPr>
                          <m:t>𝒏</m:t>
                        </m:r>
                      </m:e>
                      <m:sub>
                        <m:r>
                          <a:rPr lang="en-US" sz="4000" b="1" i="1">
                            <a:latin typeface="Cambria Math" panose="02040503050406030204" pitchFamily="18" charset="0"/>
                          </a:rPr>
                          <m:t>𝟎</m:t>
                        </m:r>
                      </m:sub>
                    </m:sSub>
                  </m:oMath>
                </a14:m>
                <a:r>
                  <a:rPr lang="he-IL" sz="4000" b="1" dirty="0"/>
                  <a:t> </a:t>
                </a:r>
              </a:p>
              <a:p>
                <a:pPr algn="ctr" rtl="1"/>
                <a:r>
                  <a:rPr lang="he-IL" sz="4000" dirty="0"/>
                  <a:t>מתקיים:</a:t>
                </a:r>
              </a:p>
              <a:p>
                <a:pPr algn="r" rtl="1"/>
                <a14:m>
                  <m:oMathPara xmlns:m="http://schemas.openxmlformats.org/officeDocument/2006/math">
                    <m:oMathParaPr>
                      <m:jc m:val="centerGroup"/>
                    </m:oMathParaPr>
                    <m:oMath xmlns:m="http://schemas.openxmlformats.org/officeDocument/2006/math">
                      <m:r>
                        <a:rPr lang="en-US" sz="4000" b="1" i="1">
                          <a:latin typeface="Cambria Math" panose="02040503050406030204" pitchFamily="18" charset="0"/>
                        </a:rPr>
                        <m:t>𝟎</m:t>
                      </m:r>
                      <m:r>
                        <a:rPr lang="en-US" sz="4000" b="1" i="1">
                          <a:latin typeface="Cambria Math" panose="02040503050406030204" pitchFamily="18" charset="0"/>
                        </a:rPr>
                        <m:t>≤</m:t>
                      </m:r>
                      <m:r>
                        <a:rPr lang="en-US" sz="4000" b="1" i="1">
                          <a:latin typeface="Cambria Math" panose="02040503050406030204" pitchFamily="18" charset="0"/>
                        </a:rPr>
                        <m:t>𝒄</m:t>
                      </m:r>
                      <m:r>
                        <a:rPr lang="en-US" sz="4000" b="1" i="1">
                          <a:latin typeface="Cambria Math" panose="02040503050406030204" pitchFamily="18" charset="0"/>
                        </a:rPr>
                        <m:t>∙</m:t>
                      </m:r>
                      <m:d>
                        <m:dPr>
                          <m:begChr m:val="|"/>
                          <m:endChr m:val="|"/>
                          <m:ctrlPr>
                            <a:rPr lang="en-US" sz="4000" b="1" i="1">
                              <a:latin typeface="Cambria Math" panose="02040503050406030204" pitchFamily="18" charset="0"/>
                            </a:rPr>
                          </m:ctrlPr>
                        </m:dPr>
                        <m:e>
                          <m:r>
                            <a:rPr lang="en-US" sz="4000" b="1" i="1">
                              <a:latin typeface="Cambria Math" panose="02040503050406030204" pitchFamily="18" charset="0"/>
                            </a:rPr>
                            <m:t>𝒈</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e>
                      </m:d>
                      <m:r>
                        <a:rPr lang="en-US" sz="4000" b="1" i="1">
                          <a:latin typeface="Cambria Math" panose="02040503050406030204" pitchFamily="18" charset="0"/>
                        </a:rPr>
                        <m:t>≤</m:t>
                      </m:r>
                      <m:d>
                        <m:dPr>
                          <m:begChr m:val="|"/>
                          <m:endChr m:val="|"/>
                          <m:ctrlPr>
                            <a:rPr lang="en-US" sz="4000" b="1" i="1">
                              <a:latin typeface="Cambria Math" panose="02040503050406030204" pitchFamily="18" charset="0"/>
                            </a:rPr>
                          </m:ctrlPr>
                        </m:dPr>
                        <m:e>
                          <m:r>
                            <a:rPr lang="en-US" sz="4000" b="1" i="1">
                              <a:latin typeface="Cambria Math" panose="02040503050406030204" pitchFamily="18" charset="0"/>
                            </a:rPr>
                            <m:t>𝒇</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e>
                      </m:d>
                    </m:oMath>
                  </m:oMathPara>
                </a14:m>
                <a:endParaRPr lang="he-IL" sz="4000" b="1" dirty="0"/>
              </a:p>
            </p:txBody>
          </p:sp>
        </mc:Choice>
        <mc:Fallback xmlns="">
          <p:sp>
            <p:nvSpPr>
              <p:cNvPr id="3" name="Rectangle 2">
                <a:extLst>
                  <a:ext uri="{FF2B5EF4-FFF2-40B4-BE49-F238E27FC236}">
                    <a16:creationId xmlns:a16="http://schemas.microsoft.com/office/drawing/2014/main" id="{7EC9ED2B-1E98-4609-B6A2-517A9BFB3509}"/>
                  </a:ext>
                </a:extLst>
              </p:cNvPr>
              <p:cNvSpPr>
                <a:spLocks noRot="1" noChangeAspect="1" noMove="1" noResize="1" noEditPoints="1" noAdjustHandles="1" noChangeArrowheads="1" noChangeShapeType="1" noTextEdit="1"/>
              </p:cNvSpPr>
              <p:nvPr/>
            </p:nvSpPr>
            <p:spPr>
              <a:xfrm>
                <a:off x="228600" y="1346200"/>
                <a:ext cx="11455400" cy="4642361"/>
              </a:xfrm>
              <a:prstGeom prst="rect">
                <a:avLst/>
              </a:prstGeom>
              <a:blipFill>
                <a:blip r:embed="rId3"/>
                <a:stretch>
                  <a:fillRect t="-2102" r="-1597"/>
                </a:stretch>
              </a:blipFill>
            </p:spPr>
            <p:txBody>
              <a:bodyPr/>
              <a:lstStyle/>
              <a:p>
                <a:r>
                  <a:rPr lang="en-IL">
                    <a:noFill/>
                  </a:rPr>
                  <a:t> </a:t>
                </a:r>
              </a:p>
            </p:txBody>
          </p:sp>
        </mc:Fallback>
      </mc:AlternateContent>
      <p:sp>
        <p:nvSpPr>
          <p:cNvPr id="4" name="Subtitle 2">
            <a:extLst>
              <a:ext uri="{FF2B5EF4-FFF2-40B4-BE49-F238E27FC236}">
                <a16:creationId xmlns:a16="http://schemas.microsoft.com/office/drawing/2014/main" id="{72203443-D35E-46B5-838E-6A755B3A1CB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3016214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ª××× × ×§×©××¨×">
            <a:extLst>
              <a:ext uri="{FF2B5EF4-FFF2-40B4-BE49-F238E27FC236}">
                <a16:creationId xmlns:a16="http://schemas.microsoft.com/office/drawing/2014/main" id="{8D660A93-A6EB-4B0A-853A-747C4F97AD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4" t="13093" r="2436" b="12415"/>
          <a:stretch/>
        </p:blipFill>
        <p:spPr bwMode="auto">
          <a:xfrm>
            <a:off x="3417568" y="1413699"/>
            <a:ext cx="5570556" cy="470262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E64EF73-3093-44A4-880A-F19B64E6D180}"/>
                  </a:ext>
                </a:extLst>
              </p:cNvPr>
              <p:cNvSpPr/>
              <p:nvPr/>
            </p:nvSpPr>
            <p:spPr>
              <a:xfrm>
                <a:off x="5046889" y="4383456"/>
                <a:ext cx="115595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5400" b="1" i="1" smtClean="0">
                              <a:solidFill>
                                <a:schemeClr val="bg1"/>
                              </a:solidFill>
                              <a:latin typeface="Cambria Math" panose="02040503050406030204" pitchFamily="18" charset="0"/>
                            </a:rPr>
                          </m:ctrlPr>
                        </m:sSubPr>
                        <m:e>
                          <m:r>
                            <a:rPr lang="en-US" sz="5400" b="1" i="1" smtClean="0">
                              <a:solidFill>
                                <a:schemeClr val="bg1"/>
                              </a:solidFill>
                              <a:latin typeface="Cambria Math" panose="02040503050406030204" pitchFamily="18" charset="0"/>
                            </a:rPr>
                            <m:t>𝒏</m:t>
                          </m:r>
                        </m:e>
                        <m:sub>
                          <m:r>
                            <a:rPr lang="en-US" sz="5400" b="1" i="1" smtClean="0">
                              <a:solidFill>
                                <a:schemeClr val="bg1"/>
                              </a:solidFill>
                              <a:latin typeface="Cambria Math" panose="02040503050406030204" pitchFamily="18" charset="0"/>
                            </a:rPr>
                            <m:t>𝟎</m:t>
                          </m:r>
                        </m:sub>
                      </m:sSub>
                    </m:oMath>
                  </m:oMathPara>
                </a14:m>
                <a:endParaRPr lang="he-IL" sz="9600" b="1" i="1" dirty="0">
                  <a:solidFill>
                    <a:schemeClr val="bg1"/>
                  </a:solidFill>
                  <a:latin typeface="Abadi" panose="020B0604020202020204" pitchFamily="34" charset="0"/>
                </a:endParaRPr>
              </a:p>
            </p:txBody>
          </p:sp>
        </mc:Choice>
        <mc:Fallback xmlns="">
          <p:sp>
            <p:nvSpPr>
              <p:cNvPr id="9" name="Rectangle 8">
                <a:extLst>
                  <a:ext uri="{FF2B5EF4-FFF2-40B4-BE49-F238E27FC236}">
                    <a16:creationId xmlns:a16="http://schemas.microsoft.com/office/drawing/2014/main" id="{5E64EF73-3093-44A4-880A-F19B64E6D180}"/>
                  </a:ext>
                </a:extLst>
              </p:cNvPr>
              <p:cNvSpPr>
                <a:spLocks noRot="1" noChangeAspect="1" noMove="1" noResize="1" noEditPoints="1" noAdjustHandles="1" noChangeArrowheads="1" noChangeShapeType="1" noTextEdit="1"/>
              </p:cNvSpPr>
              <p:nvPr/>
            </p:nvSpPr>
            <p:spPr>
              <a:xfrm>
                <a:off x="5046889" y="4383456"/>
                <a:ext cx="1155957" cy="923330"/>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ECEAB66-3023-4CC8-A728-F9A2035F4428}"/>
                  </a:ext>
                </a:extLst>
              </p:cNvPr>
              <p:cNvSpPr/>
              <p:nvPr/>
            </p:nvSpPr>
            <p:spPr>
              <a:xfrm>
                <a:off x="3295640" y="189564"/>
                <a:ext cx="5912196" cy="769441"/>
              </a:xfrm>
              <a:prstGeom prst="rect">
                <a:avLst/>
              </a:prstGeom>
            </p:spPr>
            <p:txBody>
              <a:bodyPr wrap="none">
                <a:spAutoFit/>
              </a:bodyPr>
              <a:lstStyle/>
              <a:p>
                <a:r>
                  <a:rPr lang="he-IL" sz="4400" b="1" dirty="0"/>
                  <a:t> </a:t>
                </a:r>
                <a14:m>
                  <m:oMath xmlns:m="http://schemas.openxmlformats.org/officeDocument/2006/math">
                    <m:r>
                      <a:rPr lang="en-US" sz="4400" b="1">
                        <a:latin typeface="Cambria Math" panose="02040503050406030204" pitchFamily="18" charset="0"/>
                      </a:rPr>
                      <m:t>𝛀</m:t>
                    </m:r>
                    <m:r>
                      <a:rPr lang="en-US" sz="4400" b="1" i="1">
                        <a:latin typeface="Cambria Math" panose="02040503050406030204" pitchFamily="18" charset="0"/>
                      </a:rPr>
                      <m:t> </m:t>
                    </m:r>
                  </m:oMath>
                </a14:m>
                <a:r>
                  <a:rPr lang="he-IL" sz="4400" dirty="0"/>
                  <a:t>חסם אסימפטוטי תחתון</a:t>
                </a:r>
              </a:p>
            </p:txBody>
          </p:sp>
        </mc:Choice>
        <mc:Fallback xmlns="">
          <p:sp>
            <p:nvSpPr>
              <p:cNvPr id="12" name="Rectangle 11">
                <a:extLst>
                  <a:ext uri="{FF2B5EF4-FFF2-40B4-BE49-F238E27FC236}">
                    <a16:creationId xmlns:a16="http://schemas.microsoft.com/office/drawing/2014/main" id="{2ECEAB66-3023-4CC8-A728-F9A2035F4428}"/>
                  </a:ext>
                </a:extLst>
              </p:cNvPr>
              <p:cNvSpPr>
                <a:spLocks noRot="1" noChangeAspect="1" noMove="1" noResize="1" noEditPoints="1" noAdjustHandles="1" noChangeArrowheads="1" noChangeShapeType="1" noTextEdit="1"/>
              </p:cNvSpPr>
              <p:nvPr/>
            </p:nvSpPr>
            <p:spPr>
              <a:xfrm>
                <a:off x="3295640" y="189564"/>
                <a:ext cx="5912196" cy="769441"/>
              </a:xfrm>
              <a:prstGeom prst="rect">
                <a:avLst/>
              </a:prstGeom>
              <a:blipFill>
                <a:blip r:embed="rId4"/>
                <a:stretch>
                  <a:fillRect l="-4334" t="-16667" r="-3302" b="-36508"/>
                </a:stretch>
              </a:blipFill>
            </p:spPr>
            <p:txBody>
              <a:bodyPr/>
              <a:lstStyle/>
              <a:p>
                <a:r>
                  <a:rPr lang="he-IL">
                    <a:noFill/>
                  </a:rPr>
                  <a:t> </a:t>
                </a:r>
              </a:p>
            </p:txBody>
          </p:sp>
        </mc:Fallback>
      </mc:AlternateContent>
      <p:sp>
        <p:nvSpPr>
          <p:cNvPr id="8" name="Subtitle 2">
            <a:extLst>
              <a:ext uri="{FF2B5EF4-FFF2-40B4-BE49-F238E27FC236}">
                <a16:creationId xmlns:a16="http://schemas.microsoft.com/office/drawing/2014/main" id="{7791C92E-50B9-4709-9E08-25B7BDE6219A}"/>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178287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027790F-8BEB-4F7A-B529-B1634A2F3108}"/>
                  </a:ext>
                </a:extLst>
              </p:cNvPr>
              <p:cNvSpPr/>
              <p:nvPr/>
            </p:nvSpPr>
            <p:spPr>
              <a:xfrm>
                <a:off x="3295640" y="189564"/>
                <a:ext cx="5912196" cy="769441"/>
              </a:xfrm>
              <a:prstGeom prst="rect">
                <a:avLst/>
              </a:prstGeom>
            </p:spPr>
            <p:txBody>
              <a:bodyPr wrap="none">
                <a:spAutoFit/>
              </a:bodyPr>
              <a:lstStyle/>
              <a:p>
                <a:r>
                  <a:rPr lang="he-IL" sz="4400" b="1" dirty="0"/>
                  <a:t> </a:t>
                </a:r>
                <a14:m>
                  <m:oMath xmlns:m="http://schemas.openxmlformats.org/officeDocument/2006/math">
                    <m:r>
                      <a:rPr lang="en-US" sz="4400" b="1">
                        <a:latin typeface="Cambria Math" panose="02040503050406030204" pitchFamily="18" charset="0"/>
                      </a:rPr>
                      <m:t>𝛀</m:t>
                    </m:r>
                    <m:r>
                      <a:rPr lang="en-US" sz="4400" b="1" i="1">
                        <a:latin typeface="Cambria Math" panose="02040503050406030204" pitchFamily="18" charset="0"/>
                      </a:rPr>
                      <m:t> </m:t>
                    </m:r>
                  </m:oMath>
                </a14:m>
                <a:r>
                  <a:rPr lang="he-IL" sz="4400" dirty="0"/>
                  <a:t>חסם אסימפטוטי תחתון</a:t>
                </a:r>
              </a:p>
            </p:txBody>
          </p:sp>
        </mc:Choice>
        <mc:Fallback xmlns="">
          <p:sp>
            <p:nvSpPr>
              <p:cNvPr id="5" name="Rectangle 4">
                <a:extLst>
                  <a:ext uri="{FF2B5EF4-FFF2-40B4-BE49-F238E27FC236}">
                    <a16:creationId xmlns:a16="http://schemas.microsoft.com/office/drawing/2014/main" id="{5027790F-8BEB-4F7A-B529-B1634A2F3108}"/>
                  </a:ext>
                </a:extLst>
              </p:cNvPr>
              <p:cNvSpPr>
                <a:spLocks noRot="1" noChangeAspect="1" noMove="1" noResize="1" noEditPoints="1" noAdjustHandles="1" noChangeArrowheads="1" noChangeShapeType="1" noTextEdit="1"/>
              </p:cNvSpPr>
              <p:nvPr/>
            </p:nvSpPr>
            <p:spPr>
              <a:xfrm>
                <a:off x="3295640" y="189564"/>
                <a:ext cx="5912196" cy="769441"/>
              </a:xfrm>
              <a:prstGeom prst="rect">
                <a:avLst/>
              </a:prstGeom>
              <a:blipFill>
                <a:blip r:embed="rId2"/>
                <a:stretch>
                  <a:fillRect l="-4334" t="-16667" r="-3302" b="-365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14D72BF-6298-4142-ACFA-FD02D598F0BE}"/>
                  </a:ext>
                </a:extLst>
              </p:cNvPr>
              <p:cNvSpPr/>
              <p:nvPr/>
            </p:nvSpPr>
            <p:spPr>
              <a:xfrm>
                <a:off x="-871343" y="1069256"/>
                <a:ext cx="12969839" cy="6042103"/>
              </a:xfrm>
              <a:prstGeom prst="rect">
                <a:avLst/>
              </a:prstGeom>
            </p:spPr>
            <p:txBody>
              <a:bodyPr wrap="square">
                <a:spAutoFit/>
              </a:bodyPr>
              <a:lstStyle/>
              <a:p>
                <a:pPr algn="ctr" rtl="1"/>
                <a:r>
                  <a:rPr lang="he-IL" sz="3200" b="1" u="sng" dirty="0"/>
                  <a:t>דוגמא:</a:t>
                </a:r>
                <a:r>
                  <a:rPr lang="he-IL" sz="3200" b="1" dirty="0"/>
                  <a:t> נניח שזמן ריצה של תוכנית </a:t>
                </a:r>
                <a14:m>
                  <m:oMath xmlns:m="http://schemas.openxmlformats.org/officeDocument/2006/math">
                    <m:r>
                      <a:rPr lang="en-US" sz="3200" b="1" i="1">
                        <a:latin typeface="Cambria Math" panose="02040503050406030204" pitchFamily="18" charset="0"/>
                      </a:rPr>
                      <m:t>𝑨</m:t>
                    </m:r>
                  </m:oMath>
                </a14:m>
                <a:r>
                  <a:rPr lang="he-IL" sz="3200" b="1" dirty="0"/>
                  <a:t> הוא </a:t>
                </a:r>
                <a14:m>
                  <m:oMath xmlns:m="http://schemas.openxmlformats.org/officeDocument/2006/math">
                    <m:r>
                      <a:rPr lang="en-US" sz="3200" b="1" i="1" smtClean="0">
                        <a:solidFill>
                          <a:schemeClr val="accent4"/>
                        </a:solidFill>
                        <a:latin typeface="Cambria Math" panose="02040503050406030204" pitchFamily="18" charset="0"/>
                      </a:rPr>
                      <m:t>𝑻</m:t>
                    </m:r>
                    <m:d>
                      <m:dPr>
                        <m:ctrlPr>
                          <a:rPr lang="en-US" sz="3200" b="1" i="1" smtClean="0">
                            <a:solidFill>
                              <a:schemeClr val="accent4"/>
                            </a:solidFill>
                            <a:latin typeface="Cambria Math" panose="02040503050406030204" pitchFamily="18" charset="0"/>
                          </a:rPr>
                        </m:ctrlPr>
                      </m:dPr>
                      <m:e>
                        <m:r>
                          <a:rPr lang="en-US" sz="3200" b="1" i="1" smtClean="0">
                            <a:solidFill>
                              <a:schemeClr val="accent4"/>
                            </a:solidFill>
                            <a:latin typeface="Cambria Math" panose="02040503050406030204" pitchFamily="18" charset="0"/>
                          </a:rPr>
                          <m:t>𝒏</m:t>
                        </m:r>
                      </m:e>
                    </m:d>
                    <m:r>
                      <a:rPr lang="en-US" sz="3200" b="1" i="1" smtClean="0">
                        <a:solidFill>
                          <a:schemeClr val="accent4"/>
                        </a:solidFill>
                        <a:latin typeface="Cambria Math" panose="02040503050406030204" pitchFamily="18" charset="0"/>
                      </a:rPr>
                      <m:t>=</m:t>
                    </m:r>
                    <m:r>
                      <a:rPr lang="en-US" sz="3200" b="1" i="1" smtClean="0">
                        <a:solidFill>
                          <a:schemeClr val="accent4"/>
                        </a:solidFill>
                        <a:latin typeface="Cambria Math" panose="02040503050406030204" pitchFamily="18" charset="0"/>
                      </a:rPr>
                      <m:t>𝟑</m:t>
                    </m:r>
                    <m:sSup>
                      <m:sSupPr>
                        <m:ctrlPr>
                          <a:rPr lang="en-US" sz="3200" b="1" i="1" smtClean="0">
                            <a:solidFill>
                              <a:schemeClr val="accent4"/>
                            </a:solidFill>
                            <a:latin typeface="Cambria Math" panose="02040503050406030204" pitchFamily="18" charset="0"/>
                          </a:rPr>
                        </m:ctrlPr>
                      </m:sSupPr>
                      <m:e>
                        <m:r>
                          <a:rPr lang="en-US" sz="3200" b="1" i="1" smtClean="0">
                            <a:solidFill>
                              <a:schemeClr val="accent4"/>
                            </a:solidFill>
                            <a:latin typeface="Cambria Math" panose="02040503050406030204" pitchFamily="18" charset="0"/>
                          </a:rPr>
                          <m:t>𝒏</m:t>
                        </m:r>
                      </m:e>
                      <m:sup>
                        <m:r>
                          <a:rPr lang="en-US" sz="3200" b="1" i="1" smtClean="0">
                            <a:solidFill>
                              <a:schemeClr val="accent4"/>
                            </a:solidFill>
                            <a:latin typeface="Cambria Math" panose="02040503050406030204" pitchFamily="18" charset="0"/>
                          </a:rPr>
                          <m:t>𝟐</m:t>
                        </m:r>
                      </m:sup>
                    </m:sSup>
                    <m:r>
                      <a:rPr lang="en-US" sz="3200" b="1" i="1" smtClean="0">
                        <a:solidFill>
                          <a:schemeClr val="accent4"/>
                        </a:solidFill>
                        <a:latin typeface="Cambria Math" panose="02040503050406030204" pitchFamily="18" charset="0"/>
                      </a:rPr>
                      <m:t>+</m:t>
                    </m:r>
                    <m:r>
                      <a:rPr lang="en-US" sz="3200" b="1" i="1" smtClean="0">
                        <a:solidFill>
                          <a:schemeClr val="accent4"/>
                        </a:solidFill>
                        <a:latin typeface="Cambria Math" panose="02040503050406030204" pitchFamily="18" charset="0"/>
                      </a:rPr>
                      <m:t>𝟓</m:t>
                    </m:r>
                    <m:r>
                      <a:rPr lang="en-US" sz="3200" b="1" i="1" smtClean="0">
                        <a:solidFill>
                          <a:schemeClr val="accent4"/>
                        </a:solidFill>
                        <a:latin typeface="Cambria Math" panose="02040503050406030204" pitchFamily="18" charset="0"/>
                      </a:rPr>
                      <m:t>𝒏</m:t>
                    </m:r>
                  </m:oMath>
                </a14:m>
                <a:endParaRPr lang="en-US" sz="3200" b="1" dirty="0"/>
              </a:p>
              <a:p>
                <a:pPr algn="ctr" rtl="1"/>
                <a:r>
                  <a:rPr lang="he-IL" sz="3200" b="1" dirty="0"/>
                  <a:t>נוכיח כי </a:t>
                </a:r>
                <a14:m>
                  <m:oMath xmlns:m="http://schemas.openxmlformats.org/officeDocument/2006/math">
                    <m:r>
                      <a:rPr lang="en-US" sz="3200" b="1" i="1">
                        <a:latin typeface="Cambria Math" panose="02040503050406030204" pitchFamily="18" charset="0"/>
                      </a:rPr>
                      <m:t>𝑻</m:t>
                    </m:r>
                    <m:d>
                      <m:dPr>
                        <m:ctrlPr>
                          <a:rPr lang="en-US" sz="3200" b="1" i="1">
                            <a:latin typeface="Cambria Math" panose="02040503050406030204" pitchFamily="18" charset="0"/>
                          </a:rPr>
                        </m:ctrlPr>
                      </m:dPr>
                      <m:e>
                        <m:r>
                          <a:rPr lang="en-US" sz="3200" b="1" i="1">
                            <a:latin typeface="Cambria Math" panose="02040503050406030204" pitchFamily="18" charset="0"/>
                          </a:rPr>
                          <m:t>𝒏</m:t>
                        </m:r>
                      </m:e>
                    </m:d>
                    <m:r>
                      <a:rPr lang="en-US" sz="3200" b="1" i="1">
                        <a:latin typeface="Cambria Math" panose="02040503050406030204" pitchFamily="18" charset="0"/>
                      </a:rPr>
                      <m:t>∈</m:t>
                    </m:r>
                    <m:r>
                      <a:rPr lang="en-US" sz="3200" b="1" i="0" smtClean="0">
                        <a:latin typeface="Cambria Math" panose="02040503050406030204" pitchFamily="18" charset="0"/>
                      </a:rPr>
                      <m:t>𝛀</m:t>
                    </m:r>
                    <m:d>
                      <m:dPr>
                        <m:ctrlPr>
                          <a:rPr lang="en-US" sz="3200" b="1" i="1">
                            <a:latin typeface="Cambria Math" panose="02040503050406030204" pitchFamily="18" charset="0"/>
                          </a:rPr>
                        </m:ctrlPr>
                      </m:dPr>
                      <m:e>
                        <m:r>
                          <a:rPr lang="en-US" sz="3200" b="1" i="1" smtClean="0">
                            <a:latin typeface="Cambria Math" panose="02040503050406030204" pitchFamily="18" charset="0"/>
                          </a:rPr>
                          <m:t>𝒏</m:t>
                        </m:r>
                      </m:e>
                    </m:d>
                  </m:oMath>
                </a14:m>
                <a:endParaRPr lang="en-US" sz="3600" b="1" dirty="0"/>
              </a:p>
              <a:p>
                <a:pPr algn="r" rtl="1"/>
                <a:r>
                  <a:rPr lang="he-IL" sz="2400" b="1" u="sng" dirty="0"/>
                  <a:t>לפי הגדרה:</a:t>
                </a:r>
                <a:endParaRPr lang="en-US" sz="2400" b="1" u="sng" dirty="0"/>
              </a:p>
              <a:p>
                <a:pPr algn="r" rtl="1"/>
                <a:r>
                  <a:rPr lang="he-IL" sz="2400" b="1" dirty="0"/>
                  <a:t>נראה כי קיימים שני קבועים</a:t>
                </a:r>
                <a14:m>
                  <m:oMath xmlns:m="http://schemas.openxmlformats.org/officeDocument/2006/math">
                    <m:f>
                      <m:fPr>
                        <m:type m:val="noBar"/>
                        <m:ctrlPr>
                          <a:rPr lang="en-US" sz="2400" b="1" i="1">
                            <a:latin typeface="Cambria Math" panose="02040503050406030204" pitchFamily="18" charset="0"/>
                          </a:rPr>
                        </m:ctrlPr>
                      </m:fPr>
                      <m:num>
                        <m:r>
                          <a:rPr lang="en-US" sz="2400" b="1" i="1">
                            <a:latin typeface="Cambria Math" panose="02040503050406030204" pitchFamily="18" charset="0"/>
                          </a:rPr>
                          <m:t>𝒄</m:t>
                        </m:r>
                        <m:r>
                          <a:rPr lang="en-US" sz="2400" b="1" i="1">
                            <a:latin typeface="Cambria Math" panose="02040503050406030204" pitchFamily="18" charset="0"/>
                          </a:rPr>
                          <m:t> ≥ </m:t>
                        </m:r>
                        <m:r>
                          <a:rPr lang="en-US" sz="2400" b="1" i="1">
                            <a:latin typeface="Cambria Math" panose="02040503050406030204" pitchFamily="18" charset="0"/>
                          </a:rPr>
                          <m:t>𝟎</m:t>
                        </m:r>
                        <m:r>
                          <a:rPr lang="en-US" sz="2400" b="1" i="1">
                            <a:latin typeface="Cambria Math" panose="02040503050406030204" pitchFamily="18" charset="0"/>
                          </a:rPr>
                          <m:t>  </m:t>
                        </m:r>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𝒏</m:t>
                            </m:r>
                          </m:e>
                          <m:sub>
                            <m:r>
                              <a:rPr lang="en-US" sz="2400" b="1" i="1">
                                <a:latin typeface="Cambria Math" panose="02040503050406030204" pitchFamily="18" charset="0"/>
                              </a:rPr>
                              <m:t>𝟎</m:t>
                            </m:r>
                          </m:sub>
                        </m:sSub>
                        <m:r>
                          <a:rPr lang="en-US" sz="2400" b="1" i="1">
                            <a:latin typeface="Cambria Math" panose="02040503050406030204" pitchFamily="18" charset="0"/>
                          </a:rPr>
                          <m:t> ≥ </m:t>
                        </m:r>
                        <m:r>
                          <a:rPr lang="en-US" sz="2400" b="1" i="1">
                            <a:latin typeface="Cambria Math" panose="02040503050406030204" pitchFamily="18" charset="0"/>
                          </a:rPr>
                          <m:t>𝟎</m:t>
                        </m:r>
                        <m:r>
                          <m:rPr>
                            <m:nor/>
                          </m:rPr>
                          <a:rPr lang="he-IL" sz="2400" b="1" dirty="0"/>
                          <m:t> </m:t>
                        </m:r>
                      </m:den>
                    </m:f>
                  </m:oMath>
                </a14:m>
                <a:endParaRPr lang="he-IL" sz="2400" b="1" dirty="0"/>
              </a:p>
              <a:p>
                <a:pPr algn="r" rtl="1"/>
                <a:r>
                  <a:rPr lang="he-IL" sz="2400" b="1" dirty="0"/>
                  <a:t>כך </a:t>
                </a:r>
                <a:r>
                  <a:rPr lang="he-IL" sz="2400" b="1" u="sng" dirty="0"/>
                  <a:t>שלכל</a:t>
                </a:r>
                <a:r>
                  <a:rPr lang="he-IL" sz="2400" b="1" dirty="0"/>
                  <a:t> </a:t>
                </a:r>
                <a14:m>
                  <m:oMath xmlns:m="http://schemas.openxmlformats.org/officeDocument/2006/math">
                    <m:r>
                      <a:rPr lang="en-US" sz="2400" b="1" i="1">
                        <a:latin typeface="Cambria Math" panose="02040503050406030204" pitchFamily="18" charset="0"/>
                      </a:rPr>
                      <m:t>𝒏</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𝒏</m:t>
                        </m:r>
                      </m:e>
                      <m:sub>
                        <m:r>
                          <a:rPr lang="en-US" sz="2400" b="1" i="1">
                            <a:latin typeface="Cambria Math" panose="02040503050406030204" pitchFamily="18" charset="0"/>
                          </a:rPr>
                          <m:t>𝟎</m:t>
                        </m:r>
                      </m:sub>
                    </m:sSub>
                  </m:oMath>
                </a14:m>
                <a:r>
                  <a:rPr lang="he-IL" sz="2400" b="1" dirty="0"/>
                  <a:t> מתקיים </a:t>
                </a:r>
                <a14:m>
                  <m:oMath xmlns:m="http://schemas.openxmlformats.org/officeDocument/2006/math">
                    <m:r>
                      <a:rPr lang="en-US" sz="2400" b="1" i="1">
                        <a:latin typeface="Cambria Math" panose="02040503050406030204" pitchFamily="18" charset="0"/>
                      </a:rPr>
                      <m:t>𝟎</m:t>
                    </m:r>
                    <m:r>
                      <a:rPr lang="en-US" sz="2400" b="1" i="1">
                        <a:latin typeface="Cambria Math" panose="02040503050406030204" pitchFamily="18" charset="0"/>
                      </a:rPr>
                      <m:t>≤</m:t>
                    </m:r>
                    <m:r>
                      <a:rPr lang="en-US" sz="2400" b="1" i="1">
                        <a:latin typeface="Cambria Math" panose="02040503050406030204" pitchFamily="18" charset="0"/>
                      </a:rPr>
                      <m:t>𝒄</m:t>
                    </m:r>
                    <m:r>
                      <a:rPr lang="en-US" sz="2400" b="1" i="1">
                        <a:latin typeface="Cambria Math" panose="02040503050406030204" pitchFamily="18" charset="0"/>
                      </a:rPr>
                      <m:t>∙</m:t>
                    </m:r>
                    <m:d>
                      <m:dPr>
                        <m:begChr m:val="|"/>
                        <m:endChr m:val="|"/>
                        <m:ctrlPr>
                          <a:rPr lang="en-US" sz="2400" b="1" i="1">
                            <a:latin typeface="Cambria Math" panose="02040503050406030204" pitchFamily="18" charset="0"/>
                          </a:rPr>
                        </m:ctrlPr>
                      </m:dPr>
                      <m:e>
                        <m:r>
                          <a:rPr lang="en-US" sz="2400" b="1" i="1" smtClean="0">
                            <a:solidFill>
                              <a:srgbClr val="00B0F0"/>
                            </a:solidFill>
                            <a:latin typeface="Cambria Math" panose="02040503050406030204" pitchFamily="18" charset="0"/>
                          </a:rPr>
                          <m:t>𝒈</m:t>
                        </m:r>
                        <m:d>
                          <m:dPr>
                            <m:ctrlPr>
                              <a:rPr lang="en-US" sz="2400" b="1" i="1">
                                <a:solidFill>
                                  <a:srgbClr val="00B0F0"/>
                                </a:solidFill>
                                <a:latin typeface="Cambria Math" panose="02040503050406030204" pitchFamily="18" charset="0"/>
                              </a:rPr>
                            </m:ctrlPr>
                          </m:dPr>
                          <m:e>
                            <m:r>
                              <a:rPr lang="en-US" sz="2400" b="1" i="1">
                                <a:solidFill>
                                  <a:srgbClr val="00B0F0"/>
                                </a:solidFill>
                                <a:latin typeface="Cambria Math" panose="02040503050406030204" pitchFamily="18" charset="0"/>
                              </a:rPr>
                              <m:t>𝒏</m:t>
                            </m:r>
                          </m:e>
                        </m:d>
                      </m:e>
                    </m:d>
                    <m:r>
                      <a:rPr lang="en-US" sz="2400" b="1" i="1">
                        <a:latin typeface="Cambria Math" panose="02040503050406030204" pitchFamily="18" charset="0"/>
                      </a:rPr>
                      <m:t>≤</m:t>
                    </m:r>
                    <m:d>
                      <m:dPr>
                        <m:begChr m:val="|"/>
                        <m:endChr m:val="|"/>
                        <m:ctrlPr>
                          <a:rPr lang="en-US" sz="2400" b="1" i="1">
                            <a:latin typeface="Cambria Math" panose="02040503050406030204" pitchFamily="18" charset="0"/>
                          </a:rPr>
                        </m:ctrlPr>
                      </m:dPr>
                      <m:e>
                        <m:r>
                          <a:rPr lang="en-US" sz="2400" b="1" i="1" smtClean="0">
                            <a:solidFill>
                              <a:srgbClr val="FFC000"/>
                            </a:solidFill>
                            <a:latin typeface="Cambria Math" panose="02040503050406030204" pitchFamily="18" charset="0"/>
                          </a:rPr>
                          <m:t>𝒇</m:t>
                        </m:r>
                        <m:d>
                          <m:dPr>
                            <m:ctrlPr>
                              <a:rPr lang="en-US" sz="2400" b="1" i="1">
                                <a:solidFill>
                                  <a:srgbClr val="FFC000"/>
                                </a:solidFill>
                                <a:latin typeface="Cambria Math" panose="02040503050406030204" pitchFamily="18" charset="0"/>
                              </a:rPr>
                            </m:ctrlPr>
                          </m:dPr>
                          <m:e>
                            <m:r>
                              <a:rPr lang="en-US" sz="2400" b="1" i="1">
                                <a:solidFill>
                                  <a:srgbClr val="FFC000"/>
                                </a:solidFill>
                                <a:latin typeface="Cambria Math" panose="02040503050406030204" pitchFamily="18" charset="0"/>
                              </a:rPr>
                              <m:t>𝒏</m:t>
                            </m:r>
                          </m:e>
                        </m:d>
                      </m:e>
                    </m:d>
                  </m:oMath>
                </a14:m>
                <a:endParaRPr lang="en-US" sz="2400" b="1" dirty="0"/>
              </a:p>
              <a:p>
                <a:pPr algn="r" rtl="1"/>
                <a:endParaRPr lang="he-IL" sz="2400" b="1" dirty="0"/>
              </a:p>
              <a:p>
                <a:pPr algn="r" rtl="1"/>
                <a:r>
                  <a:rPr lang="he-IL" sz="2400" b="1" dirty="0"/>
                  <a:t>נשים לב כי:</a:t>
                </a:r>
              </a:p>
              <a:p>
                <a:pPr algn="r" rtl="1"/>
                <a:endParaRPr lang="he-IL" sz="3600" b="1" dirty="0"/>
              </a:p>
              <a:p>
                <a:pPr algn="r" rtl="1"/>
                <a:endParaRPr lang="he-IL" sz="3600" dirty="0"/>
              </a:p>
              <a:p>
                <a:pPr algn="r" rtl="1"/>
                <a:r>
                  <a:rPr lang="he-IL" sz="2400" dirty="0"/>
                  <a:t>ולכן עבור </a:t>
                </a:r>
                <a:r>
                  <a:rPr lang="en-US" sz="2400" b="1" dirty="0"/>
                  <a:t> </a:t>
                </a:r>
                <a14:m>
                  <m:oMath xmlns:m="http://schemas.openxmlformats.org/officeDocument/2006/math">
                    <m:f>
                      <m:fPr>
                        <m:type m:val="noBar"/>
                        <m:ctrlPr>
                          <a:rPr lang="en-US" sz="3600" b="1" i="1">
                            <a:latin typeface="Cambria Math" panose="02040503050406030204" pitchFamily="18" charset="0"/>
                          </a:rPr>
                        </m:ctrlPr>
                      </m:fPr>
                      <m:num>
                        <m:r>
                          <a:rPr lang="en-US" sz="3600" b="1" i="1">
                            <a:latin typeface="Cambria Math" panose="02040503050406030204" pitchFamily="18" charset="0"/>
                          </a:rPr>
                          <m:t>𝒄</m:t>
                        </m:r>
                        <m:r>
                          <a:rPr lang="en-US" sz="3600" b="1" i="1" smtClean="0">
                            <a:latin typeface="Cambria Math" panose="02040503050406030204" pitchFamily="18" charset="0"/>
                          </a:rPr>
                          <m:t>  = </m:t>
                        </m:r>
                        <m:r>
                          <a:rPr lang="en-US" sz="3600" b="1" i="1" smtClean="0">
                            <a:solidFill>
                              <a:srgbClr val="C00000"/>
                            </a:solidFill>
                            <a:latin typeface="Cambria Math" panose="02040503050406030204" pitchFamily="18" charset="0"/>
                          </a:rPr>
                          <m:t>𝟖</m:t>
                        </m:r>
                        <m:r>
                          <a:rPr lang="en-US" sz="3600" b="1" i="1" smtClean="0">
                            <a:latin typeface="Cambria Math" panose="02040503050406030204" pitchFamily="18" charset="0"/>
                          </a:rPr>
                          <m:t> </m:t>
                        </m:r>
                        <m:r>
                          <a:rPr lang="en-US" sz="3600" b="1" i="1">
                            <a:latin typeface="Cambria Math" panose="02040503050406030204" pitchFamily="18" charset="0"/>
                          </a:rPr>
                          <m:t>≥ </m:t>
                        </m:r>
                        <m:r>
                          <a:rPr lang="en-US" sz="3600" b="1" i="1">
                            <a:latin typeface="Cambria Math" panose="02040503050406030204" pitchFamily="18" charset="0"/>
                          </a:rPr>
                          <m:t>𝟎</m:t>
                        </m:r>
                      </m:num>
                      <m:den>
                        <m:sSub>
                          <m:sSubPr>
                            <m:ctrlPr>
                              <a:rPr lang="en-US" sz="3600" b="1" i="1">
                                <a:latin typeface="Cambria Math" panose="02040503050406030204" pitchFamily="18" charset="0"/>
                              </a:rPr>
                            </m:ctrlPr>
                          </m:sSubPr>
                          <m:e>
                            <m:r>
                              <a:rPr lang="en-US" sz="3600" b="1" i="1">
                                <a:latin typeface="Cambria Math" panose="02040503050406030204" pitchFamily="18" charset="0"/>
                              </a:rPr>
                              <m:t>𝒏</m:t>
                            </m:r>
                          </m:e>
                          <m:sub>
                            <m:r>
                              <a:rPr lang="en-US" sz="3600" b="1" i="1">
                                <a:latin typeface="Cambria Math" panose="02040503050406030204" pitchFamily="18" charset="0"/>
                              </a:rPr>
                              <m:t>𝟎</m:t>
                            </m:r>
                          </m:sub>
                        </m:sSub>
                        <m:r>
                          <a:rPr lang="en-US" sz="3600" b="1" i="1" smtClean="0">
                            <a:latin typeface="Cambria Math" panose="02040503050406030204" pitchFamily="18" charset="0"/>
                          </a:rPr>
                          <m:t>  =  </m:t>
                        </m:r>
                        <m:r>
                          <a:rPr lang="en-US" sz="3600" b="1" i="1" smtClean="0">
                            <a:solidFill>
                              <a:srgbClr val="C00000"/>
                            </a:solidFill>
                            <a:latin typeface="Cambria Math" panose="02040503050406030204" pitchFamily="18" charset="0"/>
                          </a:rPr>
                          <m:t>𝟏</m:t>
                        </m:r>
                        <m:r>
                          <a:rPr lang="en-US" sz="3600" b="1" i="1" smtClean="0">
                            <a:latin typeface="Cambria Math" panose="02040503050406030204" pitchFamily="18" charset="0"/>
                          </a:rPr>
                          <m:t> </m:t>
                        </m:r>
                        <m:r>
                          <a:rPr lang="en-US" sz="3600" b="1" i="1">
                            <a:latin typeface="Cambria Math" panose="02040503050406030204" pitchFamily="18" charset="0"/>
                          </a:rPr>
                          <m:t>≥ </m:t>
                        </m:r>
                        <m:r>
                          <a:rPr lang="en-US" sz="3600" b="1" i="1">
                            <a:latin typeface="Cambria Math" panose="02040503050406030204" pitchFamily="18" charset="0"/>
                          </a:rPr>
                          <m:t>𝟎</m:t>
                        </m:r>
                        <m:r>
                          <m:rPr>
                            <m:nor/>
                          </m:rPr>
                          <a:rPr lang="he-IL" sz="3600" b="1" dirty="0"/>
                          <m:t> </m:t>
                        </m:r>
                      </m:den>
                    </m:f>
                  </m:oMath>
                </a14:m>
                <a:r>
                  <a:rPr lang="he-IL" sz="2400" dirty="0"/>
                  <a:t> נקבל כי </a:t>
                </a:r>
                <a14:m>
                  <m:oMath xmlns:m="http://schemas.openxmlformats.org/officeDocument/2006/math">
                    <m:r>
                      <a:rPr lang="en-US" sz="2400" b="0" i="1" smtClean="0">
                        <a:latin typeface="Cambria Math" panose="02040503050406030204" pitchFamily="18" charset="0"/>
                      </a:rPr>
                      <m:t>𝑇</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Ω</m:t>
                    </m:r>
                    <m:r>
                      <a:rPr lang="en-US" sz="2400" b="0" i="1" smtClean="0">
                        <a:latin typeface="Cambria Math" panose="02040503050406030204" pitchFamily="18" charset="0"/>
                      </a:rPr>
                      <m:t>(</m:t>
                    </m:r>
                    <m:r>
                      <a:rPr lang="en-US" sz="2400" i="1" smtClean="0">
                        <a:latin typeface="Cambria Math" panose="02040503050406030204" pitchFamily="18" charset="0"/>
                      </a:rPr>
                      <m:t>𝑛</m:t>
                    </m:r>
                    <m:r>
                      <a:rPr lang="en-US" sz="2400" b="0" i="1" smtClean="0">
                        <a:latin typeface="Cambria Math" panose="02040503050406030204" pitchFamily="18" charset="0"/>
                      </a:rPr>
                      <m:t>)</m:t>
                    </m:r>
                  </m:oMath>
                </a14:m>
                <a:endParaRPr lang="en-US" sz="2400" dirty="0"/>
              </a:p>
              <a:p>
                <a:pPr algn="r" rtl="1"/>
                <a:endParaRPr lang="he-IL" sz="3600" b="1" dirty="0"/>
              </a:p>
              <a:p>
                <a:pPr algn="r" rtl="1"/>
                <a:endParaRPr lang="he-IL" sz="3600" b="1" dirty="0"/>
              </a:p>
            </p:txBody>
          </p:sp>
        </mc:Choice>
        <mc:Fallback xmlns="">
          <p:sp>
            <p:nvSpPr>
              <p:cNvPr id="6" name="Rectangle 5">
                <a:extLst>
                  <a:ext uri="{FF2B5EF4-FFF2-40B4-BE49-F238E27FC236}">
                    <a16:creationId xmlns:a16="http://schemas.microsoft.com/office/drawing/2014/main" id="{614D72BF-6298-4142-ACFA-FD02D598F0BE}"/>
                  </a:ext>
                </a:extLst>
              </p:cNvPr>
              <p:cNvSpPr>
                <a:spLocks noRot="1" noChangeAspect="1" noMove="1" noResize="1" noEditPoints="1" noAdjustHandles="1" noChangeArrowheads="1" noChangeShapeType="1" noTextEdit="1"/>
              </p:cNvSpPr>
              <p:nvPr/>
            </p:nvSpPr>
            <p:spPr>
              <a:xfrm>
                <a:off x="-871343" y="1069256"/>
                <a:ext cx="12969839" cy="6042103"/>
              </a:xfrm>
              <a:prstGeom prst="rect">
                <a:avLst/>
              </a:prstGeom>
              <a:blipFill>
                <a:blip r:embed="rId3"/>
                <a:stretch>
                  <a:fillRect t="-1310" r="-705"/>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7078499-9221-47DF-AF08-034D8FE76B80}"/>
                  </a:ext>
                </a:extLst>
              </p:cNvPr>
              <p:cNvSpPr/>
              <p:nvPr/>
            </p:nvSpPr>
            <p:spPr>
              <a:xfrm>
                <a:off x="93504" y="3682484"/>
                <a:ext cx="184153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1" i="1" smtClean="0">
                              <a:solidFill>
                                <a:srgbClr val="FFC000"/>
                              </a:solidFill>
                              <a:latin typeface="Cambria Math" panose="02040503050406030204" pitchFamily="18" charset="0"/>
                            </a:rPr>
                          </m:ctrlPr>
                        </m:dPr>
                        <m:e>
                          <m:r>
                            <a:rPr lang="en-US" sz="3200" b="1" i="1">
                              <a:solidFill>
                                <a:srgbClr val="FFC000"/>
                              </a:solidFill>
                              <a:latin typeface="Cambria Math" panose="02040503050406030204" pitchFamily="18" charset="0"/>
                            </a:rPr>
                            <m:t>𝑻</m:t>
                          </m:r>
                          <m:d>
                            <m:dPr>
                              <m:ctrlPr>
                                <a:rPr lang="en-US" sz="3200" b="1" i="1">
                                  <a:solidFill>
                                    <a:srgbClr val="FFC000"/>
                                  </a:solidFill>
                                  <a:latin typeface="Cambria Math" panose="02040503050406030204" pitchFamily="18" charset="0"/>
                                </a:rPr>
                              </m:ctrlPr>
                            </m:dPr>
                            <m:e>
                              <m:r>
                                <a:rPr lang="en-US" sz="3200" b="1" i="1">
                                  <a:solidFill>
                                    <a:srgbClr val="FFC000"/>
                                  </a:solidFill>
                                  <a:latin typeface="Cambria Math" panose="02040503050406030204" pitchFamily="18" charset="0"/>
                                </a:rPr>
                                <m:t>𝒏</m:t>
                              </m:r>
                            </m:e>
                          </m:d>
                        </m:e>
                      </m:d>
                      <m:r>
                        <a:rPr lang="en-US" sz="3200" b="1" i="1" smtClean="0">
                          <a:latin typeface="Cambria Math" panose="02040503050406030204" pitchFamily="18" charset="0"/>
                        </a:rPr>
                        <m:t>=</m:t>
                      </m:r>
                    </m:oMath>
                  </m:oMathPara>
                </a14:m>
                <a:endParaRPr lang="he-IL" sz="3200" dirty="0"/>
              </a:p>
            </p:txBody>
          </p:sp>
        </mc:Choice>
        <mc:Fallback xmlns="">
          <p:sp>
            <p:nvSpPr>
              <p:cNvPr id="7" name="Rectangle 6">
                <a:extLst>
                  <a:ext uri="{FF2B5EF4-FFF2-40B4-BE49-F238E27FC236}">
                    <a16:creationId xmlns:a16="http://schemas.microsoft.com/office/drawing/2014/main" id="{17078499-9221-47DF-AF08-034D8FE76B80}"/>
                  </a:ext>
                </a:extLst>
              </p:cNvPr>
              <p:cNvSpPr>
                <a:spLocks noRot="1" noChangeAspect="1" noMove="1" noResize="1" noEditPoints="1" noAdjustHandles="1" noChangeArrowheads="1" noChangeShapeType="1" noTextEdit="1"/>
              </p:cNvSpPr>
              <p:nvPr/>
            </p:nvSpPr>
            <p:spPr>
              <a:xfrm>
                <a:off x="93504" y="3682484"/>
                <a:ext cx="1841530" cy="584775"/>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78CFD7-B2A2-4DF7-B264-A622F39BB85B}"/>
                  </a:ext>
                </a:extLst>
              </p:cNvPr>
              <p:cNvSpPr/>
              <p:nvPr/>
            </p:nvSpPr>
            <p:spPr>
              <a:xfrm>
                <a:off x="1750854" y="3671327"/>
                <a:ext cx="2006318" cy="5959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𝟑</m:t>
                      </m:r>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𝒏</m:t>
                          </m:r>
                        </m:e>
                        <m:sup>
                          <m:r>
                            <a:rPr lang="en-US" sz="3200" b="1" i="1" smtClean="0">
                              <a:latin typeface="Cambria Math" panose="02040503050406030204" pitchFamily="18" charset="0"/>
                            </a:rPr>
                            <m:t>𝟐</m:t>
                          </m:r>
                        </m:sup>
                      </m:sSup>
                      <m:r>
                        <a:rPr lang="en-US" sz="3200" b="1" i="1" smtClean="0">
                          <a:latin typeface="Cambria Math" panose="02040503050406030204" pitchFamily="18" charset="0"/>
                        </a:rPr>
                        <m:t>+</m:t>
                      </m:r>
                      <m:r>
                        <a:rPr lang="en-US" sz="3200" b="1" i="1" smtClean="0">
                          <a:latin typeface="Cambria Math" panose="02040503050406030204" pitchFamily="18" charset="0"/>
                        </a:rPr>
                        <m:t>𝟓</m:t>
                      </m:r>
                      <m:r>
                        <a:rPr lang="en-US" sz="3200" b="1" i="1" smtClean="0">
                          <a:latin typeface="Cambria Math" panose="02040503050406030204" pitchFamily="18" charset="0"/>
                        </a:rPr>
                        <m:t>𝒏</m:t>
                      </m:r>
                    </m:oMath>
                  </m:oMathPara>
                </a14:m>
                <a:endParaRPr lang="he-IL" sz="3200" dirty="0"/>
              </a:p>
            </p:txBody>
          </p:sp>
        </mc:Choice>
        <mc:Fallback xmlns="">
          <p:sp>
            <p:nvSpPr>
              <p:cNvPr id="9" name="Rectangle 8">
                <a:extLst>
                  <a:ext uri="{FF2B5EF4-FFF2-40B4-BE49-F238E27FC236}">
                    <a16:creationId xmlns:a16="http://schemas.microsoft.com/office/drawing/2014/main" id="{6E78CFD7-B2A2-4DF7-B264-A622F39BB85B}"/>
                  </a:ext>
                </a:extLst>
              </p:cNvPr>
              <p:cNvSpPr>
                <a:spLocks noRot="1" noChangeAspect="1" noMove="1" noResize="1" noEditPoints="1" noAdjustHandles="1" noChangeArrowheads="1" noChangeShapeType="1" noTextEdit="1"/>
              </p:cNvSpPr>
              <p:nvPr/>
            </p:nvSpPr>
            <p:spPr>
              <a:xfrm>
                <a:off x="1750854" y="3671327"/>
                <a:ext cx="2006318" cy="595932"/>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29E6829-0F86-4AC7-9DEC-DD275768448D}"/>
                  </a:ext>
                </a:extLst>
              </p:cNvPr>
              <p:cNvSpPr/>
              <p:nvPr/>
            </p:nvSpPr>
            <p:spPr>
              <a:xfrm>
                <a:off x="3846354" y="3671327"/>
                <a:ext cx="223150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m:t>
                      </m:r>
                      <m:r>
                        <a:rPr lang="en-US" sz="3200" b="1" i="1" smtClean="0">
                          <a:latin typeface="Cambria Math" panose="02040503050406030204" pitchFamily="18" charset="0"/>
                        </a:rPr>
                        <m:t>𝟑</m:t>
                      </m:r>
                      <m:r>
                        <a:rPr lang="en-US" sz="3200" b="1" i="1" smtClean="0">
                          <a:latin typeface="Cambria Math" panose="02040503050406030204" pitchFamily="18" charset="0"/>
                        </a:rPr>
                        <m:t>𝒏</m:t>
                      </m:r>
                      <m:r>
                        <a:rPr lang="en-US" sz="3200" b="1" i="1" smtClean="0">
                          <a:latin typeface="Cambria Math" panose="02040503050406030204" pitchFamily="18" charset="0"/>
                        </a:rPr>
                        <m:t>+</m:t>
                      </m:r>
                      <m:r>
                        <a:rPr lang="en-US" sz="3200" b="1" i="1" smtClean="0">
                          <a:latin typeface="Cambria Math" panose="02040503050406030204" pitchFamily="18" charset="0"/>
                        </a:rPr>
                        <m:t>𝟓</m:t>
                      </m:r>
                      <m:r>
                        <a:rPr lang="en-US" sz="3200" b="1" i="1" smtClean="0">
                          <a:latin typeface="Cambria Math" panose="02040503050406030204" pitchFamily="18" charset="0"/>
                        </a:rPr>
                        <m:t>𝒏</m:t>
                      </m:r>
                    </m:oMath>
                  </m:oMathPara>
                </a14:m>
                <a:endParaRPr lang="he-IL" sz="3200" dirty="0"/>
              </a:p>
            </p:txBody>
          </p:sp>
        </mc:Choice>
        <mc:Fallback xmlns="">
          <p:sp>
            <p:nvSpPr>
              <p:cNvPr id="10" name="Rectangle 9">
                <a:extLst>
                  <a:ext uri="{FF2B5EF4-FFF2-40B4-BE49-F238E27FC236}">
                    <a16:creationId xmlns:a16="http://schemas.microsoft.com/office/drawing/2014/main" id="{529E6829-0F86-4AC7-9DEC-DD275768448D}"/>
                  </a:ext>
                </a:extLst>
              </p:cNvPr>
              <p:cNvSpPr>
                <a:spLocks noRot="1" noChangeAspect="1" noMove="1" noResize="1" noEditPoints="1" noAdjustHandles="1" noChangeArrowheads="1" noChangeShapeType="1" noTextEdit="1"/>
              </p:cNvSpPr>
              <p:nvPr/>
            </p:nvSpPr>
            <p:spPr>
              <a:xfrm>
                <a:off x="3846354" y="3671327"/>
                <a:ext cx="2231508" cy="584775"/>
              </a:xfrm>
              <a:prstGeom prst="rect">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A221B7A-F9AC-4070-AC73-956E7E14D8CF}"/>
                  </a:ext>
                </a:extLst>
              </p:cNvPr>
              <p:cNvSpPr/>
              <p:nvPr/>
            </p:nvSpPr>
            <p:spPr>
              <a:xfrm>
                <a:off x="6517702" y="3671327"/>
                <a:ext cx="345094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m:t>
                      </m:r>
                      <m:r>
                        <a:rPr lang="en-US" sz="3200" b="1" i="1" smtClean="0">
                          <a:latin typeface="Cambria Math" panose="02040503050406030204" pitchFamily="18" charset="0"/>
                        </a:rPr>
                        <m:t>𝟖</m:t>
                      </m:r>
                      <m:r>
                        <a:rPr lang="en-US" sz="3200" b="1" i="1" smtClean="0">
                          <a:latin typeface="Cambria Math" panose="02040503050406030204" pitchFamily="18" charset="0"/>
                        </a:rPr>
                        <m:t>𝒏</m:t>
                      </m:r>
                      <m:r>
                        <a:rPr lang="en-US" sz="3200" b="1" i="1" smtClean="0">
                          <a:latin typeface="Cambria Math" panose="02040503050406030204" pitchFamily="18" charset="0"/>
                        </a:rPr>
                        <m:t>=</m:t>
                      </m:r>
                      <m:r>
                        <a:rPr lang="en-US" sz="3200" b="1" i="1" smtClean="0">
                          <a:latin typeface="Cambria Math" panose="02040503050406030204" pitchFamily="18" charset="0"/>
                        </a:rPr>
                        <m:t>𝟖</m:t>
                      </m:r>
                      <m:r>
                        <a:rPr lang="en-US" sz="3200" b="1" i="1" smtClean="0">
                          <a:latin typeface="Cambria Math" panose="02040503050406030204" pitchFamily="18" charset="0"/>
                        </a:rPr>
                        <m:t>∙|</m:t>
                      </m:r>
                      <m:r>
                        <a:rPr lang="en-US" sz="3200" b="1" i="1" smtClean="0">
                          <a:solidFill>
                            <a:srgbClr val="00B0F0"/>
                          </a:solidFill>
                          <a:latin typeface="Cambria Math" panose="02040503050406030204" pitchFamily="18" charset="0"/>
                        </a:rPr>
                        <m:t>𝒈</m:t>
                      </m:r>
                      <m:d>
                        <m:dPr>
                          <m:ctrlPr>
                            <a:rPr lang="en-US" sz="3200" b="1" i="1" smtClean="0">
                              <a:solidFill>
                                <a:srgbClr val="00B0F0"/>
                              </a:solidFill>
                              <a:latin typeface="Cambria Math" panose="02040503050406030204" pitchFamily="18" charset="0"/>
                            </a:rPr>
                          </m:ctrlPr>
                        </m:dPr>
                        <m:e>
                          <m:r>
                            <a:rPr lang="en-US" sz="3200" b="1" i="1" smtClean="0">
                              <a:solidFill>
                                <a:srgbClr val="00B0F0"/>
                              </a:solidFill>
                              <a:latin typeface="Cambria Math" panose="02040503050406030204" pitchFamily="18" charset="0"/>
                            </a:rPr>
                            <m:t>𝒏</m:t>
                          </m:r>
                        </m:e>
                      </m:d>
                      <m:r>
                        <a:rPr lang="en-US" sz="3200" b="1" i="1" smtClean="0">
                          <a:solidFill>
                            <a:srgbClr val="00B0F0"/>
                          </a:solidFill>
                          <a:latin typeface="Cambria Math" panose="02040503050406030204" pitchFamily="18" charset="0"/>
                        </a:rPr>
                        <m:t>|</m:t>
                      </m:r>
                    </m:oMath>
                  </m:oMathPara>
                </a14:m>
                <a:endParaRPr lang="he-IL" sz="3200" dirty="0"/>
              </a:p>
            </p:txBody>
          </p:sp>
        </mc:Choice>
        <mc:Fallback xmlns="">
          <p:sp>
            <p:nvSpPr>
              <p:cNvPr id="11" name="Rectangle 10">
                <a:extLst>
                  <a:ext uri="{FF2B5EF4-FFF2-40B4-BE49-F238E27FC236}">
                    <a16:creationId xmlns:a16="http://schemas.microsoft.com/office/drawing/2014/main" id="{EA221B7A-F9AC-4070-AC73-956E7E14D8CF}"/>
                  </a:ext>
                </a:extLst>
              </p:cNvPr>
              <p:cNvSpPr>
                <a:spLocks noRot="1" noChangeAspect="1" noMove="1" noResize="1" noEditPoints="1" noAdjustHandles="1" noChangeArrowheads="1" noChangeShapeType="1" noTextEdit="1"/>
              </p:cNvSpPr>
              <p:nvPr/>
            </p:nvSpPr>
            <p:spPr>
              <a:xfrm>
                <a:off x="6517702" y="3671327"/>
                <a:ext cx="3450945" cy="584775"/>
              </a:xfrm>
              <a:prstGeom prst="rect">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A3081C3-1F09-4E12-86A5-8876492C0EDF}"/>
                  </a:ext>
                </a:extLst>
              </p:cNvPr>
              <p:cNvSpPr/>
              <p:nvPr/>
            </p:nvSpPr>
            <p:spPr>
              <a:xfrm>
                <a:off x="6541276" y="4087038"/>
                <a:ext cx="94788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0</m:t>
                      </m:r>
                    </m:oMath>
                  </m:oMathPara>
                </a14:m>
                <a:endParaRPr lang="he-IL" sz="3200" dirty="0"/>
              </a:p>
            </p:txBody>
          </p:sp>
        </mc:Choice>
        <mc:Fallback xmlns="">
          <p:sp>
            <p:nvSpPr>
              <p:cNvPr id="12" name="Rectangle 11">
                <a:extLst>
                  <a:ext uri="{FF2B5EF4-FFF2-40B4-BE49-F238E27FC236}">
                    <a16:creationId xmlns:a16="http://schemas.microsoft.com/office/drawing/2014/main" id="{5A3081C3-1F09-4E12-86A5-8876492C0EDF}"/>
                  </a:ext>
                </a:extLst>
              </p:cNvPr>
              <p:cNvSpPr>
                <a:spLocks noRot="1" noChangeAspect="1" noMove="1" noResize="1" noEditPoints="1" noAdjustHandles="1" noChangeArrowheads="1" noChangeShapeType="1" noTextEdit="1"/>
              </p:cNvSpPr>
              <p:nvPr/>
            </p:nvSpPr>
            <p:spPr>
              <a:xfrm>
                <a:off x="6541276" y="4087038"/>
                <a:ext cx="947888" cy="584775"/>
              </a:xfrm>
              <a:prstGeom prst="rect">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3D70FA5-6092-4A1F-97D2-FF07EF66D5F8}"/>
                  </a:ext>
                </a:extLst>
              </p:cNvPr>
              <p:cNvSpPr/>
              <p:nvPr/>
            </p:nvSpPr>
            <p:spPr>
              <a:xfrm>
                <a:off x="3173098" y="4324180"/>
                <a:ext cx="2164107" cy="695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14:m>
                  <m:oMathPara xmlns:m="http://schemas.openxmlformats.org/officeDocument/2006/math">
                    <m:oMathParaPr>
                      <m:jc m:val="centerGroup"/>
                    </m:oMathParaPr>
                    <m:oMath xmlns:m="http://schemas.openxmlformats.org/officeDocument/2006/math">
                      <m:r>
                        <a:rPr lang="he-IL"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 </m:t>
                      </m:r>
                    </m:oMath>
                  </m:oMathPara>
                </a14:m>
                <a:endParaRPr lang="en-US" b="0" dirty="0"/>
              </a:p>
              <a:p>
                <a:pPr algn="ctr" rtl="1"/>
                <a:r>
                  <a:rPr lang="he-IL" dirty="0"/>
                  <a:t>עבור כל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oMath>
                </a14:m>
                <a:endParaRPr lang="he-IL" dirty="0"/>
              </a:p>
            </p:txBody>
          </p:sp>
        </mc:Choice>
        <mc:Fallback xmlns="">
          <p:sp>
            <p:nvSpPr>
              <p:cNvPr id="13" name="Rectangle 12">
                <a:extLst>
                  <a:ext uri="{FF2B5EF4-FFF2-40B4-BE49-F238E27FC236}">
                    <a16:creationId xmlns:a16="http://schemas.microsoft.com/office/drawing/2014/main" id="{D3D70FA5-6092-4A1F-97D2-FF07EF66D5F8}"/>
                  </a:ext>
                </a:extLst>
              </p:cNvPr>
              <p:cNvSpPr>
                <a:spLocks noRot="1" noChangeAspect="1" noMove="1" noResize="1" noEditPoints="1" noAdjustHandles="1" noChangeArrowheads="1" noChangeShapeType="1" noTextEdit="1"/>
              </p:cNvSpPr>
              <p:nvPr/>
            </p:nvSpPr>
            <p:spPr>
              <a:xfrm>
                <a:off x="3173098" y="4324180"/>
                <a:ext cx="2164107" cy="695266"/>
              </a:xfrm>
              <a:prstGeom prst="rect">
                <a:avLst/>
              </a:prstGeom>
              <a:blipFill>
                <a:blip r:embed="rId9"/>
                <a:stretch>
                  <a:fillRect b="-9483"/>
                </a:stretch>
              </a:blipFill>
            </p:spPr>
            <p:txBody>
              <a:bodyPr/>
              <a:lstStyle/>
              <a:p>
                <a:r>
                  <a:rPr lang="he-IL">
                    <a:noFill/>
                  </a:rPr>
                  <a:t> </a:t>
                </a:r>
              </a:p>
            </p:txBody>
          </p:sp>
        </mc:Fallback>
      </mc:AlternateContent>
      <p:sp>
        <p:nvSpPr>
          <p:cNvPr id="15" name="Subtitle 2">
            <a:extLst>
              <a:ext uri="{FF2B5EF4-FFF2-40B4-BE49-F238E27FC236}">
                <a16:creationId xmlns:a16="http://schemas.microsoft.com/office/drawing/2014/main" id="{4059FB1E-B419-4CC1-8EDD-60B9CEF5FCD6}"/>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17817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EF3001B-E419-4A91-8307-BCCA0B9F64AD}"/>
                  </a:ext>
                </a:extLst>
              </p:cNvPr>
              <p:cNvSpPr txBox="1">
                <a:spLocks/>
              </p:cNvSpPr>
              <p:nvPr/>
            </p:nvSpPr>
            <p:spPr>
              <a:xfrm>
                <a:off x="978195" y="959005"/>
                <a:ext cx="9753600" cy="4442334"/>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18400" b="1" i="1" smtClean="0">
                          <a:latin typeface="Cambria Math" panose="02040503050406030204" pitchFamily="18" charset="0"/>
                          <a:ea typeface="Cambria Math" panose="02040503050406030204" pitchFamily="18" charset="0"/>
                          <a:cs typeface="+mn-cs"/>
                        </a:rPr>
                        <m:t>𝚯</m:t>
                      </m:r>
                    </m:oMath>
                  </m:oMathPara>
                </a14:m>
                <a:endParaRPr lang="en-US" sz="18400" b="1" i="1" dirty="0">
                  <a:latin typeface="Abadi" panose="020B0604020202020204" pitchFamily="34" charset="0"/>
                  <a:cs typeface="+mn-cs"/>
                </a:endParaRPr>
              </a:p>
              <a:p>
                <a:pPr algn="ctr"/>
                <a:r>
                  <a:rPr lang="en-US" sz="8000" b="1" dirty="0">
                    <a:latin typeface="Abadi" panose="020B0604020202020204" pitchFamily="34" charset="0"/>
                    <a:cs typeface="+mn-cs"/>
                  </a:rPr>
                  <a:t>Theta </a:t>
                </a:r>
                <a:endParaRPr lang="he-IL" sz="18400" b="1" i="1" dirty="0">
                  <a:latin typeface="Abadi" panose="020B0604020202020204" pitchFamily="34" charset="0"/>
                  <a:cs typeface="+mn-cs"/>
                </a:endParaRPr>
              </a:p>
            </p:txBody>
          </p:sp>
        </mc:Choice>
        <mc:Fallback xmlns="">
          <p:sp>
            <p:nvSpPr>
              <p:cNvPr id="4" name="Title 1">
                <a:extLst>
                  <a:ext uri="{FF2B5EF4-FFF2-40B4-BE49-F238E27FC236}">
                    <a16:creationId xmlns:a16="http://schemas.microsoft.com/office/drawing/2014/main" id="{AEF3001B-E419-4A91-8307-BCCA0B9F64AD}"/>
                  </a:ext>
                </a:extLst>
              </p:cNvPr>
              <p:cNvSpPr txBox="1">
                <a:spLocks noRot="1" noChangeAspect="1" noMove="1" noResize="1" noEditPoints="1" noAdjustHandles="1" noChangeArrowheads="1" noChangeShapeType="1" noTextEdit="1"/>
              </p:cNvSpPr>
              <p:nvPr/>
            </p:nvSpPr>
            <p:spPr>
              <a:xfrm>
                <a:off x="978195" y="959005"/>
                <a:ext cx="9753600" cy="4442334"/>
              </a:xfrm>
              <a:prstGeom prst="rect">
                <a:avLst/>
              </a:prstGeom>
              <a:blipFill>
                <a:blip r:embed="rId2"/>
                <a:stretch>
                  <a:fillRect b="-4664"/>
                </a:stretch>
              </a:blipFill>
            </p:spPr>
            <p:txBody>
              <a:bodyPr/>
              <a:lstStyle/>
              <a:p>
                <a:r>
                  <a:rPr lang="he-IL">
                    <a:noFill/>
                  </a:rPr>
                  <a:t> </a:t>
                </a:r>
              </a:p>
            </p:txBody>
          </p:sp>
        </mc:Fallback>
      </mc:AlternateContent>
      <p:sp>
        <p:nvSpPr>
          <p:cNvPr id="6" name="Subtitle 2">
            <a:extLst>
              <a:ext uri="{FF2B5EF4-FFF2-40B4-BE49-F238E27FC236}">
                <a16:creationId xmlns:a16="http://schemas.microsoft.com/office/drawing/2014/main" id="{B37DAC48-7DDB-4E4F-84B7-8A933F3D985E}"/>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ACFD9F0-9573-455A-8AC9-E943187E372A}"/>
                  </a:ext>
                </a:extLst>
              </p:cNvPr>
              <p:cNvSpPr/>
              <p:nvPr/>
            </p:nvSpPr>
            <p:spPr>
              <a:xfrm>
                <a:off x="3295640" y="189564"/>
                <a:ext cx="6001964"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ea typeface="Cambria Math" panose="02040503050406030204" pitchFamily="18" charset="0"/>
                      </a:rPr>
                      <m:t>𝚯</m:t>
                    </m:r>
                    <m:r>
                      <a:rPr lang="en-US" sz="4400" b="1" i="1">
                        <a:latin typeface="Cambria Math" panose="02040503050406030204" pitchFamily="18" charset="0"/>
                      </a:rPr>
                      <m:t> </m:t>
                    </m:r>
                  </m:oMath>
                </a14:m>
                <a:r>
                  <a:rPr lang="he-IL" sz="4400" dirty="0"/>
                  <a:t>חסם הדוק אסימפטוטית</a:t>
                </a:r>
              </a:p>
            </p:txBody>
          </p:sp>
        </mc:Choice>
        <mc:Fallback xmlns="">
          <p:sp>
            <p:nvSpPr>
              <p:cNvPr id="7" name="Rectangle 6">
                <a:extLst>
                  <a:ext uri="{FF2B5EF4-FFF2-40B4-BE49-F238E27FC236}">
                    <a16:creationId xmlns:a16="http://schemas.microsoft.com/office/drawing/2014/main" id="{AACFD9F0-9573-455A-8AC9-E943187E372A}"/>
                  </a:ext>
                </a:extLst>
              </p:cNvPr>
              <p:cNvSpPr>
                <a:spLocks noRot="1" noChangeAspect="1" noMove="1" noResize="1" noEditPoints="1" noAdjustHandles="1" noChangeArrowheads="1" noChangeShapeType="1" noTextEdit="1"/>
              </p:cNvSpPr>
              <p:nvPr/>
            </p:nvSpPr>
            <p:spPr>
              <a:xfrm>
                <a:off x="3295640" y="189564"/>
                <a:ext cx="6001964" cy="769441"/>
              </a:xfrm>
              <a:prstGeom prst="rect">
                <a:avLst/>
              </a:prstGeom>
              <a:blipFill>
                <a:blip r:embed="rId3"/>
                <a:stretch>
                  <a:fillRect l="-4268" t="-16667" r="-3150" b="-36508"/>
                </a:stretch>
              </a:blipFill>
            </p:spPr>
            <p:txBody>
              <a:bodyPr/>
              <a:lstStyle/>
              <a:p>
                <a:r>
                  <a:rPr lang="he-IL">
                    <a:noFill/>
                  </a:rPr>
                  <a:t> </a:t>
                </a:r>
              </a:p>
            </p:txBody>
          </p:sp>
        </mc:Fallback>
      </mc:AlternateContent>
    </p:spTree>
    <p:extLst>
      <p:ext uri="{BB962C8B-B14F-4D97-AF65-F5344CB8AC3E}">
        <p14:creationId xmlns:p14="http://schemas.microsoft.com/office/powerpoint/2010/main" val="758623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EF3001B-E419-4A91-8307-BCCA0B9F64AD}"/>
                  </a:ext>
                </a:extLst>
              </p:cNvPr>
              <p:cNvSpPr txBox="1">
                <a:spLocks/>
              </p:cNvSpPr>
              <p:nvPr/>
            </p:nvSpPr>
            <p:spPr>
              <a:xfrm>
                <a:off x="978195" y="959005"/>
                <a:ext cx="9753600" cy="4442334"/>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n-US" sz="18400" b="1" i="1" smtClean="0">
                          <a:latin typeface="Cambria Math" panose="02040503050406030204" pitchFamily="18" charset="0"/>
                          <a:ea typeface="Cambria Math" panose="02040503050406030204" pitchFamily="18" charset="0"/>
                          <a:cs typeface="+mn-cs"/>
                        </a:rPr>
                        <m:t>𝚯</m:t>
                      </m:r>
                    </m:oMath>
                  </m:oMathPara>
                </a14:m>
                <a:endParaRPr lang="en-US" sz="18400" b="1" i="1" dirty="0">
                  <a:latin typeface="Abadi" panose="020B0604020202020204" pitchFamily="34" charset="0"/>
                  <a:cs typeface="+mn-cs"/>
                </a:endParaRPr>
              </a:p>
              <a:p>
                <a:pPr algn="ctr"/>
                <a:r>
                  <a:rPr lang="en-US" sz="8000" b="1" dirty="0">
                    <a:latin typeface="Abadi" panose="020B0604020202020204" pitchFamily="34" charset="0"/>
                    <a:cs typeface="+mn-cs"/>
                  </a:rPr>
                  <a:t>  </a:t>
                </a:r>
                <a:endParaRPr lang="he-IL" sz="18400" b="1" i="1" dirty="0">
                  <a:latin typeface="Abadi" panose="020B0604020202020204" pitchFamily="34" charset="0"/>
                  <a:cs typeface="+mn-cs"/>
                </a:endParaRPr>
              </a:p>
            </p:txBody>
          </p:sp>
        </mc:Choice>
        <mc:Fallback xmlns="">
          <p:sp>
            <p:nvSpPr>
              <p:cNvPr id="4" name="Title 1">
                <a:extLst>
                  <a:ext uri="{FF2B5EF4-FFF2-40B4-BE49-F238E27FC236}">
                    <a16:creationId xmlns:a16="http://schemas.microsoft.com/office/drawing/2014/main" id="{AEF3001B-E419-4A91-8307-BCCA0B9F64AD}"/>
                  </a:ext>
                </a:extLst>
              </p:cNvPr>
              <p:cNvSpPr txBox="1">
                <a:spLocks noRot="1" noChangeAspect="1" noMove="1" noResize="1" noEditPoints="1" noAdjustHandles="1" noChangeArrowheads="1" noChangeShapeType="1" noTextEdit="1"/>
              </p:cNvSpPr>
              <p:nvPr/>
            </p:nvSpPr>
            <p:spPr>
              <a:xfrm>
                <a:off x="978195" y="959005"/>
                <a:ext cx="9753600" cy="4442334"/>
              </a:xfrm>
              <a:prstGeom prst="rect">
                <a:avLst/>
              </a:prstGeom>
              <a:blipFill>
                <a:blip r:embed="rId2"/>
                <a:stretch>
                  <a:fillRect/>
                </a:stretch>
              </a:blipFill>
            </p:spPr>
            <p:txBody>
              <a:bodyPr/>
              <a:lstStyle/>
              <a:p>
                <a:r>
                  <a:rPr lang="he-IL">
                    <a:noFill/>
                  </a:rPr>
                  <a:t> </a:t>
                </a:r>
              </a:p>
            </p:txBody>
          </p:sp>
        </mc:Fallback>
      </mc:AlternateContent>
      <p:sp>
        <p:nvSpPr>
          <p:cNvPr id="6" name="Subtitle 2">
            <a:extLst>
              <a:ext uri="{FF2B5EF4-FFF2-40B4-BE49-F238E27FC236}">
                <a16:creationId xmlns:a16="http://schemas.microsoft.com/office/drawing/2014/main" id="{B37DAC48-7DDB-4E4F-84B7-8A933F3D985E}"/>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ACFD9F0-9573-455A-8AC9-E943187E372A}"/>
                  </a:ext>
                </a:extLst>
              </p:cNvPr>
              <p:cNvSpPr/>
              <p:nvPr/>
            </p:nvSpPr>
            <p:spPr>
              <a:xfrm>
                <a:off x="3295640" y="189564"/>
                <a:ext cx="6001964"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ea typeface="Cambria Math" panose="02040503050406030204" pitchFamily="18" charset="0"/>
                      </a:rPr>
                      <m:t>𝚯</m:t>
                    </m:r>
                    <m:r>
                      <a:rPr lang="en-US" sz="4400" b="1" i="1">
                        <a:latin typeface="Cambria Math" panose="02040503050406030204" pitchFamily="18" charset="0"/>
                      </a:rPr>
                      <m:t> </m:t>
                    </m:r>
                  </m:oMath>
                </a14:m>
                <a:r>
                  <a:rPr lang="he-IL" sz="4400" dirty="0"/>
                  <a:t>חסם הדוק אסימפטוטית</a:t>
                </a:r>
              </a:p>
            </p:txBody>
          </p:sp>
        </mc:Choice>
        <mc:Fallback xmlns="">
          <p:sp>
            <p:nvSpPr>
              <p:cNvPr id="7" name="Rectangle 6">
                <a:extLst>
                  <a:ext uri="{FF2B5EF4-FFF2-40B4-BE49-F238E27FC236}">
                    <a16:creationId xmlns:a16="http://schemas.microsoft.com/office/drawing/2014/main" id="{AACFD9F0-9573-455A-8AC9-E943187E372A}"/>
                  </a:ext>
                </a:extLst>
              </p:cNvPr>
              <p:cNvSpPr>
                <a:spLocks noRot="1" noChangeAspect="1" noMove="1" noResize="1" noEditPoints="1" noAdjustHandles="1" noChangeArrowheads="1" noChangeShapeType="1" noTextEdit="1"/>
              </p:cNvSpPr>
              <p:nvPr/>
            </p:nvSpPr>
            <p:spPr>
              <a:xfrm>
                <a:off x="3295640" y="189564"/>
                <a:ext cx="6001964" cy="769441"/>
              </a:xfrm>
              <a:prstGeom prst="rect">
                <a:avLst/>
              </a:prstGeom>
              <a:blipFill>
                <a:blip r:embed="rId3"/>
                <a:stretch>
                  <a:fillRect l="-4268" t="-16667" r="-3150" b="-365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73D0621-6759-4868-AFFA-AC238AB27341}"/>
                  </a:ext>
                </a:extLst>
              </p:cNvPr>
              <p:cNvSpPr/>
              <p:nvPr/>
            </p:nvSpPr>
            <p:spPr>
              <a:xfrm>
                <a:off x="720288" y="3914703"/>
                <a:ext cx="10269413" cy="1754326"/>
              </a:xfrm>
              <a:prstGeom prst="rect">
                <a:avLst/>
              </a:prstGeom>
            </p:spPr>
            <p:txBody>
              <a:bodyPr wrap="none">
                <a:spAutoFit/>
              </a:bodyPr>
              <a:lstStyle/>
              <a:p>
                <a:pPr algn="ctr" rtl="1"/>
                <a:r>
                  <a:rPr lang="he-IL" sz="3600" b="1" dirty="0">
                    <a:solidFill>
                      <a:srgbClr val="FFC000"/>
                    </a:solidFill>
                  </a:rPr>
                  <a:t>נאמר ש-</a:t>
                </a:r>
                <a14:m>
                  <m:oMath xmlns:m="http://schemas.openxmlformats.org/officeDocument/2006/math">
                    <m:r>
                      <a:rPr lang="en-US" sz="3600" b="1" i="1" smtClean="0">
                        <a:solidFill>
                          <a:srgbClr val="FFC000"/>
                        </a:solidFill>
                        <a:latin typeface="Cambria Math" panose="02040503050406030204" pitchFamily="18" charset="0"/>
                      </a:rPr>
                      <m:t>𝒇</m:t>
                    </m:r>
                    <m:d>
                      <m:dPr>
                        <m:ctrlPr>
                          <a:rPr lang="en-US" sz="3600" b="1" i="1" smtClean="0">
                            <a:solidFill>
                              <a:srgbClr val="FFC000"/>
                            </a:solidFill>
                            <a:latin typeface="Cambria Math" panose="02040503050406030204" pitchFamily="18" charset="0"/>
                          </a:rPr>
                        </m:ctrlPr>
                      </m:dPr>
                      <m:e>
                        <m:r>
                          <a:rPr lang="en-US" sz="3600" b="1" i="1" smtClean="0">
                            <a:solidFill>
                              <a:srgbClr val="FFC000"/>
                            </a:solidFill>
                            <a:latin typeface="Cambria Math" panose="02040503050406030204" pitchFamily="18" charset="0"/>
                          </a:rPr>
                          <m:t>𝒏</m:t>
                        </m:r>
                      </m:e>
                    </m:d>
                    <m:r>
                      <a:rPr lang="en-US" sz="3600" b="1" i="1" smtClean="0">
                        <a:solidFill>
                          <a:srgbClr val="FFC000"/>
                        </a:solidFill>
                        <a:latin typeface="Cambria Math" panose="02040503050406030204" pitchFamily="18" charset="0"/>
                      </a:rPr>
                      <m:t>=</m:t>
                    </m:r>
                    <m:r>
                      <a:rPr lang="en-US" sz="3600" b="1" i="1" smtClean="0">
                        <a:solidFill>
                          <a:srgbClr val="FFC000"/>
                        </a:solidFill>
                        <a:latin typeface="Cambria Math" panose="02040503050406030204" pitchFamily="18" charset="0"/>
                        <a:ea typeface="Cambria Math" panose="02040503050406030204" pitchFamily="18" charset="0"/>
                      </a:rPr>
                      <m:t>𝚯</m:t>
                    </m:r>
                    <m:r>
                      <a:rPr lang="en-US" sz="3600" b="1" i="1" smtClean="0">
                        <a:solidFill>
                          <a:srgbClr val="FFC000"/>
                        </a:solidFill>
                        <a:latin typeface="Cambria Math" panose="02040503050406030204" pitchFamily="18" charset="0"/>
                        <a:ea typeface="Cambria Math" panose="02040503050406030204" pitchFamily="18" charset="0"/>
                      </a:rPr>
                      <m:t>(</m:t>
                    </m:r>
                    <m:r>
                      <a:rPr lang="en-US" sz="3600" b="1" i="1" smtClean="0">
                        <a:solidFill>
                          <a:srgbClr val="FFC000"/>
                        </a:solidFill>
                        <a:latin typeface="Cambria Math" panose="02040503050406030204" pitchFamily="18" charset="0"/>
                        <a:ea typeface="Cambria Math" panose="02040503050406030204" pitchFamily="18" charset="0"/>
                      </a:rPr>
                      <m:t>𝒈</m:t>
                    </m:r>
                    <m:d>
                      <m:dPr>
                        <m:ctrlPr>
                          <a:rPr lang="en-US" sz="3600" b="1" i="1" smtClean="0">
                            <a:solidFill>
                              <a:srgbClr val="FFC000"/>
                            </a:solidFill>
                            <a:latin typeface="Cambria Math" panose="02040503050406030204" pitchFamily="18" charset="0"/>
                            <a:ea typeface="Cambria Math" panose="02040503050406030204" pitchFamily="18" charset="0"/>
                          </a:rPr>
                        </m:ctrlPr>
                      </m:dPr>
                      <m:e>
                        <m:r>
                          <a:rPr lang="en-US" sz="3600" b="1" i="1" smtClean="0">
                            <a:solidFill>
                              <a:srgbClr val="FFC000"/>
                            </a:solidFill>
                            <a:latin typeface="Cambria Math" panose="02040503050406030204" pitchFamily="18" charset="0"/>
                            <a:ea typeface="Cambria Math" panose="02040503050406030204" pitchFamily="18" charset="0"/>
                          </a:rPr>
                          <m:t>𝒏</m:t>
                        </m:r>
                      </m:e>
                    </m:d>
                    <m:r>
                      <a:rPr lang="en-US" sz="3600" b="1" i="1" smtClean="0">
                        <a:solidFill>
                          <a:srgbClr val="FFC000"/>
                        </a:solidFill>
                        <a:latin typeface="Cambria Math" panose="02040503050406030204" pitchFamily="18" charset="0"/>
                        <a:ea typeface="Cambria Math" panose="02040503050406030204" pitchFamily="18" charset="0"/>
                      </a:rPr>
                      <m:t>)</m:t>
                    </m:r>
                  </m:oMath>
                </a14:m>
                <a:r>
                  <a:rPr lang="he-IL" sz="3600" b="1" dirty="0">
                    <a:solidFill>
                      <a:srgbClr val="FFC000"/>
                    </a:solidFill>
                  </a:rPr>
                  <a:t> </a:t>
                </a:r>
              </a:p>
              <a:p>
                <a:pPr algn="ctr" rtl="1"/>
                <a:endParaRPr lang="he-IL" sz="3600" b="1" dirty="0">
                  <a:solidFill>
                    <a:srgbClr val="FFC000"/>
                  </a:solidFill>
                </a:endParaRPr>
              </a:p>
              <a:p>
                <a:pPr algn="ctr" rtl="1"/>
                <a:r>
                  <a:rPr lang="he-IL" sz="3600" b="1" dirty="0">
                    <a:solidFill>
                      <a:srgbClr val="FFC000"/>
                    </a:solidFill>
                  </a:rPr>
                  <a:t>אם מתקיים כי </a:t>
                </a:r>
                <a14:m>
                  <m:oMath xmlns:m="http://schemas.openxmlformats.org/officeDocument/2006/math">
                    <m:r>
                      <a:rPr lang="en-US" sz="3600" b="1" i="1">
                        <a:solidFill>
                          <a:srgbClr val="FFC000"/>
                        </a:solidFill>
                        <a:latin typeface="Cambria Math" panose="02040503050406030204" pitchFamily="18" charset="0"/>
                      </a:rPr>
                      <m:t>𝒇</m:t>
                    </m:r>
                    <m:d>
                      <m:dPr>
                        <m:ctrlPr>
                          <a:rPr lang="en-US" sz="3600" b="1" i="1">
                            <a:solidFill>
                              <a:srgbClr val="FFC000"/>
                            </a:solidFill>
                            <a:latin typeface="Cambria Math" panose="02040503050406030204" pitchFamily="18" charset="0"/>
                          </a:rPr>
                        </m:ctrlPr>
                      </m:dPr>
                      <m:e>
                        <m:r>
                          <a:rPr lang="en-US" sz="3600" b="1" i="1">
                            <a:solidFill>
                              <a:srgbClr val="FFC000"/>
                            </a:solidFill>
                            <a:latin typeface="Cambria Math" panose="02040503050406030204" pitchFamily="18" charset="0"/>
                          </a:rPr>
                          <m:t>𝒏</m:t>
                        </m:r>
                      </m:e>
                    </m:d>
                    <m:r>
                      <a:rPr lang="en-US" sz="3600" b="1" i="1">
                        <a:solidFill>
                          <a:srgbClr val="FFC000"/>
                        </a:solidFill>
                        <a:latin typeface="Cambria Math" panose="02040503050406030204" pitchFamily="18" charset="0"/>
                      </a:rPr>
                      <m:t>=</m:t>
                    </m:r>
                    <m:r>
                      <a:rPr lang="he-IL" sz="3600" b="1" i="0" smtClean="0">
                        <a:solidFill>
                          <a:srgbClr val="FFC000"/>
                        </a:solidFill>
                        <a:latin typeface="Cambria Math" panose="02040503050406030204" pitchFamily="18" charset="0"/>
                        <a:ea typeface="Cambria Math" panose="02040503050406030204" pitchFamily="18" charset="0"/>
                      </a:rPr>
                      <m:t>𝛀</m:t>
                    </m:r>
                    <m:r>
                      <a:rPr lang="en-US" sz="3600" b="1" i="1">
                        <a:solidFill>
                          <a:srgbClr val="FFC000"/>
                        </a:solidFill>
                        <a:latin typeface="Cambria Math" panose="02040503050406030204" pitchFamily="18" charset="0"/>
                        <a:ea typeface="Cambria Math" panose="02040503050406030204" pitchFamily="18" charset="0"/>
                      </a:rPr>
                      <m:t>(</m:t>
                    </m:r>
                    <m:r>
                      <a:rPr lang="en-US" sz="3600" b="1" i="1">
                        <a:solidFill>
                          <a:srgbClr val="FFC000"/>
                        </a:solidFill>
                        <a:latin typeface="Cambria Math" panose="02040503050406030204" pitchFamily="18" charset="0"/>
                        <a:ea typeface="Cambria Math" panose="02040503050406030204" pitchFamily="18" charset="0"/>
                      </a:rPr>
                      <m:t>𝒈</m:t>
                    </m:r>
                    <m:d>
                      <m:dPr>
                        <m:ctrlPr>
                          <a:rPr lang="en-US" sz="3600" b="1" i="1">
                            <a:solidFill>
                              <a:srgbClr val="FFC000"/>
                            </a:solidFill>
                            <a:latin typeface="Cambria Math" panose="02040503050406030204" pitchFamily="18" charset="0"/>
                            <a:ea typeface="Cambria Math" panose="02040503050406030204" pitchFamily="18" charset="0"/>
                          </a:rPr>
                        </m:ctrlPr>
                      </m:dPr>
                      <m:e>
                        <m:r>
                          <a:rPr lang="en-US" sz="3600" b="1" i="1">
                            <a:solidFill>
                              <a:srgbClr val="FFC000"/>
                            </a:solidFill>
                            <a:latin typeface="Cambria Math" panose="02040503050406030204" pitchFamily="18" charset="0"/>
                            <a:ea typeface="Cambria Math" panose="02040503050406030204" pitchFamily="18" charset="0"/>
                          </a:rPr>
                          <m:t>𝒏</m:t>
                        </m:r>
                      </m:e>
                    </m:d>
                    <m:r>
                      <a:rPr lang="en-US" sz="3600" b="1" i="1">
                        <a:solidFill>
                          <a:srgbClr val="FFC000"/>
                        </a:solidFill>
                        <a:latin typeface="Cambria Math" panose="02040503050406030204" pitchFamily="18" charset="0"/>
                        <a:ea typeface="Cambria Math" panose="02040503050406030204" pitchFamily="18" charset="0"/>
                      </a:rPr>
                      <m:t>)</m:t>
                    </m:r>
                  </m:oMath>
                </a14:m>
                <a:r>
                  <a:rPr lang="he-IL" sz="3600" b="1" dirty="0">
                    <a:solidFill>
                      <a:srgbClr val="FFC000"/>
                    </a:solidFill>
                  </a:rPr>
                  <a:t> </a:t>
                </a:r>
                <a:r>
                  <a:rPr lang="he-IL" sz="3600" b="1" u="sng" dirty="0">
                    <a:solidFill>
                      <a:srgbClr val="FFC000"/>
                    </a:solidFill>
                  </a:rPr>
                  <a:t>וגם</a:t>
                </a:r>
                <a:r>
                  <a:rPr lang="he-IL" sz="3600" b="1" dirty="0">
                    <a:solidFill>
                      <a:srgbClr val="FFC000"/>
                    </a:solidFill>
                  </a:rPr>
                  <a:t> </a:t>
                </a:r>
                <a14:m>
                  <m:oMath xmlns:m="http://schemas.openxmlformats.org/officeDocument/2006/math">
                    <m:r>
                      <a:rPr lang="en-US" sz="3600" b="1" i="1">
                        <a:solidFill>
                          <a:srgbClr val="FFC000"/>
                        </a:solidFill>
                        <a:latin typeface="Cambria Math" panose="02040503050406030204" pitchFamily="18" charset="0"/>
                      </a:rPr>
                      <m:t>𝒇</m:t>
                    </m:r>
                    <m:d>
                      <m:dPr>
                        <m:ctrlPr>
                          <a:rPr lang="en-US" sz="3600" b="1" i="1">
                            <a:solidFill>
                              <a:srgbClr val="FFC000"/>
                            </a:solidFill>
                            <a:latin typeface="Cambria Math" panose="02040503050406030204" pitchFamily="18" charset="0"/>
                          </a:rPr>
                        </m:ctrlPr>
                      </m:dPr>
                      <m:e>
                        <m:r>
                          <a:rPr lang="en-US" sz="3600" b="1" i="1">
                            <a:solidFill>
                              <a:srgbClr val="FFC000"/>
                            </a:solidFill>
                            <a:latin typeface="Cambria Math" panose="02040503050406030204" pitchFamily="18" charset="0"/>
                          </a:rPr>
                          <m:t>𝒏</m:t>
                        </m:r>
                      </m:e>
                    </m:d>
                    <m:r>
                      <a:rPr lang="en-US" sz="3600" b="1" i="1">
                        <a:solidFill>
                          <a:srgbClr val="FFC000"/>
                        </a:solidFill>
                        <a:latin typeface="Cambria Math" panose="02040503050406030204" pitchFamily="18" charset="0"/>
                      </a:rPr>
                      <m:t>=</m:t>
                    </m:r>
                    <m:r>
                      <a:rPr lang="en-US" sz="3600" b="1" i="1" smtClean="0">
                        <a:solidFill>
                          <a:srgbClr val="FFC000"/>
                        </a:solidFill>
                        <a:latin typeface="Cambria Math" panose="02040503050406030204" pitchFamily="18" charset="0"/>
                        <a:ea typeface="Cambria Math" panose="02040503050406030204" pitchFamily="18" charset="0"/>
                      </a:rPr>
                      <m:t>𝑶</m:t>
                    </m:r>
                    <m:r>
                      <a:rPr lang="en-US" sz="3600" b="1" i="1">
                        <a:solidFill>
                          <a:srgbClr val="FFC000"/>
                        </a:solidFill>
                        <a:latin typeface="Cambria Math" panose="02040503050406030204" pitchFamily="18" charset="0"/>
                        <a:ea typeface="Cambria Math" panose="02040503050406030204" pitchFamily="18" charset="0"/>
                      </a:rPr>
                      <m:t>(</m:t>
                    </m:r>
                    <m:r>
                      <a:rPr lang="en-US" sz="3600" b="1" i="1">
                        <a:solidFill>
                          <a:srgbClr val="FFC000"/>
                        </a:solidFill>
                        <a:latin typeface="Cambria Math" panose="02040503050406030204" pitchFamily="18" charset="0"/>
                        <a:ea typeface="Cambria Math" panose="02040503050406030204" pitchFamily="18" charset="0"/>
                      </a:rPr>
                      <m:t>𝒈</m:t>
                    </m:r>
                    <m:d>
                      <m:dPr>
                        <m:ctrlPr>
                          <a:rPr lang="en-US" sz="3600" b="1" i="1">
                            <a:solidFill>
                              <a:srgbClr val="FFC000"/>
                            </a:solidFill>
                            <a:latin typeface="Cambria Math" panose="02040503050406030204" pitchFamily="18" charset="0"/>
                            <a:ea typeface="Cambria Math" panose="02040503050406030204" pitchFamily="18" charset="0"/>
                          </a:rPr>
                        </m:ctrlPr>
                      </m:dPr>
                      <m:e>
                        <m:r>
                          <a:rPr lang="en-US" sz="3600" b="1" i="1">
                            <a:solidFill>
                              <a:srgbClr val="FFC000"/>
                            </a:solidFill>
                            <a:latin typeface="Cambria Math" panose="02040503050406030204" pitchFamily="18" charset="0"/>
                            <a:ea typeface="Cambria Math" panose="02040503050406030204" pitchFamily="18" charset="0"/>
                          </a:rPr>
                          <m:t>𝒏</m:t>
                        </m:r>
                      </m:e>
                    </m:d>
                    <m:r>
                      <a:rPr lang="en-US" sz="3600" b="1" i="1">
                        <a:solidFill>
                          <a:srgbClr val="FFC000"/>
                        </a:solidFill>
                        <a:latin typeface="Cambria Math" panose="02040503050406030204" pitchFamily="18" charset="0"/>
                        <a:ea typeface="Cambria Math" panose="02040503050406030204" pitchFamily="18" charset="0"/>
                      </a:rPr>
                      <m:t>)</m:t>
                    </m:r>
                  </m:oMath>
                </a14:m>
                <a:endParaRPr lang="he-IL" sz="3600" b="1" dirty="0">
                  <a:solidFill>
                    <a:srgbClr val="FFC000"/>
                  </a:solidFill>
                </a:endParaRPr>
              </a:p>
            </p:txBody>
          </p:sp>
        </mc:Choice>
        <mc:Fallback xmlns="">
          <p:sp>
            <p:nvSpPr>
              <p:cNvPr id="5" name="Rectangle 4">
                <a:extLst>
                  <a:ext uri="{FF2B5EF4-FFF2-40B4-BE49-F238E27FC236}">
                    <a16:creationId xmlns:a16="http://schemas.microsoft.com/office/drawing/2014/main" id="{073D0621-6759-4868-AFFA-AC238AB27341}"/>
                  </a:ext>
                </a:extLst>
              </p:cNvPr>
              <p:cNvSpPr>
                <a:spLocks noRot="1" noChangeAspect="1" noMove="1" noResize="1" noEditPoints="1" noAdjustHandles="1" noChangeArrowheads="1" noChangeShapeType="1" noTextEdit="1"/>
              </p:cNvSpPr>
              <p:nvPr/>
            </p:nvSpPr>
            <p:spPr>
              <a:xfrm>
                <a:off x="720288" y="3914703"/>
                <a:ext cx="10269413" cy="1754326"/>
              </a:xfrm>
              <a:prstGeom prst="rect">
                <a:avLst/>
              </a:prstGeom>
              <a:blipFill>
                <a:blip r:embed="rId4"/>
                <a:stretch>
                  <a:fillRect t="-5208" r="-1306" b="-12153"/>
                </a:stretch>
              </a:blipFill>
            </p:spPr>
            <p:txBody>
              <a:bodyPr/>
              <a:lstStyle/>
              <a:p>
                <a:r>
                  <a:rPr lang="he-IL">
                    <a:noFill/>
                  </a:rPr>
                  <a:t> </a:t>
                </a:r>
              </a:p>
            </p:txBody>
          </p:sp>
        </mc:Fallback>
      </mc:AlternateContent>
    </p:spTree>
    <p:extLst>
      <p:ext uri="{BB962C8B-B14F-4D97-AF65-F5344CB8AC3E}">
        <p14:creationId xmlns:p14="http://schemas.microsoft.com/office/powerpoint/2010/main" val="34818468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188EFF9-CE32-40AD-AA76-B9E9C0310280}"/>
                  </a:ext>
                </a:extLst>
              </p:cNvPr>
              <p:cNvSpPr/>
              <p:nvPr/>
            </p:nvSpPr>
            <p:spPr>
              <a:xfrm>
                <a:off x="3295640" y="189564"/>
                <a:ext cx="6001964"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ea typeface="Cambria Math" panose="02040503050406030204" pitchFamily="18" charset="0"/>
                      </a:rPr>
                      <m:t>𝚯</m:t>
                    </m:r>
                    <m:r>
                      <a:rPr lang="en-US" sz="4400" b="1" i="1">
                        <a:latin typeface="Cambria Math" panose="02040503050406030204" pitchFamily="18" charset="0"/>
                      </a:rPr>
                      <m:t> </m:t>
                    </m:r>
                  </m:oMath>
                </a14:m>
                <a:r>
                  <a:rPr lang="he-IL" sz="4400" dirty="0"/>
                  <a:t>חסם הדוק אסימפטוטית</a:t>
                </a:r>
              </a:p>
            </p:txBody>
          </p:sp>
        </mc:Choice>
        <mc:Fallback xmlns="">
          <p:sp>
            <p:nvSpPr>
              <p:cNvPr id="2" name="Rectangle 1">
                <a:extLst>
                  <a:ext uri="{FF2B5EF4-FFF2-40B4-BE49-F238E27FC236}">
                    <a16:creationId xmlns:a16="http://schemas.microsoft.com/office/drawing/2014/main" id="{8188EFF9-CE32-40AD-AA76-B9E9C0310280}"/>
                  </a:ext>
                </a:extLst>
              </p:cNvPr>
              <p:cNvSpPr>
                <a:spLocks noRot="1" noChangeAspect="1" noMove="1" noResize="1" noEditPoints="1" noAdjustHandles="1" noChangeArrowheads="1" noChangeShapeType="1" noTextEdit="1"/>
              </p:cNvSpPr>
              <p:nvPr/>
            </p:nvSpPr>
            <p:spPr>
              <a:xfrm>
                <a:off x="3295640" y="189564"/>
                <a:ext cx="6001964" cy="769441"/>
              </a:xfrm>
              <a:prstGeom prst="rect">
                <a:avLst/>
              </a:prstGeom>
              <a:blipFill>
                <a:blip r:embed="rId2"/>
                <a:stretch>
                  <a:fillRect l="-4268" t="-16667" r="-3150" b="-365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EC9ED2B-1E98-4609-B6A2-517A9BFB3509}"/>
                  </a:ext>
                </a:extLst>
              </p:cNvPr>
              <p:cNvSpPr/>
              <p:nvPr/>
            </p:nvSpPr>
            <p:spPr>
              <a:xfrm>
                <a:off x="228600" y="1019879"/>
                <a:ext cx="11455400" cy="5465471"/>
              </a:xfrm>
              <a:prstGeom prst="rect">
                <a:avLst/>
              </a:prstGeom>
            </p:spPr>
            <p:txBody>
              <a:bodyPr wrap="square">
                <a:spAutoFit/>
              </a:bodyPr>
              <a:lstStyle/>
              <a:p>
                <a:pPr algn="r" rtl="1"/>
                <a:r>
                  <a:rPr lang="he-IL" sz="3600" b="1" u="sng" dirty="0">
                    <a:solidFill>
                      <a:srgbClr val="FFC000"/>
                    </a:solidFill>
                  </a:rPr>
                  <a:t>הגדרה 1:</a:t>
                </a:r>
                <a:endParaRPr lang="he-IL" sz="3600" b="1" dirty="0">
                  <a:solidFill>
                    <a:srgbClr val="FFC000"/>
                  </a:solidFill>
                </a:endParaRPr>
              </a:p>
              <a:p>
                <a:pPr algn="ctr" rtl="1"/>
                <a:r>
                  <a:rPr lang="he-IL" sz="4000" b="1" dirty="0"/>
                  <a:t>נאמר ש - </a:t>
                </a:r>
                <a14:m>
                  <m:oMath xmlns:m="http://schemas.openxmlformats.org/officeDocument/2006/math">
                    <m:r>
                      <a:rPr lang="en-US" sz="4000" b="1" i="1" smtClean="0">
                        <a:latin typeface="Cambria Math" panose="02040503050406030204" pitchFamily="18" charset="0"/>
                      </a:rPr>
                      <m:t>𝒇</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r>
                      <a:rPr lang="en-US" sz="4000" b="1" i="1">
                        <a:latin typeface="Cambria Math" panose="02040503050406030204" pitchFamily="18" charset="0"/>
                      </a:rPr>
                      <m:t>∈</m:t>
                    </m:r>
                    <m:r>
                      <a:rPr lang="en-US" sz="4000" b="1" i="1" smtClean="0">
                        <a:latin typeface="Cambria Math" panose="02040503050406030204" pitchFamily="18" charset="0"/>
                        <a:ea typeface="Cambria Math" panose="02040503050406030204" pitchFamily="18" charset="0"/>
                      </a:rPr>
                      <m:t>𝚯</m:t>
                    </m:r>
                    <m:r>
                      <a:rPr lang="en-US" sz="4000" b="1" i="1">
                        <a:latin typeface="Cambria Math" panose="02040503050406030204" pitchFamily="18" charset="0"/>
                      </a:rPr>
                      <m:t>(</m:t>
                    </m:r>
                    <m:r>
                      <a:rPr lang="en-US" sz="4000" b="1" i="1">
                        <a:latin typeface="Cambria Math" panose="02040503050406030204" pitchFamily="18" charset="0"/>
                      </a:rPr>
                      <m:t>𝒈</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r>
                      <a:rPr lang="en-US" sz="4000" b="1" i="1">
                        <a:latin typeface="Cambria Math" panose="02040503050406030204" pitchFamily="18" charset="0"/>
                      </a:rPr>
                      <m:t>)</m:t>
                    </m:r>
                  </m:oMath>
                </a14:m>
                <a:r>
                  <a:rPr lang="he-IL" sz="4000" b="1" dirty="0"/>
                  <a:t> </a:t>
                </a:r>
              </a:p>
              <a:p>
                <a:pPr algn="ctr" rtl="1"/>
                <a14:m>
                  <m:oMathPara xmlns:m="http://schemas.openxmlformats.org/officeDocument/2006/math">
                    <m:oMathParaPr>
                      <m:jc m:val="centerGroup"/>
                    </m:oMathParaPr>
                    <m:oMath xmlns:m="http://schemas.openxmlformats.org/officeDocument/2006/math">
                      <m:r>
                        <a:rPr lang="he-IL" sz="4000" b="1" i="1" smtClean="0">
                          <a:latin typeface="Cambria Math" panose="02040503050406030204" pitchFamily="18" charset="0"/>
                          <a:ea typeface="Cambria Math" panose="02040503050406030204" pitchFamily="18" charset="0"/>
                        </a:rPr>
                        <m:t>⇕</m:t>
                      </m:r>
                    </m:oMath>
                  </m:oMathPara>
                </a14:m>
                <a:endParaRPr lang="he-IL" sz="4000" b="1" dirty="0"/>
              </a:p>
              <a:p>
                <a:pPr algn="ctr" rtl="1"/>
                <a:r>
                  <a:rPr lang="he-IL" sz="4000" b="1" dirty="0"/>
                  <a:t>				</a:t>
                </a:r>
                <a:r>
                  <a:rPr lang="he-IL" sz="4000" b="1" u="sng" dirty="0"/>
                  <a:t>קיימים</a:t>
                </a:r>
                <a:r>
                  <a:rPr lang="he-IL" sz="4000" b="1" dirty="0"/>
                  <a:t> </a:t>
                </a:r>
                <a:r>
                  <a:rPr lang="he-IL" sz="4000" dirty="0"/>
                  <a:t>שלושה קבועים </a:t>
                </a:r>
                <a14:m>
                  <m:oMath xmlns:m="http://schemas.openxmlformats.org/officeDocument/2006/math">
                    <m:m>
                      <m:mPr>
                        <m:mcs>
                          <m:mc>
                            <m:mcPr>
                              <m:count m:val="1"/>
                              <m:mcJc m:val="center"/>
                            </m:mcPr>
                          </m:mc>
                        </m:mcs>
                        <m:ctrlPr>
                          <a:rPr lang="he-IL" sz="4000" i="1" smtClean="0">
                            <a:latin typeface="Cambria Math" panose="02040503050406030204" pitchFamily="18" charset="0"/>
                          </a:rPr>
                        </m:ctrlPr>
                      </m:mPr>
                      <m:mr>
                        <m:e>
                          <m:sSub>
                            <m:sSubPr>
                              <m:ctrlPr>
                                <a:rPr lang="en-US" sz="4000" b="1" i="1" smtClean="0">
                                  <a:latin typeface="Cambria Math" panose="02040503050406030204" pitchFamily="18" charset="0"/>
                                </a:rPr>
                              </m:ctrlPr>
                            </m:sSubPr>
                            <m:e>
                              <m:r>
                                <m:rPr>
                                  <m:brk m:alnAt="7"/>
                                </m:rPr>
                                <a:rPr lang="en-US" sz="4000" b="1" i="1" smtClean="0">
                                  <a:latin typeface="Cambria Math" panose="02040503050406030204" pitchFamily="18" charset="0"/>
                                </a:rPr>
                                <m:t>𝒏</m:t>
                              </m:r>
                            </m:e>
                            <m:sub>
                              <m:r>
                                <m:rPr>
                                  <m:brk m:alnAt="7"/>
                                </m:rPr>
                                <a:rPr lang="en-US" sz="4000" b="1" i="1" smtClean="0">
                                  <a:latin typeface="Cambria Math" panose="02040503050406030204" pitchFamily="18" charset="0"/>
                                </a:rPr>
                                <m:t>𝟎</m:t>
                              </m:r>
                            </m:sub>
                          </m:sSub>
                          <m:r>
                            <a:rPr lang="en-US" sz="4000" b="1" i="1">
                              <a:latin typeface="Cambria Math" panose="02040503050406030204" pitchFamily="18" charset="0"/>
                            </a:rPr>
                            <m:t> ≥ </m:t>
                          </m:r>
                          <m:r>
                            <a:rPr lang="en-US" sz="4000" b="1" i="1">
                              <a:latin typeface="Cambria Math" panose="02040503050406030204" pitchFamily="18" charset="0"/>
                            </a:rPr>
                            <m:t>𝟎</m:t>
                          </m:r>
                        </m:e>
                      </m:mr>
                      <m:mr>
                        <m:e>
                          <m:sSub>
                            <m:sSubPr>
                              <m:ctrlPr>
                                <a:rPr lang="en-US" sz="4000" b="1" i="1" smtClean="0">
                                  <a:latin typeface="Cambria Math" panose="02040503050406030204" pitchFamily="18" charset="0"/>
                                </a:rPr>
                              </m:ctrlPr>
                            </m:sSubPr>
                            <m:e>
                              <m:r>
                                <a:rPr lang="en-US" sz="4000" b="1" i="1">
                                  <a:latin typeface="Cambria Math" panose="02040503050406030204" pitchFamily="18" charset="0"/>
                                </a:rPr>
                                <m:t>𝒄</m:t>
                              </m:r>
                            </m:e>
                            <m:sub>
                              <m:r>
                                <a:rPr lang="en-US" sz="4000" b="1" i="1" smtClean="0">
                                  <a:latin typeface="Cambria Math" panose="02040503050406030204" pitchFamily="18" charset="0"/>
                                </a:rPr>
                                <m:t>𝟏</m:t>
                              </m:r>
                            </m:sub>
                          </m:sSub>
                          <m:r>
                            <a:rPr lang="en-US" sz="4000" b="1" i="1">
                              <a:latin typeface="Cambria Math" panose="02040503050406030204" pitchFamily="18" charset="0"/>
                            </a:rPr>
                            <m:t> ≥ </m:t>
                          </m:r>
                          <m:r>
                            <a:rPr lang="en-US" sz="4000" b="1" i="1">
                              <a:latin typeface="Cambria Math" panose="02040503050406030204" pitchFamily="18" charset="0"/>
                            </a:rPr>
                            <m:t>𝟎</m:t>
                          </m:r>
                        </m:e>
                      </m:mr>
                      <m:mr>
                        <m:e>
                          <m:sSub>
                            <m:sSubPr>
                              <m:ctrlPr>
                                <a:rPr lang="en-US" sz="4000" b="1" i="1" smtClean="0">
                                  <a:latin typeface="Cambria Math" panose="02040503050406030204" pitchFamily="18" charset="0"/>
                                </a:rPr>
                              </m:ctrlPr>
                            </m:sSubPr>
                            <m:e>
                              <m:r>
                                <a:rPr lang="en-US" sz="4000" b="1" i="1">
                                  <a:latin typeface="Cambria Math" panose="02040503050406030204" pitchFamily="18" charset="0"/>
                                </a:rPr>
                                <m:t>𝒄</m:t>
                              </m:r>
                            </m:e>
                            <m:sub>
                              <m:r>
                                <a:rPr lang="en-US" sz="4000" b="1" i="1" smtClean="0">
                                  <a:latin typeface="Cambria Math" panose="02040503050406030204" pitchFamily="18" charset="0"/>
                                </a:rPr>
                                <m:t>𝟐</m:t>
                              </m:r>
                            </m:sub>
                          </m:sSub>
                          <m:r>
                            <a:rPr lang="en-US" sz="4000" b="1" i="1">
                              <a:latin typeface="Cambria Math" panose="02040503050406030204" pitchFamily="18" charset="0"/>
                            </a:rPr>
                            <m:t> ≥ </m:t>
                          </m:r>
                          <m:r>
                            <a:rPr lang="en-US" sz="4000" b="1" i="1">
                              <a:latin typeface="Cambria Math" panose="02040503050406030204" pitchFamily="18" charset="0"/>
                            </a:rPr>
                            <m:t>𝟎</m:t>
                          </m:r>
                        </m:e>
                      </m:mr>
                    </m:m>
                  </m:oMath>
                </a14:m>
                <a:r>
                  <a:rPr lang="he-IL" sz="4000" b="1" dirty="0"/>
                  <a:t>			</a:t>
                </a:r>
              </a:p>
              <a:p>
                <a:pPr algn="ctr" rtl="1"/>
                <a:r>
                  <a:rPr lang="he-IL" sz="4000" dirty="0"/>
                  <a:t>כך</a:t>
                </a:r>
                <a:r>
                  <a:rPr lang="he-IL" sz="4000" b="1" dirty="0"/>
                  <a:t> </a:t>
                </a:r>
                <a:r>
                  <a:rPr lang="he-IL" sz="4000" b="1" u="sng" dirty="0"/>
                  <a:t>שלכל</a:t>
                </a:r>
                <a:r>
                  <a:rPr lang="he-IL" sz="4000" b="1" dirty="0"/>
                  <a:t> </a:t>
                </a:r>
                <a14:m>
                  <m:oMath xmlns:m="http://schemas.openxmlformats.org/officeDocument/2006/math">
                    <m:r>
                      <a:rPr lang="en-US" sz="4000" b="1" i="1">
                        <a:latin typeface="Cambria Math" panose="02040503050406030204" pitchFamily="18" charset="0"/>
                      </a:rPr>
                      <m:t>𝒏</m:t>
                    </m:r>
                    <m:r>
                      <a:rPr lang="en-US" sz="4000" b="1" i="1">
                        <a:latin typeface="Cambria Math" panose="02040503050406030204" pitchFamily="18" charset="0"/>
                      </a:rPr>
                      <m:t>≥</m:t>
                    </m:r>
                    <m:sSub>
                      <m:sSubPr>
                        <m:ctrlPr>
                          <a:rPr lang="en-US" sz="4000" b="1" i="1">
                            <a:latin typeface="Cambria Math" panose="02040503050406030204" pitchFamily="18" charset="0"/>
                          </a:rPr>
                        </m:ctrlPr>
                      </m:sSubPr>
                      <m:e>
                        <m:r>
                          <a:rPr lang="en-US" sz="4000" b="1" i="1">
                            <a:latin typeface="Cambria Math" panose="02040503050406030204" pitchFamily="18" charset="0"/>
                          </a:rPr>
                          <m:t>𝒏</m:t>
                        </m:r>
                      </m:e>
                      <m:sub>
                        <m:r>
                          <a:rPr lang="en-US" sz="4000" b="1" i="1">
                            <a:latin typeface="Cambria Math" panose="02040503050406030204" pitchFamily="18" charset="0"/>
                          </a:rPr>
                          <m:t>𝟎</m:t>
                        </m:r>
                      </m:sub>
                    </m:sSub>
                  </m:oMath>
                </a14:m>
                <a:r>
                  <a:rPr lang="he-IL" sz="4000" b="1" dirty="0"/>
                  <a:t> </a:t>
                </a:r>
              </a:p>
              <a:p>
                <a:pPr algn="ctr" rtl="1"/>
                <a:r>
                  <a:rPr lang="he-IL" sz="4000" dirty="0"/>
                  <a:t>מתקיים:</a:t>
                </a:r>
              </a:p>
              <a:p>
                <a:pPr algn="r" rtl="1"/>
                <a14:m>
                  <m:oMathPara xmlns:m="http://schemas.openxmlformats.org/officeDocument/2006/math">
                    <m:oMathParaPr>
                      <m:jc m:val="centerGroup"/>
                    </m:oMathParaPr>
                    <m:oMath xmlns:m="http://schemas.openxmlformats.org/officeDocument/2006/math">
                      <m:r>
                        <a:rPr lang="en-US" sz="4000" b="1" i="1">
                          <a:latin typeface="Cambria Math" panose="02040503050406030204" pitchFamily="18" charset="0"/>
                        </a:rPr>
                        <m:t>𝟎</m:t>
                      </m:r>
                      <m:r>
                        <a:rPr lang="en-US" sz="4000" b="1" i="1">
                          <a:latin typeface="Cambria Math" panose="02040503050406030204" pitchFamily="18" charset="0"/>
                        </a:rPr>
                        <m:t>≤</m:t>
                      </m:r>
                      <m:sSub>
                        <m:sSubPr>
                          <m:ctrlPr>
                            <a:rPr lang="en-US" sz="4000" b="1" i="1" smtClean="0">
                              <a:latin typeface="Cambria Math" panose="02040503050406030204" pitchFamily="18" charset="0"/>
                            </a:rPr>
                          </m:ctrlPr>
                        </m:sSubPr>
                        <m:e>
                          <m:r>
                            <a:rPr lang="en-US" sz="4000" b="1" i="1">
                              <a:latin typeface="Cambria Math" panose="02040503050406030204" pitchFamily="18" charset="0"/>
                            </a:rPr>
                            <m:t>𝒄</m:t>
                          </m:r>
                        </m:e>
                        <m:sub>
                          <m:r>
                            <a:rPr lang="en-US" sz="4000" b="1" i="1" smtClean="0">
                              <a:latin typeface="Cambria Math" panose="02040503050406030204" pitchFamily="18" charset="0"/>
                            </a:rPr>
                            <m:t>𝟏</m:t>
                          </m:r>
                        </m:sub>
                      </m:sSub>
                      <m:r>
                        <a:rPr lang="en-US" sz="4000" b="1" i="1">
                          <a:latin typeface="Cambria Math" panose="02040503050406030204" pitchFamily="18" charset="0"/>
                        </a:rPr>
                        <m:t>∙</m:t>
                      </m:r>
                      <m:d>
                        <m:dPr>
                          <m:begChr m:val="|"/>
                          <m:endChr m:val="|"/>
                          <m:ctrlPr>
                            <a:rPr lang="en-US" sz="4000" b="1" i="1">
                              <a:latin typeface="Cambria Math" panose="02040503050406030204" pitchFamily="18" charset="0"/>
                            </a:rPr>
                          </m:ctrlPr>
                        </m:dPr>
                        <m:e>
                          <m:r>
                            <a:rPr lang="en-US" sz="4000" b="1" i="1">
                              <a:latin typeface="Cambria Math" panose="02040503050406030204" pitchFamily="18" charset="0"/>
                            </a:rPr>
                            <m:t>𝒈</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e>
                      </m:d>
                      <m:r>
                        <a:rPr lang="en-US" sz="4000" b="1" i="1">
                          <a:latin typeface="Cambria Math" panose="02040503050406030204" pitchFamily="18" charset="0"/>
                        </a:rPr>
                        <m:t>≤</m:t>
                      </m:r>
                      <m:d>
                        <m:dPr>
                          <m:begChr m:val="|"/>
                          <m:endChr m:val="|"/>
                          <m:ctrlPr>
                            <a:rPr lang="en-US" sz="4000" b="1" i="1">
                              <a:latin typeface="Cambria Math" panose="02040503050406030204" pitchFamily="18" charset="0"/>
                            </a:rPr>
                          </m:ctrlPr>
                        </m:dPr>
                        <m:e>
                          <m:r>
                            <a:rPr lang="en-US" sz="4000" b="1" i="1">
                              <a:latin typeface="Cambria Math" panose="02040503050406030204" pitchFamily="18" charset="0"/>
                            </a:rPr>
                            <m:t>𝒇</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e>
                      </m:d>
                      <m:r>
                        <a:rPr lang="en-US" sz="4000" b="1" i="1" smtClean="0">
                          <a:latin typeface="Cambria Math" panose="02040503050406030204" pitchFamily="18" charset="0"/>
                        </a:rPr>
                        <m:t>≤</m:t>
                      </m:r>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𝒄</m:t>
                          </m:r>
                        </m:e>
                        <m:sub>
                          <m:r>
                            <a:rPr lang="en-US" sz="4000" b="1" i="1" smtClean="0">
                              <a:latin typeface="Cambria Math" panose="02040503050406030204" pitchFamily="18" charset="0"/>
                            </a:rPr>
                            <m:t>𝟐</m:t>
                          </m:r>
                        </m:sub>
                      </m:sSub>
                      <m:r>
                        <a:rPr lang="en-US" sz="4000" b="1" i="1">
                          <a:latin typeface="Cambria Math" panose="02040503050406030204" pitchFamily="18" charset="0"/>
                        </a:rPr>
                        <m:t>∙</m:t>
                      </m:r>
                      <m:d>
                        <m:dPr>
                          <m:begChr m:val="|"/>
                          <m:endChr m:val="|"/>
                          <m:ctrlPr>
                            <a:rPr lang="en-US" sz="4000" b="1" i="1">
                              <a:latin typeface="Cambria Math" panose="02040503050406030204" pitchFamily="18" charset="0"/>
                            </a:rPr>
                          </m:ctrlPr>
                        </m:dPr>
                        <m:e>
                          <m:r>
                            <a:rPr lang="en-US" sz="4000" b="1" i="1">
                              <a:latin typeface="Cambria Math" panose="02040503050406030204" pitchFamily="18" charset="0"/>
                            </a:rPr>
                            <m:t>𝒈</m:t>
                          </m:r>
                          <m:d>
                            <m:dPr>
                              <m:ctrlPr>
                                <a:rPr lang="en-US" sz="4000" b="1" i="1">
                                  <a:latin typeface="Cambria Math" panose="02040503050406030204" pitchFamily="18" charset="0"/>
                                </a:rPr>
                              </m:ctrlPr>
                            </m:dPr>
                            <m:e>
                              <m:r>
                                <a:rPr lang="en-US" sz="4000" b="1" i="1">
                                  <a:latin typeface="Cambria Math" panose="02040503050406030204" pitchFamily="18" charset="0"/>
                                </a:rPr>
                                <m:t>𝒏</m:t>
                              </m:r>
                            </m:e>
                          </m:d>
                        </m:e>
                      </m:d>
                    </m:oMath>
                  </m:oMathPara>
                </a14:m>
                <a:endParaRPr lang="he-IL" sz="4000" b="1" dirty="0"/>
              </a:p>
            </p:txBody>
          </p:sp>
        </mc:Choice>
        <mc:Fallback xmlns="">
          <p:sp>
            <p:nvSpPr>
              <p:cNvPr id="3" name="Rectangle 2">
                <a:extLst>
                  <a:ext uri="{FF2B5EF4-FFF2-40B4-BE49-F238E27FC236}">
                    <a16:creationId xmlns:a16="http://schemas.microsoft.com/office/drawing/2014/main" id="{7EC9ED2B-1E98-4609-B6A2-517A9BFB3509}"/>
                  </a:ext>
                </a:extLst>
              </p:cNvPr>
              <p:cNvSpPr>
                <a:spLocks noRot="1" noChangeAspect="1" noMove="1" noResize="1" noEditPoints="1" noAdjustHandles="1" noChangeArrowheads="1" noChangeShapeType="1" noTextEdit="1"/>
              </p:cNvSpPr>
              <p:nvPr/>
            </p:nvSpPr>
            <p:spPr>
              <a:xfrm>
                <a:off x="228600" y="1019879"/>
                <a:ext cx="11455400" cy="5465471"/>
              </a:xfrm>
              <a:prstGeom prst="rect">
                <a:avLst/>
              </a:prstGeom>
              <a:blipFill>
                <a:blip r:embed="rId3"/>
                <a:stretch>
                  <a:fillRect t="-1672" r="-1597"/>
                </a:stretch>
              </a:blipFill>
            </p:spPr>
            <p:txBody>
              <a:bodyPr/>
              <a:lstStyle/>
              <a:p>
                <a:r>
                  <a:rPr lang="he-IL">
                    <a:noFill/>
                  </a:rPr>
                  <a:t> </a:t>
                </a:r>
              </a:p>
            </p:txBody>
          </p:sp>
        </mc:Fallback>
      </mc:AlternateContent>
      <p:sp>
        <p:nvSpPr>
          <p:cNvPr id="4" name="Subtitle 2">
            <a:extLst>
              <a:ext uri="{FF2B5EF4-FFF2-40B4-BE49-F238E27FC236}">
                <a16:creationId xmlns:a16="http://schemas.microsoft.com/office/drawing/2014/main" id="{72203443-D35E-46B5-838E-6A755B3A1CB1}"/>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Tree>
    <p:extLst>
      <p:ext uri="{BB962C8B-B14F-4D97-AF65-F5344CB8AC3E}">
        <p14:creationId xmlns:p14="http://schemas.microsoft.com/office/powerpoint/2010/main" val="39747494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E64EF73-3093-44A4-880A-F19B64E6D180}"/>
                  </a:ext>
                </a:extLst>
              </p:cNvPr>
              <p:cNvSpPr/>
              <p:nvPr/>
            </p:nvSpPr>
            <p:spPr>
              <a:xfrm>
                <a:off x="5046889" y="4383456"/>
                <a:ext cx="115595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5400" b="1" i="1" smtClean="0">
                              <a:solidFill>
                                <a:schemeClr val="bg1"/>
                              </a:solidFill>
                              <a:latin typeface="Cambria Math" panose="02040503050406030204" pitchFamily="18" charset="0"/>
                            </a:rPr>
                          </m:ctrlPr>
                        </m:sSubPr>
                        <m:e>
                          <m:r>
                            <a:rPr lang="en-US" sz="5400" b="1" i="1" smtClean="0">
                              <a:solidFill>
                                <a:schemeClr val="bg1"/>
                              </a:solidFill>
                              <a:latin typeface="Cambria Math" panose="02040503050406030204" pitchFamily="18" charset="0"/>
                            </a:rPr>
                            <m:t>𝒏</m:t>
                          </m:r>
                        </m:e>
                        <m:sub>
                          <m:r>
                            <a:rPr lang="en-US" sz="5400" b="1" i="1" smtClean="0">
                              <a:solidFill>
                                <a:schemeClr val="bg1"/>
                              </a:solidFill>
                              <a:latin typeface="Cambria Math" panose="02040503050406030204" pitchFamily="18" charset="0"/>
                            </a:rPr>
                            <m:t>𝟎</m:t>
                          </m:r>
                        </m:sub>
                      </m:sSub>
                    </m:oMath>
                  </m:oMathPara>
                </a14:m>
                <a:endParaRPr lang="he-IL" sz="9600" b="1" i="1" dirty="0">
                  <a:solidFill>
                    <a:schemeClr val="bg1"/>
                  </a:solidFill>
                  <a:latin typeface="Abadi" panose="020B0604020202020204" pitchFamily="34" charset="0"/>
                </a:endParaRPr>
              </a:p>
            </p:txBody>
          </p:sp>
        </mc:Choice>
        <mc:Fallback xmlns="">
          <p:sp>
            <p:nvSpPr>
              <p:cNvPr id="9" name="Rectangle 8">
                <a:extLst>
                  <a:ext uri="{FF2B5EF4-FFF2-40B4-BE49-F238E27FC236}">
                    <a16:creationId xmlns:a16="http://schemas.microsoft.com/office/drawing/2014/main" id="{5E64EF73-3093-44A4-880A-F19B64E6D180}"/>
                  </a:ext>
                </a:extLst>
              </p:cNvPr>
              <p:cNvSpPr>
                <a:spLocks noRot="1" noChangeAspect="1" noMove="1" noResize="1" noEditPoints="1" noAdjustHandles="1" noChangeArrowheads="1" noChangeShapeType="1" noTextEdit="1"/>
              </p:cNvSpPr>
              <p:nvPr/>
            </p:nvSpPr>
            <p:spPr>
              <a:xfrm>
                <a:off x="5046889" y="4383456"/>
                <a:ext cx="1155957" cy="923330"/>
              </a:xfrm>
              <a:prstGeom prst="rect">
                <a:avLst/>
              </a:prstGeom>
              <a:blipFill>
                <a:blip r:embed="rId2"/>
                <a:stretch>
                  <a:fillRect/>
                </a:stretch>
              </a:blipFill>
            </p:spPr>
            <p:txBody>
              <a:bodyPr/>
              <a:lstStyle/>
              <a:p>
                <a:r>
                  <a:rPr lang="he-IL">
                    <a:noFill/>
                  </a:rPr>
                  <a:t> </a:t>
                </a:r>
              </a:p>
            </p:txBody>
          </p:sp>
        </mc:Fallback>
      </mc:AlternateContent>
      <p:sp>
        <p:nvSpPr>
          <p:cNvPr id="8" name="Subtitle 2">
            <a:extLst>
              <a:ext uri="{FF2B5EF4-FFF2-40B4-BE49-F238E27FC236}">
                <a16:creationId xmlns:a16="http://schemas.microsoft.com/office/drawing/2014/main" id="{7791C92E-50B9-4709-9E08-25B7BDE6219A}"/>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100E79-076A-48A4-923A-4F88F1881814}"/>
                  </a:ext>
                </a:extLst>
              </p:cNvPr>
              <p:cNvSpPr/>
              <p:nvPr/>
            </p:nvSpPr>
            <p:spPr>
              <a:xfrm>
                <a:off x="3295640" y="189564"/>
                <a:ext cx="6001964" cy="769441"/>
              </a:xfrm>
              <a:prstGeom prst="rect">
                <a:avLst/>
              </a:prstGeom>
            </p:spPr>
            <p:txBody>
              <a:bodyPr wrap="none">
                <a:spAutoFit/>
              </a:bodyPr>
              <a:lstStyle/>
              <a:p>
                <a:r>
                  <a:rPr lang="he-IL" sz="4400" b="1" dirty="0"/>
                  <a:t> </a:t>
                </a:r>
                <a14:m>
                  <m:oMath xmlns:m="http://schemas.openxmlformats.org/officeDocument/2006/math">
                    <m:r>
                      <a:rPr lang="en-US" sz="4400" b="1" i="1" smtClean="0">
                        <a:latin typeface="Cambria Math" panose="02040503050406030204" pitchFamily="18" charset="0"/>
                        <a:ea typeface="Cambria Math" panose="02040503050406030204" pitchFamily="18" charset="0"/>
                      </a:rPr>
                      <m:t>𝚯</m:t>
                    </m:r>
                    <m:r>
                      <a:rPr lang="en-US" sz="4400" b="1" i="1">
                        <a:latin typeface="Cambria Math" panose="02040503050406030204" pitchFamily="18" charset="0"/>
                      </a:rPr>
                      <m:t> </m:t>
                    </m:r>
                  </m:oMath>
                </a14:m>
                <a:r>
                  <a:rPr lang="he-IL" sz="4400" dirty="0"/>
                  <a:t>חסם הדוק אסימפטוטית</a:t>
                </a:r>
              </a:p>
            </p:txBody>
          </p:sp>
        </mc:Choice>
        <mc:Fallback xmlns="">
          <p:sp>
            <p:nvSpPr>
              <p:cNvPr id="6" name="Rectangle 5">
                <a:extLst>
                  <a:ext uri="{FF2B5EF4-FFF2-40B4-BE49-F238E27FC236}">
                    <a16:creationId xmlns:a16="http://schemas.microsoft.com/office/drawing/2014/main" id="{B3100E79-076A-48A4-923A-4F88F1881814}"/>
                  </a:ext>
                </a:extLst>
              </p:cNvPr>
              <p:cNvSpPr>
                <a:spLocks noRot="1" noChangeAspect="1" noMove="1" noResize="1" noEditPoints="1" noAdjustHandles="1" noChangeArrowheads="1" noChangeShapeType="1" noTextEdit="1"/>
              </p:cNvSpPr>
              <p:nvPr/>
            </p:nvSpPr>
            <p:spPr>
              <a:xfrm>
                <a:off x="3295640" y="189564"/>
                <a:ext cx="6001964" cy="769441"/>
              </a:xfrm>
              <a:prstGeom prst="rect">
                <a:avLst/>
              </a:prstGeom>
              <a:blipFill>
                <a:blip r:embed="rId3"/>
                <a:stretch>
                  <a:fillRect l="-4268" t="-16667" r="-3150" b="-36508"/>
                </a:stretch>
              </a:blipFill>
            </p:spPr>
            <p:txBody>
              <a:bodyPr/>
              <a:lstStyle/>
              <a:p>
                <a:r>
                  <a:rPr lang="he-IL">
                    <a:noFill/>
                  </a:rPr>
                  <a:t> </a:t>
                </a:r>
              </a:p>
            </p:txBody>
          </p:sp>
        </mc:Fallback>
      </mc:AlternateContent>
      <p:pic>
        <p:nvPicPr>
          <p:cNvPr id="5122" name="Picture 2" descr="×ª××¦××ª ×ª××× × ×¢×××¨ âªTHETA NOTATIONâ¬â">
            <a:extLst>
              <a:ext uri="{FF2B5EF4-FFF2-40B4-BE49-F238E27FC236}">
                <a16:creationId xmlns:a16="http://schemas.microsoft.com/office/drawing/2014/main" id="{6CB05009-F11D-410A-A35A-BA24298D7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613" y="434493"/>
            <a:ext cx="9425545" cy="561702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84492FCB-94D5-4907-A67A-6273487AA60C}"/>
              </a:ext>
            </a:extLst>
          </p:cNvPr>
          <p:cNvCxnSpPr/>
          <p:nvPr/>
        </p:nvCxnSpPr>
        <p:spPr>
          <a:xfrm>
            <a:off x="4408714" y="2673322"/>
            <a:ext cx="0" cy="3378200"/>
          </a:xfrm>
          <a:prstGeom prst="line">
            <a:avLst/>
          </a:prstGeom>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C41D635-9E05-4C1B-8E69-1AA895A5D9E3}"/>
                  </a:ext>
                </a:extLst>
              </p:cNvPr>
              <p:cNvSpPr/>
              <p:nvPr/>
            </p:nvSpPr>
            <p:spPr>
              <a:xfrm>
                <a:off x="4033935" y="1749992"/>
                <a:ext cx="115595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5400" b="1" i="1" smtClean="0">
                              <a:latin typeface="Cambria Math" panose="02040503050406030204" pitchFamily="18" charset="0"/>
                            </a:rPr>
                          </m:ctrlPr>
                        </m:sSubPr>
                        <m:e>
                          <m:r>
                            <a:rPr lang="en-US" sz="5400" b="1" i="1" smtClean="0">
                              <a:latin typeface="Cambria Math" panose="02040503050406030204" pitchFamily="18" charset="0"/>
                            </a:rPr>
                            <m:t>𝒏</m:t>
                          </m:r>
                        </m:e>
                        <m:sub>
                          <m:r>
                            <a:rPr lang="en-US" sz="5400" b="1" i="1" smtClean="0">
                              <a:latin typeface="Cambria Math" panose="02040503050406030204" pitchFamily="18" charset="0"/>
                            </a:rPr>
                            <m:t>𝟎</m:t>
                          </m:r>
                        </m:sub>
                      </m:sSub>
                    </m:oMath>
                  </m:oMathPara>
                </a14:m>
                <a:endParaRPr lang="he-IL" sz="9600" b="1" i="1" dirty="0">
                  <a:latin typeface="Abadi" panose="020B0604020202020204" pitchFamily="34" charset="0"/>
                </a:endParaRPr>
              </a:p>
            </p:txBody>
          </p:sp>
        </mc:Choice>
        <mc:Fallback xmlns="">
          <p:sp>
            <p:nvSpPr>
              <p:cNvPr id="11" name="Rectangle 10">
                <a:extLst>
                  <a:ext uri="{FF2B5EF4-FFF2-40B4-BE49-F238E27FC236}">
                    <a16:creationId xmlns:a16="http://schemas.microsoft.com/office/drawing/2014/main" id="{0C41D635-9E05-4C1B-8E69-1AA895A5D9E3}"/>
                  </a:ext>
                </a:extLst>
              </p:cNvPr>
              <p:cNvSpPr>
                <a:spLocks noRot="1" noChangeAspect="1" noMove="1" noResize="1" noEditPoints="1" noAdjustHandles="1" noChangeArrowheads="1" noChangeShapeType="1" noTextEdit="1"/>
              </p:cNvSpPr>
              <p:nvPr/>
            </p:nvSpPr>
            <p:spPr>
              <a:xfrm>
                <a:off x="4033935" y="1749992"/>
                <a:ext cx="1155957" cy="923330"/>
              </a:xfrm>
              <a:prstGeom prst="rect">
                <a:avLst/>
              </a:prstGeom>
              <a:blipFill>
                <a:blip r:embed="rId5"/>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08299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6FA3853-103E-4C89-816A-A49CE163A869}"/>
              </a:ext>
            </a:extLst>
          </p:cNvPr>
          <p:cNvSpPr txBox="1">
            <a:spLocks/>
          </p:cNvSpPr>
          <p:nvPr/>
        </p:nvSpPr>
        <p:spPr>
          <a:xfrm>
            <a:off x="-4115468" y="6546224"/>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7D8D55D-5D84-49E1-8AE9-48A74817F0AD}"/>
                  </a:ext>
                </a:extLst>
              </p:cNvPr>
              <p:cNvGraphicFramePr>
                <a:graphicFrameLocks noGrp="1"/>
              </p:cNvGraphicFramePr>
              <p:nvPr/>
            </p:nvGraphicFramePr>
            <p:xfrm>
              <a:off x="190500" y="1767201"/>
              <a:ext cx="11887199" cy="5043803"/>
            </p:xfrm>
            <a:graphic>
              <a:graphicData uri="http://schemas.openxmlformats.org/drawingml/2006/table">
                <a:tbl>
                  <a:tblPr rtl="1" firstRow="1" bandRow="1">
                    <a:tableStyleId>{5940675A-B579-460E-94D1-54222C63F5DA}</a:tableStyleId>
                  </a:tblPr>
                  <a:tblGrid>
                    <a:gridCol w="3690569">
                      <a:extLst>
                        <a:ext uri="{9D8B030D-6E8A-4147-A177-3AD203B41FA5}">
                          <a16:colId xmlns:a16="http://schemas.microsoft.com/office/drawing/2014/main" val="2323068147"/>
                        </a:ext>
                      </a:extLst>
                    </a:gridCol>
                    <a:gridCol w="3690569">
                      <a:extLst>
                        <a:ext uri="{9D8B030D-6E8A-4147-A177-3AD203B41FA5}">
                          <a16:colId xmlns:a16="http://schemas.microsoft.com/office/drawing/2014/main" val="807990828"/>
                        </a:ext>
                      </a:extLst>
                    </a:gridCol>
                    <a:gridCol w="4506061">
                      <a:extLst>
                        <a:ext uri="{9D8B030D-6E8A-4147-A177-3AD203B41FA5}">
                          <a16:colId xmlns:a16="http://schemas.microsoft.com/office/drawing/2014/main" val="1190249133"/>
                        </a:ext>
                      </a:extLst>
                    </a:gridCol>
                  </a:tblGrid>
                  <a:tr h="142283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smtClean="0">
                                    <a:solidFill>
                                      <a:sysClr val="windowText" lastClr="000000"/>
                                    </a:solidFill>
                                    <a:latin typeface="Cambria Math" panose="02040503050406030204" pitchFamily="18" charset="0"/>
                                  </a:rPr>
                                  <m:t>𝒇</m:t>
                                </m:r>
                                <m:d>
                                  <m:dPr>
                                    <m:ctrlPr>
                                      <a:rPr lang="en-US" sz="3200" i="1" smtClean="0">
                                        <a:solidFill>
                                          <a:sysClr val="windowText" lastClr="000000"/>
                                        </a:solidFill>
                                        <a:latin typeface="Cambria Math" panose="02040503050406030204" pitchFamily="18" charset="0"/>
                                      </a:rPr>
                                    </m:ctrlPr>
                                  </m:dPr>
                                  <m:e>
                                    <m:r>
                                      <a:rPr lang="en-US" sz="3200" smtClean="0">
                                        <a:solidFill>
                                          <a:sysClr val="windowText" lastClr="000000"/>
                                        </a:solidFill>
                                        <a:latin typeface="Cambria Math" panose="02040503050406030204" pitchFamily="18" charset="0"/>
                                      </a:rPr>
                                      <m:t>𝒏</m:t>
                                    </m:r>
                                  </m:e>
                                </m:d>
                                <m:r>
                                  <a:rPr lang="en-US" sz="3200" smtClean="0">
                                    <a:solidFill>
                                      <a:sysClr val="windowText" lastClr="000000"/>
                                    </a:solidFill>
                                    <a:latin typeface="Cambria Math" panose="02040503050406030204" pitchFamily="18" charset="0"/>
                                  </a:rPr>
                                  <m:t>∈</m:t>
                                </m:r>
                                <m:r>
                                  <a:rPr lang="en-US" sz="3200" smtClean="0">
                                    <a:solidFill>
                                      <a:sysClr val="windowText" lastClr="000000"/>
                                    </a:solidFill>
                                    <a:latin typeface="Cambria Math" panose="02040503050406030204" pitchFamily="18" charset="0"/>
                                  </a:rPr>
                                  <m:t>𝑶</m:t>
                                </m:r>
                                <m:r>
                                  <a:rPr lang="en-US" sz="3200" smtClean="0">
                                    <a:solidFill>
                                      <a:sysClr val="windowText" lastClr="000000"/>
                                    </a:solidFill>
                                    <a:latin typeface="Cambria Math" panose="02040503050406030204" pitchFamily="18" charset="0"/>
                                  </a:rPr>
                                  <m:t>(</m:t>
                                </m:r>
                                <m:r>
                                  <a:rPr lang="en-US" sz="3200" smtClean="0">
                                    <a:solidFill>
                                      <a:sysClr val="windowText" lastClr="000000"/>
                                    </a:solidFill>
                                    <a:latin typeface="Cambria Math" panose="02040503050406030204" pitchFamily="18" charset="0"/>
                                  </a:rPr>
                                  <m:t>𝒈</m:t>
                                </m:r>
                                <m:d>
                                  <m:dPr>
                                    <m:ctrlPr>
                                      <a:rPr lang="en-US" sz="3200" i="1" smtClean="0">
                                        <a:solidFill>
                                          <a:sysClr val="windowText" lastClr="000000"/>
                                        </a:solidFill>
                                        <a:latin typeface="Cambria Math" panose="02040503050406030204" pitchFamily="18" charset="0"/>
                                      </a:rPr>
                                    </m:ctrlPr>
                                  </m:dPr>
                                  <m:e>
                                    <m:r>
                                      <a:rPr lang="en-US" sz="3200" smtClean="0">
                                        <a:solidFill>
                                          <a:sysClr val="windowText" lastClr="000000"/>
                                        </a:solidFill>
                                        <a:latin typeface="Cambria Math" panose="02040503050406030204" pitchFamily="18" charset="0"/>
                                      </a:rPr>
                                      <m:t>𝒏</m:t>
                                    </m:r>
                                  </m:e>
                                </m:d>
                                <m:r>
                                  <a:rPr lang="en-US" sz="3200" smtClean="0">
                                    <a:solidFill>
                                      <a:sysClr val="windowText" lastClr="000000"/>
                                    </a:solidFill>
                                    <a:latin typeface="Cambria Math" panose="02040503050406030204" pitchFamily="18" charset="0"/>
                                  </a:rPr>
                                  <m:t>)</m:t>
                                </m:r>
                              </m:oMath>
                            </m:oMathPara>
                          </a14:m>
                          <a:endParaRPr lang="he-IL" sz="3200" dirty="0">
                            <a:solidFill>
                              <a:sysClr val="windowText" lastClr="000000"/>
                            </a:solidFill>
                          </a:endParaRPr>
                        </a:p>
                        <a:p>
                          <a:pPr algn="ctr" rtl="1"/>
                          <a:r>
                            <a:rPr lang="he-IL" sz="3200" dirty="0">
                              <a:solidFill>
                                <a:sysClr val="windowText" lastClr="000000"/>
                              </a:solidFill>
                            </a:rPr>
                            <a:t>חסם עליון</a:t>
                          </a:r>
                        </a:p>
                      </a:txBody>
                      <a:tcPr marL="91113" marR="91113" marT="45556" marB="45556">
                        <a:solidFill>
                          <a:srgbClr val="FFFF00"/>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smtClean="0">
                                    <a:solidFill>
                                      <a:sysClr val="windowText" lastClr="000000"/>
                                    </a:solidFill>
                                    <a:latin typeface="Cambria Math" panose="02040503050406030204" pitchFamily="18" charset="0"/>
                                  </a:rPr>
                                  <m:t>𝒇</m:t>
                                </m:r>
                                <m:d>
                                  <m:dPr>
                                    <m:ctrlPr>
                                      <a:rPr lang="en-US" sz="3200" i="1" smtClean="0">
                                        <a:solidFill>
                                          <a:sysClr val="windowText" lastClr="000000"/>
                                        </a:solidFill>
                                        <a:latin typeface="Cambria Math" panose="02040503050406030204" pitchFamily="18" charset="0"/>
                                      </a:rPr>
                                    </m:ctrlPr>
                                  </m:dPr>
                                  <m:e>
                                    <m:r>
                                      <a:rPr lang="en-US" sz="3200" smtClean="0">
                                        <a:solidFill>
                                          <a:sysClr val="windowText" lastClr="000000"/>
                                        </a:solidFill>
                                        <a:latin typeface="Cambria Math" panose="02040503050406030204" pitchFamily="18" charset="0"/>
                                      </a:rPr>
                                      <m:t>𝒏</m:t>
                                    </m:r>
                                  </m:e>
                                </m:d>
                                <m:r>
                                  <a:rPr lang="en-US" sz="3200" smtClean="0">
                                    <a:solidFill>
                                      <a:sysClr val="windowText" lastClr="000000"/>
                                    </a:solidFill>
                                    <a:latin typeface="Cambria Math" panose="02040503050406030204" pitchFamily="18" charset="0"/>
                                  </a:rPr>
                                  <m:t>∈</m:t>
                                </m:r>
                                <m:r>
                                  <a:rPr lang="he-IL" sz="3200" smtClean="0">
                                    <a:solidFill>
                                      <a:sysClr val="windowText" lastClr="000000"/>
                                    </a:solidFill>
                                    <a:latin typeface="Cambria Math" panose="02040503050406030204" pitchFamily="18" charset="0"/>
                                  </a:rPr>
                                  <m:t>𝛀</m:t>
                                </m:r>
                                <m:r>
                                  <a:rPr lang="en-US" sz="3200" smtClean="0">
                                    <a:solidFill>
                                      <a:sysClr val="windowText" lastClr="000000"/>
                                    </a:solidFill>
                                    <a:latin typeface="Cambria Math" panose="02040503050406030204" pitchFamily="18" charset="0"/>
                                  </a:rPr>
                                  <m:t>(</m:t>
                                </m:r>
                                <m:r>
                                  <a:rPr lang="en-US" sz="3200" smtClean="0">
                                    <a:solidFill>
                                      <a:sysClr val="windowText" lastClr="000000"/>
                                    </a:solidFill>
                                    <a:latin typeface="Cambria Math" panose="02040503050406030204" pitchFamily="18" charset="0"/>
                                  </a:rPr>
                                  <m:t>𝒈</m:t>
                                </m:r>
                                <m:d>
                                  <m:dPr>
                                    <m:ctrlPr>
                                      <a:rPr lang="en-US" sz="3200" i="1" smtClean="0">
                                        <a:solidFill>
                                          <a:sysClr val="windowText" lastClr="000000"/>
                                        </a:solidFill>
                                        <a:latin typeface="Cambria Math" panose="02040503050406030204" pitchFamily="18" charset="0"/>
                                      </a:rPr>
                                    </m:ctrlPr>
                                  </m:dPr>
                                  <m:e>
                                    <m:r>
                                      <a:rPr lang="en-US" sz="3200" smtClean="0">
                                        <a:solidFill>
                                          <a:sysClr val="windowText" lastClr="000000"/>
                                        </a:solidFill>
                                        <a:latin typeface="Cambria Math" panose="02040503050406030204" pitchFamily="18" charset="0"/>
                                      </a:rPr>
                                      <m:t>𝒏</m:t>
                                    </m:r>
                                  </m:e>
                                </m:d>
                                <m:r>
                                  <a:rPr lang="en-US" sz="3200" smtClean="0">
                                    <a:solidFill>
                                      <a:sysClr val="windowText" lastClr="000000"/>
                                    </a:solidFill>
                                    <a:latin typeface="Cambria Math" panose="02040503050406030204" pitchFamily="18" charset="0"/>
                                  </a:rPr>
                                  <m:t>)</m:t>
                                </m:r>
                              </m:oMath>
                            </m:oMathPara>
                          </a14:m>
                          <a:endParaRPr lang="he-IL" sz="3200" dirty="0">
                            <a:solidFill>
                              <a:sysClr val="windowText" lastClr="000000"/>
                            </a:solidFill>
                          </a:endParaRPr>
                        </a:p>
                        <a:p>
                          <a:pPr algn="ctr" rtl="1"/>
                          <a:r>
                            <a:rPr lang="he-IL" sz="3200" dirty="0">
                              <a:solidFill>
                                <a:sysClr val="windowText" lastClr="000000"/>
                              </a:solidFill>
                            </a:rPr>
                            <a:t>חסם תחתון</a:t>
                          </a:r>
                        </a:p>
                      </a:txBody>
                      <a:tcPr marL="91113" marR="91113" marT="45556" marB="45556">
                        <a:solidFill>
                          <a:srgbClr val="FFFF00"/>
                        </a:solidFill>
                      </a:tcPr>
                    </a:tc>
                    <a:tc>
                      <a:txBody>
                        <a:bodyPr/>
                        <a:lstStyle/>
                        <a:p>
                          <a:pPr algn="l" rtl="1"/>
                          <a14:m>
                            <m:oMathPara xmlns:m="http://schemas.openxmlformats.org/officeDocument/2006/math">
                              <m:oMathParaPr>
                                <m:jc m:val="centerGroup"/>
                              </m:oMathParaPr>
                              <m:oMath xmlns:m="http://schemas.openxmlformats.org/officeDocument/2006/math">
                                <m:r>
                                  <a:rPr lang="en-US" sz="3200" smtClean="0">
                                    <a:solidFill>
                                      <a:sysClr val="windowText" lastClr="000000"/>
                                    </a:solidFill>
                                    <a:latin typeface="Cambria Math" panose="02040503050406030204" pitchFamily="18" charset="0"/>
                                  </a:rPr>
                                  <m:t>𝒇</m:t>
                                </m:r>
                                <m:d>
                                  <m:dPr>
                                    <m:ctrlPr>
                                      <a:rPr lang="en-US" sz="3200" i="1" smtClean="0">
                                        <a:solidFill>
                                          <a:sysClr val="windowText" lastClr="000000"/>
                                        </a:solidFill>
                                        <a:latin typeface="Cambria Math" panose="02040503050406030204" pitchFamily="18" charset="0"/>
                                      </a:rPr>
                                    </m:ctrlPr>
                                  </m:dPr>
                                  <m:e>
                                    <m:r>
                                      <a:rPr lang="en-US" sz="3200" smtClean="0">
                                        <a:solidFill>
                                          <a:sysClr val="windowText" lastClr="000000"/>
                                        </a:solidFill>
                                        <a:latin typeface="Cambria Math" panose="02040503050406030204" pitchFamily="18" charset="0"/>
                                      </a:rPr>
                                      <m:t>𝒏</m:t>
                                    </m:r>
                                  </m:e>
                                </m:d>
                                <m:r>
                                  <a:rPr lang="en-US" sz="3200" smtClean="0">
                                    <a:solidFill>
                                      <a:sysClr val="windowText" lastClr="000000"/>
                                    </a:solidFill>
                                    <a:latin typeface="Cambria Math" panose="02040503050406030204" pitchFamily="18" charset="0"/>
                                  </a:rPr>
                                  <m:t>∈</m:t>
                                </m:r>
                                <m:r>
                                  <a:rPr lang="en-US" sz="3200" smtClean="0">
                                    <a:solidFill>
                                      <a:sysClr val="windowText" lastClr="000000"/>
                                    </a:solidFill>
                                    <a:latin typeface="Cambria Math" panose="02040503050406030204" pitchFamily="18" charset="0"/>
                                  </a:rPr>
                                  <m:t>𝚯</m:t>
                                </m:r>
                                <m:r>
                                  <a:rPr lang="en-US" sz="3200" smtClean="0">
                                    <a:solidFill>
                                      <a:sysClr val="windowText" lastClr="000000"/>
                                    </a:solidFill>
                                    <a:latin typeface="Cambria Math" panose="02040503050406030204" pitchFamily="18" charset="0"/>
                                  </a:rPr>
                                  <m:t>(</m:t>
                                </m:r>
                                <m:r>
                                  <a:rPr lang="en-US" sz="3200" smtClean="0">
                                    <a:solidFill>
                                      <a:sysClr val="windowText" lastClr="000000"/>
                                    </a:solidFill>
                                    <a:latin typeface="Cambria Math" panose="02040503050406030204" pitchFamily="18" charset="0"/>
                                  </a:rPr>
                                  <m:t>𝒈</m:t>
                                </m:r>
                                <m:d>
                                  <m:dPr>
                                    <m:ctrlPr>
                                      <a:rPr lang="en-US" sz="3200" i="1" smtClean="0">
                                        <a:solidFill>
                                          <a:sysClr val="windowText" lastClr="000000"/>
                                        </a:solidFill>
                                        <a:latin typeface="Cambria Math" panose="02040503050406030204" pitchFamily="18" charset="0"/>
                                      </a:rPr>
                                    </m:ctrlPr>
                                  </m:dPr>
                                  <m:e>
                                    <m:r>
                                      <a:rPr lang="en-US" sz="3200" smtClean="0">
                                        <a:solidFill>
                                          <a:sysClr val="windowText" lastClr="000000"/>
                                        </a:solidFill>
                                        <a:latin typeface="Cambria Math" panose="02040503050406030204" pitchFamily="18" charset="0"/>
                                      </a:rPr>
                                      <m:t>𝒏</m:t>
                                    </m:r>
                                  </m:e>
                                </m:d>
                                <m:r>
                                  <a:rPr lang="en-US" sz="3200" smtClean="0">
                                    <a:solidFill>
                                      <a:sysClr val="windowText" lastClr="000000"/>
                                    </a:solidFill>
                                    <a:latin typeface="Cambria Math" panose="02040503050406030204" pitchFamily="18" charset="0"/>
                                  </a:rPr>
                                  <m:t>)</m:t>
                                </m:r>
                              </m:oMath>
                            </m:oMathPara>
                          </a14:m>
                          <a:endParaRPr lang="en-US" sz="3200" dirty="0">
                            <a:solidFill>
                              <a:sysClr val="windowText" lastClr="000000"/>
                            </a:solidFill>
                          </a:endParaRPr>
                        </a:p>
                        <a:p>
                          <a:pPr algn="ctr" rtl="1"/>
                          <a:r>
                            <a:rPr lang="he-IL" sz="3200" dirty="0">
                              <a:solidFill>
                                <a:sysClr val="windowText" lastClr="000000"/>
                              </a:solidFill>
                            </a:rPr>
                            <a:t>חסם הדוק</a:t>
                          </a:r>
                        </a:p>
                      </a:txBody>
                      <a:tcPr marL="91113" marR="91113" marT="45556" marB="45556">
                        <a:solidFill>
                          <a:srgbClr val="FFFF00"/>
                        </a:solidFill>
                      </a:tcPr>
                    </a:tc>
                    <a:extLst>
                      <a:ext uri="{0D108BD9-81ED-4DB2-BD59-A6C34878D82A}">
                        <a16:rowId xmlns:a16="http://schemas.microsoft.com/office/drawing/2014/main" val="3552607187"/>
                      </a:ext>
                    </a:extLst>
                  </a:tr>
                  <a:tr h="1981851">
                    <a:tc>
                      <a:txBody>
                        <a:bodyPr/>
                        <a:lstStyle/>
                        <a:p>
                          <a:pPr rtl="1"/>
                          <a14:m>
                            <m:oMathPara xmlns:m="http://schemas.openxmlformats.org/officeDocument/2006/math">
                              <m:oMathParaPr>
                                <m:jc m:val="centerGroup"/>
                              </m:oMathParaPr>
                              <m:oMath xmlns:m="http://schemas.openxmlformats.org/officeDocument/2006/math">
                                <m:r>
                                  <a:rPr lang="en-US" sz="2400" b="0" u="none" strike="noStrike" kern="1200" smtClean="0">
                                    <a:effectLst/>
                                    <a:latin typeface="Cambria Math" panose="02040503050406030204" pitchFamily="18" charset="0"/>
                                  </a:rPr>
                                  <m:t>∃</m:t>
                                </m:r>
                                <m:r>
                                  <a:rPr lang="en-US" sz="2400" b="0" i="1" u="none" strike="noStrike" kern="1200" smtClean="0">
                                    <a:effectLst/>
                                    <a:latin typeface="Cambria Math" panose="02040503050406030204" pitchFamily="18" charset="0"/>
                                  </a:rPr>
                                  <m:t>𝑐</m:t>
                                </m:r>
                                <m:r>
                                  <a:rPr lang="en-US" sz="2400" b="0" u="none" strike="noStrike" kern="1200" smtClean="0">
                                    <a:effectLst/>
                                    <a:latin typeface="Cambria Math" panose="02040503050406030204" pitchFamily="18" charset="0"/>
                                  </a:rPr>
                                  <m:t>&gt;</m:t>
                                </m:r>
                                <m:r>
                                  <a:rPr lang="en-US" sz="2400" b="0" i="1" u="none" strike="noStrike" kern="1200" smtClean="0">
                                    <a:effectLst/>
                                    <a:latin typeface="Cambria Math" panose="02040503050406030204" pitchFamily="18" charset="0"/>
                                  </a:rPr>
                                  <m:t>0</m:t>
                                </m:r>
                                <m:r>
                                  <a:rPr lang="en-US" sz="2400" b="0" u="none" strike="noStrike" kern="1200" smtClean="0">
                                    <a:effectLst/>
                                    <a:latin typeface="Cambria Math" panose="02040503050406030204" pitchFamily="18" charset="0"/>
                                  </a:rPr>
                                  <m:t>,</m:t>
                                </m:r>
                                <m:sSub>
                                  <m:sSubPr>
                                    <m:ctrlPr>
                                      <a:rPr lang="en-US" sz="2400" b="0" i="1" u="none" strike="noStrike" kern="1200" smtClean="0">
                                        <a:effectLst/>
                                        <a:latin typeface="Cambria Math" panose="02040503050406030204" pitchFamily="18" charset="0"/>
                                      </a:rPr>
                                    </m:ctrlPr>
                                  </m:sSubPr>
                                  <m:e>
                                    <m:r>
                                      <a:rPr lang="en-US" sz="2400" b="0" i="1" u="none" strike="noStrike" kern="1200" smtClean="0">
                                        <a:effectLst/>
                                        <a:latin typeface="Cambria Math" panose="02040503050406030204" pitchFamily="18" charset="0"/>
                                      </a:rPr>
                                      <m:t>𝑛</m:t>
                                    </m:r>
                                  </m:e>
                                  <m:sub>
                                    <m:r>
                                      <a:rPr lang="en-US" sz="2400" b="0" i="1" u="none" strike="noStrike" kern="1200" smtClean="0">
                                        <a:effectLst/>
                                        <a:latin typeface="Cambria Math" panose="02040503050406030204" pitchFamily="18" charset="0"/>
                                      </a:rPr>
                                      <m:t>0</m:t>
                                    </m:r>
                                  </m:sub>
                                </m:sSub>
                                <m:r>
                                  <a:rPr lang="en-US" sz="2400" b="0" u="none" strike="noStrike" kern="1200" smtClean="0">
                                    <a:effectLst/>
                                    <a:latin typeface="Cambria Math" panose="02040503050406030204" pitchFamily="18" charset="0"/>
                                  </a:rPr>
                                  <m:t>≥</m:t>
                                </m:r>
                                <m:r>
                                  <a:rPr lang="en-US" sz="2400" b="0" i="1" u="none" strike="noStrike" kern="1200" smtClean="0">
                                    <a:effectLst/>
                                    <a:latin typeface="Cambria Math" panose="02040503050406030204" pitchFamily="18" charset="0"/>
                                  </a:rPr>
                                  <m:t>0</m:t>
                                </m:r>
                                <m:r>
                                  <a:rPr lang="en-US" sz="2400" b="0" u="none" strike="noStrike" kern="1200" smtClean="0">
                                    <a:effectLst/>
                                    <a:latin typeface="Cambria Math" panose="02040503050406030204" pitchFamily="18" charset="0"/>
                                  </a:rPr>
                                  <m:t> : ∀</m:t>
                                </m:r>
                                <m:r>
                                  <a:rPr lang="en-US" sz="2400" b="0" i="1" u="none" strike="noStrike" kern="1200" smtClean="0">
                                    <a:effectLst/>
                                    <a:latin typeface="Cambria Math" panose="02040503050406030204" pitchFamily="18" charset="0"/>
                                  </a:rPr>
                                  <m:t>𝑛</m:t>
                                </m:r>
                                <m:r>
                                  <a:rPr lang="en-US" sz="2400" b="0" u="none" strike="noStrike" kern="1200" smtClean="0">
                                    <a:effectLst/>
                                    <a:latin typeface="Cambria Math" panose="02040503050406030204" pitchFamily="18" charset="0"/>
                                  </a:rPr>
                                  <m:t>&gt;</m:t>
                                </m:r>
                                <m:sSub>
                                  <m:sSubPr>
                                    <m:ctrlPr>
                                      <a:rPr lang="en-US" sz="2400" b="0" i="1" u="none" strike="noStrike" kern="1200" smtClean="0">
                                        <a:effectLst/>
                                        <a:latin typeface="Cambria Math" panose="02040503050406030204" pitchFamily="18" charset="0"/>
                                      </a:rPr>
                                    </m:ctrlPr>
                                  </m:sSubPr>
                                  <m:e>
                                    <m:r>
                                      <a:rPr lang="en-US" sz="2400" b="0" i="1" u="none" strike="noStrike" kern="1200" smtClean="0">
                                        <a:effectLst/>
                                        <a:latin typeface="Cambria Math" panose="02040503050406030204" pitchFamily="18" charset="0"/>
                                      </a:rPr>
                                      <m:t>𝑛</m:t>
                                    </m:r>
                                  </m:e>
                                  <m:sub>
                                    <m:r>
                                      <a:rPr lang="en-US" sz="2400" b="0" i="1" u="none" strike="noStrike" kern="1200" smtClean="0">
                                        <a:effectLst/>
                                        <a:latin typeface="Cambria Math" panose="02040503050406030204" pitchFamily="18" charset="0"/>
                                      </a:rPr>
                                      <m:t>0</m:t>
                                    </m:r>
                                  </m:sub>
                                </m:sSub>
                              </m:oMath>
                            </m:oMathPara>
                          </a14:m>
                          <a:endParaRPr lang="en-US" sz="2400" b="0" u="none" strike="noStrike" kern="1200" dirty="0">
                            <a:effectLst/>
                          </a:endParaRPr>
                        </a:p>
                        <a:p>
                          <a:pPr rtl="1"/>
                          <a:endParaRPr lang="en-US" sz="2400" b="0" u="none" strike="noStrike" kern="1200" dirty="0">
                            <a:effectLst/>
                          </a:endParaRPr>
                        </a:p>
                        <a:p>
                          <a:pPr marL="0" marR="0" lvl="0" indent="0" algn="r"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smtClean="0">
                                    <a:latin typeface="Cambria Math" panose="02040503050406030204" pitchFamily="18" charset="0"/>
                                  </a:rPr>
                                  <m:t>≤</m:t>
                                </m:r>
                                <m:r>
                                  <a:rPr lang="en-US" sz="2400" b="0" i="1" smtClean="0">
                                    <a:latin typeface="Cambria Math" panose="02040503050406030204" pitchFamily="18" charset="0"/>
                                  </a:rPr>
                                  <m:t>𝑐</m:t>
                                </m:r>
                                <m:r>
                                  <a:rPr lang="en-US" sz="2400" b="0" smtClean="0">
                                    <a:latin typeface="Cambria Math" panose="02040503050406030204" pitchFamily="18" charset="0"/>
                                  </a:rPr>
                                  <m:t>∙</m:t>
                                </m:r>
                                <m:r>
                                  <a:rPr lang="en-US" sz="2400" b="0" i="1" smtClean="0">
                                    <a:latin typeface="Cambria Math" panose="02040503050406030204" pitchFamily="18" charset="0"/>
                                  </a:rPr>
                                  <m:t>𝑔</m:t>
                                </m:r>
                                <m:r>
                                  <a:rPr lang="en-US" sz="2400" b="0" smtClean="0">
                                    <a:latin typeface="Cambria Math" panose="02040503050406030204" pitchFamily="18" charset="0"/>
                                  </a:rPr>
                                  <m:t>(</m:t>
                                </m:r>
                                <m:r>
                                  <a:rPr lang="en-US" sz="2400" b="0" i="1" smtClean="0">
                                    <a:latin typeface="Cambria Math" panose="02040503050406030204" pitchFamily="18" charset="0"/>
                                  </a:rPr>
                                  <m:t>𝑛</m:t>
                                </m:r>
                                <m:r>
                                  <a:rPr lang="en-US" sz="2400" b="0" smtClean="0">
                                    <a:latin typeface="Cambria Math" panose="02040503050406030204" pitchFamily="18" charset="0"/>
                                  </a:rPr>
                                  <m:t>)</m:t>
                                </m:r>
                              </m:oMath>
                            </m:oMathPara>
                          </a14:m>
                          <a:endParaRPr lang="he-IL" sz="2400" b="0" dirty="0"/>
                        </a:p>
                        <a:p>
                          <a:pPr rtl="1"/>
                          <a:endParaRPr lang="en-US" sz="2400" b="0" u="none" strike="noStrike" kern="1200" dirty="0">
                            <a:effectLst/>
                          </a:endParaRPr>
                        </a:p>
                      </a:txBody>
                      <a:tcPr marL="91113" marR="91113" marT="45556" marB="45556"/>
                    </a:tc>
                    <a:tc>
                      <a:txBody>
                        <a:bodyPr/>
                        <a:lstStyle/>
                        <a:p>
                          <a:pPr rtl="1"/>
                          <a14:m>
                            <m:oMathPara xmlns:m="http://schemas.openxmlformats.org/officeDocument/2006/math">
                              <m:oMathParaPr>
                                <m:jc m:val="centerGroup"/>
                              </m:oMathParaPr>
                              <m:oMath xmlns:m="http://schemas.openxmlformats.org/officeDocument/2006/math">
                                <m:r>
                                  <a:rPr lang="en-US" sz="2400" b="0" u="none" strike="noStrike" kern="1200" smtClean="0">
                                    <a:effectLst/>
                                    <a:latin typeface="Cambria Math" panose="02040503050406030204" pitchFamily="18" charset="0"/>
                                  </a:rPr>
                                  <m:t>∃</m:t>
                                </m:r>
                                <m:r>
                                  <a:rPr lang="en-US" sz="2400" b="0" i="1" u="none" strike="noStrike" kern="1200" smtClean="0">
                                    <a:effectLst/>
                                    <a:latin typeface="Cambria Math" panose="02040503050406030204" pitchFamily="18" charset="0"/>
                                  </a:rPr>
                                  <m:t>𝑐</m:t>
                                </m:r>
                                <m:r>
                                  <a:rPr lang="en-US" sz="2400" b="0" u="none" strike="noStrike" kern="1200" smtClean="0">
                                    <a:effectLst/>
                                    <a:latin typeface="Cambria Math" panose="02040503050406030204" pitchFamily="18" charset="0"/>
                                  </a:rPr>
                                  <m:t>&gt;</m:t>
                                </m:r>
                                <m:r>
                                  <a:rPr lang="en-US" sz="2400" b="0" i="1" u="none" strike="noStrike" kern="1200" smtClean="0">
                                    <a:effectLst/>
                                    <a:latin typeface="Cambria Math" panose="02040503050406030204" pitchFamily="18" charset="0"/>
                                  </a:rPr>
                                  <m:t>0</m:t>
                                </m:r>
                                <m:r>
                                  <a:rPr lang="en-US" sz="2400" b="0" u="none" strike="noStrike" kern="1200" smtClean="0">
                                    <a:effectLst/>
                                    <a:latin typeface="Cambria Math" panose="02040503050406030204" pitchFamily="18" charset="0"/>
                                  </a:rPr>
                                  <m:t>,</m:t>
                                </m:r>
                                <m:sSub>
                                  <m:sSubPr>
                                    <m:ctrlPr>
                                      <a:rPr lang="en-US" sz="2400" b="0" i="1" u="none" strike="noStrike" kern="1200" smtClean="0">
                                        <a:effectLst/>
                                        <a:latin typeface="Cambria Math" panose="02040503050406030204" pitchFamily="18" charset="0"/>
                                      </a:rPr>
                                    </m:ctrlPr>
                                  </m:sSubPr>
                                  <m:e>
                                    <m:r>
                                      <a:rPr lang="en-US" sz="2400" b="0" i="1" u="none" strike="noStrike" kern="1200" smtClean="0">
                                        <a:effectLst/>
                                        <a:latin typeface="Cambria Math" panose="02040503050406030204" pitchFamily="18" charset="0"/>
                                      </a:rPr>
                                      <m:t>𝑛</m:t>
                                    </m:r>
                                  </m:e>
                                  <m:sub>
                                    <m:r>
                                      <a:rPr lang="en-US" sz="2400" b="0" i="1" u="none" strike="noStrike" kern="1200" smtClean="0">
                                        <a:effectLst/>
                                        <a:latin typeface="Cambria Math" panose="02040503050406030204" pitchFamily="18" charset="0"/>
                                      </a:rPr>
                                      <m:t>0</m:t>
                                    </m:r>
                                  </m:sub>
                                </m:sSub>
                                <m:r>
                                  <a:rPr lang="en-US" sz="2400" b="0" u="none" strike="noStrike" kern="1200" smtClean="0">
                                    <a:effectLst/>
                                    <a:latin typeface="Cambria Math" panose="02040503050406030204" pitchFamily="18" charset="0"/>
                                  </a:rPr>
                                  <m:t>≥</m:t>
                                </m:r>
                                <m:r>
                                  <a:rPr lang="en-US" sz="2400" b="0" i="1" u="none" strike="noStrike" kern="1200" smtClean="0">
                                    <a:effectLst/>
                                    <a:latin typeface="Cambria Math" panose="02040503050406030204" pitchFamily="18" charset="0"/>
                                  </a:rPr>
                                  <m:t>0</m:t>
                                </m:r>
                                <m:r>
                                  <a:rPr lang="en-US" sz="2400" b="0" u="none" strike="noStrike" kern="1200" smtClean="0">
                                    <a:effectLst/>
                                    <a:latin typeface="Cambria Math" panose="02040503050406030204" pitchFamily="18" charset="0"/>
                                  </a:rPr>
                                  <m:t> : ∀</m:t>
                                </m:r>
                                <m:r>
                                  <a:rPr lang="en-US" sz="2400" b="0" i="1" u="none" strike="noStrike" kern="1200" smtClean="0">
                                    <a:effectLst/>
                                    <a:latin typeface="Cambria Math" panose="02040503050406030204" pitchFamily="18" charset="0"/>
                                  </a:rPr>
                                  <m:t>𝑛</m:t>
                                </m:r>
                                <m:r>
                                  <a:rPr lang="en-US" sz="2400" b="0" u="none" strike="noStrike" kern="1200" smtClean="0">
                                    <a:effectLst/>
                                    <a:latin typeface="Cambria Math" panose="02040503050406030204" pitchFamily="18" charset="0"/>
                                  </a:rPr>
                                  <m:t>&gt;</m:t>
                                </m:r>
                                <m:sSub>
                                  <m:sSubPr>
                                    <m:ctrlPr>
                                      <a:rPr lang="en-US" sz="2400" b="0" i="1" u="none" strike="noStrike" kern="1200" smtClean="0">
                                        <a:effectLst/>
                                        <a:latin typeface="Cambria Math" panose="02040503050406030204" pitchFamily="18" charset="0"/>
                                      </a:rPr>
                                    </m:ctrlPr>
                                  </m:sSubPr>
                                  <m:e>
                                    <m:r>
                                      <a:rPr lang="en-US" sz="2400" b="0" i="1" u="none" strike="noStrike" kern="1200" smtClean="0">
                                        <a:effectLst/>
                                        <a:latin typeface="Cambria Math" panose="02040503050406030204" pitchFamily="18" charset="0"/>
                                      </a:rPr>
                                      <m:t>𝑛</m:t>
                                    </m:r>
                                  </m:e>
                                  <m:sub>
                                    <m:r>
                                      <a:rPr lang="en-US" sz="2400" b="0" i="1" u="none" strike="noStrike" kern="1200" smtClean="0">
                                        <a:effectLst/>
                                        <a:latin typeface="Cambria Math" panose="02040503050406030204" pitchFamily="18" charset="0"/>
                                      </a:rPr>
                                      <m:t>0</m:t>
                                    </m:r>
                                  </m:sub>
                                </m:sSub>
                              </m:oMath>
                            </m:oMathPara>
                          </a14:m>
                          <a:endParaRPr lang="en-US" sz="2400" b="0" u="none" strike="noStrike" kern="1200" dirty="0">
                            <a:effectLst/>
                          </a:endParaRPr>
                        </a:p>
                        <a:p>
                          <a:pPr rtl="1"/>
                          <a:endParaRPr lang="en-US" sz="2400" b="0" u="none" strike="noStrike" kern="1200" dirty="0">
                            <a:effectLst/>
                          </a:endParaRPr>
                        </a:p>
                        <a:p>
                          <a:pPr rt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smtClean="0">
                                    <a:latin typeface="Cambria Math" panose="02040503050406030204" pitchFamily="18" charset="0"/>
                                  </a:rPr>
                                  <m:t>≥</m:t>
                                </m:r>
                                <m:r>
                                  <a:rPr lang="en-US" sz="2400" b="0" i="1" smtClean="0">
                                    <a:latin typeface="Cambria Math" panose="02040503050406030204" pitchFamily="18" charset="0"/>
                                  </a:rPr>
                                  <m:t>𝑐</m:t>
                                </m:r>
                                <m:r>
                                  <a:rPr lang="en-US" sz="2400" b="0"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smtClean="0">
                                    <a:latin typeface="Cambria Math" panose="02040503050406030204" pitchFamily="18" charset="0"/>
                                  </a:rPr>
                                  <m:t>≥</m:t>
                                </m:r>
                                <m:r>
                                  <a:rPr lang="en-US" sz="2400" b="0" i="1" smtClean="0">
                                    <a:latin typeface="Cambria Math" panose="02040503050406030204" pitchFamily="18" charset="0"/>
                                  </a:rPr>
                                  <m:t>0</m:t>
                                </m:r>
                              </m:oMath>
                            </m:oMathPara>
                          </a14:m>
                          <a:endParaRPr lang="he-IL" sz="2400" b="0" dirty="0"/>
                        </a:p>
                      </a:txBody>
                      <a:tcPr marL="91113" marR="91113" marT="45556" marB="45556"/>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b="0" i="1" u="none" strike="noStrike" kern="1200" smtClean="0">
                                        <a:effectLst/>
                                        <a:latin typeface="Cambria Math" panose="02040503050406030204" pitchFamily="18" charset="0"/>
                                      </a:rPr>
                                    </m:ctrlPr>
                                  </m:mPr>
                                  <m:mr>
                                    <m:e>
                                      <m:r>
                                        <a:rPr lang="en-US" sz="2400" b="0" u="none" strike="noStrike" kern="1200" smtClean="0">
                                          <a:effectLst/>
                                          <a:latin typeface="Cambria Math" panose="02040503050406030204" pitchFamily="18" charset="0"/>
                                        </a:rPr>
                                        <m:t>∃</m:t>
                                      </m:r>
                                      <m:sSub>
                                        <m:sSubPr>
                                          <m:ctrlPr>
                                            <a:rPr lang="en-US" sz="2400" b="0" i="1" u="none" strike="noStrike" kern="1200" smtClean="0">
                                              <a:effectLst/>
                                              <a:latin typeface="Cambria Math" panose="02040503050406030204" pitchFamily="18" charset="0"/>
                                            </a:rPr>
                                          </m:ctrlPr>
                                        </m:sSubPr>
                                        <m:e>
                                          <m:r>
                                            <a:rPr lang="en-US" sz="2400" b="0" i="1" u="none" strike="noStrike" kern="1200" smtClean="0">
                                              <a:effectLst/>
                                              <a:latin typeface="Cambria Math" panose="02040503050406030204" pitchFamily="18" charset="0"/>
                                            </a:rPr>
                                            <m:t>𝑐</m:t>
                                          </m:r>
                                        </m:e>
                                        <m:sub>
                                          <m:r>
                                            <a:rPr lang="en-US" sz="2400" b="0" i="1" u="none" strike="noStrike" kern="1200" smtClean="0">
                                              <a:effectLst/>
                                              <a:latin typeface="Cambria Math" panose="02040503050406030204" pitchFamily="18" charset="0"/>
                                            </a:rPr>
                                            <m:t>1</m:t>
                                          </m:r>
                                        </m:sub>
                                      </m:sSub>
                                      <m:r>
                                        <a:rPr lang="en-US" sz="2400" b="0" u="none" strike="noStrike" kern="1200" smtClean="0">
                                          <a:effectLst/>
                                          <a:latin typeface="Cambria Math" panose="02040503050406030204" pitchFamily="18" charset="0"/>
                                        </a:rPr>
                                        <m:t>&gt;</m:t>
                                      </m:r>
                                      <m:r>
                                        <a:rPr lang="en-US" sz="2400" b="0" i="1" u="none" strike="noStrike" kern="1200" smtClean="0">
                                          <a:effectLst/>
                                          <a:latin typeface="Cambria Math" panose="02040503050406030204" pitchFamily="18" charset="0"/>
                                        </a:rPr>
                                        <m:t>0</m:t>
                                      </m:r>
                                    </m:e>
                                  </m:mr>
                                  <m:mr>
                                    <m:e>
                                      <m:r>
                                        <a:rPr lang="en-US" sz="2400" b="0" u="none" strike="noStrike" kern="1200" smtClean="0">
                                          <a:effectLst/>
                                          <a:latin typeface="Cambria Math" panose="02040503050406030204" pitchFamily="18" charset="0"/>
                                        </a:rPr>
                                        <m:t>∃</m:t>
                                      </m:r>
                                      <m:sSub>
                                        <m:sSubPr>
                                          <m:ctrlPr>
                                            <a:rPr lang="en-US" sz="2400" b="0" i="1" u="none" strike="noStrike" kern="1200" smtClean="0">
                                              <a:effectLst/>
                                              <a:latin typeface="Cambria Math" panose="02040503050406030204" pitchFamily="18" charset="0"/>
                                            </a:rPr>
                                          </m:ctrlPr>
                                        </m:sSubPr>
                                        <m:e>
                                          <m:r>
                                            <a:rPr lang="en-US" sz="2400" b="0" i="1" u="none" strike="noStrike" kern="1200" smtClean="0">
                                              <a:effectLst/>
                                              <a:latin typeface="Cambria Math" panose="02040503050406030204" pitchFamily="18" charset="0"/>
                                            </a:rPr>
                                            <m:t>𝑐</m:t>
                                          </m:r>
                                        </m:e>
                                        <m:sub>
                                          <m:r>
                                            <a:rPr lang="en-US" sz="2400" b="0" i="1" u="none" strike="noStrike" kern="1200" smtClean="0">
                                              <a:effectLst/>
                                              <a:latin typeface="Cambria Math" panose="02040503050406030204" pitchFamily="18" charset="0"/>
                                            </a:rPr>
                                            <m:t>2</m:t>
                                          </m:r>
                                        </m:sub>
                                      </m:sSub>
                                      <m:r>
                                        <a:rPr lang="en-US" sz="2400" b="0" u="none" strike="noStrike" kern="1200" smtClean="0">
                                          <a:effectLst/>
                                          <a:latin typeface="Cambria Math" panose="02040503050406030204" pitchFamily="18" charset="0"/>
                                        </a:rPr>
                                        <m:t>&gt;</m:t>
                                      </m:r>
                                      <m:r>
                                        <a:rPr lang="en-US" sz="2400" b="0" i="1" u="none" strike="noStrike" kern="1200" smtClean="0">
                                          <a:effectLst/>
                                          <a:latin typeface="Cambria Math" panose="02040503050406030204" pitchFamily="18" charset="0"/>
                                        </a:rPr>
                                        <m:t>0</m:t>
                                      </m:r>
                                    </m:e>
                                  </m:mr>
                                </m:m>
                                <m:r>
                                  <a:rPr lang="en-US" sz="2400" b="0" u="none" strike="noStrike" kern="1200" smtClean="0">
                                    <a:effectLst/>
                                    <a:latin typeface="Cambria Math" panose="02040503050406030204" pitchFamily="18" charset="0"/>
                                  </a:rPr>
                                  <m:t>  , </m:t>
                                </m:r>
                                <m:sSub>
                                  <m:sSubPr>
                                    <m:ctrlPr>
                                      <a:rPr lang="en-US" sz="2400" b="0" i="1" u="none" strike="noStrike" kern="1200" smtClean="0">
                                        <a:effectLst/>
                                        <a:latin typeface="Cambria Math" panose="02040503050406030204" pitchFamily="18" charset="0"/>
                                      </a:rPr>
                                    </m:ctrlPr>
                                  </m:sSubPr>
                                  <m:e>
                                    <m:r>
                                      <a:rPr lang="en-US" sz="2400" b="0" i="1" u="none" strike="noStrike" kern="1200" smtClean="0">
                                        <a:effectLst/>
                                        <a:latin typeface="Cambria Math" panose="02040503050406030204" pitchFamily="18" charset="0"/>
                                      </a:rPr>
                                      <m:t>𝑛</m:t>
                                    </m:r>
                                  </m:e>
                                  <m:sub>
                                    <m:r>
                                      <a:rPr lang="en-US" sz="2400" b="0" i="1" u="none" strike="noStrike" kern="1200" smtClean="0">
                                        <a:effectLst/>
                                        <a:latin typeface="Cambria Math" panose="02040503050406030204" pitchFamily="18" charset="0"/>
                                      </a:rPr>
                                      <m:t>0</m:t>
                                    </m:r>
                                  </m:sub>
                                </m:sSub>
                                <m:r>
                                  <a:rPr lang="en-US" sz="2400" b="0" u="none" strike="noStrike" kern="1200" smtClean="0">
                                    <a:effectLst/>
                                    <a:latin typeface="Cambria Math" panose="02040503050406030204" pitchFamily="18" charset="0"/>
                                  </a:rPr>
                                  <m:t>≥</m:t>
                                </m:r>
                                <m:r>
                                  <a:rPr lang="en-US" sz="2400" b="0" i="1" u="none" strike="noStrike" kern="1200" smtClean="0">
                                    <a:effectLst/>
                                    <a:latin typeface="Cambria Math" panose="02040503050406030204" pitchFamily="18" charset="0"/>
                                  </a:rPr>
                                  <m:t>0</m:t>
                                </m:r>
                                <m:r>
                                  <a:rPr lang="en-US" sz="2400" b="0" u="none" strike="noStrike" kern="1200" smtClean="0">
                                    <a:effectLst/>
                                    <a:latin typeface="Cambria Math" panose="02040503050406030204" pitchFamily="18" charset="0"/>
                                  </a:rPr>
                                  <m:t> : ∀</m:t>
                                </m:r>
                                <m:r>
                                  <a:rPr lang="en-US" sz="2400" b="0" i="1" u="none" strike="noStrike" kern="1200" smtClean="0">
                                    <a:effectLst/>
                                    <a:latin typeface="Cambria Math" panose="02040503050406030204" pitchFamily="18" charset="0"/>
                                  </a:rPr>
                                  <m:t>𝑛</m:t>
                                </m:r>
                                <m:r>
                                  <a:rPr lang="en-US" sz="2400" b="0" u="none" strike="noStrike" kern="1200" smtClean="0">
                                    <a:effectLst/>
                                    <a:latin typeface="Cambria Math" panose="02040503050406030204" pitchFamily="18" charset="0"/>
                                  </a:rPr>
                                  <m:t>&gt;</m:t>
                                </m:r>
                                <m:sSub>
                                  <m:sSubPr>
                                    <m:ctrlPr>
                                      <a:rPr lang="en-US" sz="2400" b="0" i="1" u="none" strike="noStrike" kern="1200" smtClean="0">
                                        <a:effectLst/>
                                        <a:latin typeface="Cambria Math" panose="02040503050406030204" pitchFamily="18" charset="0"/>
                                      </a:rPr>
                                    </m:ctrlPr>
                                  </m:sSubPr>
                                  <m:e>
                                    <m:r>
                                      <a:rPr lang="en-US" sz="2400" b="0" i="1" u="none" strike="noStrike" kern="1200" smtClean="0">
                                        <a:effectLst/>
                                        <a:latin typeface="Cambria Math" panose="02040503050406030204" pitchFamily="18" charset="0"/>
                                      </a:rPr>
                                      <m:t>𝑛</m:t>
                                    </m:r>
                                  </m:e>
                                  <m:sub>
                                    <m:r>
                                      <a:rPr lang="en-US" sz="2400" b="0" i="1" u="none" strike="noStrike" kern="1200" smtClean="0">
                                        <a:effectLst/>
                                        <a:latin typeface="Cambria Math" panose="02040503050406030204" pitchFamily="18" charset="0"/>
                                      </a:rPr>
                                      <m:t>0</m:t>
                                    </m:r>
                                  </m:sub>
                                </m:sSub>
                              </m:oMath>
                            </m:oMathPara>
                          </a14:m>
                          <a:endParaRPr lang="he-IL" sz="2400" b="0" u="none" strike="noStrike" kern="1200" dirty="0">
                            <a:effectLst/>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lang="en-US" sz="2400" b="0" u="none" strike="noStrike" kern="1200" dirty="0">
                            <a:effectLst/>
                          </a:endParaRPr>
                        </a:p>
                        <a:p>
                          <a:pPr marL="0" marR="0" lvl="0" indent="0" algn="ctr"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smtClean="0">
                                    <a:latin typeface="Cambria Math" panose="02040503050406030204" pitchFamily="18" charset="0"/>
                                  </a:rPr>
                                  <m:t>≥</m:t>
                                </m:r>
                                <m:r>
                                  <a:rPr lang="en-US" sz="2400" b="0" i="1" smtClean="0">
                                    <a:latin typeface="Cambria Math" panose="02040503050406030204" pitchFamily="18" charset="0"/>
                                  </a:rPr>
                                  <m:t>0</m:t>
                                </m:r>
                              </m:oMath>
                            </m:oMathPara>
                          </a14:m>
                          <a:endParaRPr lang="he-IL" sz="2400" b="0" dirty="0"/>
                        </a:p>
                        <a:p>
                          <a:pPr algn="ctr" rtl="1"/>
                          <a:endParaRPr lang="he-IL" sz="2400" b="0" dirty="0"/>
                        </a:p>
                      </a:txBody>
                      <a:tcPr marL="91113" marR="91113" marT="45556" marB="45556"/>
                    </a:tc>
                    <a:extLst>
                      <a:ext uri="{0D108BD9-81ED-4DB2-BD59-A6C34878D82A}">
                        <a16:rowId xmlns:a16="http://schemas.microsoft.com/office/drawing/2014/main" val="1788929249"/>
                      </a:ext>
                    </a:extLst>
                  </a:tr>
                  <a:tr h="1290919">
                    <a:tc>
                      <a:txBody>
                        <a:bodyPr/>
                        <a:lstStyle/>
                        <a:p>
                          <a:pPr rtl="1"/>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0</m:t>
                                    </m:r>
                                    <m:r>
                                      <a:rPr lang="en-US" sz="2400" b="0" smtClean="0">
                                        <a:latin typeface="Cambria Math" panose="02040503050406030204" pitchFamily="18" charset="0"/>
                                      </a:rPr>
                                      <m:t>≤</m:t>
                                    </m:r>
                                    <m:limLow>
                                      <m:limLowPr>
                                        <m:ctrlPr>
                                          <a:rPr lang="en-US" sz="2400" b="0" i="1" smtClean="0">
                                            <a:latin typeface="Cambria Math" panose="02040503050406030204" pitchFamily="18" charset="0"/>
                                          </a:rPr>
                                        </m:ctrlPr>
                                      </m:limLowPr>
                                      <m:e>
                                        <m:r>
                                          <a:rPr lang="en-US" sz="2400" b="0" i="1" smtClean="0">
                                            <a:latin typeface="Cambria Math" panose="02040503050406030204" pitchFamily="18" charset="0"/>
                                          </a:rPr>
                                          <m:t>𝑙𝑖𝑚</m:t>
                                        </m:r>
                                      </m:e>
                                      <m:lim>
                                        <m:r>
                                          <a:rPr lang="en-US" sz="2400" b="0" i="1" smtClean="0">
                                            <a:latin typeface="Cambria Math" panose="02040503050406030204" pitchFamily="18" charset="0"/>
                                          </a:rPr>
                                          <m:t>𝑛</m:t>
                                        </m:r>
                                        <m:r>
                                          <a:rPr lang="en-US" sz="2400" b="0" smtClean="0">
                                            <a:latin typeface="Cambria Math" panose="02040503050406030204" pitchFamily="18" charset="0"/>
                                          </a:rPr>
                                          <m:t>→</m:t>
                                        </m:r>
                                        <m:r>
                                          <a:rPr lang="en-US" sz="2400" b="0" smtClean="0">
                                            <a:latin typeface="Cambria Math" panose="02040503050406030204" pitchFamily="18" charset="0"/>
                                          </a:rPr>
                                          <m:t>∞</m:t>
                                        </m:r>
                                      </m:lim>
                                    </m:limLow>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num>
                                      <m:den>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den>
                                    </m:f>
                                    <m:r>
                                      <a:rPr lang="en-US" sz="2400" b="0" smtClean="0">
                                        <a:latin typeface="Cambria Math" panose="02040503050406030204" pitchFamily="18" charset="0"/>
                                      </a:rPr>
                                      <m:t>&lt;</m:t>
                                    </m:r>
                                    <m:r>
                                      <a:rPr lang="en-US" sz="2400" b="0" smtClean="0">
                                        <a:latin typeface="Cambria Math" panose="02040503050406030204" pitchFamily="18" charset="0"/>
                                      </a:rPr>
                                      <m:t>∞</m:t>
                                    </m:r>
                                  </m:e>
                                </m:func>
                              </m:oMath>
                            </m:oMathPara>
                          </a14:m>
                          <a:endParaRPr lang="en-US" sz="2400" b="0" dirty="0"/>
                        </a:p>
                        <a:p>
                          <a:pPr rtl="1"/>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rPr>
                                    </m:ctrlPr>
                                  </m:funcPr>
                                  <m:fName>
                                    <m:limLow>
                                      <m:limLowPr>
                                        <m:ctrlPr>
                                          <a:rPr lang="en-US" sz="2400" b="0" i="1" smtClean="0">
                                            <a:solidFill>
                                              <a:schemeClr val="tx1"/>
                                            </a:solidFill>
                                            <a:latin typeface="Cambria Math" panose="02040503050406030204" pitchFamily="18" charset="0"/>
                                          </a:rPr>
                                        </m:ctrlPr>
                                      </m:limLowPr>
                                      <m:e>
                                        <m:r>
                                          <a:rPr lang="en-US" sz="2400" b="0" i="1" smtClean="0">
                                            <a:solidFill>
                                              <a:schemeClr val="tx1"/>
                                            </a:solidFill>
                                            <a:latin typeface="Cambria Math" panose="02040503050406030204" pitchFamily="18" charset="0"/>
                                          </a:rPr>
                                          <m:t>𝑙𝑖𝑚</m:t>
                                        </m:r>
                                      </m:e>
                                      <m:lim>
                                        <m:r>
                                          <a:rPr lang="en-US" sz="2400" b="0" i="1" smtClean="0">
                                            <a:solidFill>
                                              <a:schemeClr val="tx1"/>
                                            </a:solidFill>
                                            <a:latin typeface="Cambria Math" panose="02040503050406030204" pitchFamily="18" charset="0"/>
                                          </a:rPr>
                                          <m:t>𝑛</m:t>
                                        </m:r>
                                        <m:r>
                                          <a:rPr lang="en-US" sz="2400" b="0" smtClean="0">
                                            <a:solidFill>
                                              <a:schemeClr val="tx1"/>
                                            </a:solidFill>
                                            <a:latin typeface="Cambria Math" panose="02040503050406030204" pitchFamily="18" charset="0"/>
                                          </a:rPr>
                                          <m:t>→</m:t>
                                        </m:r>
                                        <m:r>
                                          <a:rPr lang="en-US" sz="2400" b="0" smtClean="0">
                                            <a:solidFill>
                                              <a:schemeClr val="tx1"/>
                                            </a:solidFill>
                                            <a:latin typeface="Cambria Math" panose="02040503050406030204" pitchFamily="18" charset="0"/>
                                          </a:rPr>
                                          <m:t>∞</m:t>
                                        </m:r>
                                      </m:lim>
                                    </m:limLow>
                                  </m:fName>
                                  <m:e>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𝑓</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num>
                                      <m:den>
                                        <m:r>
                                          <a:rPr lang="en-US" sz="2400" b="0" i="1" smtClean="0">
                                            <a:solidFill>
                                              <a:schemeClr val="tx1"/>
                                            </a:solidFill>
                                            <a:latin typeface="Cambria Math" panose="02040503050406030204" pitchFamily="18" charset="0"/>
                                          </a:rPr>
                                          <m:t>𝑔</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den>
                                    </m:f>
                                    <m:r>
                                      <a:rPr lang="en-US" sz="2400" b="0" i="0" smtClean="0">
                                        <a:solidFill>
                                          <a:schemeClr val="tx1"/>
                                        </a:solidFill>
                                        <a:latin typeface="Cambria Math" panose="02040503050406030204" pitchFamily="18" charset="0"/>
                                      </a:rPr>
                                      <m:t>=</m:t>
                                    </m:r>
                                    <m:r>
                                      <a:rPr lang="en-US" sz="2400" b="0" i="0" smtClean="0">
                                        <a:solidFill>
                                          <a:schemeClr val="tx1"/>
                                        </a:solidFill>
                                        <a:latin typeface="Cambria Math" panose="02040503050406030204" pitchFamily="18" charset="0"/>
                                      </a:rPr>
                                      <m:t>0</m:t>
                                    </m:r>
                                  </m:e>
                                </m:func>
                              </m:oMath>
                            </m:oMathPara>
                          </a14:m>
                          <a:endParaRPr lang="en-US" sz="2400" b="0" dirty="0">
                            <a:solidFill>
                              <a:srgbClr val="FFFF00"/>
                            </a:solidFill>
                          </a:endParaRPr>
                        </a:p>
                      </a:txBody>
                      <a:tcPr marL="91113" marR="91113" marT="45556" marB="45556"/>
                    </a:tc>
                    <a:tc>
                      <a:txBody>
                        <a:bodyPr/>
                        <a:lstStyle/>
                        <a:p>
                          <a:pPr rtl="1"/>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0</m:t>
                                    </m:r>
                                    <m:r>
                                      <a:rPr lang="en-US" sz="2400" b="0" smtClean="0">
                                        <a:latin typeface="Cambria Math" panose="02040503050406030204" pitchFamily="18" charset="0"/>
                                      </a:rPr>
                                      <m:t>&lt;</m:t>
                                    </m:r>
                                    <m:limLow>
                                      <m:limLowPr>
                                        <m:ctrlPr>
                                          <a:rPr lang="en-US" sz="2400" b="0" i="1" smtClean="0">
                                            <a:latin typeface="Cambria Math" panose="02040503050406030204" pitchFamily="18" charset="0"/>
                                          </a:rPr>
                                        </m:ctrlPr>
                                      </m:limLowPr>
                                      <m:e>
                                        <m:r>
                                          <a:rPr lang="en-US" sz="2400" b="0" i="1" smtClean="0">
                                            <a:latin typeface="Cambria Math" panose="02040503050406030204" pitchFamily="18" charset="0"/>
                                          </a:rPr>
                                          <m:t>𝑙𝑖𝑚</m:t>
                                        </m:r>
                                      </m:e>
                                      <m:lim>
                                        <m:r>
                                          <a:rPr lang="en-US" sz="2400" b="0" i="1" smtClean="0">
                                            <a:latin typeface="Cambria Math" panose="02040503050406030204" pitchFamily="18" charset="0"/>
                                          </a:rPr>
                                          <m:t>𝑛</m:t>
                                        </m:r>
                                        <m:r>
                                          <a:rPr lang="en-US" sz="2400" b="0" smtClean="0">
                                            <a:latin typeface="Cambria Math" panose="02040503050406030204" pitchFamily="18" charset="0"/>
                                          </a:rPr>
                                          <m:t>→</m:t>
                                        </m:r>
                                        <m:r>
                                          <a:rPr lang="en-US" sz="2400" b="0" smtClean="0">
                                            <a:latin typeface="Cambria Math" panose="02040503050406030204" pitchFamily="18" charset="0"/>
                                          </a:rPr>
                                          <m:t>∞</m:t>
                                        </m:r>
                                      </m:lim>
                                    </m:limLow>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num>
                                      <m:den>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den>
                                    </m:f>
                                    <m:r>
                                      <a:rPr lang="en-US" sz="2400" b="0" smtClean="0">
                                        <a:latin typeface="Cambria Math" panose="02040503050406030204" pitchFamily="18" charset="0"/>
                                      </a:rPr>
                                      <m:t>≤</m:t>
                                    </m:r>
                                    <m:r>
                                      <a:rPr lang="en-US" sz="2400" b="0" smtClean="0">
                                        <a:latin typeface="Cambria Math" panose="02040503050406030204" pitchFamily="18" charset="0"/>
                                      </a:rPr>
                                      <m:t>∞</m:t>
                                    </m:r>
                                  </m:e>
                                </m:func>
                              </m:oMath>
                            </m:oMathPara>
                          </a14:m>
                          <a:endParaRPr lang="en-US" sz="2400" b="0" dirty="0"/>
                        </a:p>
                        <a:p>
                          <a:pPr rtl="1"/>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a:rPr lang="en-US" sz="2400" b="0" i="1" smtClean="0">
                                            <a:latin typeface="Cambria Math" panose="02040503050406030204" pitchFamily="18" charset="0"/>
                                          </a:rPr>
                                          <m:t>𝑙𝑖𝑚</m:t>
                                        </m:r>
                                      </m:e>
                                      <m:lim>
                                        <m:r>
                                          <a:rPr lang="en-US" sz="2400" b="0" i="1" smtClean="0">
                                            <a:latin typeface="Cambria Math" panose="02040503050406030204" pitchFamily="18" charset="0"/>
                                          </a:rPr>
                                          <m:t>𝑛</m:t>
                                        </m:r>
                                        <m:r>
                                          <a:rPr lang="en-US" sz="2400" b="0" smtClean="0">
                                            <a:latin typeface="Cambria Math" panose="02040503050406030204" pitchFamily="18" charset="0"/>
                                          </a:rPr>
                                          <m:t>→</m:t>
                                        </m:r>
                                        <m:r>
                                          <a:rPr lang="en-US" sz="2400" b="0" smtClean="0">
                                            <a:latin typeface="Cambria Math" panose="02040503050406030204" pitchFamily="18" charset="0"/>
                                          </a:rPr>
                                          <m:t>∞</m:t>
                                        </m:r>
                                      </m:lim>
                                    </m:limLow>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num>
                                      <m:den>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den>
                                    </m:f>
                                    <m:r>
                                      <a:rPr lang="en-US" sz="2400" b="0" i="0" smtClean="0">
                                        <a:latin typeface="Cambria Math" panose="02040503050406030204" pitchFamily="18" charset="0"/>
                                      </a:rPr>
                                      <m:t>=</m:t>
                                    </m:r>
                                    <m:r>
                                      <a:rPr lang="en-US" sz="2400" b="0" i="1" smtClean="0">
                                        <a:latin typeface="Cambria Math" panose="02040503050406030204" pitchFamily="18" charset="0"/>
                                      </a:rPr>
                                      <m:t>∞</m:t>
                                    </m:r>
                                  </m:e>
                                </m:func>
                              </m:oMath>
                            </m:oMathPara>
                          </a14:m>
                          <a:endParaRPr lang="en-US" sz="2400" b="0" dirty="0"/>
                        </a:p>
                      </a:txBody>
                      <a:tcPr marL="91113" marR="91113" marT="45556" marB="45556"/>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0</m:t>
                                    </m:r>
                                    <m:r>
                                      <a:rPr lang="en-US" sz="2400" b="0" smtClean="0">
                                        <a:latin typeface="Cambria Math" panose="02040503050406030204" pitchFamily="18" charset="0"/>
                                      </a:rPr>
                                      <m:t>&lt;</m:t>
                                    </m:r>
                                    <m:limLow>
                                      <m:limLowPr>
                                        <m:ctrlPr>
                                          <a:rPr lang="en-US" sz="2400" b="0" i="1" smtClean="0">
                                            <a:latin typeface="Cambria Math" panose="02040503050406030204" pitchFamily="18" charset="0"/>
                                          </a:rPr>
                                        </m:ctrlPr>
                                      </m:limLowPr>
                                      <m:e>
                                        <m:r>
                                          <a:rPr lang="en-US" sz="2400" b="0" i="1" smtClean="0">
                                            <a:latin typeface="Cambria Math" panose="02040503050406030204" pitchFamily="18" charset="0"/>
                                          </a:rPr>
                                          <m:t>𝑙𝑖𝑚</m:t>
                                        </m:r>
                                      </m:e>
                                      <m:lim>
                                        <m:r>
                                          <a:rPr lang="en-US" sz="2400" b="0" i="1" smtClean="0">
                                            <a:latin typeface="Cambria Math" panose="02040503050406030204" pitchFamily="18" charset="0"/>
                                          </a:rPr>
                                          <m:t>𝑛</m:t>
                                        </m:r>
                                        <m:r>
                                          <a:rPr lang="en-US" sz="2400" b="0" smtClean="0">
                                            <a:latin typeface="Cambria Math" panose="02040503050406030204" pitchFamily="18" charset="0"/>
                                          </a:rPr>
                                          <m:t>→</m:t>
                                        </m:r>
                                        <m:r>
                                          <a:rPr lang="en-US" sz="2400" b="0" smtClean="0">
                                            <a:latin typeface="Cambria Math" panose="02040503050406030204" pitchFamily="18" charset="0"/>
                                          </a:rPr>
                                          <m:t>∞</m:t>
                                        </m:r>
                                      </m:lim>
                                    </m:limLow>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num>
                                      <m:den>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den>
                                    </m:f>
                                    <m:r>
                                      <a:rPr lang="en-US" sz="2400" b="0" smtClean="0">
                                        <a:latin typeface="Cambria Math" panose="02040503050406030204" pitchFamily="18" charset="0"/>
                                      </a:rPr>
                                      <m:t>&lt;</m:t>
                                    </m:r>
                                    <m:r>
                                      <a:rPr lang="en-US" sz="2400" b="0" smtClean="0">
                                        <a:latin typeface="Cambria Math" panose="02040503050406030204" pitchFamily="18" charset="0"/>
                                      </a:rPr>
                                      <m:t>∞</m:t>
                                    </m:r>
                                  </m:e>
                                </m:func>
                              </m:oMath>
                            </m:oMathPara>
                          </a14:m>
                          <a:endParaRPr lang="en-US" sz="2400" b="0" dirty="0"/>
                        </a:p>
                        <a:p>
                          <a:pPr rtl="1"/>
                          <a14:m>
                            <m:oMathPara xmlns:m="http://schemas.openxmlformats.org/officeDocument/2006/math">
                              <m:oMathParaPr>
                                <m:jc m:val="centerGroup"/>
                              </m:oMathParaPr>
                              <m:oMath xmlns:m="http://schemas.openxmlformats.org/officeDocument/2006/math">
                                <m:func>
                                  <m:funcPr>
                                    <m:ctrlPr>
                                      <a:rPr lang="en-US" sz="2400" b="0" i="1" smtClean="0">
                                        <a:solidFill>
                                          <a:srgbClr val="FFFF00"/>
                                        </a:solidFill>
                                        <a:latin typeface="Cambria Math" panose="02040503050406030204" pitchFamily="18" charset="0"/>
                                      </a:rPr>
                                    </m:ctrlPr>
                                  </m:funcPr>
                                  <m:fName>
                                    <m:limLow>
                                      <m:limLowPr>
                                        <m:ctrlPr>
                                          <a:rPr lang="en-US" sz="2400" b="0" i="1" smtClean="0">
                                            <a:solidFill>
                                              <a:srgbClr val="FFFF00"/>
                                            </a:solidFill>
                                            <a:latin typeface="Cambria Math" panose="02040503050406030204" pitchFamily="18" charset="0"/>
                                          </a:rPr>
                                        </m:ctrlPr>
                                      </m:limLowPr>
                                      <m:e>
                                        <m:r>
                                          <a:rPr lang="en-US" sz="2400" b="0" i="1" smtClean="0">
                                            <a:solidFill>
                                              <a:srgbClr val="FFFF00"/>
                                            </a:solidFill>
                                            <a:latin typeface="Cambria Math" panose="02040503050406030204" pitchFamily="18" charset="0"/>
                                          </a:rPr>
                                          <m:t>𝑙𝑖𝑚</m:t>
                                        </m:r>
                                      </m:e>
                                      <m:lim>
                                        <m:r>
                                          <a:rPr lang="en-US" sz="2400" b="0" i="1" smtClean="0">
                                            <a:solidFill>
                                              <a:srgbClr val="FFFF00"/>
                                            </a:solidFill>
                                            <a:latin typeface="Cambria Math" panose="02040503050406030204" pitchFamily="18" charset="0"/>
                                          </a:rPr>
                                          <m:t>𝑛</m:t>
                                        </m:r>
                                        <m:r>
                                          <a:rPr lang="en-US" sz="2400" b="0" smtClean="0">
                                            <a:solidFill>
                                              <a:srgbClr val="FFFF00"/>
                                            </a:solidFill>
                                            <a:latin typeface="Cambria Math" panose="02040503050406030204" pitchFamily="18" charset="0"/>
                                          </a:rPr>
                                          <m:t>→</m:t>
                                        </m:r>
                                        <m:r>
                                          <a:rPr lang="en-US" sz="2400" b="0" smtClean="0">
                                            <a:solidFill>
                                              <a:srgbClr val="FFFF00"/>
                                            </a:solidFill>
                                            <a:latin typeface="Cambria Math" panose="02040503050406030204" pitchFamily="18" charset="0"/>
                                          </a:rPr>
                                          <m:t>∞</m:t>
                                        </m:r>
                                      </m:lim>
                                    </m:limLow>
                                  </m:fName>
                                  <m:e>
                                    <m:f>
                                      <m:fPr>
                                        <m:ctrlPr>
                                          <a:rPr lang="en-US" sz="2400" b="0" i="1" smtClean="0">
                                            <a:solidFill>
                                              <a:srgbClr val="FFFF00"/>
                                            </a:solidFill>
                                            <a:latin typeface="Cambria Math" panose="02040503050406030204" pitchFamily="18" charset="0"/>
                                          </a:rPr>
                                        </m:ctrlPr>
                                      </m:fPr>
                                      <m:num>
                                        <m:r>
                                          <a:rPr lang="en-US" sz="2400" b="0" i="1" smtClean="0">
                                            <a:solidFill>
                                              <a:srgbClr val="FFFF00"/>
                                            </a:solidFill>
                                            <a:latin typeface="Cambria Math" panose="02040503050406030204" pitchFamily="18" charset="0"/>
                                          </a:rPr>
                                          <m:t>𝑓</m:t>
                                        </m:r>
                                        <m:d>
                                          <m:dPr>
                                            <m:ctrlPr>
                                              <a:rPr lang="en-US" sz="2400" b="0" i="1" smtClean="0">
                                                <a:solidFill>
                                                  <a:srgbClr val="FFFF00"/>
                                                </a:solidFill>
                                                <a:latin typeface="Cambria Math" panose="02040503050406030204" pitchFamily="18" charset="0"/>
                                              </a:rPr>
                                            </m:ctrlPr>
                                          </m:dPr>
                                          <m:e>
                                            <m:r>
                                              <a:rPr lang="en-US" sz="2400" b="0" i="1" smtClean="0">
                                                <a:solidFill>
                                                  <a:srgbClr val="FFFF00"/>
                                                </a:solidFill>
                                                <a:latin typeface="Cambria Math" panose="02040503050406030204" pitchFamily="18" charset="0"/>
                                              </a:rPr>
                                              <m:t>𝑛</m:t>
                                            </m:r>
                                          </m:e>
                                        </m:d>
                                      </m:num>
                                      <m:den>
                                        <m:r>
                                          <a:rPr lang="en-US" sz="2400" b="0" i="1" smtClean="0">
                                            <a:solidFill>
                                              <a:srgbClr val="FFFF00"/>
                                            </a:solidFill>
                                            <a:latin typeface="Cambria Math" panose="02040503050406030204" pitchFamily="18" charset="0"/>
                                          </a:rPr>
                                          <m:t>𝑔</m:t>
                                        </m:r>
                                        <m:d>
                                          <m:dPr>
                                            <m:ctrlPr>
                                              <a:rPr lang="en-US" sz="2400" b="0" i="1" smtClean="0">
                                                <a:solidFill>
                                                  <a:srgbClr val="FFFF00"/>
                                                </a:solidFill>
                                                <a:latin typeface="Cambria Math" panose="02040503050406030204" pitchFamily="18" charset="0"/>
                                              </a:rPr>
                                            </m:ctrlPr>
                                          </m:dPr>
                                          <m:e>
                                            <m:r>
                                              <a:rPr lang="en-US" sz="2400" b="0" i="1" smtClean="0">
                                                <a:solidFill>
                                                  <a:srgbClr val="FFFF00"/>
                                                </a:solidFill>
                                                <a:latin typeface="Cambria Math" panose="02040503050406030204" pitchFamily="18" charset="0"/>
                                              </a:rPr>
                                              <m:t>𝑛</m:t>
                                            </m:r>
                                          </m:e>
                                        </m:d>
                                      </m:den>
                                    </m:f>
                                    <m:r>
                                      <a:rPr lang="en-US" sz="2400" b="0" i="0" smtClean="0">
                                        <a:solidFill>
                                          <a:srgbClr val="FFFF00"/>
                                        </a:solidFill>
                                        <a:latin typeface="Cambria Math" panose="02040503050406030204" pitchFamily="18" charset="0"/>
                                      </a:rPr>
                                      <m:t>=</m:t>
                                    </m:r>
                                    <m:r>
                                      <m:rPr>
                                        <m:sty m:val="p"/>
                                      </m:rPr>
                                      <a:rPr lang="en-US" sz="2400" b="0" i="0" smtClean="0">
                                        <a:solidFill>
                                          <a:srgbClr val="FFFF00"/>
                                        </a:solidFill>
                                        <a:latin typeface="Cambria Math" panose="02040503050406030204" pitchFamily="18" charset="0"/>
                                      </a:rPr>
                                      <m:t>c</m:t>
                                    </m:r>
                                    <m:r>
                                      <a:rPr lang="en-US" sz="2400" b="0" i="0" smtClean="0">
                                        <a:solidFill>
                                          <a:srgbClr val="FFFF00"/>
                                        </a:solidFill>
                                        <a:latin typeface="Cambria Math" panose="02040503050406030204" pitchFamily="18" charset="0"/>
                                      </a:rPr>
                                      <m:t> :</m:t>
                                    </m:r>
                                    <m:r>
                                      <a:rPr lang="en-US" sz="2400" b="0" i="1" smtClean="0">
                                        <a:solidFill>
                                          <a:srgbClr val="FFFF00"/>
                                        </a:solidFill>
                                        <a:latin typeface="Cambria Math" panose="02040503050406030204" pitchFamily="18" charset="0"/>
                                      </a:rPr>
                                      <m:t>0</m:t>
                                    </m:r>
                                    <m:r>
                                      <a:rPr lang="en-US" sz="2400" b="0" i="1" smtClean="0">
                                        <a:solidFill>
                                          <a:srgbClr val="FFFF00"/>
                                        </a:solidFill>
                                        <a:latin typeface="Cambria Math" panose="02040503050406030204" pitchFamily="18" charset="0"/>
                                      </a:rPr>
                                      <m:t>&lt;</m:t>
                                    </m:r>
                                    <m:r>
                                      <a:rPr lang="en-US" sz="2400" b="0" i="1" smtClean="0">
                                        <a:solidFill>
                                          <a:srgbClr val="FFFF00"/>
                                        </a:solidFill>
                                        <a:latin typeface="Cambria Math" panose="02040503050406030204" pitchFamily="18" charset="0"/>
                                      </a:rPr>
                                      <m:t>𝑐</m:t>
                                    </m:r>
                                    <m:r>
                                      <a:rPr lang="en-US" sz="2400" b="0" i="1" smtClean="0">
                                        <a:solidFill>
                                          <a:srgbClr val="FFFF00"/>
                                        </a:solidFill>
                                        <a:latin typeface="Cambria Math" panose="02040503050406030204" pitchFamily="18" charset="0"/>
                                      </a:rPr>
                                      <m:t>&lt;</m:t>
                                    </m:r>
                                    <m:r>
                                      <a:rPr lang="en-US" sz="2400" b="0" i="1" smtClean="0">
                                        <a:solidFill>
                                          <a:srgbClr val="FFFF00"/>
                                        </a:solidFill>
                                        <a:latin typeface="Cambria Math" panose="02040503050406030204" pitchFamily="18" charset="0"/>
                                      </a:rPr>
                                      <m:t>∞</m:t>
                                    </m:r>
                                  </m:e>
                                </m:func>
                              </m:oMath>
                            </m:oMathPara>
                          </a14:m>
                          <a:endParaRPr lang="he-IL" sz="2400" b="0" dirty="0"/>
                        </a:p>
                      </a:txBody>
                      <a:tcPr marL="91113" marR="91113" marT="45556" marB="45556"/>
                    </a:tc>
                    <a:extLst>
                      <a:ext uri="{0D108BD9-81ED-4DB2-BD59-A6C34878D82A}">
                        <a16:rowId xmlns:a16="http://schemas.microsoft.com/office/drawing/2014/main" val="3837688677"/>
                      </a:ext>
                    </a:extLst>
                  </a:tr>
                </a:tbl>
              </a:graphicData>
            </a:graphic>
          </p:graphicFrame>
        </mc:Choice>
        <mc:Fallback xmlns="">
          <p:graphicFrame>
            <p:nvGraphicFramePr>
              <p:cNvPr id="7" name="Table 6">
                <a:extLst>
                  <a:ext uri="{FF2B5EF4-FFF2-40B4-BE49-F238E27FC236}">
                    <a16:creationId xmlns:a16="http://schemas.microsoft.com/office/drawing/2014/main" id="{D7D8D55D-5D84-49E1-8AE9-48A74817F0AD}"/>
                  </a:ext>
                </a:extLst>
              </p:cNvPr>
              <p:cNvGraphicFramePr>
                <a:graphicFrameLocks noGrp="1"/>
              </p:cNvGraphicFramePr>
              <p:nvPr>
                <p:extLst>
                  <p:ext uri="{D42A27DB-BD31-4B8C-83A1-F6EECF244321}">
                    <p14:modId xmlns:p14="http://schemas.microsoft.com/office/powerpoint/2010/main" val="1079318644"/>
                  </p:ext>
                </p:extLst>
              </p:nvPr>
            </p:nvGraphicFramePr>
            <p:xfrm>
              <a:off x="190500" y="1767201"/>
              <a:ext cx="11887199" cy="5043803"/>
            </p:xfrm>
            <a:graphic>
              <a:graphicData uri="http://schemas.openxmlformats.org/drawingml/2006/table">
                <a:tbl>
                  <a:tblPr rtl="1" firstRow="1" bandRow="1">
                    <a:tableStyleId>{5940675A-B579-460E-94D1-54222C63F5DA}</a:tableStyleId>
                  </a:tblPr>
                  <a:tblGrid>
                    <a:gridCol w="3690569">
                      <a:extLst>
                        <a:ext uri="{9D8B030D-6E8A-4147-A177-3AD203B41FA5}">
                          <a16:colId xmlns:a16="http://schemas.microsoft.com/office/drawing/2014/main" val="2323068147"/>
                        </a:ext>
                      </a:extLst>
                    </a:gridCol>
                    <a:gridCol w="3690569">
                      <a:extLst>
                        <a:ext uri="{9D8B030D-6E8A-4147-A177-3AD203B41FA5}">
                          <a16:colId xmlns:a16="http://schemas.microsoft.com/office/drawing/2014/main" val="807990828"/>
                        </a:ext>
                      </a:extLst>
                    </a:gridCol>
                    <a:gridCol w="4506061">
                      <a:extLst>
                        <a:ext uri="{9D8B030D-6E8A-4147-A177-3AD203B41FA5}">
                          <a16:colId xmlns:a16="http://schemas.microsoft.com/office/drawing/2014/main" val="1190249133"/>
                        </a:ext>
                      </a:extLst>
                    </a:gridCol>
                  </a:tblGrid>
                  <a:tr h="1422837">
                    <a:tc>
                      <a:txBody>
                        <a:bodyPr/>
                        <a:lstStyle/>
                        <a:p>
                          <a:endParaRPr lang="he-IL"/>
                        </a:p>
                      </a:txBody>
                      <a:tcPr marL="91113" marR="91113" marT="45556" marB="45556">
                        <a:blipFill>
                          <a:blip r:embed="rId2"/>
                          <a:stretch>
                            <a:fillRect l="-165" t="-427" r="-222277" b="-255128"/>
                          </a:stretch>
                        </a:blipFill>
                      </a:tcPr>
                    </a:tc>
                    <a:tc>
                      <a:txBody>
                        <a:bodyPr/>
                        <a:lstStyle/>
                        <a:p>
                          <a:endParaRPr lang="he-IL"/>
                        </a:p>
                      </a:txBody>
                      <a:tcPr marL="91113" marR="91113" marT="45556" marB="45556">
                        <a:blipFill>
                          <a:blip r:embed="rId2"/>
                          <a:stretch>
                            <a:fillRect l="-100331" t="-427" r="-122645" b="-255128"/>
                          </a:stretch>
                        </a:blipFill>
                      </a:tcPr>
                    </a:tc>
                    <a:tc>
                      <a:txBody>
                        <a:bodyPr/>
                        <a:lstStyle/>
                        <a:p>
                          <a:endParaRPr lang="he-IL"/>
                        </a:p>
                      </a:txBody>
                      <a:tcPr marL="91113" marR="91113" marT="45556" marB="45556">
                        <a:blipFill>
                          <a:blip r:embed="rId2"/>
                          <a:stretch>
                            <a:fillRect l="-163784" t="-427" r="-270" b="-255128"/>
                          </a:stretch>
                        </a:blipFill>
                      </a:tcPr>
                    </a:tc>
                    <a:extLst>
                      <a:ext uri="{0D108BD9-81ED-4DB2-BD59-A6C34878D82A}">
                        <a16:rowId xmlns:a16="http://schemas.microsoft.com/office/drawing/2014/main" val="3552607187"/>
                      </a:ext>
                    </a:extLst>
                  </a:tr>
                  <a:tr h="1981851">
                    <a:tc>
                      <a:txBody>
                        <a:bodyPr/>
                        <a:lstStyle/>
                        <a:p>
                          <a:endParaRPr lang="he-IL"/>
                        </a:p>
                      </a:txBody>
                      <a:tcPr marL="91113" marR="91113" marT="45556" marB="45556">
                        <a:blipFill>
                          <a:blip r:embed="rId2"/>
                          <a:stretch>
                            <a:fillRect l="-165" t="-72086" r="-222277" b="-83129"/>
                          </a:stretch>
                        </a:blipFill>
                      </a:tcPr>
                    </a:tc>
                    <a:tc>
                      <a:txBody>
                        <a:bodyPr/>
                        <a:lstStyle/>
                        <a:p>
                          <a:endParaRPr lang="he-IL"/>
                        </a:p>
                      </a:txBody>
                      <a:tcPr marL="91113" marR="91113" marT="45556" marB="45556">
                        <a:blipFill>
                          <a:blip r:embed="rId2"/>
                          <a:stretch>
                            <a:fillRect l="-100331" t="-72086" r="-122645" b="-83129"/>
                          </a:stretch>
                        </a:blipFill>
                      </a:tcPr>
                    </a:tc>
                    <a:tc>
                      <a:txBody>
                        <a:bodyPr/>
                        <a:lstStyle/>
                        <a:p>
                          <a:endParaRPr lang="he-IL"/>
                        </a:p>
                      </a:txBody>
                      <a:tcPr marL="91113" marR="91113" marT="45556" marB="45556">
                        <a:blipFill>
                          <a:blip r:embed="rId2"/>
                          <a:stretch>
                            <a:fillRect l="-163784" t="-72086" r="-270" b="-83129"/>
                          </a:stretch>
                        </a:blipFill>
                      </a:tcPr>
                    </a:tc>
                    <a:extLst>
                      <a:ext uri="{0D108BD9-81ED-4DB2-BD59-A6C34878D82A}">
                        <a16:rowId xmlns:a16="http://schemas.microsoft.com/office/drawing/2014/main" val="1788929249"/>
                      </a:ext>
                    </a:extLst>
                  </a:tr>
                  <a:tr h="1639115">
                    <a:tc>
                      <a:txBody>
                        <a:bodyPr/>
                        <a:lstStyle/>
                        <a:p>
                          <a:endParaRPr lang="he-IL"/>
                        </a:p>
                      </a:txBody>
                      <a:tcPr marL="91113" marR="91113" marT="45556" marB="45556">
                        <a:blipFill>
                          <a:blip r:embed="rId2"/>
                          <a:stretch>
                            <a:fillRect l="-165" t="-208550" r="-222277" b="-743"/>
                          </a:stretch>
                        </a:blipFill>
                      </a:tcPr>
                    </a:tc>
                    <a:tc>
                      <a:txBody>
                        <a:bodyPr/>
                        <a:lstStyle/>
                        <a:p>
                          <a:endParaRPr lang="he-IL"/>
                        </a:p>
                      </a:txBody>
                      <a:tcPr marL="91113" marR="91113" marT="45556" marB="45556">
                        <a:blipFill>
                          <a:blip r:embed="rId2"/>
                          <a:stretch>
                            <a:fillRect l="-100331" t="-208550" r="-122645" b="-743"/>
                          </a:stretch>
                        </a:blipFill>
                      </a:tcPr>
                    </a:tc>
                    <a:tc>
                      <a:txBody>
                        <a:bodyPr/>
                        <a:lstStyle/>
                        <a:p>
                          <a:endParaRPr lang="he-IL"/>
                        </a:p>
                      </a:txBody>
                      <a:tcPr marL="91113" marR="91113" marT="45556" marB="45556">
                        <a:blipFill>
                          <a:blip r:embed="rId2"/>
                          <a:stretch>
                            <a:fillRect l="-163784" t="-208550" r="-270" b="-743"/>
                          </a:stretch>
                        </a:blipFill>
                      </a:tcPr>
                    </a:tc>
                    <a:extLst>
                      <a:ext uri="{0D108BD9-81ED-4DB2-BD59-A6C34878D82A}">
                        <a16:rowId xmlns:a16="http://schemas.microsoft.com/office/drawing/2014/main" val="3837688677"/>
                      </a:ext>
                    </a:extLst>
                  </a:tr>
                </a:tbl>
              </a:graphicData>
            </a:graphic>
          </p:graphicFrame>
        </mc:Fallback>
      </mc:AlternateContent>
      <p:pic>
        <p:nvPicPr>
          <p:cNvPr id="8" name="Picture 2" descr="×ª××¦××ª ×ª××× × ×¢×××¨ âªTHETA NOTATIONâ¬â">
            <a:extLst>
              <a:ext uri="{FF2B5EF4-FFF2-40B4-BE49-F238E27FC236}">
                <a16:creationId xmlns:a16="http://schemas.microsoft.com/office/drawing/2014/main" id="{6E6731F7-4542-4A35-ADDC-A9C5A86AD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331" y="-159309"/>
            <a:ext cx="3092769" cy="18430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ª××× × ×§×©××¨×">
            <a:extLst>
              <a:ext uri="{FF2B5EF4-FFF2-40B4-BE49-F238E27FC236}">
                <a16:creationId xmlns:a16="http://schemas.microsoft.com/office/drawing/2014/main" id="{04BDF22C-06D8-4012-BF1F-179EEAE705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84" t="13093" r="2436" b="26573"/>
          <a:stretch/>
        </p:blipFill>
        <p:spPr bwMode="auto">
          <a:xfrm>
            <a:off x="5004370" y="76675"/>
            <a:ext cx="2183260" cy="14928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ª××¦××ª ×ª××× × ×¢×××¨ âªBig - O Graphâ¬â">
            <a:extLst>
              <a:ext uri="{FF2B5EF4-FFF2-40B4-BE49-F238E27FC236}">
                <a16:creationId xmlns:a16="http://schemas.microsoft.com/office/drawing/2014/main" id="{252F6F8F-2715-4B2D-B6DF-74FE7DF3F8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3788" y="-91976"/>
            <a:ext cx="2883685" cy="1661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76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ª××¦××ª ×ª××× × ×¢×××¨ âªQUEUE JAVA INTERFACE ArrayBlockingQueueâ¬â">
            <a:extLst>
              <a:ext uri="{FF2B5EF4-FFF2-40B4-BE49-F238E27FC236}">
                <a16:creationId xmlns:a16="http://schemas.microsoft.com/office/drawing/2014/main" id="{D07CEAAA-7D9A-41DB-8179-80CC710C7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756264"/>
            <a:ext cx="11458400" cy="542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43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81771"/>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650732" cy="1477328"/>
          </a:xfrm>
          <a:prstGeom prst="rect">
            <a:avLst/>
          </a:prstGeom>
        </p:spPr>
        <p:txBody>
          <a:bodyPr wrap="square">
            <a:spAutoFit/>
          </a:bodyPr>
          <a:lstStyle/>
          <a:p>
            <a:pPr marL="285750" indent="-285750">
              <a:buFont typeface="Arial" panose="020B0604020202020204" pitchFamily="34" charset="0"/>
              <a:buChar char="•"/>
            </a:pPr>
            <a:r>
              <a:rPr lang="en-US" b="1" dirty="0">
                <a:solidFill>
                  <a:srgbClr val="F1C438"/>
                </a:solidFill>
                <a:latin typeface="Consolas" panose="020B0609020204030204" pitchFamily="49" charset="0"/>
              </a:rPr>
              <a:t>push</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pop</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top</a:t>
            </a: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p:txBody>
      </p:sp>
      <p:sp>
        <p:nvSpPr>
          <p:cNvPr id="13" name="Title 1">
            <a:extLst>
              <a:ext uri="{FF2B5EF4-FFF2-40B4-BE49-F238E27FC236}">
                <a16:creationId xmlns:a16="http://schemas.microsoft.com/office/drawing/2014/main" id="{C7EB214F-3DD9-4AA6-A175-C69EE690A839}"/>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 </a:t>
            </a:r>
            <a:r>
              <a:rPr lang="en-US" sz="6600" dirty="0">
                <a:cs typeface="+mn-cs"/>
              </a:rPr>
              <a:t>Stack</a:t>
            </a:r>
            <a:endParaRPr lang="he-IL" sz="6600" dirty="0">
              <a:latin typeface="Abadi" panose="020B0604020202020204" pitchFamily="34" charset="0"/>
              <a:cs typeface="+mn-cs"/>
            </a:endParaRPr>
          </a:p>
        </p:txBody>
      </p:sp>
      <p:sp>
        <p:nvSpPr>
          <p:cNvPr id="14" name="Rectangle 13">
            <a:extLst>
              <a:ext uri="{FF2B5EF4-FFF2-40B4-BE49-F238E27FC236}">
                <a16:creationId xmlns:a16="http://schemas.microsoft.com/office/drawing/2014/main" id="{19DB0B80-1D87-47C6-9E50-E5AD7E7C60B6}"/>
              </a:ext>
            </a:extLst>
          </p:cNvPr>
          <p:cNvSpPr/>
          <p:nvPr/>
        </p:nvSpPr>
        <p:spPr>
          <a:xfrm>
            <a:off x="3048000" y="1008023"/>
            <a:ext cx="6096000" cy="3785652"/>
          </a:xfrm>
          <a:prstGeom prst="rect">
            <a:avLst/>
          </a:prstGeom>
        </p:spPr>
        <p:txBody>
          <a:bodyPr>
            <a:spAutoFit/>
          </a:bodyPr>
          <a:lstStyle/>
          <a:p>
            <a:pPr marL="0" indent="0" algn="l" rtl="0">
              <a:buNone/>
            </a:pP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a:latin typeface="Consolas" panose="020B0609020204030204" pitchFamily="49" charset="0"/>
              </a:rPr>
              <a:t>class</a:t>
            </a:r>
            <a:r>
              <a:rPr lang="en-US" sz="1800" dirty="0">
                <a:latin typeface="Consolas" panose="020B0609020204030204" pitchFamily="49" charset="0"/>
              </a:rPr>
              <a:t> </a:t>
            </a:r>
            <a:r>
              <a:rPr lang="en-US" sz="1800" dirty="0" err="1">
                <a:latin typeface="Consolas" panose="020B0609020204030204" pitchFamily="49" charset="0"/>
              </a:rPr>
              <a:t>MyStack</a:t>
            </a:r>
            <a:r>
              <a:rPr lang="en-US" sz="1800" dirty="0">
                <a:latin typeface="Consolas" panose="020B0609020204030204" pitchFamily="49" charset="0"/>
              </a:rPr>
              <a:t> {</a:t>
            </a:r>
          </a:p>
          <a:p>
            <a:endParaRPr lang="en-US" b="1"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sz="2400" dirty="0">
                <a:solidFill>
                  <a:srgbClr val="FFFFFF"/>
                </a:solidFill>
                <a:latin typeface="Consolas" panose="020B0609020204030204" pitchFamily="49" charset="0"/>
              </a:rPr>
              <a:t>...</a:t>
            </a:r>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he-IL" dirty="0">
                <a:solidFill>
                  <a:srgbClr val="FFFFFF"/>
                </a:solidFill>
                <a:latin typeface="Consolas" panose="020B0609020204030204" pitchFamily="49" charset="0"/>
              </a:rPr>
              <a:t>{ </a:t>
            </a:r>
            <a:endParaRPr lang="he-IL" dirty="0"/>
          </a:p>
        </p:txBody>
      </p:sp>
      <p:sp>
        <p:nvSpPr>
          <p:cNvPr id="2" name="Rectangle 1">
            <a:extLst>
              <a:ext uri="{FF2B5EF4-FFF2-40B4-BE49-F238E27FC236}">
                <a16:creationId xmlns:a16="http://schemas.microsoft.com/office/drawing/2014/main" id="{3E6DB7BE-57E7-4B6F-B318-38CD47E882E0}"/>
              </a:ext>
            </a:extLst>
          </p:cNvPr>
          <p:cNvSpPr/>
          <p:nvPr/>
        </p:nvSpPr>
        <p:spPr>
          <a:xfrm>
            <a:off x="3048000" y="1530429"/>
            <a:ext cx="7010400" cy="2031325"/>
          </a:xfrm>
          <a:prstGeom prst="rect">
            <a:avLst/>
          </a:prstGeom>
        </p:spPr>
        <p:txBody>
          <a:bodyPr wrap="square">
            <a:spAutoFit/>
          </a:bodyPr>
          <a:lstStyle/>
          <a:p>
            <a:pPr marL="0" indent="0" algn="l" rtl="0">
              <a:buNone/>
            </a:pPr>
            <a:r>
              <a:rPr lang="en-US" sz="1800" b="1" dirty="0">
                <a:solidFill>
                  <a:schemeClr val="bg2">
                    <a:lumMod val="40000"/>
                    <a:lumOff val="60000"/>
                  </a:schemeClr>
                </a:solidFill>
                <a:latin typeface="Consolas" panose="020B0609020204030204" pitchFamily="49" charset="0"/>
              </a:rPr>
              <a:t>// the top operation returns top element of stack, if the stack is empty, returns null</a:t>
            </a:r>
            <a:br>
              <a:rPr lang="en-US" sz="1800" b="1" dirty="0">
                <a:solidFill>
                  <a:schemeClr val="bg2">
                    <a:lumMod val="40000"/>
                    <a:lumOff val="60000"/>
                  </a:schemeClr>
                </a:solidFill>
                <a:latin typeface="Consolas" panose="020B0609020204030204" pitchFamily="49" charset="0"/>
              </a:rPr>
            </a:br>
            <a:r>
              <a:rPr lang="en-US" sz="1800" dirty="0">
                <a:solidFill>
                  <a:schemeClr val="bg2">
                    <a:lumMod val="40000"/>
                    <a:lumOff val="60000"/>
                  </a:schemeClr>
                </a:solidFill>
                <a:latin typeface="Consolas" panose="020B0609020204030204" pitchFamily="49" charset="0"/>
              </a:rPr>
              <a:t>	</a:t>
            </a:r>
            <a:r>
              <a:rPr lang="en-US" sz="1800" b="1" dirty="0">
                <a:latin typeface="Consolas" panose="020B0609020204030204" pitchFamily="49" charset="0"/>
              </a:rPr>
              <a:t>public</a:t>
            </a:r>
            <a:r>
              <a:rPr lang="en-US" sz="1800" dirty="0">
                <a:latin typeface="Consolas" panose="020B0609020204030204" pitchFamily="49" charset="0"/>
              </a:rPr>
              <a:t> Integer </a:t>
            </a:r>
            <a:r>
              <a:rPr lang="en-US" sz="1800" b="1" dirty="0">
                <a:solidFill>
                  <a:srgbClr val="FFFF00"/>
                </a:solidFill>
                <a:latin typeface="Consolas" panose="020B0609020204030204" pitchFamily="49" charset="0"/>
              </a:rPr>
              <a:t>top</a:t>
            </a:r>
            <a:r>
              <a:rPr lang="en-US" sz="1800" dirty="0">
                <a:latin typeface="Consolas" panose="020B0609020204030204" pitchFamily="49" charset="0"/>
              </a:rPr>
              <a:t>(){</a:t>
            </a:r>
            <a:br>
              <a:rPr lang="en-US" sz="1800" dirty="0">
                <a:solidFill>
                  <a:schemeClr val="bg2">
                    <a:lumMod val="40000"/>
                    <a:lumOff val="60000"/>
                  </a:schemeClr>
                </a:solidFill>
                <a:latin typeface="Consolas" panose="020B0609020204030204" pitchFamily="49" charset="0"/>
              </a:rPr>
            </a:br>
            <a:r>
              <a:rPr lang="en-US" sz="1800" dirty="0">
                <a:latin typeface="Consolas" panose="020B0609020204030204" pitchFamily="49" charset="0"/>
              </a:rPr>
              <a:t>		Integer result = null;</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if</a:t>
            </a:r>
            <a:r>
              <a:rPr lang="en-US" sz="1800" dirty="0">
                <a:latin typeface="Consolas" panose="020B0609020204030204" pitchFamily="49" charset="0"/>
              </a:rPr>
              <a:t> (current &gt; 0 ) result =</a:t>
            </a:r>
            <a:r>
              <a:rPr lang="he-IL" sz="1800" dirty="0">
                <a:latin typeface="Consolas" panose="020B0609020204030204" pitchFamily="49" charset="0"/>
              </a:rPr>
              <a:t> </a:t>
            </a:r>
            <a:r>
              <a:rPr lang="en-US" sz="1800" dirty="0">
                <a:latin typeface="Consolas" panose="020B0609020204030204" pitchFamily="49" charset="0"/>
              </a:rPr>
              <a:t>items[current-1];</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return</a:t>
            </a:r>
            <a:r>
              <a:rPr lang="en-US" sz="1800" dirty="0">
                <a:latin typeface="Consolas" panose="020B0609020204030204" pitchFamily="49" charset="0"/>
              </a:rPr>
              <a:t> result;</a:t>
            </a:r>
            <a:br>
              <a:rPr lang="en-US" sz="1800" dirty="0">
                <a:latin typeface="Consolas" panose="020B0609020204030204" pitchFamily="49" charset="0"/>
              </a:rPr>
            </a:br>
            <a:r>
              <a:rPr lang="en-US" sz="1800" dirty="0">
                <a:latin typeface="Consolas" panose="020B0609020204030204" pitchFamily="49" charset="0"/>
              </a:rPr>
              <a:t>	} </a:t>
            </a:r>
          </a:p>
        </p:txBody>
      </p:sp>
    </p:spTree>
    <p:extLst>
      <p:ext uri="{BB962C8B-B14F-4D97-AF65-F5344CB8AC3E}">
        <p14:creationId xmlns:p14="http://schemas.microsoft.com/office/powerpoint/2010/main" val="308419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81771"/>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650732" cy="1754326"/>
          </a:xfrm>
          <a:prstGeom prst="rect">
            <a:avLst/>
          </a:prstGeom>
        </p:spPr>
        <p:txBody>
          <a:bodyPr wrap="square">
            <a:spAutoFit/>
          </a:bodyPr>
          <a:lstStyle/>
          <a:p>
            <a:pPr marL="285750" indent="-285750">
              <a:buFont typeface="Arial" panose="020B0604020202020204" pitchFamily="34" charset="0"/>
              <a:buChar char="•"/>
            </a:pPr>
            <a:r>
              <a:rPr lang="en-US" b="1" dirty="0">
                <a:solidFill>
                  <a:srgbClr val="F1C438"/>
                </a:solidFill>
                <a:latin typeface="Consolas" panose="020B0609020204030204" pitchFamily="49" charset="0"/>
              </a:rPr>
              <a:t>push</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pop</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top</a:t>
            </a:r>
          </a:p>
          <a:p>
            <a:pPr marL="285750" indent="-285750">
              <a:buFont typeface="Arial" panose="020B0604020202020204" pitchFamily="34" charset="0"/>
              <a:buChar char="•"/>
            </a:pPr>
            <a:r>
              <a:rPr lang="en-US" b="1" dirty="0" err="1">
                <a:solidFill>
                  <a:srgbClr val="F1C438"/>
                </a:solidFill>
                <a:latin typeface="Consolas" panose="020B0609020204030204" pitchFamily="49" charset="0"/>
              </a:rPr>
              <a:t>isEmpty</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p:txBody>
      </p:sp>
      <p:sp>
        <p:nvSpPr>
          <p:cNvPr id="13" name="Title 1">
            <a:extLst>
              <a:ext uri="{FF2B5EF4-FFF2-40B4-BE49-F238E27FC236}">
                <a16:creationId xmlns:a16="http://schemas.microsoft.com/office/drawing/2014/main" id="{C7EB214F-3DD9-4AA6-A175-C69EE690A839}"/>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 </a:t>
            </a:r>
            <a:r>
              <a:rPr lang="en-US" sz="6600" dirty="0">
                <a:cs typeface="+mn-cs"/>
              </a:rPr>
              <a:t>Stack</a:t>
            </a:r>
            <a:endParaRPr lang="he-IL" sz="6600" dirty="0">
              <a:latin typeface="Abadi" panose="020B0604020202020204" pitchFamily="34" charset="0"/>
              <a:cs typeface="+mn-cs"/>
            </a:endParaRPr>
          </a:p>
        </p:txBody>
      </p:sp>
      <p:sp>
        <p:nvSpPr>
          <p:cNvPr id="14" name="Rectangle 13">
            <a:extLst>
              <a:ext uri="{FF2B5EF4-FFF2-40B4-BE49-F238E27FC236}">
                <a16:creationId xmlns:a16="http://schemas.microsoft.com/office/drawing/2014/main" id="{19DB0B80-1D87-47C6-9E50-E5AD7E7C60B6}"/>
              </a:ext>
            </a:extLst>
          </p:cNvPr>
          <p:cNvSpPr/>
          <p:nvPr/>
        </p:nvSpPr>
        <p:spPr>
          <a:xfrm>
            <a:off x="3048000" y="982657"/>
            <a:ext cx="6096000" cy="2400657"/>
          </a:xfrm>
          <a:prstGeom prst="rect">
            <a:avLst/>
          </a:prstGeom>
        </p:spPr>
        <p:txBody>
          <a:bodyPr>
            <a:spAutoFit/>
          </a:bodyPr>
          <a:lstStyle/>
          <a:p>
            <a:pPr marL="0" indent="0" algn="l" rtl="0">
              <a:buNone/>
            </a:pP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a:latin typeface="Consolas" panose="020B0609020204030204" pitchFamily="49" charset="0"/>
              </a:rPr>
              <a:t>class</a:t>
            </a:r>
            <a:r>
              <a:rPr lang="en-US" sz="1800" dirty="0">
                <a:latin typeface="Consolas" panose="020B0609020204030204" pitchFamily="49" charset="0"/>
              </a:rPr>
              <a:t> </a:t>
            </a:r>
            <a:r>
              <a:rPr lang="en-US" sz="1800" dirty="0" err="1">
                <a:latin typeface="Consolas" panose="020B0609020204030204" pitchFamily="49" charset="0"/>
              </a:rPr>
              <a:t>MyStack</a:t>
            </a:r>
            <a:r>
              <a:rPr lang="en-US" sz="1800" dirty="0">
                <a:latin typeface="Consolas" panose="020B0609020204030204" pitchFamily="49" charset="0"/>
              </a:rPr>
              <a:t> {</a:t>
            </a:r>
          </a:p>
          <a:p>
            <a:endParaRPr lang="en-US" b="1"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sz="2400" dirty="0">
                <a:solidFill>
                  <a:srgbClr val="FFFFFF"/>
                </a:solidFill>
                <a:latin typeface="Consolas" panose="020B0609020204030204" pitchFamily="49" charset="0"/>
              </a:rPr>
              <a:t>...</a:t>
            </a:r>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he-IL" dirty="0">
                <a:solidFill>
                  <a:srgbClr val="FFFFFF"/>
                </a:solidFill>
                <a:latin typeface="Consolas" panose="020B0609020204030204" pitchFamily="49" charset="0"/>
              </a:rPr>
              <a:t>{ </a:t>
            </a:r>
            <a:endParaRPr lang="he-IL" dirty="0"/>
          </a:p>
        </p:txBody>
      </p:sp>
      <p:sp>
        <p:nvSpPr>
          <p:cNvPr id="3" name="Rectangle 2">
            <a:extLst>
              <a:ext uri="{FF2B5EF4-FFF2-40B4-BE49-F238E27FC236}">
                <a16:creationId xmlns:a16="http://schemas.microsoft.com/office/drawing/2014/main" id="{399AA815-5B1C-455C-9B46-731C4582D880}"/>
              </a:ext>
            </a:extLst>
          </p:cNvPr>
          <p:cNvSpPr/>
          <p:nvPr/>
        </p:nvSpPr>
        <p:spPr>
          <a:xfrm>
            <a:off x="3048000" y="1684239"/>
            <a:ext cx="7353701" cy="646331"/>
          </a:xfrm>
          <a:prstGeom prst="rect">
            <a:avLst/>
          </a:prstGeom>
        </p:spPr>
        <p:txBody>
          <a:bodyPr wrap="square">
            <a:spAutoFit/>
          </a:bodyPr>
          <a:lstStyle/>
          <a:p>
            <a:pPr marL="0" indent="0" algn="l" rtl="0">
              <a:buNone/>
            </a:pPr>
            <a:r>
              <a:rPr lang="en-US" sz="1800" b="1" dirty="0">
                <a:solidFill>
                  <a:schemeClr val="bg2">
                    <a:lumMod val="40000"/>
                    <a:lumOff val="60000"/>
                  </a:schemeClr>
                </a:solidFill>
                <a:latin typeface="Consolas" panose="020B0609020204030204" pitchFamily="49" charset="0"/>
              </a:rPr>
              <a:t>// returns true if stack is empty, else returns false.</a:t>
            </a:r>
            <a:br>
              <a:rPr lang="en-US" sz="1800" b="1" dirty="0">
                <a:solidFill>
                  <a:schemeClr val="accent6">
                    <a:lumMod val="75000"/>
                  </a:schemeClr>
                </a:solidFill>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err="1">
                <a:latin typeface="Consolas" panose="020B0609020204030204" pitchFamily="49" charset="0"/>
              </a:rPr>
              <a:t>boolean</a:t>
            </a:r>
            <a:r>
              <a:rPr lang="en-US" sz="1800" dirty="0">
                <a:latin typeface="Consolas" panose="020B0609020204030204" pitchFamily="49" charset="0"/>
              </a:rPr>
              <a:t> </a:t>
            </a:r>
            <a:r>
              <a:rPr lang="en-US" sz="1800" b="1" dirty="0" err="1">
                <a:solidFill>
                  <a:srgbClr val="FFFF00"/>
                </a:solidFill>
                <a:latin typeface="Consolas" panose="020B0609020204030204" pitchFamily="49" charset="0"/>
              </a:rPr>
              <a:t>isEmpty</a:t>
            </a:r>
            <a:r>
              <a:rPr lang="en-US" sz="1800" dirty="0">
                <a:latin typeface="Consolas" panose="020B0609020204030204" pitchFamily="49" charset="0"/>
              </a:rPr>
              <a:t>(){</a:t>
            </a:r>
            <a:r>
              <a:rPr lang="en-US" sz="1800" b="1" dirty="0">
                <a:latin typeface="Consolas" panose="020B0609020204030204" pitchFamily="49" charset="0"/>
              </a:rPr>
              <a:t>return</a:t>
            </a:r>
            <a:r>
              <a:rPr lang="en-US" sz="1800" dirty="0">
                <a:latin typeface="Consolas" panose="020B0609020204030204" pitchFamily="49" charset="0"/>
              </a:rPr>
              <a:t> (current==0);}</a:t>
            </a:r>
          </a:p>
        </p:txBody>
      </p:sp>
    </p:spTree>
    <p:extLst>
      <p:ext uri="{BB962C8B-B14F-4D97-AF65-F5344CB8AC3E}">
        <p14:creationId xmlns:p14="http://schemas.microsoft.com/office/powerpoint/2010/main" val="10501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isplaystyle \ \Omega (n\log n)}">
            <a:extLst>
              <a:ext uri="{FF2B5EF4-FFF2-40B4-BE49-F238E27FC236}">
                <a16:creationId xmlns:a16="http://schemas.microsoft.com/office/drawing/2014/main" id="{9393F178-5934-4AB9-8F21-42F2C90E6158}"/>
              </a:ext>
            </a:extLst>
          </p:cNvPr>
          <p:cNvSpPr>
            <a:spLocks noChangeAspect="1" noChangeArrowheads="1"/>
          </p:cNvSpPr>
          <p:nvPr/>
        </p:nvSpPr>
        <p:spPr bwMode="auto">
          <a:xfrm>
            <a:off x="23352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81771"/>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650732" cy="2031325"/>
          </a:xfrm>
          <a:prstGeom prst="rect">
            <a:avLst/>
          </a:prstGeom>
        </p:spPr>
        <p:txBody>
          <a:bodyPr wrap="square">
            <a:spAutoFit/>
          </a:bodyPr>
          <a:lstStyle/>
          <a:p>
            <a:pPr marL="285750" indent="-285750">
              <a:buFont typeface="Arial" panose="020B0604020202020204" pitchFamily="34" charset="0"/>
              <a:buChar char="•"/>
            </a:pPr>
            <a:r>
              <a:rPr lang="en-US" b="1" dirty="0">
                <a:solidFill>
                  <a:srgbClr val="F1C438"/>
                </a:solidFill>
                <a:latin typeface="Consolas" panose="020B0609020204030204" pitchFamily="49" charset="0"/>
              </a:rPr>
              <a:t>push</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pop</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top</a:t>
            </a:r>
          </a:p>
          <a:p>
            <a:pPr marL="285750" indent="-285750">
              <a:buFont typeface="Arial" panose="020B0604020202020204" pitchFamily="34" charset="0"/>
              <a:buChar char="•"/>
            </a:pPr>
            <a:r>
              <a:rPr lang="en-US" b="1" dirty="0" err="1">
                <a:solidFill>
                  <a:srgbClr val="F1C438"/>
                </a:solidFill>
                <a:latin typeface="Consolas" panose="020B0609020204030204" pitchFamily="49" charset="0"/>
              </a:rPr>
              <a:t>isEmpty</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a:solidFill>
                  <a:srgbClr val="F1C438"/>
                </a:solidFill>
                <a:latin typeface="Consolas" panose="020B0609020204030204" pitchFamily="49" charset="0"/>
              </a:rPr>
              <a:t>clear</a:t>
            </a: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p:txBody>
      </p:sp>
      <p:sp>
        <p:nvSpPr>
          <p:cNvPr id="13" name="Title 1">
            <a:extLst>
              <a:ext uri="{FF2B5EF4-FFF2-40B4-BE49-F238E27FC236}">
                <a16:creationId xmlns:a16="http://schemas.microsoft.com/office/drawing/2014/main" id="{C7EB214F-3DD9-4AA6-A175-C69EE690A839}"/>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 </a:t>
            </a:r>
            <a:r>
              <a:rPr lang="en-US" sz="6600" dirty="0">
                <a:cs typeface="+mn-cs"/>
              </a:rPr>
              <a:t>Stack</a:t>
            </a:r>
            <a:endParaRPr lang="he-IL" sz="6600" dirty="0">
              <a:latin typeface="Abadi" panose="020B0604020202020204" pitchFamily="34" charset="0"/>
              <a:cs typeface="+mn-cs"/>
            </a:endParaRPr>
          </a:p>
        </p:txBody>
      </p:sp>
      <p:sp>
        <p:nvSpPr>
          <p:cNvPr id="14" name="Rectangle 13">
            <a:extLst>
              <a:ext uri="{FF2B5EF4-FFF2-40B4-BE49-F238E27FC236}">
                <a16:creationId xmlns:a16="http://schemas.microsoft.com/office/drawing/2014/main" id="{19DB0B80-1D87-47C6-9E50-E5AD7E7C60B6}"/>
              </a:ext>
            </a:extLst>
          </p:cNvPr>
          <p:cNvSpPr/>
          <p:nvPr/>
        </p:nvSpPr>
        <p:spPr>
          <a:xfrm>
            <a:off x="3048000" y="1028343"/>
            <a:ext cx="6096000" cy="2400657"/>
          </a:xfrm>
          <a:prstGeom prst="rect">
            <a:avLst/>
          </a:prstGeom>
        </p:spPr>
        <p:txBody>
          <a:bodyPr>
            <a:spAutoFit/>
          </a:bodyPr>
          <a:lstStyle/>
          <a:p>
            <a:pPr marL="0" indent="0" algn="l" rtl="0">
              <a:buNone/>
            </a:pP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a:latin typeface="Consolas" panose="020B0609020204030204" pitchFamily="49" charset="0"/>
              </a:rPr>
              <a:t>class</a:t>
            </a:r>
            <a:r>
              <a:rPr lang="en-US" sz="1800" dirty="0">
                <a:latin typeface="Consolas" panose="020B0609020204030204" pitchFamily="49" charset="0"/>
              </a:rPr>
              <a:t> </a:t>
            </a:r>
            <a:r>
              <a:rPr lang="en-US" sz="1800" dirty="0" err="1">
                <a:latin typeface="Consolas" panose="020B0609020204030204" pitchFamily="49" charset="0"/>
              </a:rPr>
              <a:t>MyStack</a:t>
            </a:r>
            <a:r>
              <a:rPr lang="en-US" sz="1800" dirty="0">
                <a:latin typeface="Consolas" panose="020B0609020204030204" pitchFamily="49" charset="0"/>
              </a:rPr>
              <a:t> {</a:t>
            </a:r>
          </a:p>
          <a:p>
            <a:endParaRPr lang="en-US" b="1"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sz="2400" dirty="0">
                <a:solidFill>
                  <a:srgbClr val="FFFFFF"/>
                </a:solidFill>
                <a:latin typeface="Consolas" panose="020B0609020204030204" pitchFamily="49" charset="0"/>
              </a:rPr>
              <a:t>...</a:t>
            </a:r>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he-IL" dirty="0">
                <a:solidFill>
                  <a:srgbClr val="FFFFFF"/>
                </a:solidFill>
                <a:latin typeface="Consolas" panose="020B0609020204030204" pitchFamily="49" charset="0"/>
              </a:rPr>
              <a:t>{ </a:t>
            </a:r>
            <a:endParaRPr lang="he-IL" dirty="0"/>
          </a:p>
        </p:txBody>
      </p:sp>
      <p:sp>
        <p:nvSpPr>
          <p:cNvPr id="15" name="Rectangle 14">
            <a:extLst>
              <a:ext uri="{FF2B5EF4-FFF2-40B4-BE49-F238E27FC236}">
                <a16:creationId xmlns:a16="http://schemas.microsoft.com/office/drawing/2014/main" id="{CD3B6DBB-D551-4EF2-A5D4-72593ADCD604}"/>
              </a:ext>
            </a:extLst>
          </p:cNvPr>
          <p:cNvSpPr/>
          <p:nvPr/>
        </p:nvSpPr>
        <p:spPr>
          <a:xfrm>
            <a:off x="2792413" y="1776675"/>
            <a:ext cx="6096000" cy="646331"/>
          </a:xfrm>
          <a:prstGeom prst="rect">
            <a:avLst/>
          </a:prstGeom>
        </p:spPr>
        <p:txBody>
          <a:bodyPr>
            <a:spAutoFit/>
          </a:bodyPr>
          <a:lstStyle/>
          <a:p>
            <a:pPr marL="0" indent="0" algn="l" rtl="0">
              <a:buNone/>
            </a:pPr>
            <a:r>
              <a:rPr lang="he-IL" sz="1800" b="1" dirty="0">
                <a:solidFill>
                  <a:schemeClr val="bg2">
                    <a:lumMod val="40000"/>
                    <a:lumOff val="60000"/>
                  </a:schemeClr>
                </a:solidFill>
                <a:latin typeface="Consolas" panose="020B0609020204030204" pitchFamily="49" charset="0"/>
              </a:rPr>
              <a:t>       </a:t>
            </a:r>
            <a:r>
              <a:rPr lang="en-US" sz="1800" b="1" dirty="0">
                <a:solidFill>
                  <a:schemeClr val="bg2">
                    <a:lumMod val="40000"/>
                    <a:lumOff val="60000"/>
                  </a:schemeClr>
                </a:solidFill>
                <a:latin typeface="Consolas" panose="020B0609020204030204" pitchFamily="49" charset="0"/>
              </a:rPr>
              <a:t>// empties the stack</a:t>
            </a:r>
            <a:br>
              <a:rPr lang="en-US" sz="1800" b="1"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a:latin typeface="Consolas" panose="020B0609020204030204" pitchFamily="49" charset="0"/>
              </a:rPr>
              <a:t>void</a:t>
            </a:r>
            <a:r>
              <a:rPr lang="en-US" sz="1800" dirty="0">
                <a:latin typeface="Consolas" panose="020B0609020204030204" pitchFamily="49" charset="0"/>
              </a:rPr>
              <a:t> </a:t>
            </a:r>
            <a:r>
              <a:rPr lang="en-US" sz="1800" b="1" dirty="0">
                <a:solidFill>
                  <a:srgbClr val="FFFF00"/>
                </a:solidFill>
                <a:latin typeface="Consolas" panose="020B0609020204030204" pitchFamily="49" charset="0"/>
              </a:rPr>
              <a:t>clear</a:t>
            </a:r>
            <a:r>
              <a:rPr lang="en-US" sz="1800" dirty="0">
                <a:latin typeface="Consolas" panose="020B0609020204030204" pitchFamily="49" charset="0"/>
              </a:rPr>
              <a:t>(){current = 0;}</a:t>
            </a:r>
          </a:p>
        </p:txBody>
      </p:sp>
    </p:spTree>
    <p:extLst>
      <p:ext uri="{BB962C8B-B14F-4D97-AF65-F5344CB8AC3E}">
        <p14:creationId xmlns:p14="http://schemas.microsoft.com/office/powerpoint/2010/main" val="102814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displaystyle \ \Omega (n\log n)}">
            <a:extLst>
              <a:ext uri="{FF2B5EF4-FFF2-40B4-BE49-F238E27FC236}">
                <a16:creationId xmlns:a16="http://schemas.microsoft.com/office/drawing/2014/main" id="{95A46913-E9FF-4EC9-B32F-519E233ADB7E}"/>
              </a:ext>
            </a:extLst>
          </p:cNvPr>
          <p:cNvSpPr>
            <a:spLocks noChangeAspect="1" noChangeArrowheads="1"/>
          </p:cNvSpPr>
          <p:nvPr/>
        </p:nvSpPr>
        <p:spPr bwMode="auto">
          <a:xfrm>
            <a:off x="24876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9" name="AutoShape 6" descr="{\displaystyle \ \Omega (n\log n)}">
            <a:extLst>
              <a:ext uri="{FF2B5EF4-FFF2-40B4-BE49-F238E27FC236}">
                <a16:creationId xmlns:a16="http://schemas.microsoft.com/office/drawing/2014/main" id="{28EAA8CC-5360-46DE-97FD-BD68C6A1BCEB}"/>
              </a:ext>
            </a:extLst>
          </p:cNvPr>
          <p:cNvSpPr>
            <a:spLocks noChangeAspect="1" noChangeArrowheads="1"/>
          </p:cNvSpPr>
          <p:nvPr/>
        </p:nvSpPr>
        <p:spPr bwMode="auto">
          <a:xfrm>
            <a:off x="264001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Subtitle 2">
            <a:extLst>
              <a:ext uri="{FF2B5EF4-FFF2-40B4-BE49-F238E27FC236}">
                <a16:creationId xmlns:a16="http://schemas.microsoft.com/office/drawing/2014/main" id="{289EC4C7-8982-4AEC-A18D-51B107C02AD1}"/>
              </a:ext>
            </a:extLst>
          </p:cNvPr>
          <p:cNvSpPr txBox="1">
            <a:spLocks/>
          </p:cNvSpPr>
          <p:nvPr/>
        </p:nvSpPr>
        <p:spPr>
          <a:xfrm>
            <a:off x="-4115468" y="6581771"/>
            <a:ext cx="9144000" cy="165576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400" dirty="0"/>
              <a:t>צבי מינץ</a:t>
            </a:r>
          </a:p>
        </p:txBody>
      </p:sp>
      <p:sp>
        <p:nvSpPr>
          <p:cNvPr id="10" name="Rectangle 9">
            <a:extLst>
              <a:ext uri="{FF2B5EF4-FFF2-40B4-BE49-F238E27FC236}">
                <a16:creationId xmlns:a16="http://schemas.microsoft.com/office/drawing/2014/main" id="{167C8686-BBAA-4E6D-B2A8-56C3F6AB91F2}"/>
              </a:ext>
            </a:extLst>
          </p:cNvPr>
          <p:cNvSpPr/>
          <p:nvPr/>
        </p:nvSpPr>
        <p:spPr>
          <a:xfrm>
            <a:off x="139567" y="3088446"/>
            <a:ext cx="1650732" cy="2308324"/>
          </a:xfrm>
          <a:prstGeom prst="rect">
            <a:avLst/>
          </a:prstGeom>
        </p:spPr>
        <p:txBody>
          <a:bodyPr wrap="square">
            <a:spAutoFit/>
          </a:bodyPr>
          <a:lstStyle/>
          <a:p>
            <a:pPr marL="285750" indent="-285750">
              <a:buFont typeface="Arial" panose="020B0604020202020204" pitchFamily="34" charset="0"/>
              <a:buChar char="•"/>
            </a:pPr>
            <a:r>
              <a:rPr lang="en-US" b="1" dirty="0">
                <a:solidFill>
                  <a:srgbClr val="F1C438"/>
                </a:solidFill>
                <a:latin typeface="Consolas" panose="020B0609020204030204" pitchFamily="49" charset="0"/>
              </a:rPr>
              <a:t>push</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pop</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top</a:t>
            </a:r>
          </a:p>
          <a:p>
            <a:pPr marL="285750" indent="-285750">
              <a:buFont typeface="Arial" panose="020B0604020202020204" pitchFamily="34" charset="0"/>
              <a:buChar char="•"/>
            </a:pPr>
            <a:r>
              <a:rPr lang="en-US" b="1" dirty="0" err="1">
                <a:solidFill>
                  <a:srgbClr val="F1C438"/>
                </a:solidFill>
                <a:latin typeface="Consolas" panose="020B0609020204030204" pitchFamily="49" charset="0"/>
              </a:rPr>
              <a:t>isEmpty</a:t>
            </a: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r>
              <a:rPr lang="en-US" b="1" dirty="0">
                <a:solidFill>
                  <a:srgbClr val="F1C438"/>
                </a:solidFill>
                <a:latin typeface="Consolas" panose="020B0609020204030204" pitchFamily="49" charset="0"/>
              </a:rPr>
              <a:t>clear</a:t>
            </a:r>
          </a:p>
          <a:p>
            <a:pPr marL="285750" indent="-285750">
              <a:buFont typeface="Arial" panose="020B0604020202020204" pitchFamily="34" charset="0"/>
              <a:buChar char="•"/>
            </a:pPr>
            <a:r>
              <a:rPr lang="en-US" b="1" dirty="0">
                <a:solidFill>
                  <a:srgbClr val="F1C438"/>
                </a:solidFill>
                <a:latin typeface="Consolas" panose="020B0609020204030204" pitchFamily="49" charset="0"/>
              </a:rPr>
              <a:t>size</a:t>
            </a: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a:p>
            <a:pPr marL="285750" indent="-285750">
              <a:buFont typeface="Arial" panose="020B0604020202020204" pitchFamily="34" charset="0"/>
              <a:buChar char="•"/>
            </a:pPr>
            <a:endParaRPr lang="en-US" b="1" dirty="0">
              <a:solidFill>
                <a:srgbClr val="F1C438"/>
              </a:solidFill>
              <a:latin typeface="Consolas" panose="020B0609020204030204" pitchFamily="49" charset="0"/>
            </a:endParaRPr>
          </a:p>
        </p:txBody>
      </p:sp>
      <p:sp>
        <p:nvSpPr>
          <p:cNvPr id="13" name="Title 1">
            <a:extLst>
              <a:ext uri="{FF2B5EF4-FFF2-40B4-BE49-F238E27FC236}">
                <a16:creationId xmlns:a16="http://schemas.microsoft.com/office/drawing/2014/main" id="{C7EB214F-3DD9-4AA6-A175-C69EE690A839}"/>
              </a:ext>
            </a:extLst>
          </p:cNvPr>
          <p:cNvSpPr txBox="1">
            <a:spLocks/>
          </p:cNvSpPr>
          <p:nvPr/>
        </p:nvSpPr>
        <p:spPr>
          <a:xfrm>
            <a:off x="1446997" y="276229"/>
            <a:ext cx="9144000" cy="754955"/>
          </a:xfrm>
          <a:prstGeom prst="rect">
            <a:avLst/>
          </a:prstGeom>
        </p:spPr>
        <p:txBody>
          <a:bodyPr vert="horz" lIns="91440" tIns="45720" rIns="91440" bIns="45720" rtlCol="0" anchor="ctr">
            <a:normAutofit fontScale="90000" lnSpcReduction="20000"/>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6600" b="1" dirty="0">
                <a:latin typeface="Abadi" panose="020B0604020202020204" pitchFamily="34" charset="0"/>
                <a:cs typeface="+mn-cs"/>
              </a:rPr>
              <a:t>מחסנית </a:t>
            </a:r>
            <a:r>
              <a:rPr lang="en-US" sz="6600" dirty="0">
                <a:cs typeface="+mn-cs"/>
              </a:rPr>
              <a:t>Stack</a:t>
            </a:r>
            <a:endParaRPr lang="he-IL" sz="6600" dirty="0">
              <a:latin typeface="Abadi" panose="020B0604020202020204" pitchFamily="34" charset="0"/>
              <a:cs typeface="+mn-cs"/>
            </a:endParaRPr>
          </a:p>
        </p:txBody>
      </p:sp>
      <p:sp>
        <p:nvSpPr>
          <p:cNvPr id="14" name="Rectangle 13">
            <a:extLst>
              <a:ext uri="{FF2B5EF4-FFF2-40B4-BE49-F238E27FC236}">
                <a16:creationId xmlns:a16="http://schemas.microsoft.com/office/drawing/2014/main" id="{19DB0B80-1D87-47C6-9E50-E5AD7E7C60B6}"/>
              </a:ext>
            </a:extLst>
          </p:cNvPr>
          <p:cNvSpPr/>
          <p:nvPr/>
        </p:nvSpPr>
        <p:spPr>
          <a:xfrm>
            <a:off x="3048000" y="1028343"/>
            <a:ext cx="6096000" cy="3785652"/>
          </a:xfrm>
          <a:prstGeom prst="rect">
            <a:avLst/>
          </a:prstGeom>
        </p:spPr>
        <p:txBody>
          <a:bodyPr>
            <a:spAutoFit/>
          </a:bodyPr>
          <a:lstStyle/>
          <a:p>
            <a:pPr marL="0" indent="0" algn="l" rtl="0">
              <a:buNone/>
            </a:pPr>
            <a:r>
              <a:rPr lang="en-US" sz="1800" b="1" dirty="0">
                <a:latin typeface="Consolas" panose="020B0609020204030204" pitchFamily="49" charset="0"/>
              </a:rPr>
              <a:t>public</a:t>
            </a:r>
            <a:r>
              <a:rPr lang="en-US" sz="1800" dirty="0">
                <a:latin typeface="Consolas" panose="020B0609020204030204" pitchFamily="49" charset="0"/>
              </a:rPr>
              <a:t> </a:t>
            </a:r>
            <a:r>
              <a:rPr lang="en-US" sz="1800" b="1" dirty="0">
                <a:latin typeface="Consolas" panose="020B0609020204030204" pitchFamily="49" charset="0"/>
              </a:rPr>
              <a:t>class</a:t>
            </a:r>
            <a:r>
              <a:rPr lang="en-US" sz="1800" dirty="0">
                <a:latin typeface="Consolas" panose="020B0609020204030204" pitchFamily="49" charset="0"/>
              </a:rPr>
              <a:t> </a:t>
            </a:r>
            <a:r>
              <a:rPr lang="en-US" sz="1800" dirty="0" err="1">
                <a:latin typeface="Consolas" panose="020B0609020204030204" pitchFamily="49" charset="0"/>
              </a:rPr>
              <a:t>MyStack</a:t>
            </a:r>
            <a:r>
              <a:rPr lang="en-US" sz="1800" dirty="0">
                <a:latin typeface="Consolas" panose="020B0609020204030204" pitchFamily="49" charset="0"/>
              </a:rPr>
              <a:t> {</a:t>
            </a:r>
          </a:p>
          <a:p>
            <a:endParaRPr lang="en-US" b="1"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sz="2400" dirty="0">
                <a:solidFill>
                  <a:srgbClr val="FFFFFF"/>
                </a:solidFill>
                <a:latin typeface="Consolas" panose="020B0609020204030204" pitchFamily="49" charset="0"/>
              </a:rPr>
              <a:t>...</a:t>
            </a:r>
            <a:endParaRPr lang="he-IL" dirty="0">
              <a:solidFill>
                <a:srgbClr val="FFFFFF"/>
              </a:solidFill>
              <a:latin typeface="Consolas" panose="020B0609020204030204" pitchFamily="49" charset="0"/>
            </a:endParaRPr>
          </a:p>
          <a:p>
            <a:endParaRPr lang="he-IL" dirty="0">
              <a:solidFill>
                <a:srgbClr val="FFFFFF"/>
              </a:solidFill>
              <a:latin typeface="Consolas" panose="020B0609020204030204" pitchFamily="49" charset="0"/>
            </a:endParaRPr>
          </a:p>
          <a:p>
            <a:r>
              <a:rPr lang="he-IL" dirty="0">
                <a:solidFill>
                  <a:srgbClr val="FFFFFF"/>
                </a:solidFill>
                <a:latin typeface="Consolas" panose="020B0609020204030204" pitchFamily="49" charset="0"/>
              </a:rPr>
              <a:t>{ </a:t>
            </a:r>
            <a:endParaRPr lang="he-IL" dirty="0"/>
          </a:p>
        </p:txBody>
      </p:sp>
      <p:sp>
        <p:nvSpPr>
          <p:cNvPr id="12" name="Rectangle 11">
            <a:extLst>
              <a:ext uri="{FF2B5EF4-FFF2-40B4-BE49-F238E27FC236}">
                <a16:creationId xmlns:a16="http://schemas.microsoft.com/office/drawing/2014/main" id="{1B8E0154-BF36-449C-A19A-23F88EEF69EA}"/>
              </a:ext>
            </a:extLst>
          </p:cNvPr>
          <p:cNvSpPr/>
          <p:nvPr/>
        </p:nvSpPr>
        <p:spPr>
          <a:xfrm>
            <a:off x="3048000" y="1805798"/>
            <a:ext cx="6096000" cy="646331"/>
          </a:xfrm>
          <a:prstGeom prst="rect">
            <a:avLst/>
          </a:prstGeom>
        </p:spPr>
        <p:txBody>
          <a:bodyPr>
            <a:spAutoFit/>
          </a:bodyPr>
          <a:lstStyle/>
          <a:p>
            <a:r>
              <a:rPr lang="en-US" dirty="0">
                <a:solidFill>
                  <a:schemeClr val="bg2">
                    <a:lumMod val="40000"/>
                    <a:lumOff val="60000"/>
                  </a:schemeClr>
                </a:solidFill>
                <a:latin typeface="Consolas" panose="020B0609020204030204" pitchFamily="49" charset="0"/>
              </a:rPr>
              <a:t>/* Returns the size of the stack */</a:t>
            </a:r>
          </a:p>
          <a:p>
            <a:r>
              <a:rPr lang="en-US" b="1" dirty="0">
                <a:solidFill>
                  <a:srgbClr val="999999"/>
                </a:solidFill>
                <a:latin typeface="Consolas" panose="020B0609020204030204" pitchFamily="49" charset="0"/>
              </a:rPr>
              <a:t>public</a:t>
            </a:r>
            <a:r>
              <a:rPr lang="en-US" b="1" dirty="0">
                <a:solidFill>
                  <a:srgbClr val="FFFFFF"/>
                </a:solidFill>
                <a:latin typeface="Consolas" panose="020B0609020204030204" pitchFamily="49" charset="0"/>
              </a:rPr>
              <a:t> </a:t>
            </a:r>
            <a:r>
              <a:rPr lang="en-US" b="1" dirty="0">
                <a:solidFill>
                  <a:srgbClr val="999999"/>
                </a:solidFill>
                <a:latin typeface="Consolas" panose="020B0609020204030204" pitchFamily="49" charset="0"/>
              </a:rPr>
              <a:t>int</a:t>
            </a:r>
            <a:r>
              <a:rPr lang="en-US" b="1" dirty="0">
                <a:solidFill>
                  <a:srgbClr val="FFFFFF"/>
                </a:solidFill>
                <a:latin typeface="Consolas" panose="020B0609020204030204" pitchFamily="49" charset="0"/>
              </a:rPr>
              <a:t> </a:t>
            </a:r>
            <a:r>
              <a:rPr lang="en-US" b="1" dirty="0">
                <a:solidFill>
                  <a:srgbClr val="FFFF00"/>
                </a:solidFill>
                <a:latin typeface="Consolas" panose="020B0609020204030204" pitchFamily="49" charset="0"/>
              </a:rPr>
              <a:t>size</a:t>
            </a:r>
            <a:r>
              <a:rPr lang="en-US" b="1" dirty="0">
                <a:solidFill>
                  <a:srgbClr val="FFFFFF"/>
                </a:solidFill>
                <a:latin typeface="Consolas" panose="020B0609020204030204" pitchFamily="49" charset="0"/>
              </a:rPr>
              <a:t>() { </a:t>
            </a:r>
            <a:r>
              <a:rPr lang="en-US" b="1" dirty="0">
                <a:solidFill>
                  <a:srgbClr val="999999"/>
                </a:solidFill>
                <a:latin typeface="Consolas" panose="020B0609020204030204" pitchFamily="49" charset="0"/>
              </a:rPr>
              <a:t>return</a:t>
            </a:r>
            <a:r>
              <a:rPr lang="en-US" b="1" dirty="0">
                <a:solidFill>
                  <a:srgbClr val="FFFFFF"/>
                </a:solidFill>
                <a:latin typeface="Consolas" panose="020B0609020204030204" pitchFamily="49" charset="0"/>
              </a:rPr>
              <a:t> </a:t>
            </a:r>
            <a:r>
              <a:rPr lang="en-US" b="1" dirty="0">
                <a:solidFill>
                  <a:srgbClr val="C38705"/>
                </a:solidFill>
                <a:latin typeface="Consolas" panose="020B0609020204030204" pitchFamily="49" charset="0"/>
              </a:rPr>
              <a:t>current</a:t>
            </a:r>
            <a:r>
              <a:rPr lang="en-US" b="1" dirty="0">
                <a:solidFill>
                  <a:srgbClr val="FFFFFF"/>
                </a:solidFill>
                <a:latin typeface="Consolas" panose="020B0609020204030204" pitchFamily="49" charset="0"/>
              </a:rPr>
              <a:t>; }</a:t>
            </a:r>
            <a:endParaRPr lang="he-IL" dirty="0"/>
          </a:p>
        </p:txBody>
      </p:sp>
    </p:spTree>
    <p:extLst>
      <p:ext uri="{BB962C8B-B14F-4D97-AF65-F5344CB8AC3E}">
        <p14:creationId xmlns:p14="http://schemas.microsoft.com/office/powerpoint/2010/main" val="1851932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TM03457485[[fn=Mesh]]</Template>
  <TotalTime>5216</TotalTime>
  <Words>3002</Words>
  <Application>Microsoft Office PowerPoint</Application>
  <PresentationFormat>Widescreen</PresentationFormat>
  <Paragraphs>553</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Abadi</vt:lpstr>
      <vt:lpstr>Arial</vt:lpstr>
      <vt:lpstr>Cambria Math</vt:lpstr>
      <vt:lpstr>Century Gothic</vt:lpstr>
      <vt:lpstr>Consolas</vt:lpstr>
      <vt:lpstr>Roboto</vt:lpstr>
      <vt:lpstr>Mesh</vt:lpstr>
      <vt:lpstr>מבני נתונים</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שאלות בנושא מחסנית</vt:lpstr>
      <vt:lpstr>רעיון המימוש+מימוש עבור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שאלות בנושא תור</vt:lpstr>
      <vt:lpstr>רעיון המימוש (המימוש עצמו עליכם)</vt:lpstr>
      <vt:lpstr>רשימה מקושרת (Linked List) – שקף מהרצאה</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מיונים – חסם עליון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מבני נתונים</dc:title>
  <dc:creator>צבי מינץ</dc:creator>
  <cp:lastModifiedBy>avi</cp:lastModifiedBy>
  <cp:revision>289</cp:revision>
  <dcterms:created xsi:type="dcterms:W3CDTF">2019-07-21T10:56:39Z</dcterms:created>
  <dcterms:modified xsi:type="dcterms:W3CDTF">2024-05-21T22:03:43Z</dcterms:modified>
</cp:coreProperties>
</file>