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89" r:id="rId4"/>
    <p:sldId id="278" r:id="rId5"/>
    <p:sldId id="279" r:id="rId6"/>
    <p:sldId id="280" r:id="rId7"/>
    <p:sldId id="281" r:id="rId8"/>
    <p:sldId id="290" r:id="rId9"/>
    <p:sldId id="282" r:id="rId10"/>
    <p:sldId id="283" r:id="rId11"/>
    <p:sldId id="291" r:id="rId12"/>
    <p:sldId id="284" r:id="rId13"/>
    <p:sldId id="285" r:id="rId14"/>
    <p:sldId id="286" r:id="rId15"/>
    <p:sldId id="287" r:id="rId16"/>
    <p:sldId id="288" r:id="rId17"/>
    <p:sldId id="277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8CBC5-B45F-4312-9FEF-0F2D0E36887B}" type="datetimeFigureOut">
              <a:rPr lang="en-IL" smtClean="0"/>
              <a:t>14/02/2024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1EB03-DC61-4ACF-83BC-8707E1C320C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134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C1625-F0E8-9B19-FCB5-204759FD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AEDC0-F0C0-26B0-847F-771A83216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0A3F0-18C8-3BD8-53F3-A5188520D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D3DE-986C-52B0-64E7-74CD8BDDE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1EB03-DC61-4ACF-83BC-8707E1C320C4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682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4D5CE-616E-9060-FF74-6ABC68554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2FDEA-0CE4-62CC-4F12-16B3A8D8E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4403C-33F5-9CE8-2AE6-BB1205307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2038A-E1B3-CEF5-B4D7-B48D98F2D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1EB03-DC61-4ACF-83BC-8707E1C320C4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536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2E33CE-99ED-45A3-B639-87F4CE97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FAE32F-86AF-4F91-ADC2-A73AFD6BF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5FE17C-6285-4E68-B273-BA97D449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BB4CED-951A-4A2D-8284-456AF609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4F2B0B-0904-4C5C-9B46-A6CA8C02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09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75EFD-2543-4D30-BE9A-E66C32E6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2C1E44-7689-48AB-8EB9-60E06B732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A22B1C-81B3-4B1C-9B57-587014DE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AFCEC8-E8EF-4D28-A422-84955C8B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96E7D2-89E9-4FC5-A533-8E4DDF6B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89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69DA7A4-ED87-40F6-B209-10EF6D28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EF8DCF-610D-4CB9-AEA0-8AD45CC70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BFB980-674D-4B28-A1B1-76550E7A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5271BC-87C6-41EC-B582-DE6204D9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1C6E12-FF45-48FA-9622-371343C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7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5F41C7-396E-4ACB-B375-0E811E5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044342-D24D-487F-B359-AD6A7F48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B294AC-6D38-40AF-AB13-8380556F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79B77D-6317-40C6-A3D1-D40EE3EC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845D88-CF85-4ADE-8C39-55A158B7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61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E78CDC-EF6F-4E54-895F-24E833DB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D18F59-093C-4D06-8DC8-65DE40DC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78B5D3-4A49-42B4-A23A-C837671C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D87750-F7FF-4254-B957-EEA7C45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F18E17-F6A5-4F6E-BACA-2899C964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5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B1D9A2-5268-42D2-BE0C-AF1AB2C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F41688-0E74-48AB-A1EF-125266947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39374F-FB4C-4FFD-80AB-ACC69C0F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3F129C-36FC-49EC-B53C-5F4D6499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2314C2-1CF2-4B2A-86F5-184CB488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D2BBEC-1AEF-4DD9-AE6F-399B6609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640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A33555-95C4-46E8-872B-AD30F5A8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D331B9-0D10-4139-AD22-8D18A209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96DEBE7-3315-47DA-9EF8-D452DC37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57AF27B-B039-4836-B432-5F45EF5E3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B292F2-16AA-4903-80C7-FF48F2E32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2E5BCC1-1B49-404D-80E7-04F91472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B570849-D4E3-4C6E-BDA4-F0EC95FA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0851789-2ABC-4EC5-87AE-BD5EB740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5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637A52-971C-4467-BDC4-00AD8C16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5784A7D-10A6-47B5-AAD2-4C1EE147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16B39B8-3A9B-487F-A60E-79C69533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AFB04DA-991D-4108-B50D-828F401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9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B9444EB-1524-474B-B0DD-68A43D9B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D143D1D-7FF1-48B3-BF01-3101A8D6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F78C4B-63A0-4BD0-A6D4-28ABDB2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39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249861-9ADB-463E-BBF3-A63985DB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71F773-587E-47B8-B416-82CE8CAA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B610E38-5D4B-4381-8ABF-68EC24D9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C4D78E-1F5C-4630-AE1C-992E96E9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4481D2-674A-434B-93F8-F032CCCE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ED54C0-C499-4A92-BBF3-AB3C1F6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21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3FAF50-74D0-44F0-BE61-DFA17ABF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0087C34-0B26-4CD5-95B3-10D099ECE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0E94566-CD1A-43A0-BCC5-01AF8C60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465272-8521-4A4B-9719-3EB83137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DBBFBB-DCB6-43C8-A86D-49709D89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AC4923-1F6C-4BA0-ABE4-5EC2DE7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5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3579C43-9AB8-4601-8671-038C4949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E06610-B894-4E9C-AB52-1E47EFCCD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4FC3AC-6E49-44BA-BDCD-1C81F26F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ה'/אדר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D6FE3D-BEB4-41DF-8323-544984B0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1C56FB-9B77-4A16-9F4D-690CD63E3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2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1E2F35-A965-4DD3-A90C-44E6CC8CC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7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A094DE-80C1-4225-AA08-CF4E15731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87539"/>
          </a:xfrm>
        </p:spPr>
        <p:txBody>
          <a:bodyPr>
            <a:normAutofit/>
          </a:bodyPr>
          <a:lstStyle/>
          <a:p>
            <a:r>
              <a:rPr lang="he-IL" dirty="0"/>
              <a:t>הכלת אובייקטים</a:t>
            </a:r>
          </a:p>
          <a:p>
            <a:r>
              <a:rPr lang="en-US" dirty="0"/>
              <a:t>Static</a:t>
            </a:r>
            <a:r>
              <a:rPr lang="he-IL" dirty="0"/>
              <a:t> (ובן אל)</a:t>
            </a:r>
            <a:endParaRPr lang="en-US" dirty="0"/>
          </a:p>
          <a:p>
            <a:r>
              <a:rPr lang="he-IL" dirty="0"/>
              <a:t>מערך דינמי</a:t>
            </a:r>
          </a:p>
          <a:p>
            <a:r>
              <a:rPr lang="he-IL" dirty="0"/>
              <a:t>חבילות</a:t>
            </a:r>
          </a:p>
          <a:p>
            <a:r>
              <a:rPr lang="he-IL" dirty="0"/>
              <a:t>חריגות</a:t>
            </a:r>
          </a:p>
          <a:p>
            <a:r>
              <a:rPr lang="he-IL" dirty="0"/>
              <a:t>קבצים</a:t>
            </a:r>
          </a:p>
        </p:txBody>
      </p:sp>
    </p:spTree>
    <p:extLst>
      <p:ext uri="{BB962C8B-B14F-4D97-AF65-F5344CB8AC3E}">
        <p14:creationId xmlns:p14="http://schemas.microsoft.com/office/powerpoint/2010/main" val="417945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2F2CE0-5953-4A91-BDDA-915D3F46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חריגות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D584E5-5649-4E19-8E58-B99C5F2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כשכותבים קוד, לפעמים הוא נופל בגלל מקרי קצה (נגיד, ניסיון לגשת לתא לא קיים במערך, חלוקה באפס וכדומה).</a:t>
            </a:r>
          </a:p>
          <a:p>
            <a:r>
              <a:rPr lang="he-IL" dirty="0"/>
              <a:t>את החריגות האלו נוכל למצוא בהרצת הקוד, או בטסט שכתבנו לקוד.</a:t>
            </a:r>
          </a:p>
          <a:p>
            <a:r>
              <a:rPr lang="he-IL" dirty="0"/>
              <a:t>לפעמים, הטיפול במקרי הקצה לא שווה את </a:t>
            </a:r>
            <a:r>
              <a:rPr lang="he-IL" dirty="0" err="1"/>
              <a:t>הטירחה</a:t>
            </a:r>
            <a:r>
              <a:rPr lang="he-IL" dirty="0"/>
              <a:t>. נגיד שהקוד שלנו עובד ל-100,000 דוגמות, אבל יש 3 דוגמות שמפילות אותו.</a:t>
            </a:r>
          </a:p>
          <a:p>
            <a:r>
              <a:rPr lang="he-IL" dirty="0"/>
              <a:t>במקום לטרוח ולהוסיף המון בדיקות של </a:t>
            </a:r>
            <a:r>
              <a:rPr lang="en-US" dirty="0"/>
              <a:t>if-else</a:t>
            </a:r>
            <a:r>
              <a:rPr lang="he-IL" dirty="0"/>
              <a:t>, כדי לטפל נקודתית בשלוש המקרים, נעדיף "לזרוק שגיאה" אם נגיע למקרים הללו, ואז נטפל בהם ידנית או בקוד אחר.</a:t>
            </a:r>
          </a:p>
          <a:p>
            <a:r>
              <a:rPr lang="he-IL" dirty="0"/>
              <a:t>מילים שמורות לנושא שגיאות: </a:t>
            </a:r>
            <a:r>
              <a:rPr lang="en-US" dirty="0"/>
              <a:t>try, catch, throw, throws, Exception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076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2F2CE0-5953-4A91-BDDA-915D3F46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חריגות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D584E5-5649-4E19-8E58-B99C5F24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6682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כשכותבים קוד, לפעמים הוא נופל בגלל מקרי קצה (נגיד, ניסיון לגשת לתא לא קיים במערך, חלוקה באפס וכדומה).</a:t>
            </a:r>
          </a:p>
          <a:p>
            <a:r>
              <a:rPr lang="he-IL" dirty="0"/>
              <a:t>את החריגות האלו נוכל למצוא בהרצת הקוד, או בטסט שכתבנו לקוד.</a:t>
            </a:r>
          </a:p>
          <a:p>
            <a:r>
              <a:rPr lang="he-IL" dirty="0"/>
              <a:t>לפעמים, הטיפול במקרי הקצה לא שווה את </a:t>
            </a:r>
            <a:r>
              <a:rPr lang="he-IL" dirty="0" err="1"/>
              <a:t>הטירחה</a:t>
            </a:r>
            <a:r>
              <a:rPr lang="he-IL" dirty="0"/>
              <a:t>. נגיד שהקוד שלנו עובד ל-100,000 דוגמות, אבל יש 3 דוגמות שמפילות אותו.</a:t>
            </a:r>
          </a:p>
          <a:p>
            <a:r>
              <a:rPr lang="he-IL" dirty="0"/>
              <a:t>במקום לטרוח ולהוסיף המון בדיקות של </a:t>
            </a:r>
            <a:r>
              <a:rPr lang="en-US" dirty="0"/>
              <a:t>if-else</a:t>
            </a:r>
            <a:r>
              <a:rPr lang="he-IL" dirty="0"/>
              <a:t>, כדי לטפל נקודתית בשלוש המקרים, נעדיף "לזרוק שגיאה" אם נגיע למקרים הללו, ואז נטפל בהם ידנית או בקוד אחר.</a:t>
            </a:r>
          </a:p>
          <a:p>
            <a:r>
              <a:rPr lang="he-IL" dirty="0"/>
              <a:t>מילים שמורות לנושא שגיאות: </a:t>
            </a:r>
            <a:r>
              <a:rPr lang="en-US" dirty="0"/>
              <a:t>try, catch, throw, throws, Exception, </a:t>
            </a:r>
            <a:r>
              <a:rPr lang="en-US" dirty="0" err="1"/>
              <a:t>RunTimeException</a:t>
            </a:r>
            <a:endParaRPr lang="he-IL" dirty="0"/>
          </a:p>
          <a:p>
            <a:r>
              <a:rPr lang="he-IL" dirty="0"/>
              <a:t>אם מתכנת תפס חריגה מצויה, אז היא חריגה או מצויה?</a:t>
            </a:r>
          </a:p>
        </p:txBody>
      </p:sp>
    </p:spTree>
    <p:extLst>
      <p:ext uri="{BB962C8B-B14F-4D97-AF65-F5344CB8AC3E}">
        <p14:creationId xmlns:p14="http://schemas.microsoft.com/office/powerpoint/2010/main" val="21962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8558CF-7263-4C73-9F0F-B6E2232D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חריגה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4C1E91-91E7-4B5B-BE29-832B66B9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06117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נניח שאנחנו במחלקה </a:t>
            </a:r>
            <a:r>
              <a:rPr lang="en-US" dirty="0"/>
              <a:t>Fraction</a:t>
            </a:r>
            <a:r>
              <a:rPr lang="he-IL" dirty="0"/>
              <a:t> משבוע שעבר, ואנו רוצים לקלוט שבר מהמשתמש. כדאי שנוודא שהמכנה אינו 0.</a:t>
            </a:r>
          </a:p>
          <a:p>
            <a:pPr marL="0" indent="0" algn="l" rtl="0">
              <a:buNone/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Class main {</a:t>
            </a:r>
          </a:p>
          <a:p>
            <a:pPr marL="0" indent="0" algn="l" rtl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 algn="l" rtl="0">
              <a:buNone/>
            </a:pPr>
            <a:r>
              <a:rPr lang="en-US" dirty="0"/>
              <a:t>	Scanner </a:t>
            </a:r>
            <a:r>
              <a:rPr lang="en-US" dirty="0" err="1"/>
              <a:t>num</a:t>
            </a:r>
            <a:r>
              <a:rPr lang="en-US" dirty="0"/>
              <a:t> = new Scanner(System.in);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(“Insert two numbers for Fraction”);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nominator = </a:t>
            </a:r>
            <a:r>
              <a:rPr lang="en-US" dirty="0" err="1"/>
              <a:t>num.nextInt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denominator = </a:t>
            </a:r>
            <a:r>
              <a:rPr lang="en-US" dirty="0" err="1"/>
              <a:t>num.nextInt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try {</a:t>
            </a:r>
            <a:r>
              <a:rPr lang="en-US" dirty="0" err="1"/>
              <a:t>int</a:t>
            </a:r>
            <a:r>
              <a:rPr lang="en-US" dirty="0"/>
              <a:t> check = nominator / denominator;}</a:t>
            </a:r>
          </a:p>
          <a:p>
            <a:pPr marL="0" indent="0" algn="l" rtl="0">
              <a:buNone/>
            </a:pPr>
            <a:r>
              <a:rPr lang="en-US" dirty="0"/>
              <a:t>	catch 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(“Exception: denominator is zero”);  }</a:t>
            </a:r>
          </a:p>
          <a:p>
            <a:pPr marL="0" indent="0" algn="l" rtl="0">
              <a:buNone/>
            </a:pPr>
            <a:r>
              <a:rPr lang="en-US" dirty="0"/>
              <a:t>}}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54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חריגות שלנו, שאינן באמת חריגות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15949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לפעמים נרצה להגדיר "גבולות גזרה" על </a:t>
            </a:r>
            <a:r>
              <a:rPr lang="he-IL" dirty="0" err="1"/>
              <a:t>קלטים</a:t>
            </a:r>
            <a:r>
              <a:rPr lang="he-IL" dirty="0"/>
              <a:t> שאמורים להיות תקינים, אבל בקוד הספציפי שלנו זה לא יעבוד. נגיד, אתר שמיועד לנהגים, ולכן מחייב ששנת הלידה תהיה לפחות 17 שנים אחורה.</a:t>
            </a:r>
          </a:p>
          <a:p>
            <a:pPr marL="0" indent="0" algn="l" rtl="0">
              <a:buNone/>
            </a:pPr>
            <a:r>
              <a:rPr lang="en-US" dirty="0"/>
              <a:t>try{ 	</a:t>
            </a:r>
            <a:r>
              <a:rPr lang="en-US" dirty="0" err="1"/>
              <a:t>System.out.println</a:t>
            </a:r>
            <a:r>
              <a:rPr lang="en-US" dirty="0"/>
              <a:t>(“Enter your birth year”);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year = </a:t>
            </a:r>
            <a:r>
              <a:rPr lang="en-US" dirty="0" err="1"/>
              <a:t>num.nextInt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if (year&gt;2008)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MyException</a:t>
            </a:r>
            <a:r>
              <a:rPr lang="en-US" dirty="0"/>
              <a:t> me = new </a:t>
            </a:r>
            <a:r>
              <a:rPr lang="en-US" dirty="0" err="1"/>
              <a:t>MyException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throw me; 	}</a:t>
            </a:r>
          </a:p>
          <a:p>
            <a:pPr marL="0" indent="0" algn="l" rtl="0">
              <a:buNone/>
            </a:pPr>
            <a:r>
              <a:rPr lang="en-US" dirty="0"/>
              <a:t>	catch(</a:t>
            </a:r>
            <a:r>
              <a:rPr lang="en-US" dirty="0" err="1"/>
              <a:t>MyException</a:t>
            </a:r>
            <a:r>
              <a:rPr lang="en-US" dirty="0"/>
              <a:t> e) {</a:t>
            </a:r>
            <a:r>
              <a:rPr lang="en-US" dirty="0" err="1"/>
              <a:t>System.out.println</a:t>
            </a:r>
            <a:r>
              <a:rPr lang="en-US" dirty="0"/>
              <a:t>(e);}</a:t>
            </a:r>
          </a:p>
          <a:p>
            <a:pPr marL="0" indent="0" algn="l" rtl="0">
              <a:buNone/>
            </a:pPr>
            <a:r>
              <a:rPr lang="en-US" dirty="0"/>
              <a:t>Class </a:t>
            </a:r>
            <a:r>
              <a:rPr lang="en-US" dirty="0" err="1"/>
              <a:t>MyException</a:t>
            </a:r>
            <a:r>
              <a:rPr lang="en-US" dirty="0"/>
              <a:t> extends </a:t>
            </a:r>
            <a:r>
              <a:rPr lang="en-US" dirty="0" err="1"/>
              <a:t>RunTimeException</a:t>
            </a:r>
            <a:r>
              <a:rPr lang="en-US" dirty="0"/>
              <a:t> {</a:t>
            </a:r>
          </a:p>
          <a:p>
            <a:pPr marL="0" indent="0" algn="l" rtl="0">
              <a:buNone/>
            </a:pPr>
            <a:r>
              <a:rPr lang="en-US" dirty="0"/>
              <a:t>	public </a:t>
            </a:r>
            <a:r>
              <a:rPr lang="en-US" dirty="0" err="1"/>
              <a:t>toString</a:t>
            </a:r>
            <a:r>
              <a:rPr lang="en-US" dirty="0"/>
              <a:t>(){</a:t>
            </a:r>
          </a:p>
          <a:p>
            <a:pPr marL="0" indent="0" algn="l" rtl="0">
              <a:buNone/>
            </a:pPr>
            <a:r>
              <a:rPr lang="en-US" dirty="0"/>
              <a:t>		return(“Wrong birth year. Must be no more than 2007”);  }}</a:t>
            </a:r>
          </a:p>
          <a:p>
            <a:pPr marL="0" indent="0" algn="r">
              <a:buNone/>
            </a:pPr>
            <a:r>
              <a:rPr lang="he-IL" dirty="0"/>
              <a:t>הרחבות על </a:t>
            </a:r>
            <a:r>
              <a:rPr lang="en-US" dirty="0"/>
              <a:t>extends</a:t>
            </a:r>
            <a:r>
              <a:rPr lang="he-IL" dirty="0"/>
              <a:t> כשנגיע לירושה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2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קבצים – קריאה מקובץ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55158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Java</a:t>
            </a:r>
            <a:r>
              <a:rPr lang="he-IL" dirty="0"/>
              <a:t> מאפשרת לנו לקרוא מקבצים, ולכתוב לקבצים. דוגמת קריאה:</a:t>
            </a:r>
          </a:p>
          <a:p>
            <a:pPr marL="0" indent="0" algn="l" rtl="0">
              <a:buNone/>
            </a:pPr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		import </a:t>
            </a:r>
            <a:r>
              <a:rPr lang="en-US" dirty="0" err="1"/>
              <a:t>java.io.FileNotFoundException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Public class </a:t>
            </a:r>
            <a:r>
              <a:rPr lang="en-US" dirty="0" err="1"/>
              <a:t>readFile</a:t>
            </a:r>
            <a:r>
              <a:rPr lang="en-US" dirty="0"/>
              <a:t> {</a:t>
            </a:r>
          </a:p>
          <a:p>
            <a:pPr marL="0" indent="0" algn="l" rtl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 algn="l" rtl="0">
              <a:buNone/>
            </a:pPr>
            <a:r>
              <a:rPr lang="en-US" dirty="0"/>
              <a:t>		try { File </a:t>
            </a:r>
            <a:r>
              <a:rPr lang="en-US" dirty="0" err="1"/>
              <a:t>myobj</a:t>
            </a:r>
            <a:r>
              <a:rPr lang="en-US" dirty="0"/>
              <a:t> = new File(“filename.txt”);</a:t>
            </a:r>
          </a:p>
          <a:p>
            <a:pPr marL="0" indent="0" algn="l" rtl="0">
              <a:buNone/>
            </a:pPr>
            <a:r>
              <a:rPr lang="en-US" dirty="0"/>
              <a:t>		Scanner </a:t>
            </a:r>
            <a:r>
              <a:rPr lang="en-US" dirty="0" err="1"/>
              <a:t>myReader</a:t>
            </a:r>
            <a:r>
              <a:rPr lang="en-US" dirty="0"/>
              <a:t> = new Scanner(</a:t>
            </a:r>
            <a:r>
              <a:rPr lang="en-US" dirty="0" err="1"/>
              <a:t>myobj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while (</a:t>
            </a:r>
            <a:r>
              <a:rPr lang="en-US" dirty="0" err="1"/>
              <a:t>myReader.hasNextLine</a:t>
            </a:r>
            <a:r>
              <a:rPr lang="en-US" dirty="0"/>
              <a:t>()){</a:t>
            </a:r>
          </a:p>
          <a:p>
            <a:pPr marL="0" indent="0" algn="l" rtl="0">
              <a:buNone/>
            </a:pPr>
            <a:r>
              <a:rPr lang="en-US" dirty="0"/>
              <a:t>			String data = </a:t>
            </a:r>
            <a:r>
              <a:rPr lang="en-US" dirty="0" err="1"/>
              <a:t>myReader.nextLine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(data); }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myReader.close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       } catch(</a:t>
            </a:r>
            <a:r>
              <a:rPr lang="en-US" dirty="0" err="1"/>
              <a:t>FileNotFoundException</a:t>
            </a:r>
            <a:r>
              <a:rPr lang="en-US" dirty="0"/>
              <a:t> e){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(“File not found! Check your package!”); }</a:t>
            </a:r>
          </a:p>
          <a:p>
            <a:pPr marL="0" indent="0" algn="l" rtl="0">
              <a:buNone/>
            </a:pPr>
            <a:r>
              <a:rPr lang="en-US" dirty="0"/>
              <a:t>		}}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481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קבצים – יצירת קובץ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לפני כתיבה צריך ליצור:</a:t>
            </a:r>
          </a:p>
          <a:p>
            <a:pPr marL="0" indent="0">
              <a:buNone/>
            </a:pPr>
            <a:r>
              <a:rPr lang="he-IL" dirty="0"/>
              <a:t>פונקציית </a:t>
            </a:r>
            <a:r>
              <a:rPr lang="en-US" dirty="0" err="1"/>
              <a:t>createNewFile</a:t>
            </a:r>
            <a:br>
              <a:rPr lang="en-US" dirty="0"/>
            </a:br>
            <a:r>
              <a:rPr lang="he-IL" dirty="0"/>
              <a:t>מחזירה משתנה בוליאני:</a:t>
            </a:r>
            <a:br>
              <a:rPr lang="en-US" dirty="0"/>
            </a:br>
            <a:r>
              <a:rPr lang="he-IL" dirty="0"/>
              <a:t>אם הקובץ נוצר בהצלחה,</a:t>
            </a:r>
            <a:br>
              <a:rPr lang="en-US" dirty="0"/>
            </a:br>
            <a:r>
              <a:rPr lang="he-IL" dirty="0"/>
              <a:t>אמת. אחרת, שקר.</a:t>
            </a:r>
          </a:p>
          <a:p>
            <a:pPr marL="0" indent="0">
              <a:buNone/>
            </a:pPr>
            <a:r>
              <a:rPr lang="he-IL" dirty="0"/>
              <a:t>זה מוקף ב </a:t>
            </a:r>
            <a:r>
              <a:rPr lang="en-US" dirty="0"/>
              <a:t>try catch</a:t>
            </a:r>
            <a:r>
              <a:rPr lang="he-IL" dirty="0"/>
              <a:t> כי</a:t>
            </a:r>
            <a:br>
              <a:rPr lang="en-US" dirty="0"/>
            </a:br>
            <a:r>
              <a:rPr lang="he-IL" dirty="0"/>
              <a:t>עלולה להיות סיבה</a:t>
            </a:r>
            <a:br>
              <a:rPr lang="en-US" dirty="0"/>
            </a:br>
            <a:r>
              <a:rPr lang="he-IL" dirty="0"/>
              <a:t>שבעטיה לא ניתן</a:t>
            </a:r>
            <a:br>
              <a:rPr lang="en-US" dirty="0"/>
            </a:br>
            <a:r>
              <a:rPr lang="he-IL" dirty="0"/>
              <a:t>ליצור את הקובץ.</a:t>
            </a:r>
          </a:p>
          <a:p>
            <a:pPr marL="0" indent="0">
              <a:buNone/>
            </a:pPr>
            <a:r>
              <a:rPr lang="he-IL" dirty="0"/>
              <a:t>כדי ליצור במקום ספציפי: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22193" t="33665" r="27823" b="8948"/>
          <a:stretch/>
        </p:blipFill>
        <p:spPr>
          <a:xfrm>
            <a:off x="11190" y="1690688"/>
            <a:ext cx="7825006" cy="510941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21403" t="55185" r="40263" b="41228"/>
          <a:stretch/>
        </p:blipFill>
        <p:spPr>
          <a:xfrm>
            <a:off x="3866148" y="6176963"/>
            <a:ext cx="8215305" cy="4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קבצים – כתיבה לקובץ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כשיש קובץ,</a:t>
            </a:r>
            <a:br>
              <a:rPr lang="en-US" dirty="0"/>
            </a:br>
            <a:r>
              <a:rPr lang="he-IL" dirty="0"/>
              <a:t>ניתן לרשום</a:t>
            </a:r>
            <a:br>
              <a:rPr lang="en-US" dirty="0"/>
            </a:br>
            <a:r>
              <a:rPr lang="he-IL" dirty="0"/>
              <a:t>עליו.</a:t>
            </a:r>
          </a:p>
          <a:p>
            <a:r>
              <a:rPr lang="he-IL" dirty="0"/>
              <a:t>נגדיר בתוך</a:t>
            </a:r>
            <a:br>
              <a:rPr lang="en-US" dirty="0"/>
            </a:br>
            <a:r>
              <a:rPr lang="en-US" dirty="0" err="1"/>
              <a:t>FileWriter</a:t>
            </a:r>
            <a:br>
              <a:rPr lang="en-US" dirty="0"/>
            </a:br>
            <a:r>
              <a:rPr lang="he-IL" dirty="0"/>
              <a:t>את שם</a:t>
            </a:r>
            <a:br>
              <a:rPr lang="en-US" dirty="0"/>
            </a:br>
            <a:r>
              <a:rPr lang="he-IL" dirty="0"/>
              <a:t>הקובץ ואת</a:t>
            </a:r>
            <a:br>
              <a:rPr lang="en-US" dirty="0"/>
            </a:br>
            <a:r>
              <a:rPr lang="he-IL" dirty="0"/>
              <a:t>הנתיב אליו</a:t>
            </a:r>
            <a:br>
              <a:rPr lang="en-US" dirty="0"/>
            </a:br>
            <a:r>
              <a:rPr lang="he-IL" dirty="0"/>
              <a:t>(אם הוא לא</a:t>
            </a:r>
            <a:br>
              <a:rPr lang="en-US" dirty="0"/>
            </a:br>
            <a:r>
              <a:rPr lang="he-IL" dirty="0"/>
              <a:t>ליד המחלקה)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22281" t="34756" r="27632" b="14873"/>
          <a:stretch/>
        </p:blipFill>
        <p:spPr>
          <a:xfrm>
            <a:off x="0" y="1676400"/>
            <a:ext cx="916004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3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4A1327-9467-455C-AF50-F853D456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</p:spPr>
        <p:txBody>
          <a:bodyPr/>
          <a:lstStyle/>
          <a:p>
            <a:r>
              <a:rPr lang="he-IL" dirty="0"/>
              <a:t>תרגילים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9B2971-9D2D-44B6-8996-3F6EE024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בשבוע שעבר, כתבנו חמש מחלקות</a:t>
            </a:r>
            <a:r>
              <a:rPr lang="en-US" dirty="0"/>
              <a:t>: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Book, Interval, Fraction, Student, Class</a:t>
            </a:r>
          </a:p>
          <a:p>
            <a:pPr marL="0" indent="0">
              <a:buNone/>
            </a:pPr>
            <a:r>
              <a:rPr lang="he-IL" dirty="0"/>
              <a:t>נכתוב לחלק מהם קצת הארכות.</a:t>
            </a:r>
          </a:p>
          <a:p>
            <a:pPr marL="0" indent="0">
              <a:buNone/>
            </a:pPr>
            <a:r>
              <a:rPr lang="he-IL" dirty="0"/>
              <a:t>תרגיל 1. בבנאי של </a:t>
            </a:r>
            <a:r>
              <a:rPr lang="en-US" dirty="0"/>
              <a:t>Fraction</a:t>
            </a:r>
            <a:r>
              <a:rPr lang="he-IL" dirty="0"/>
              <a:t>, הכניסו טיפול בחריגה, אם המונה והמכנה אינם מצומצמים. במקרה זה, יש לזרוק "</a:t>
            </a:r>
            <a:r>
              <a:rPr lang="en-US" dirty="0"/>
              <a:t>should be minimized</a:t>
            </a:r>
            <a:r>
              <a:rPr lang="he-IL" dirty="0"/>
              <a:t>" וגם לאתחל עם השבר המצומצם.</a:t>
            </a:r>
          </a:p>
          <a:p>
            <a:pPr marL="0" indent="0">
              <a:buNone/>
            </a:pPr>
            <a:r>
              <a:rPr lang="he-IL" dirty="0"/>
              <a:t>תרגיל 2. בבנאי של </a:t>
            </a:r>
            <a:r>
              <a:rPr lang="en-US" dirty="0"/>
              <a:t>Book</a:t>
            </a:r>
            <a:r>
              <a:rPr lang="he-IL" dirty="0"/>
              <a:t>, הכניסו טיפול בחריגה, אם הספר אינו עולה לפחות 10 שקלים, וגם אם הספר עולה מעל 300 שקלים.</a:t>
            </a:r>
          </a:p>
          <a:p>
            <a:pPr marL="0" indent="0">
              <a:buNone/>
            </a:pPr>
            <a:r>
              <a:rPr lang="he-IL" dirty="0"/>
              <a:t>תרגיל 3. במחלקה </a:t>
            </a:r>
            <a:r>
              <a:rPr lang="en-US" dirty="0"/>
              <a:t>Class</a:t>
            </a:r>
            <a:r>
              <a:rPr lang="he-IL" dirty="0"/>
              <a:t> חייבים להיות 3 תלמידים. הוסיפו לה משתנה של מערך תלמידים, וחייבו את הבנאי להכיל 3 עבור אתחול.</a:t>
            </a:r>
          </a:p>
        </p:txBody>
      </p:sp>
    </p:spTree>
    <p:extLst>
      <p:ext uri="{BB962C8B-B14F-4D97-AF65-F5344CB8AC3E}">
        <p14:creationId xmlns:p14="http://schemas.microsoft.com/office/powerpoint/2010/main" val="415346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199" y="244549"/>
            <a:ext cx="11353801" cy="6783572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תרגיל 4. ממשו את כל הפונקציות הרשומות כאן:</a:t>
            </a:r>
          </a:p>
          <a:p>
            <a:pPr marL="0" indent="0" algn="l" rtl="0">
              <a:buNone/>
            </a:pPr>
            <a:r>
              <a:rPr lang="en-US" dirty="0"/>
              <a:t>Public class </a:t>
            </a:r>
            <a:r>
              <a:rPr lang="en-US" dirty="0" err="1"/>
              <a:t>dynamicArray</a:t>
            </a:r>
            <a:r>
              <a:rPr lang="en-US" dirty="0"/>
              <a:t> {</a:t>
            </a:r>
          </a:p>
          <a:p>
            <a:pPr marL="0" indent="0" algn="l" rtl="0">
              <a:buNone/>
            </a:pPr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size=0;	//how many </a:t>
            </a:r>
            <a:r>
              <a:rPr lang="en-US" dirty="0" err="1"/>
              <a:t>ints</a:t>
            </a:r>
            <a:r>
              <a:rPr lang="en-US" dirty="0"/>
              <a:t> are in the array</a:t>
            </a:r>
          </a:p>
          <a:p>
            <a:pPr marL="0" indent="0" algn="l" rtl="0">
              <a:buNone/>
            </a:pPr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capacity = 10;	//initialize capacity for the array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public void </a:t>
            </a:r>
            <a:r>
              <a:rPr lang="en-US" dirty="0" err="1"/>
              <a:t>growSize</a:t>
            </a:r>
            <a:r>
              <a:rPr lang="en-US" dirty="0"/>
              <a:t>()	//this method doubles the space of the array</a:t>
            </a:r>
          </a:p>
          <a:p>
            <a:pPr marL="0" indent="0" algn="l" rtl="0">
              <a:buNone/>
            </a:pPr>
            <a:r>
              <a:rPr lang="en-US" dirty="0"/>
              <a:t>	public void </a:t>
            </a:r>
            <a:r>
              <a:rPr lang="en-US" dirty="0" err="1"/>
              <a:t>addElement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//insert an element at the end</a:t>
            </a:r>
          </a:p>
          <a:p>
            <a:pPr marL="0" indent="0" algn="l" rtl="0">
              <a:buNone/>
            </a:pPr>
            <a:r>
              <a:rPr lang="en-US" dirty="0"/>
              <a:t>	public void </a:t>
            </a:r>
            <a:r>
              <a:rPr lang="en-US" dirty="0" err="1"/>
              <a:t>addElementAt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index) //insert element at index</a:t>
            </a:r>
          </a:p>
          <a:p>
            <a:pPr marL="0" indent="0" algn="l" rtl="0">
              <a:buNone/>
            </a:pPr>
            <a:r>
              <a:rPr lang="en-US" dirty="0"/>
              <a:t>	public void </a:t>
            </a:r>
            <a:r>
              <a:rPr lang="en-US" dirty="0" err="1"/>
              <a:t>removeElement</a:t>
            </a:r>
            <a:r>
              <a:rPr lang="en-US" dirty="0"/>
              <a:t>() //remove the last element</a:t>
            </a:r>
          </a:p>
          <a:p>
            <a:pPr marL="0" indent="0" algn="l" rtl="0">
              <a:buNone/>
            </a:pPr>
            <a:r>
              <a:rPr lang="en-US" dirty="0"/>
              <a:t>	public void </a:t>
            </a:r>
            <a:r>
              <a:rPr lang="en-US" dirty="0" err="1"/>
              <a:t>removeElementAt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//remove the element at index</a:t>
            </a:r>
          </a:p>
          <a:p>
            <a:pPr marL="0" indent="0" algn="l" rtl="0">
              <a:buNone/>
            </a:pPr>
            <a:r>
              <a:rPr lang="en-US" dirty="0"/>
              <a:t>	public void </a:t>
            </a:r>
            <a:r>
              <a:rPr lang="en-US" dirty="0" err="1"/>
              <a:t>shrinkSize</a:t>
            </a:r>
            <a:r>
              <a:rPr lang="en-US" dirty="0"/>
              <a:t>() //returns exact array, no unused cells</a:t>
            </a:r>
          </a:p>
          <a:p>
            <a:pPr marL="0" indent="0" algn="l" rtl="0">
              <a:buNone/>
            </a:pPr>
            <a:r>
              <a:rPr lang="en-US" dirty="0"/>
              <a:t>	public int </a:t>
            </a:r>
            <a:r>
              <a:rPr lang="en-US" dirty="0" err="1"/>
              <a:t>getSize</a:t>
            </a:r>
            <a:r>
              <a:rPr lang="en-US" dirty="0"/>
              <a:t>() // return the size of the array</a:t>
            </a:r>
          </a:p>
          <a:p>
            <a:pPr marL="0" indent="0" algn="l" rtl="0">
              <a:buNone/>
            </a:pPr>
            <a:r>
              <a:rPr lang="en-US" dirty="0"/>
              <a:t>	public int </a:t>
            </a:r>
            <a:r>
              <a:rPr lang="en-US" dirty="0" err="1"/>
              <a:t>getCapacity</a:t>
            </a:r>
            <a:r>
              <a:rPr lang="en-US" dirty="0"/>
              <a:t>() // return the capacity of the array</a:t>
            </a:r>
          </a:p>
          <a:p>
            <a:pPr marL="0" indent="0" algn="l" rtl="0">
              <a:buNone/>
            </a:pPr>
            <a:r>
              <a:rPr lang="en-US" dirty="0"/>
              <a:t>	public int </a:t>
            </a:r>
            <a:r>
              <a:rPr lang="en-US" dirty="0" err="1"/>
              <a:t>getElementAt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 // returns the </a:t>
            </a:r>
            <a:r>
              <a:rPr lang="en-US" dirty="0" err="1"/>
              <a:t>i’th</a:t>
            </a:r>
            <a:r>
              <a:rPr lang="en-US" dirty="0"/>
              <a:t> element in array or error if        	</a:t>
            </a:r>
            <a:r>
              <a:rPr lang="en-US" dirty="0" err="1"/>
              <a:t>i</a:t>
            </a:r>
            <a:r>
              <a:rPr lang="en-US" dirty="0"/>
              <a:t>&gt;=size or </a:t>
            </a:r>
            <a:r>
              <a:rPr lang="en-US" dirty="0" err="1"/>
              <a:t>i</a:t>
            </a:r>
            <a:r>
              <a:rPr lang="en-US" dirty="0"/>
              <a:t>&lt;0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r">
              <a:buNone/>
            </a:pPr>
            <a:r>
              <a:rPr lang="he-IL" dirty="0"/>
              <a:t>סעיף ב – כתבו טסטים לכל הפונקציות.</a:t>
            </a:r>
          </a:p>
        </p:txBody>
      </p:sp>
    </p:spTree>
    <p:extLst>
      <p:ext uri="{BB962C8B-B14F-4D97-AF65-F5344CB8AC3E}">
        <p14:creationId xmlns:p14="http://schemas.microsoft.com/office/powerpoint/2010/main" val="368986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14670"/>
            <a:ext cx="10515600" cy="6443330"/>
          </a:xfrm>
        </p:spPr>
        <p:txBody>
          <a:bodyPr>
            <a:normAutofit/>
          </a:bodyPr>
          <a:lstStyle/>
          <a:p>
            <a:r>
              <a:rPr lang="he-IL" dirty="0"/>
              <a:t>תרגיל 5. כתבו מחלקה בשם </a:t>
            </a:r>
            <a:r>
              <a:rPr lang="en-US" dirty="0"/>
              <a:t>Shopping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במחלקה יהיו המשתנים הפרטיים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String </a:t>
            </a:r>
            <a:r>
              <a:rPr lang="en-US" dirty="0" err="1"/>
              <a:t>dateOfShopping</a:t>
            </a:r>
            <a:r>
              <a:rPr lang="en-US" dirty="0"/>
              <a:t>, double price,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howLongItTook</a:t>
            </a:r>
            <a:r>
              <a:rPr lang="en-US" dirty="0"/>
              <a:t>, String </a:t>
            </a:r>
            <a:r>
              <a:rPr lang="en-US" dirty="0" err="1"/>
              <a:t>shopName</a:t>
            </a:r>
            <a:endParaRPr lang="en-US" dirty="0"/>
          </a:p>
          <a:p>
            <a:r>
              <a:rPr lang="he-IL" dirty="0"/>
              <a:t>כתבו מתודות </a:t>
            </a:r>
            <a:r>
              <a:rPr lang="en-US" dirty="0"/>
              <a:t>get, set</a:t>
            </a:r>
            <a:r>
              <a:rPr lang="he-IL" dirty="0"/>
              <a:t> לכל המשתנים.</a:t>
            </a:r>
          </a:p>
          <a:p>
            <a:r>
              <a:rPr lang="he-IL" dirty="0"/>
              <a:t>כתבו מתודה ליישום הנחה על הקניות. אחוז ההנחה הוא פרמטר הפונקציה.</a:t>
            </a:r>
          </a:p>
          <a:p>
            <a:r>
              <a:rPr lang="he-IL" dirty="0"/>
              <a:t>כתבו מתודה </a:t>
            </a:r>
            <a:r>
              <a:rPr lang="en-US" dirty="0"/>
              <a:t>display()</a:t>
            </a:r>
            <a:r>
              <a:rPr lang="he-IL" dirty="0"/>
              <a:t> המציגה את התאריך, המחיר, ושם החנות.</a:t>
            </a:r>
          </a:p>
          <a:p>
            <a:r>
              <a:rPr lang="he-IL" dirty="0"/>
              <a:t>כתבו בנאי למחלקה, שמקבל את ארבע השדות ומאתחל אותם. יש לוודא שתאריך הקנייה אכן בפורמט 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he-IL" dirty="0"/>
              <a:t> וכן שהשנה היא לפחות 2022. אחרת, יש לזרוק שגיאה מתאימה.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855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4505" y="537982"/>
            <a:ext cx="10515600" cy="1325563"/>
          </a:xfrm>
        </p:spPr>
        <p:txBody>
          <a:bodyPr/>
          <a:lstStyle/>
          <a:p>
            <a:r>
              <a:rPr lang="he-IL" dirty="0"/>
              <a:t>הכלת אובייקטים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58062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he-IL" dirty="0"/>
              <a:t>כאשר אובייקט מכיל אובייקט אחר, הוא מכיל הפנייה לאובייקט המוכל, מה שעלול לגרום לבלגן (שינוי של אובייקט המקור ולא של האובייקט החדש). לכן, נשתמש באופרטור </a:t>
            </a:r>
            <a:r>
              <a:rPr lang="en-US" dirty="0"/>
              <a:t>new</a:t>
            </a:r>
            <a:r>
              <a:rPr lang="he-IL" dirty="0"/>
              <a:t>, שיוצר </a:t>
            </a:r>
            <a:r>
              <a:rPr lang="he-IL" u="sng" dirty="0"/>
              <a:t>העתק</a:t>
            </a:r>
            <a:r>
              <a:rPr lang="he-IL" dirty="0"/>
              <a:t> במקום </a:t>
            </a:r>
            <a:r>
              <a:rPr lang="he-IL" u="sng" dirty="0"/>
              <a:t>הפנייה</a:t>
            </a:r>
            <a:r>
              <a:rPr lang="he-IL" dirty="0"/>
              <a:t>. </a:t>
            </a:r>
          </a:p>
          <a:p>
            <a:pPr marL="0" indent="0" algn="l" rtl="0">
              <a:buNone/>
            </a:pPr>
            <a:r>
              <a:rPr lang="en-US" dirty="0"/>
              <a:t>Public class Student{</a:t>
            </a:r>
          </a:p>
          <a:p>
            <a:pPr marL="0" indent="0" algn="l" rtl="0">
              <a:buNone/>
            </a:pPr>
            <a:r>
              <a:rPr lang="en-US" dirty="0"/>
              <a:t>	private String name;</a:t>
            </a:r>
          </a:p>
          <a:p>
            <a:pPr marL="0" indent="0" algn="l" rtl="0">
              <a:buNone/>
            </a:pPr>
            <a:r>
              <a:rPr lang="en-US" dirty="0"/>
              <a:t>	private int id;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r>
              <a:rPr lang="en-US" dirty="0"/>
              <a:t>Public class </a:t>
            </a:r>
            <a:r>
              <a:rPr lang="en-US" dirty="0" err="1"/>
              <a:t>Class</a:t>
            </a:r>
            <a:r>
              <a:rPr lang="en-US" dirty="0"/>
              <a:t> {</a:t>
            </a:r>
          </a:p>
          <a:p>
            <a:pPr marL="0" indent="0" algn="l" rtl="0">
              <a:buNone/>
            </a:pPr>
            <a:r>
              <a:rPr lang="en-US" dirty="0"/>
              <a:t>	Student[] learning;</a:t>
            </a:r>
          </a:p>
          <a:p>
            <a:pPr marL="0" indent="0" algn="l" rtl="0">
              <a:buNone/>
            </a:pPr>
            <a:r>
              <a:rPr lang="en-US" dirty="0"/>
              <a:t>	public Class(Student[] other){</a:t>
            </a:r>
          </a:p>
          <a:p>
            <a:pPr marL="0" indent="0" algn="l" rtl="0">
              <a:buNone/>
            </a:pPr>
            <a:r>
              <a:rPr lang="en-US" dirty="0"/>
              <a:t>		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other.length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 algn="l" rtl="0">
              <a:buNone/>
            </a:pPr>
            <a:r>
              <a:rPr lang="en-US" dirty="0"/>
              <a:t>		learning[</a:t>
            </a:r>
            <a:r>
              <a:rPr lang="en-US" dirty="0" err="1"/>
              <a:t>i</a:t>
            </a:r>
            <a:r>
              <a:rPr lang="en-US" dirty="0"/>
              <a:t>]=new Student(other[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88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12650"/>
            <a:ext cx="10515600" cy="6751675"/>
          </a:xfrm>
        </p:spPr>
        <p:txBody>
          <a:bodyPr>
            <a:normAutofit/>
          </a:bodyPr>
          <a:lstStyle/>
          <a:p>
            <a:r>
              <a:rPr lang="he-IL" dirty="0"/>
              <a:t>תרגיל 6. כתבו מחלקה בשם </a:t>
            </a:r>
            <a:r>
              <a:rPr lang="en-US" dirty="0" err="1"/>
              <a:t>ShoppingTracking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במחלקה יהיה מערך דינאמי של </a:t>
            </a:r>
            <a:r>
              <a:rPr lang="en-US" dirty="0"/>
              <a:t>Shopping</a:t>
            </a:r>
            <a:r>
              <a:rPr lang="he-IL" dirty="0"/>
              <a:t>. (תרגיל 5)</a:t>
            </a:r>
          </a:p>
          <a:p>
            <a:r>
              <a:rPr lang="he-IL" dirty="0"/>
              <a:t>כתבו מתודה להוספת תיעוד קנייה חדשה למערך. אם התאריך של הקנייה החדשה זהה לאחד התאריכים הקודמים יש לזרוק שגיאת "</a:t>
            </a:r>
            <a:r>
              <a:rPr lang="en-US" dirty="0"/>
              <a:t>you already had shopping in that day</a:t>
            </a:r>
            <a:r>
              <a:rPr lang="he-IL" dirty="0"/>
              <a:t>", ולוודא על ידי פידבק מהמשתמש האם אכן בוצעה קנייה כפולה באותו יום. אם לא, אין להוסיף את הקנייה הזו למערך.</a:t>
            </a:r>
          </a:p>
          <a:p>
            <a:r>
              <a:rPr lang="he-IL" dirty="0"/>
              <a:t>כתבו מתודה לחישוב ממוצע מחיר הקניות הרשומות במערך.</a:t>
            </a:r>
          </a:p>
          <a:p>
            <a:r>
              <a:rPr lang="he-IL" dirty="0"/>
              <a:t>כתבו מתודה לחישוב ממוצע הקניות לפי שם חנות ספציפית.</a:t>
            </a:r>
          </a:p>
          <a:p>
            <a:r>
              <a:rPr lang="he-IL" dirty="0"/>
              <a:t>רשת הסופרים </a:t>
            </a:r>
            <a:r>
              <a:rPr lang="en-US" dirty="0" err="1"/>
              <a:t>YadYizhak</a:t>
            </a:r>
            <a:r>
              <a:rPr lang="he-IL" dirty="0"/>
              <a:t> התמזגה אל </a:t>
            </a:r>
            <a:r>
              <a:rPr lang="en-US" dirty="0" err="1"/>
              <a:t>BitanWinery</a:t>
            </a:r>
            <a:r>
              <a:rPr lang="he-IL" dirty="0"/>
              <a:t>. עברו על רשימת הקניות, ושנו את השמות של החנויות בהתאם.</a:t>
            </a:r>
          </a:p>
          <a:p>
            <a:r>
              <a:rPr lang="he-IL" dirty="0"/>
              <a:t>כתבו מתודה </a:t>
            </a:r>
            <a:r>
              <a:rPr lang="en-US" dirty="0"/>
              <a:t>display()</a:t>
            </a:r>
            <a:r>
              <a:rPr lang="he-IL" dirty="0"/>
              <a:t> המציגה את כל תיעוד הקניות.</a:t>
            </a:r>
          </a:p>
          <a:p>
            <a:r>
              <a:rPr lang="he-IL" dirty="0"/>
              <a:t>כתבו מתודה שיוצרת קובץ חדש בשם </a:t>
            </a:r>
            <a:r>
              <a:rPr lang="en-US" dirty="0" err="1"/>
              <a:t>List_of_Shopping</a:t>
            </a:r>
            <a:r>
              <a:rPr lang="he-IL" dirty="0"/>
              <a:t>.</a:t>
            </a:r>
          </a:p>
          <a:p>
            <a:r>
              <a:rPr lang="he-IL" dirty="0"/>
              <a:t>כתבו מתודה שמקבלת שם קובץ, ומכניסה לתוכו את המידע שהוצג ב </a:t>
            </a:r>
            <a:r>
              <a:rPr lang="en-US" dirty="0"/>
              <a:t>display()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483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הכלת אובייקטים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8701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ואם לא נשתמש ב </a:t>
            </a:r>
            <a:r>
              <a:rPr lang="en-US" dirty="0"/>
              <a:t>new</a:t>
            </a:r>
            <a:r>
              <a:rPr lang="he-IL" dirty="0"/>
              <a:t>?</a:t>
            </a:r>
          </a:p>
          <a:p>
            <a:r>
              <a:rPr lang="he-IL" dirty="0"/>
              <a:t>במצב כזה, אם נבצע שינוי באחד מהם, שניהם ישתנו!</a:t>
            </a:r>
          </a:p>
          <a:p>
            <a:pPr marL="0" indent="0" algn="l" rtl="0">
              <a:buNone/>
            </a:pPr>
            <a:r>
              <a:rPr lang="en-US" dirty="0"/>
              <a:t>Student Alice = new Student(“Alice”,95,”Shomron mail 90720”);</a:t>
            </a:r>
          </a:p>
          <a:p>
            <a:pPr marL="0" indent="0" algn="l" rtl="0">
              <a:buNone/>
            </a:pPr>
            <a:r>
              <a:rPr lang="en-US" dirty="0"/>
              <a:t>Student Bob = new Student(“Bob”,92,”Upper </a:t>
            </a:r>
            <a:r>
              <a:rPr lang="en-US" dirty="0" err="1"/>
              <a:t>Galil</a:t>
            </a:r>
            <a:r>
              <a:rPr lang="en-US" dirty="0"/>
              <a:t>”);</a:t>
            </a:r>
          </a:p>
          <a:p>
            <a:pPr marL="0" indent="0" algn="l" rtl="0">
              <a:buNone/>
            </a:pPr>
            <a:r>
              <a:rPr lang="en-US" dirty="0"/>
              <a:t>Student[] other = new Student[2];</a:t>
            </a:r>
          </a:p>
          <a:p>
            <a:pPr marL="0" indent="0" algn="l" rtl="0">
              <a:buNone/>
            </a:pPr>
            <a:r>
              <a:rPr lang="en-US" dirty="0"/>
              <a:t>Other[0]=Alice; Other[1]=Bob;</a:t>
            </a:r>
          </a:p>
          <a:p>
            <a:pPr marL="0" indent="0" algn="l" rtl="0">
              <a:buNone/>
            </a:pPr>
            <a:r>
              <a:rPr lang="en-US" dirty="0"/>
              <a:t>Class a = new Class(other);</a:t>
            </a:r>
          </a:p>
          <a:p>
            <a:pPr marL="0" indent="0" algn="l" rtl="0">
              <a:buNone/>
            </a:pP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a.learning</a:t>
            </a:r>
            <a:r>
              <a:rPr lang="en-US" dirty="0"/>
              <a:t>[0].</a:t>
            </a:r>
            <a:r>
              <a:rPr lang="en-US" dirty="0" err="1"/>
              <a:t>displayInfo</a:t>
            </a:r>
            <a:r>
              <a:rPr lang="en-US" dirty="0"/>
              <a:t>()); // prints Alice info</a:t>
            </a:r>
          </a:p>
          <a:p>
            <a:pPr marL="0" indent="0" algn="l" rtl="0">
              <a:buNone/>
            </a:pPr>
            <a:r>
              <a:rPr lang="en-US" dirty="0" err="1"/>
              <a:t>a.learning</a:t>
            </a:r>
            <a:r>
              <a:rPr lang="en-US" dirty="0"/>
              <a:t>[0].</a:t>
            </a:r>
            <a:r>
              <a:rPr lang="en-US" dirty="0" err="1"/>
              <a:t>setGrade</a:t>
            </a:r>
            <a:r>
              <a:rPr lang="en-US" dirty="0"/>
              <a:t>(100);</a:t>
            </a:r>
          </a:p>
          <a:p>
            <a:pPr marL="0" indent="0" algn="l" rtl="0">
              <a:buNone/>
            </a:pPr>
            <a:r>
              <a:rPr lang="en-US" dirty="0" err="1"/>
              <a:t>Alice.displayInfo</a:t>
            </a:r>
            <a:r>
              <a:rPr lang="en-US" dirty="0"/>
              <a:t>();	// prints Alice info, with grade 100 even though we 			    didn’t change it!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8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116B-0648-9C4C-3755-741AF5F4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5679DE-1449-1D8A-9683-ED5DEDE5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698" y="0"/>
            <a:ext cx="10515600" cy="1325563"/>
          </a:xfrm>
        </p:spPr>
        <p:txBody>
          <a:bodyPr/>
          <a:lstStyle/>
          <a:p>
            <a:pPr algn="r"/>
            <a:r>
              <a:rPr lang="he-IL" dirty="0"/>
              <a:t>שיטות סטטיות </a:t>
            </a:r>
            <a:r>
              <a:rPr lang="en-US" dirty="0"/>
              <a:t>Static methods</a:t>
            </a:r>
            <a:r>
              <a:rPr lang="he-IL" dirty="0"/>
              <a:t>:</a:t>
            </a:r>
            <a:r>
              <a:rPr lang="en-US" dirty="0"/>
              <a:t>  </a:t>
            </a:r>
            <a:r>
              <a:rPr lang="he-IL" dirty="0"/>
              <a:t>(שקף מתרגול 6)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D4A17-4011-E759-5D60-FA08CC0F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17" y="1205082"/>
            <a:ext cx="10850366" cy="3212806"/>
          </a:xfrm>
        </p:spPr>
        <p:txBody>
          <a:bodyPr>
            <a:normAutofit fontScale="92500" lnSpcReduction="10000"/>
          </a:bodyPr>
          <a:lstStyle/>
          <a:p>
            <a:r>
              <a:rPr lang="he-IL" b="0" i="0" dirty="0">
                <a:effectLst/>
                <a:latin typeface="Söhne"/>
              </a:rPr>
              <a:t>שיטות סטטיות הן שיטות במחלקה ששייכות למחלקה עצמה, ולא לאובייקט מסוים מתוך המחלקה.</a:t>
            </a:r>
          </a:p>
          <a:p>
            <a:r>
              <a:rPr lang="he-IL" b="0" i="0" dirty="0">
                <a:effectLst/>
                <a:latin typeface="Söhne"/>
              </a:rPr>
              <a:t> בשונה משיטות רגילות, אין צורך ליצור אובייקט כדי להשתמש בשיטה סטטית. שיטה סטטית יכולה לבצע פעולות ולהחזיר ערכים שהן חלק מהמחלקה ולא מהאובייקט עצמו.</a:t>
            </a:r>
          </a:p>
          <a:p>
            <a:r>
              <a:rPr lang="he-IL" dirty="0"/>
              <a:t>לדוגמה: </a:t>
            </a:r>
            <a:r>
              <a:rPr lang="he-IL" b="0" i="0" dirty="0">
                <a:effectLst/>
                <a:latin typeface="Söhne"/>
              </a:rPr>
              <a:t>אם יש לנו מחלקה בשם</a:t>
            </a:r>
            <a:r>
              <a:rPr lang="en-US" b="0" i="0" dirty="0">
                <a:effectLst/>
                <a:latin typeface="Söhne"/>
              </a:rPr>
              <a:t>Math </a:t>
            </a:r>
            <a:r>
              <a:rPr lang="he-IL" b="0" i="0" dirty="0">
                <a:effectLst/>
                <a:latin typeface="Söhne"/>
              </a:rPr>
              <a:t> ויש לנו שיטה סטטית בשם </a:t>
            </a:r>
            <a:r>
              <a:rPr lang="en-US" b="0" i="0" dirty="0">
                <a:effectLst/>
                <a:latin typeface="Söhne"/>
              </a:rPr>
              <a:t>sum </a:t>
            </a:r>
            <a:r>
              <a:rPr lang="he-IL" b="0" i="0" dirty="0">
                <a:effectLst/>
                <a:latin typeface="Söhne"/>
              </a:rPr>
              <a:t> שמקבלת שני מספרים ומחזירה את הסכום שלהם, אז נוכל לקרוא ל</a:t>
            </a:r>
            <a:r>
              <a:rPr lang="en-US" b="0" i="0" dirty="0">
                <a:effectLst/>
                <a:latin typeface="Söhne"/>
              </a:rPr>
              <a:t>sum </a:t>
            </a:r>
            <a:r>
              <a:rPr lang="he-IL" b="0" i="0" dirty="0">
                <a:effectLst/>
                <a:latin typeface="Söhne"/>
              </a:rPr>
              <a:t> ישירות מהמחלקה </a:t>
            </a:r>
            <a:r>
              <a:rPr lang="en-US" b="0" i="0" dirty="0">
                <a:effectLst/>
                <a:latin typeface="Söhne"/>
              </a:rPr>
              <a:t>Math </a:t>
            </a:r>
            <a:r>
              <a:rPr lang="he-IL" b="0" i="0" dirty="0">
                <a:effectLst/>
                <a:latin typeface="Söhne"/>
              </a:rPr>
              <a:t> מבלי ליצור אובייקט </a:t>
            </a:r>
            <a:r>
              <a:rPr lang="en-US" b="0" i="0" dirty="0">
                <a:effectLst/>
                <a:latin typeface="Söhne"/>
              </a:rPr>
              <a:t>Math:</a:t>
            </a:r>
            <a:br>
              <a:rPr lang="he-IL" dirty="0"/>
            </a:b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D9A-5B4D-4E07-7929-9717F9DF6F49}"/>
              </a:ext>
            </a:extLst>
          </p:cNvPr>
          <p:cNvSpPr txBox="1"/>
          <p:nvPr/>
        </p:nvSpPr>
        <p:spPr>
          <a:xfrm>
            <a:off x="1304604" y="4166171"/>
            <a:ext cx="9582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0" i="0" dirty="0">
                <a:effectLst/>
                <a:latin typeface="Söhne Mono"/>
              </a:rPr>
              <a:t>public class Math { 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// </a:t>
            </a:r>
            <a:r>
              <a:rPr lang="he-IL" sz="2400" b="0" i="0" dirty="0">
                <a:solidFill>
                  <a:schemeClr val="accent6"/>
                </a:solidFill>
                <a:effectLst/>
                <a:latin typeface="Söhne Mono"/>
              </a:rPr>
              <a:t>שיטה סטטית לחיבור שני מספרים </a:t>
            </a:r>
            <a:endParaRPr lang="en-US" sz="2400" b="0" i="0" dirty="0">
              <a:solidFill>
                <a:schemeClr val="accent6"/>
              </a:solidFill>
              <a:effectLst/>
              <a:latin typeface="Söhne Mono"/>
            </a:endParaRP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public static int sum(int a, int b) { </a:t>
            </a:r>
          </a:p>
          <a:p>
            <a:pPr algn="l" rtl="0"/>
            <a:r>
              <a:rPr lang="en-US" sz="2400" dirty="0">
                <a:latin typeface="Söhne Mono"/>
              </a:rPr>
              <a:t>		</a:t>
            </a:r>
            <a:r>
              <a:rPr lang="en-US" sz="2400" b="0" i="0" dirty="0">
                <a:effectLst/>
                <a:latin typeface="Söhne Mono"/>
              </a:rPr>
              <a:t>return a + b; </a:t>
            </a:r>
          </a:p>
          <a:p>
            <a:pPr algn="l" rtl="0"/>
            <a:r>
              <a:rPr lang="en-US" sz="2400" dirty="0">
                <a:latin typeface="Söhne Mono"/>
              </a:rPr>
              <a:t>	</a:t>
            </a:r>
            <a:r>
              <a:rPr lang="en-US" sz="2400" b="0" i="0" dirty="0">
                <a:effectLst/>
                <a:latin typeface="Söhne Mono"/>
              </a:rPr>
              <a:t>} </a:t>
            </a:r>
          </a:p>
          <a:p>
            <a:pPr algn="l" rtl="0"/>
            <a:r>
              <a:rPr lang="en-US" sz="2400" dirty="0">
                <a:latin typeface="Söhne Mono"/>
              </a:rPr>
              <a:t>}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99062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BE65-2205-BB12-2A63-079204DD1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AB2540-4772-A084-96F0-B815F96A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698" y="0"/>
            <a:ext cx="10515600" cy="1325563"/>
          </a:xfrm>
        </p:spPr>
        <p:txBody>
          <a:bodyPr/>
          <a:lstStyle/>
          <a:p>
            <a:pPr algn="r"/>
            <a:r>
              <a:rPr lang="he-IL" dirty="0"/>
              <a:t>שדות סטטיים </a:t>
            </a:r>
            <a:r>
              <a:rPr lang="en-US" dirty="0"/>
              <a:t>Static </a:t>
            </a:r>
            <a:r>
              <a:rPr lang="en-US" i="0" dirty="0">
                <a:solidFill>
                  <a:srgbClr val="2021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variable</a:t>
            </a:r>
            <a:r>
              <a:rPr lang="he-IL" dirty="0"/>
              <a:t>:</a:t>
            </a:r>
            <a:r>
              <a:rPr lang="en-US" dirty="0"/>
              <a:t>  </a:t>
            </a:r>
            <a:r>
              <a:rPr lang="he-IL" dirty="0"/>
              <a:t>(שקף מתרגול 6)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1B0986-48B2-6C3F-0736-CA70E6214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17" y="1205082"/>
            <a:ext cx="10850366" cy="2699098"/>
          </a:xfrm>
        </p:spPr>
        <p:txBody>
          <a:bodyPr>
            <a:normAutofit lnSpcReduction="10000"/>
          </a:bodyPr>
          <a:lstStyle/>
          <a:p>
            <a:r>
              <a:rPr lang="he-IL" b="0" i="0" dirty="0">
                <a:effectLst/>
                <a:latin typeface="Söhne"/>
              </a:rPr>
              <a:t>שדה סטטי הוא משתנה ששייך למחלקה ולא לאובייקט מסוים. כל אובייקט שנוצר מהמחלקה ישתף בערך של שדה סטטי, ושינוי שלו ישפיע על כל האובייקטים ששייכים למחלקה זו.</a:t>
            </a:r>
            <a:endParaRPr lang="en-US" b="0" i="0" dirty="0">
              <a:effectLst/>
              <a:latin typeface="Söhne"/>
            </a:endParaRPr>
          </a:p>
          <a:p>
            <a:r>
              <a:rPr lang="he-IL" dirty="0"/>
              <a:t>לדוגמה: נניח יש לנו מחלקה </a:t>
            </a:r>
            <a:r>
              <a:rPr lang="en-US" dirty="0"/>
              <a:t>Student</a:t>
            </a:r>
            <a:r>
              <a:rPr lang="he-IL" dirty="0"/>
              <a:t> ואנחנו רוצים לשמור שדה </a:t>
            </a:r>
            <a:r>
              <a:rPr lang="en-US" dirty="0"/>
              <a:t>Count</a:t>
            </a:r>
            <a:r>
              <a:rPr lang="he-IL" dirty="0"/>
              <a:t> ששומר את כמות הסטודנטים שיצרנו. נוסיף למחלקה שדה סטטי </a:t>
            </a:r>
            <a:r>
              <a:rPr lang="en-US" dirty="0"/>
              <a:t>count</a:t>
            </a:r>
            <a:r>
              <a:rPr lang="he-IL" dirty="0"/>
              <a:t> ובבנאי נוסיף </a:t>
            </a:r>
            <a:r>
              <a:rPr lang="en-US" dirty="0"/>
              <a:t>count++</a:t>
            </a:r>
            <a:br>
              <a:rPr lang="he-IL" dirty="0"/>
            </a:b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D25EE-7C4E-A99B-6CF1-8F3066F729ED}"/>
              </a:ext>
            </a:extLst>
          </p:cNvPr>
          <p:cNvSpPr txBox="1"/>
          <p:nvPr/>
        </p:nvSpPr>
        <p:spPr>
          <a:xfrm>
            <a:off x="670817" y="3297768"/>
            <a:ext cx="9582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0" i="0" dirty="0">
                <a:effectLst/>
                <a:latin typeface="Söhne Mono"/>
              </a:rPr>
              <a:t>public class Student { </a:t>
            </a:r>
            <a:endParaRPr lang="en-US" sz="2400" b="0" i="0" dirty="0">
              <a:solidFill>
                <a:schemeClr val="accent6"/>
              </a:solidFill>
              <a:effectLst/>
              <a:latin typeface="Söhne Mono"/>
            </a:endParaRP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private static int count =0;</a:t>
            </a:r>
            <a:r>
              <a:rPr lang="en-US" sz="2400" dirty="0">
                <a:solidFill>
                  <a:schemeClr val="accent6"/>
                </a:solidFill>
                <a:latin typeface="Söhne Mono"/>
              </a:rPr>
              <a:t>   // </a:t>
            </a:r>
            <a:r>
              <a:rPr lang="he-IL" sz="2400" dirty="0">
                <a:solidFill>
                  <a:schemeClr val="accent6"/>
                </a:solidFill>
                <a:latin typeface="Söhne Mono"/>
              </a:rPr>
              <a:t>שדה סטטי לספירה של הסטודנטים</a:t>
            </a:r>
            <a:endParaRPr lang="he-IL" sz="2400" b="0" i="0" dirty="0">
              <a:effectLst/>
              <a:latin typeface="Söhne Mono"/>
            </a:endParaRP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public Student(….) { </a:t>
            </a:r>
          </a:p>
          <a:p>
            <a:pPr algn="l" rtl="0"/>
            <a:r>
              <a:rPr lang="en-US" sz="2400" dirty="0">
                <a:latin typeface="Söhne Mono"/>
              </a:rPr>
              <a:t>		</a:t>
            </a:r>
            <a:r>
              <a:rPr lang="en-US" sz="2400" b="0" i="0" dirty="0">
                <a:effectLst/>
                <a:latin typeface="Söhne Mono"/>
              </a:rPr>
              <a:t>count ++; </a:t>
            </a:r>
          </a:p>
          <a:p>
            <a:pPr algn="l" rtl="0"/>
            <a:r>
              <a:rPr lang="en-US" sz="2400" dirty="0">
                <a:latin typeface="Söhne Mono"/>
              </a:rPr>
              <a:t>	</a:t>
            </a:r>
            <a:r>
              <a:rPr lang="en-US" sz="2400" b="0" i="0" dirty="0">
                <a:effectLst/>
                <a:latin typeface="Söhne Mono"/>
              </a:rPr>
              <a:t>} </a:t>
            </a:r>
          </a:p>
          <a:p>
            <a:pPr algn="l" rtl="0"/>
            <a:r>
              <a:rPr lang="en-US" sz="2400" dirty="0">
                <a:latin typeface="Söhne Mono"/>
              </a:rPr>
              <a:t>	public static int </a:t>
            </a:r>
            <a:r>
              <a:rPr lang="en-US" sz="2400" dirty="0" err="1">
                <a:latin typeface="Söhne Mono"/>
              </a:rPr>
              <a:t>getNumOfStudents</a:t>
            </a:r>
            <a:r>
              <a:rPr lang="en-US" sz="2400" dirty="0">
                <a:latin typeface="Söhne Mono"/>
              </a:rPr>
              <a:t>(){</a:t>
            </a:r>
          </a:p>
          <a:p>
            <a:pPr algn="l" rtl="0"/>
            <a:r>
              <a:rPr lang="en-US" sz="2400" b="0" i="0" dirty="0">
                <a:effectLst/>
                <a:latin typeface="Söhne Mono"/>
              </a:rPr>
              <a:t>		return count;</a:t>
            </a:r>
          </a:p>
          <a:p>
            <a:pPr algn="l" rtl="0"/>
            <a:r>
              <a:rPr lang="en-US" sz="2400" dirty="0">
                <a:latin typeface="Söhne Mono"/>
              </a:rPr>
              <a:t>	}</a:t>
            </a:r>
            <a:endParaRPr lang="en-US" sz="2400" b="0" i="0" dirty="0">
              <a:effectLst/>
              <a:latin typeface="Söhne Mono"/>
            </a:endParaRPr>
          </a:p>
          <a:p>
            <a:pPr algn="l" rtl="0"/>
            <a:r>
              <a:rPr lang="en-US" sz="2400" dirty="0">
                <a:latin typeface="Söhne Mono"/>
              </a:rPr>
              <a:t>}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16786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945FD5-06AD-4AD6-BE23-5DB29524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מערך דינאמי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6BBBAB-312A-40F6-9002-93425668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r>
              <a:rPr lang="he-IL" dirty="0"/>
              <a:t>נניח כי יש לנו מערך של מספרים, אך אנו רוצים להגדיל אותו.</a:t>
            </a:r>
          </a:p>
          <a:p>
            <a:r>
              <a:rPr lang="he-IL" dirty="0"/>
              <a:t>נצטרך להקצות מערך חדש, גדול יותר, ולבצע העתקה של כל המידע הקודם בלולאה.</a:t>
            </a:r>
          </a:p>
          <a:p>
            <a:r>
              <a:rPr lang="he-IL" dirty="0"/>
              <a:t>המערך הראשון עדיין תופס מקום בזיכרון, למרות שהוא מיותר.</a:t>
            </a:r>
          </a:p>
          <a:p>
            <a:r>
              <a:rPr lang="he-IL" dirty="0"/>
              <a:t>לשם כך נבנה מערך דינאמי במקום מערך רגיל.</a:t>
            </a:r>
          </a:p>
          <a:p>
            <a:r>
              <a:rPr lang="he-IL" dirty="0"/>
              <a:t>המערך הדינאמי יתמוך בכמה פונקציות:</a:t>
            </a:r>
            <a:br>
              <a:rPr lang="en-US" dirty="0"/>
            </a:br>
            <a:r>
              <a:rPr lang="he-IL" dirty="0"/>
              <a:t>1. הגדלת המערך (הכפלה פי שתיים, או בתוספת קבוע כלשהו)</a:t>
            </a:r>
            <a:br>
              <a:rPr lang="en-US" dirty="0"/>
            </a:br>
            <a:r>
              <a:rPr lang="he-IL" dirty="0"/>
              <a:t>2. הוספת איבר למערך (בסופו או באינדקס ספציפי)</a:t>
            </a:r>
            <a:br>
              <a:rPr lang="en-US" dirty="0"/>
            </a:br>
            <a:r>
              <a:rPr lang="he-IL" dirty="0"/>
              <a:t>3. הסרת איבר מהמערך (בסופו או באינדקס ספציפי)</a:t>
            </a:r>
            <a:br>
              <a:rPr lang="en-US" dirty="0"/>
            </a:br>
            <a:r>
              <a:rPr lang="he-IL" dirty="0"/>
              <a:t>4. כיווץ המערך (שחרור התאים המיותרים)</a:t>
            </a:r>
          </a:p>
        </p:txBody>
      </p:sp>
    </p:spTree>
    <p:extLst>
      <p:ext uri="{BB962C8B-B14F-4D97-AF65-F5344CB8AC3E}">
        <p14:creationId xmlns:p14="http://schemas.microsoft.com/office/powerpoint/2010/main" val="420564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DB436F-2CF2-4210-AB5F-75F7265B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מערך דינאמי - פונקציות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41E4F6-7B2B-4021-9514-529EDB16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כי המערך מכיל משתני </a:t>
            </a:r>
            <a:r>
              <a:rPr lang="en-US" dirty="0"/>
              <a:t>int</a:t>
            </a:r>
            <a:r>
              <a:rPr lang="he-IL" dirty="0"/>
              <a:t>, ונממש כמה פונקציות:</a:t>
            </a:r>
          </a:p>
          <a:p>
            <a:pPr algn="l" rtl="0"/>
            <a:r>
              <a:rPr lang="en-US" dirty="0" err="1"/>
              <a:t>growSize</a:t>
            </a:r>
            <a:r>
              <a:rPr lang="en-US" dirty="0"/>
              <a:t>()</a:t>
            </a:r>
          </a:p>
          <a:p>
            <a:pPr algn="l" rtl="0"/>
            <a:r>
              <a:rPr lang="en-US" dirty="0" err="1"/>
              <a:t>addElement</a:t>
            </a:r>
            <a:r>
              <a:rPr lang="en-US" dirty="0"/>
              <a:t>(int n)</a:t>
            </a:r>
          </a:p>
          <a:p>
            <a:pPr algn="l" rtl="0"/>
            <a:r>
              <a:rPr lang="en-US" dirty="0" err="1"/>
              <a:t>addElementAt</a:t>
            </a:r>
            <a:r>
              <a:rPr lang="en-US" dirty="0"/>
              <a:t>(int n, int index)</a:t>
            </a:r>
          </a:p>
          <a:p>
            <a:pPr algn="l" rtl="0"/>
            <a:r>
              <a:rPr lang="en-US" dirty="0" err="1"/>
              <a:t>removeElement</a:t>
            </a:r>
            <a:r>
              <a:rPr lang="en-US" dirty="0"/>
              <a:t>()</a:t>
            </a:r>
          </a:p>
          <a:p>
            <a:pPr algn="l" rtl="0"/>
            <a:r>
              <a:rPr lang="en-US" dirty="0" err="1"/>
              <a:t>removeElementAt</a:t>
            </a:r>
            <a:r>
              <a:rPr lang="en-US" dirty="0"/>
              <a:t>(int index)</a:t>
            </a:r>
          </a:p>
          <a:p>
            <a:pPr algn="l" rtl="0"/>
            <a:r>
              <a:rPr lang="en-US" dirty="0" err="1"/>
              <a:t>shrinkSize</a:t>
            </a:r>
            <a:r>
              <a:rPr lang="en-US" dirty="0"/>
              <a:t>()</a:t>
            </a:r>
          </a:p>
          <a:p>
            <a:pPr algn="r"/>
            <a:r>
              <a:rPr lang="he-IL" dirty="0"/>
              <a:t>(המימוש בתור תרגול עצמי בסוף המצגת)</a:t>
            </a:r>
          </a:p>
        </p:txBody>
      </p:sp>
    </p:spTree>
    <p:extLst>
      <p:ext uri="{BB962C8B-B14F-4D97-AF65-F5344CB8AC3E}">
        <p14:creationId xmlns:p14="http://schemas.microsoft.com/office/powerpoint/2010/main" val="330422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מערך דינאמי?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3619"/>
                <a:ext cx="10515600" cy="54226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e-IL" dirty="0"/>
                  <a:t>זוכרים את מטלה 0? למצוא את הראשוניים עד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, ואז למצוא בהם שניים שהחיבור שלהם שווה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?</a:t>
                </a:r>
              </a:p>
              <a:p>
                <a:r>
                  <a:rPr lang="he-IL" dirty="0"/>
                  <a:t>איפה שומרים את כל הראשוניים הללו?</a:t>
                </a:r>
              </a:p>
              <a:p>
                <a:pPr marL="0" indent="0">
                  <a:buNone/>
                </a:pPr>
                <a:r>
                  <a:rPr lang="he-IL" dirty="0"/>
                  <a:t>	אפשרות א: נגדיר מערך שגודלו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he-IL" dirty="0"/>
                  <a:t>, שיכיל את הראשוניים, בערך. 	אולי נפספס קצת בסדר גודל ונצטרך להגדיר מערך חדש גדול יותר 	כשנמצא ראשוני נוסף.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	אפשרות ב: במערך דינאמי, ואז כל פעם שהמערך מתמלא נגדיל אותו 	בעזרת </a:t>
                </a:r>
                <a:r>
                  <a:rPr lang="en-US" dirty="0" err="1"/>
                  <a:t>growSize</a:t>
                </a:r>
                <a:r>
                  <a:rPr lang="en-US" dirty="0"/>
                  <a:t>()</a:t>
                </a:r>
                <a:r>
                  <a:rPr lang="he-IL" dirty="0"/>
                  <a:t>. ובסוף נוכל לכווץ את התאים המיותרים עם 	</a:t>
                </a:r>
                <a:r>
                  <a:rPr lang="en-US" dirty="0" err="1"/>
                  <a:t>shrinkSize</a:t>
                </a:r>
                <a:r>
                  <a:rPr lang="en-US" dirty="0"/>
                  <a:t>()</a:t>
                </a:r>
                <a:r>
                  <a:rPr lang="he-IL" dirty="0"/>
                  <a:t> כדי לוודא שאין זיכרון מיותר בדרך.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	אפשרות ג (והכי טובה): לרשום את הראשוניים בתוך </a:t>
                </a:r>
                <a:r>
                  <a:rPr lang="en-US" dirty="0"/>
                  <a:t>String</a:t>
                </a:r>
                <a:r>
                  <a:rPr lang="he-IL" dirty="0"/>
                  <a:t>, ולהאריך אותה 	כל פעם שמוצאים ראשוני נוסף. כך בוודאות הזיכרון מיטבי.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3619"/>
                <a:ext cx="10515600" cy="5422604"/>
              </a:xfrm>
              <a:blipFill>
                <a:blip r:embed="rId2"/>
                <a:stretch>
                  <a:fillRect l="-1565" t="-2472" r="-9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17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A5A2A-9E7F-45A7-A563-F5FD9573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חבילות - </a:t>
            </a:r>
            <a:r>
              <a:rPr lang="en-US" dirty="0"/>
              <a:t>package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A6D905-B2DB-48CE-A424-E4CCC157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/>
          <a:lstStyle/>
          <a:p>
            <a:r>
              <a:rPr lang="he-IL" dirty="0"/>
              <a:t>כשפתחנו את התוכנה בתחילת הסמסטר, הגדרנו פרויקט חדש, ובתוכו בנינו מחלקה (</a:t>
            </a:r>
            <a:r>
              <a:rPr lang="en-US" dirty="0"/>
              <a:t>class</a:t>
            </a:r>
            <a:r>
              <a:rPr lang="he-IL" dirty="0"/>
              <a:t>) חדשה. אוטומטית, התוכנה יצרה חבילה </a:t>
            </a:r>
            <a:r>
              <a:rPr lang="en-US" dirty="0"/>
              <a:t>default</a:t>
            </a:r>
            <a:r>
              <a:rPr lang="he-IL" dirty="0"/>
              <a:t> חדשה, ובתוכה הכניסה את המחלקה.</a:t>
            </a:r>
          </a:p>
          <a:p>
            <a:r>
              <a:rPr lang="he-IL" dirty="0"/>
              <a:t>הרעיון של חבילות הוא – כמו תיקיות במחשב. כל מחלקה שנמצאת באותה חבילה יכולה לגשת לשאר המחלקות בחבילה הזו ישירות.</a:t>
            </a:r>
          </a:p>
          <a:p>
            <a:r>
              <a:rPr lang="he-IL" dirty="0"/>
              <a:t>גישה בין מחלקות בחבילות שונות מתבצעות באחת משלוש דרכים:</a:t>
            </a:r>
            <a:br>
              <a:rPr lang="en-US" dirty="0"/>
            </a:br>
            <a:r>
              <a:rPr lang="he-IL" dirty="0"/>
              <a:t>1. לכתוב את שם החבילה הנדרשת.	2. לבצע </a:t>
            </a:r>
            <a:r>
              <a:rPr lang="en-US" dirty="0"/>
              <a:t>import</a:t>
            </a:r>
            <a:r>
              <a:rPr lang="he-IL" dirty="0"/>
              <a:t> על המחלקה מהחבילה השנייה.		3. לבצע </a:t>
            </a:r>
            <a:r>
              <a:rPr lang="en-US" dirty="0"/>
              <a:t>import</a:t>
            </a:r>
            <a:r>
              <a:rPr lang="he-IL" dirty="0"/>
              <a:t> על כל החבילה השנייה.</a:t>
            </a:r>
          </a:p>
          <a:p>
            <a:r>
              <a:rPr lang="he-IL" dirty="0"/>
              <a:t>גישת חבילה – במקום </a:t>
            </a:r>
            <a:r>
              <a:rPr lang="en-US" dirty="0"/>
              <a:t>private/public</a:t>
            </a:r>
            <a:r>
              <a:rPr lang="he-IL" dirty="0"/>
              <a:t> אפשר להגדיר </a:t>
            </a:r>
            <a:r>
              <a:rPr lang="en-US" dirty="0"/>
              <a:t>package access</a:t>
            </a:r>
            <a:r>
              <a:rPr lang="he-IL" dirty="0"/>
              <a:t> ואז מחלקות שונות באותה חבילה יכולות לגשת למידע, בעוד שמחלקות מחבילות אחרות לא יכולות. סוג של גישת ביניים בין שתי האפשרויות. </a:t>
            </a:r>
          </a:p>
        </p:txBody>
      </p:sp>
    </p:spTree>
    <p:extLst>
      <p:ext uri="{BB962C8B-B14F-4D97-AF65-F5344CB8AC3E}">
        <p14:creationId xmlns:p14="http://schemas.microsoft.com/office/powerpoint/2010/main" val="30898580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2134</Words>
  <Application>Microsoft Office PowerPoint</Application>
  <PresentationFormat>Widescreen</PresentationFormat>
  <Paragraphs>179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Söhne</vt:lpstr>
      <vt:lpstr>Söhne Mono</vt:lpstr>
      <vt:lpstr>Wingdings</vt:lpstr>
      <vt:lpstr>ערכת נושא Office</vt:lpstr>
      <vt:lpstr>תרגול 7</vt:lpstr>
      <vt:lpstr>הכלת אובייקטים</vt:lpstr>
      <vt:lpstr>הכלת אובייקטים</vt:lpstr>
      <vt:lpstr>שיטות סטטיות Static methods:  (שקף מתרגול 6)</vt:lpstr>
      <vt:lpstr>שדות סטטיים Static variable:  (שקף מתרגול 6)</vt:lpstr>
      <vt:lpstr>מערך דינאמי</vt:lpstr>
      <vt:lpstr>מערך דינאמי - פונקציות</vt:lpstr>
      <vt:lpstr>למה מערך דינאמי?</vt:lpstr>
      <vt:lpstr>חבילות - package</vt:lpstr>
      <vt:lpstr>חריגות</vt:lpstr>
      <vt:lpstr>חריגות</vt:lpstr>
      <vt:lpstr>דוגמת חריגה</vt:lpstr>
      <vt:lpstr>חריגות שלנו, שאינן באמת חריגות</vt:lpstr>
      <vt:lpstr>קבצים – קריאה מקובץ</vt:lpstr>
      <vt:lpstr>קבצים – יצירת קובץ</vt:lpstr>
      <vt:lpstr>קבצים – כתיבה לקובץ</vt:lpstr>
      <vt:lpstr>תרגילים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4</dc:title>
  <dc:creator>דורון מור/Doron Mor</dc:creator>
  <cp:lastModifiedBy>avi rahimov</cp:lastModifiedBy>
  <cp:revision>32</cp:revision>
  <dcterms:created xsi:type="dcterms:W3CDTF">2024-01-23T10:26:38Z</dcterms:created>
  <dcterms:modified xsi:type="dcterms:W3CDTF">2024-02-14T22:35:11Z</dcterms:modified>
</cp:coreProperties>
</file>