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58" r:id="rId6"/>
    <p:sldId id="259" r:id="rId7"/>
    <p:sldId id="260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48920-3CF3-450E-8245-1265C059C81B}" v="23" dt="2024-03-12T11:17:32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שה עופר" userId="be54d6cb-761f-4aec-b214-5cfcb9fa6e02" providerId="ADAL" clId="{E4048920-3CF3-450E-8245-1265C059C81B}"/>
    <pc:docChg chg="undo custSel modSld sldOrd">
      <pc:chgData name="משה עופר" userId="be54d6cb-761f-4aec-b214-5cfcb9fa6e02" providerId="ADAL" clId="{E4048920-3CF3-450E-8245-1265C059C81B}" dt="2024-03-12T11:17:42.745" v="131" actId="20577"/>
      <pc:docMkLst>
        <pc:docMk/>
      </pc:docMkLst>
      <pc:sldChg chg="modSp ord">
        <pc:chgData name="משה עופר" userId="be54d6cb-761f-4aec-b214-5cfcb9fa6e02" providerId="ADAL" clId="{E4048920-3CF3-450E-8245-1265C059C81B}" dt="2024-03-11T18:01:57.455" v="6"/>
        <pc:sldMkLst>
          <pc:docMk/>
          <pc:sldMk cId="4179452131" sldId="256"/>
        </pc:sldMkLst>
        <pc:spChg chg="mod">
          <ac:chgData name="משה עופר" userId="be54d6cb-761f-4aec-b214-5cfcb9fa6e02" providerId="ADAL" clId="{E4048920-3CF3-450E-8245-1265C059C81B}" dt="2024-03-11T18:01:51.516" v="0"/>
          <ac:spMkLst>
            <pc:docMk/>
            <pc:sldMk cId="4179452131" sldId="256"/>
            <ac:spMk id="2" creationId="{B61E2F35-A965-4DD3-A90C-44E6CC8CC64F}"/>
          </ac:spMkLst>
        </pc:spChg>
        <pc:spChg chg="mod">
          <ac:chgData name="משה עופר" userId="be54d6cb-761f-4aec-b214-5cfcb9fa6e02" providerId="ADAL" clId="{E4048920-3CF3-450E-8245-1265C059C81B}" dt="2024-03-11T18:01:51.516" v="0"/>
          <ac:spMkLst>
            <pc:docMk/>
            <pc:sldMk cId="4179452131" sldId="256"/>
            <ac:spMk id="3" creationId="{CCA094DE-80C1-4225-AA08-CF4E15731235}"/>
          </ac:spMkLst>
        </pc:spChg>
      </pc:sldChg>
      <pc:sldChg chg="modSp mod">
        <pc:chgData name="משה עופר" userId="be54d6cb-761f-4aec-b214-5cfcb9fa6e02" providerId="ADAL" clId="{E4048920-3CF3-450E-8245-1265C059C81B}" dt="2024-03-11T18:06:11.938" v="53" actId="207"/>
        <pc:sldMkLst>
          <pc:docMk/>
          <pc:sldMk cId="2495794013" sldId="258"/>
        </pc:sldMkLst>
        <pc:spChg chg="mod">
          <ac:chgData name="משה עופר" userId="be54d6cb-761f-4aec-b214-5cfcb9fa6e02" providerId="ADAL" clId="{E4048920-3CF3-450E-8245-1265C059C81B}" dt="2024-03-11T18:05:23.511" v="44" actId="782"/>
          <ac:spMkLst>
            <pc:docMk/>
            <pc:sldMk cId="2495794013" sldId="258"/>
            <ac:spMk id="2" creationId="{C808201B-9982-4222-B2ED-553A7FAA350C}"/>
          </ac:spMkLst>
        </pc:spChg>
        <pc:spChg chg="mod">
          <ac:chgData name="משה עופר" userId="be54d6cb-761f-4aec-b214-5cfcb9fa6e02" providerId="ADAL" clId="{E4048920-3CF3-450E-8245-1265C059C81B}" dt="2024-03-11T18:06:11.938" v="53" actId="207"/>
          <ac:spMkLst>
            <pc:docMk/>
            <pc:sldMk cId="2495794013" sldId="258"/>
            <ac:spMk id="3" creationId="{44561F5C-1069-4270-85D9-7976A9219771}"/>
          </ac:spMkLst>
        </pc:spChg>
      </pc:sldChg>
      <pc:sldChg chg="modSp mod">
        <pc:chgData name="משה עופר" userId="be54d6cb-761f-4aec-b214-5cfcb9fa6e02" providerId="ADAL" clId="{E4048920-3CF3-450E-8245-1265C059C81B}" dt="2024-03-12T11:17:42.745" v="131" actId="20577"/>
        <pc:sldMkLst>
          <pc:docMk/>
          <pc:sldMk cId="1975406177" sldId="259"/>
        </pc:sldMkLst>
        <pc:spChg chg="mod">
          <ac:chgData name="משה עופר" userId="be54d6cb-761f-4aec-b214-5cfcb9fa6e02" providerId="ADAL" clId="{E4048920-3CF3-450E-8245-1265C059C81B}" dt="2024-03-12T11:17:42.745" v="131" actId="20577"/>
          <ac:spMkLst>
            <pc:docMk/>
            <pc:sldMk cId="1975406177" sldId="259"/>
            <ac:spMk id="3" creationId="{D2C9B4CB-4A54-4D54-B83D-EE18EAE97E84}"/>
          </ac:spMkLst>
        </pc:spChg>
      </pc:sldChg>
      <pc:sldChg chg="modSp mod">
        <pc:chgData name="משה עופר" userId="be54d6cb-761f-4aec-b214-5cfcb9fa6e02" providerId="ADAL" clId="{E4048920-3CF3-450E-8245-1265C059C81B}" dt="2024-03-11T18:09:03.705" v="87" actId="27636"/>
        <pc:sldMkLst>
          <pc:docMk/>
          <pc:sldMk cId="1897810842" sldId="260"/>
        </pc:sldMkLst>
        <pc:spChg chg="mod">
          <ac:chgData name="משה עופר" userId="be54d6cb-761f-4aec-b214-5cfcb9fa6e02" providerId="ADAL" clId="{E4048920-3CF3-450E-8245-1265C059C81B}" dt="2024-03-11T18:09:03.705" v="87" actId="27636"/>
          <ac:spMkLst>
            <pc:docMk/>
            <pc:sldMk cId="1897810842" sldId="260"/>
            <ac:spMk id="3" creationId="{A5BF6373-0D5C-4595-9BA0-0B68EF48BA00}"/>
          </ac:spMkLst>
        </pc:spChg>
      </pc:sldChg>
      <pc:sldChg chg="modSp mod">
        <pc:chgData name="משה עופר" userId="be54d6cb-761f-4aec-b214-5cfcb9fa6e02" providerId="ADAL" clId="{E4048920-3CF3-450E-8245-1265C059C81B}" dt="2024-03-11T18:10:26.969" v="105" actId="403"/>
        <pc:sldMkLst>
          <pc:docMk/>
          <pc:sldMk cId="504453150" sldId="261"/>
        </pc:sldMkLst>
        <pc:spChg chg="mod">
          <ac:chgData name="משה עופר" userId="be54d6cb-761f-4aec-b214-5cfcb9fa6e02" providerId="ADAL" clId="{E4048920-3CF3-450E-8245-1265C059C81B}" dt="2024-03-11T18:10:26.969" v="105" actId="403"/>
          <ac:spMkLst>
            <pc:docMk/>
            <pc:sldMk cId="504453150" sldId="261"/>
            <ac:spMk id="3" creationId="{28FB55FC-8A60-4F17-A430-E38B2E265628}"/>
          </ac:spMkLst>
        </pc:spChg>
      </pc:sldChg>
      <pc:sldChg chg="addSp delSp modSp mod setBg">
        <pc:chgData name="משה עופר" userId="be54d6cb-761f-4aec-b214-5cfcb9fa6e02" providerId="ADAL" clId="{E4048920-3CF3-450E-8245-1265C059C81B}" dt="2024-03-11T18:10:47.442" v="108" actId="400"/>
        <pc:sldMkLst>
          <pc:docMk/>
          <pc:sldMk cId="2839880553" sldId="263"/>
        </pc:sldMkLst>
        <pc:spChg chg="mod">
          <ac:chgData name="משה עופר" userId="be54d6cb-761f-4aec-b214-5cfcb9fa6e02" providerId="ADAL" clId="{E4048920-3CF3-450E-8245-1265C059C81B}" dt="2024-03-11T18:02:49.379" v="15" actId="14100"/>
          <ac:spMkLst>
            <pc:docMk/>
            <pc:sldMk cId="2839880553" sldId="263"/>
            <ac:spMk id="2" creationId="{00000000-0000-0000-0000-000000000000}"/>
          </ac:spMkLst>
        </pc:spChg>
        <pc:spChg chg="mod">
          <ac:chgData name="משה עופר" userId="be54d6cb-761f-4aec-b214-5cfcb9fa6e02" providerId="ADAL" clId="{E4048920-3CF3-450E-8245-1265C059C81B}" dt="2024-03-11T18:10:47.442" v="108" actId="400"/>
          <ac:spMkLst>
            <pc:docMk/>
            <pc:sldMk cId="2839880553" sldId="263"/>
            <ac:spMk id="3" creationId="{00000000-0000-0000-0000-000000000000}"/>
          </ac:spMkLst>
        </pc:spChg>
        <pc:spChg chg="add del">
          <ac:chgData name="משה עופר" userId="be54d6cb-761f-4aec-b214-5cfcb9fa6e02" providerId="ADAL" clId="{E4048920-3CF3-450E-8245-1265C059C81B}" dt="2024-03-11T18:02:18.985" v="8" actId="26606"/>
          <ac:spMkLst>
            <pc:docMk/>
            <pc:sldMk cId="2839880553" sldId="263"/>
            <ac:spMk id="9" creationId="{1B2ADB18-4E7C-4441-A89B-FC68F3D9C782}"/>
          </ac:spMkLst>
        </pc:spChg>
        <pc:spChg chg="add del">
          <ac:chgData name="משה עופר" userId="be54d6cb-761f-4aec-b214-5cfcb9fa6e02" providerId="ADAL" clId="{E4048920-3CF3-450E-8245-1265C059C81B}" dt="2024-03-11T18:02:20.233" v="10" actId="26606"/>
          <ac:spMkLst>
            <pc:docMk/>
            <pc:sldMk cId="2839880553" sldId="263"/>
            <ac:spMk id="12" creationId="{57FCEABF-719A-4C8C-8802-E1C13EE46F38}"/>
          </ac:spMkLst>
        </pc:spChg>
        <pc:picChg chg="add del">
          <ac:chgData name="משה עופר" userId="be54d6cb-761f-4aec-b214-5cfcb9fa6e02" providerId="ADAL" clId="{E4048920-3CF3-450E-8245-1265C059C81B}" dt="2024-03-11T18:02:18.985" v="8" actId="26606"/>
          <ac:picMkLst>
            <pc:docMk/>
            <pc:sldMk cId="2839880553" sldId="263"/>
            <ac:picMk id="5" creationId="{EBFF0DD6-CA16-2A1C-778C-1019B6B5AB71}"/>
          </ac:picMkLst>
        </pc:picChg>
        <pc:picChg chg="add del">
          <ac:chgData name="משה עופר" userId="be54d6cb-761f-4aec-b214-5cfcb9fa6e02" providerId="ADAL" clId="{E4048920-3CF3-450E-8245-1265C059C81B}" dt="2024-03-11T18:02:20.233" v="10" actId="26606"/>
          <ac:picMkLst>
            <pc:docMk/>
            <pc:sldMk cId="2839880553" sldId="263"/>
            <ac:picMk id="11" creationId="{EB84CA1E-72D4-7496-87F0-BE4FFE3A7CD2}"/>
          </ac:picMkLst>
        </pc:picChg>
      </pc:sldChg>
      <pc:sldChg chg="addSp modSp mod setBg">
        <pc:chgData name="משה עופר" userId="be54d6cb-761f-4aec-b214-5cfcb9fa6e02" providerId="ADAL" clId="{E4048920-3CF3-450E-8245-1265C059C81B}" dt="2024-03-11T18:04:38.943" v="39" actId="207"/>
        <pc:sldMkLst>
          <pc:docMk/>
          <pc:sldMk cId="796342422" sldId="264"/>
        </pc:sldMkLst>
        <pc:spChg chg="mod">
          <ac:chgData name="משה עופר" userId="be54d6cb-761f-4aec-b214-5cfcb9fa6e02" providerId="ADAL" clId="{E4048920-3CF3-450E-8245-1265C059C81B}" dt="2024-03-11T18:04:02.182" v="35" actId="122"/>
          <ac:spMkLst>
            <pc:docMk/>
            <pc:sldMk cId="796342422" sldId="264"/>
            <ac:spMk id="2" creationId="{1E01B107-8EE3-4D73-89AD-FB9C09A56047}"/>
          </ac:spMkLst>
        </pc:spChg>
        <pc:spChg chg="mod">
          <ac:chgData name="משה עופר" userId="be54d6cb-761f-4aec-b214-5cfcb9fa6e02" providerId="ADAL" clId="{E4048920-3CF3-450E-8245-1265C059C81B}" dt="2024-03-11T18:04:38.943" v="39" actId="207"/>
          <ac:spMkLst>
            <pc:docMk/>
            <pc:sldMk cId="796342422" sldId="264"/>
            <ac:spMk id="3" creationId="{3FD3224F-B5C8-4765-975B-1A51D86C029F}"/>
          </ac:spMkLst>
        </pc:spChg>
        <pc:spChg chg="add">
          <ac:chgData name="משה עופר" userId="be54d6cb-761f-4aec-b214-5cfcb9fa6e02" providerId="ADAL" clId="{E4048920-3CF3-450E-8245-1265C059C81B}" dt="2024-03-11T18:03:29.824" v="23" actId="26606"/>
          <ac:spMkLst>
            <pc:docMk/>
            <pc:sldMk cId="796342422" sldId="264"/>
            <ac:spMk id="9" creationId="{F28D9B36-75B9-4435-83E6-0A9C81A12E95}"/>
          </ac:spMkLst>
        </pc:spChg>
        <pc:picChg chg="add">
          <ac:chgData name="משה עופר" userId="be54d6cb-761f-4aec-b214-5cfcb9fa6e02" providerId="ADAL" clId="{E4048920-3CF3-450E-8245-1265C059C81B}" dt="2024-03-11T18:03:29.824" v="23" actId="26606"/>
          <ac:picMkLst>
            <pc:docMk/>
            <pc:sldMk cId="796342422" sldId="264"/>
            <ac:picMk id="5" creationId="{5605D6B7-29D2-1AE5-0AE3-5E9E46900DF5}"/>
          </ac:picMkLst>
        </pc:picChg>
      </pc:sldChg>
      <pc:sldChg chg="modSp mod">
        <pc:chgData name="משה עופר" userId="be54d6cb-761f-4aec-b214-5cfcb9fa6e02" providerId="ADAL" clId="{E4048920-3CF3-450E-8245-1265C059C81B}" dt="2024-03-11T18:06:27.638" v="55" actId="207"/>
        <pc:sldMkLst>
          <pc:docMk/>
          <pc:sldMk cId="3819638007" sldId="265"/>
        </pc:sldMkLst>
        <pc:spChg chg="mod">
          <ac:chgData name="משה עופר" userId="be54d6cb-761f-4aec-b214-5cfcb9fa6e02" providerId="ADAL" clId="{E4048920-3CF3-450E-8245-1265C059C81B}" dt="2024-03-11T18:04:54.074" v="40" actId="1076"/>
          <ac:spMkLst>
            <pc:docMk/>
            <pc:sldMk cId="3819638007" sldId="265"/>
            <ac:spMk id="2" creationId="{3CB4B82B-14C6-C21A-5EE9-37C84BDFDAC4}"/>
          </ac:spMkLst>
        </pc:spChg>
        <pc:spChg chg="mod">
          <ac:chgData name="משה עופר" userId="be54d6cb-761f-4aec-b214-5cfcb9fa6e02" providerId="ADAL" clId="{E4048920-3CF3-450E-8245-1265C059C81B}" dt="2024-03-11T18:06:27.638" v="55" actId="207"/>
          <ac:spMkLst>
            <pc:docMk/>
            <pc:sldMk cId="3819638007" sldId="265"/>
            <ac:spMk id="3" creationId="{B9A33719-1B2B-FB99-DCB5-7768E33450D7}"/>
          </ac:spMkLst>
        </pc:spChg>
      </pc:sldChg>
      <pc:sldChg chg="modSp mod">
        <pc:chgData name="משה עופר" userId="be54d6cb-761f-4aec-b214-5cfcb9fa6e02" providerId="ADAL" clId="{E4048920-3CF3-450E-8245-1265C059C81B}" dt="2024-03-12T11:03:41.226" v="110" actId="1076"/>
        <pc:sldMkLst>
          <pc:docMk/>
          <pc:sldMk cId="2153109871" sldId="266"/>
        </pc:sldMkLst>
        <pc:spChg chg="mod">
          <ac:chgData name="משה עופר" userId="be54d6cb-761f-4aec-b214-5cfcb9fa6e02" providerId="ADAL" clId="{E4048920-3CF3-450E-8245-1265C059C81B}" dt="2024-03-12T11:03:41.226" v="110" actId="1076"/>
          <ac:spMkLst>
            <pc:docMk/>
            <pc:sldMk cId="2153109871" sldId="266"/>
            <ac:spMk id="2" creationId="{92AB7A56-8895-E2EB-F43E-6BF80D2CC8F7}"/>
          </ac:spMkLst>
        </pc:spChg>
        <pc:spChg chg="mod">
          <ac:chgData name="משה עופר" userId="be54d6cb-761f-4aec-b214-5cfcb9fa6e02" providerId="ADAL" clId="{E4048920-3CF3-450E-8245-1265C059C81B}" dt="2024-03-11T18:10:07.743" v="100" actId="1076"/>
          <ac:spMkLst>
            <pc:docMk/>
            <pc:sldMk cId="2153109871" sldId="266"/>
            <ac:spMk id="5" creationId="{0C62550F-7F2A-567D-7EC1-457E42FA88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97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530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717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565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2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908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214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428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578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253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434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7D7D06-D39E-4FB5-B660-2A63D526CC1C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19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1E2F35-A965-4DD3-A90C-44E6CC8CC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4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CA094DE-80C1-4225-AA08-CF4E15731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מעט חומר תיאורטי- מחרוזות, רקורסיה, </a:t>
            </a:r>
            <a:r>
              <a:rPr lang="en-US" dirty="0" err="1"/>
              <a:t>UnitTesting</a:t>
            </a:r>
            <a:r>
              <a:rPr lang="en-US" dirty="0"/>
              <a:t> (again)</a:t>
            </a:r>
            <a:endParaRPr lang="he-IL" dirty="0"/>
          </a:p>
          <a:p>
            <a:r>
              <a:rPr lang="he-IL" dirty="0"/>
              <a:t>תרגילים</a:t>
            </a:r>
          </a:p>
        </p:txBody>
      </p:sp>
    </p:spTree>
    <p:extLst>
      <p:ext uri="{BB962C8B-B14F-4D97-AF65-F5344CB8AC3E}">
        <p14:creationId xmlns:p14="http://schemas.microsoft.com/office/powerpoint/2010/main" val="417945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385457" y="217715"/>
            <a:ext cx="6041572" cy="1356360"/>
          </a:xfrm>
        </p:spPr>
        <p:txBody>
          <a:bodyPr/>
          <a:lstStyle/>
          <a:p>
            <a:r>
              <a:rPr lang="he-IL" dirty="0"/>
              <a:t>מחרוזות – שקף מתרגול 2!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36504" y="1230713"/>
            <a:ext cx="10515600" cy="5032375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solidFill>
                  <a:schemeClr val="tx2"/>
                </a:solidFill>
              </a:rPr>
              <a:t>סוג המשתנה "המורכב" יחסית הוא מחרוזות (</a:t>
            </a:r>
            <a:r>
              <a:rPr lang="en-US" dirty="0">
                <a:solidFill>
                  <a:schemeClr val="tx2"/>
                </a:solidFill>
              </a:rPr>
              <a:t>String</a:t>
            </a:r>
            <a:r>
              <a:rPr lang="he-IL" dirty="0">
                <a:solidFill>
                  <a:schemeClr val="tx2"/>
                </a:solidFill>
              </a:rPr>
              <a:t>).</a:t>
            </a:r>
          </a:p>
          <a:p>
            <a:pPr algn="r" rtl="1"/>
            <a:r>
              <a:rPr lang="he-IL" dirty="0">
                <a:solidFill>
                  <a:schemeClr val="tx2"/>
                </a:solidFill>
              </a:rPr>
              <a:t>על מחרוזות ניתן לבצע המון פעולות ישירות בעזרת הסימן "נקודה".</a:t>
            </a:r>
          </a:p>
          <a:p>
            <a:pPr algn="r" rtl="1"/>
            <a:r>
              <a:rPr lang="he-IL" dirty="0">
                <a:solidFill>
                  <a:schemeClr val="tx2"/>
                </a:solidFill>
              </a:rPr>
              <a:t>דוגמות: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String str = “Hi there! This is a string example to help demonstrate”;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Int </a:t>
            </a:r>
            <a:r>
              <a:rPr lang="en-US" dirty="0" err="1">
                <a:solidFill>
                  <a:schemeClr val="tx2"/>
                </a:solidFill>
              </a:rPr>
              <a:t>firstALocatedAt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Str.indexOf</a:t>
            </a:r>
            <a:r>
              <a:rPr lang="en-US" dirty="0">
                <a:solidFill>
                  <a:schemeClr val="tx2"/>
                </a:solidFill>
              </a:rPr>
              <a:t>(“a”); // 18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String part = </a:t>
            </a:r>
            <a:r>
              <a:rPr lang="en-US" dirty="0" err="1">
                <a:solidFill>
                  <a:schemeClr val="tx2"/>
                </a:solidFill>
              </a:rPr>
              <a:t>str.substring</a:t>
            </a:r>
            <a:r>
              <a:rPr lang="en-US" dirty="0">
                <a:solidFill>
                  <a:schemeClr val="tx2"/>
                </a:solidFill>
              </a:rPr>
              <a:t>(0,8);	// part = “Hi there!”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int </a:t>
            </a:r>
            <a:r>
              <a:rPr lang="en-US" dirty="0" err="1">
                <a:solidFill>
                  <a:schemeClr val="tx2"/>
                </a:solidFill>
              </a:rPr>
              <a:t>len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str.length</a:t>
            </a:r>
            <a:r>
              <a:rPr lang="en-US" dirty="0">
                <a:solidFill>
                  <a:schemeClr val="tx2"/>
                </a:solidFill>
              </a:rPr>
              <a:t>();		//</a:t>
            </a:r>
            <a:r>
              <a:rPr lang="en-US" dirty="0" err="1">
                <a:solidFill>
                  <a:schemeClr val="tx2"/>
                </a:solidFill>
              </a:rPr>
              <a:t>len</a:t>
            </a:r>
            <a:r>
              <a:rPr lang="en-US" dirty="0">
                <a:solidFill>
                  <a:schemeClr val="tx2"/>
                </a:solidFill>
              </a:rPr>
              <a:t> = 53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char find = </a:t>
            </a:r>
            <a:r>
              <a:rPr lang="en-US" dirty="0" err="1">
                <a:solidFill>
                  <a:schemeClr val="tx2"/>
                </a:solidFill>
              </a:rPr>
              <a:t>str.charAt</a:t>
            </a:r>
            <a:r>
              <a:rPr lang="en-US" dirty="0">
                <a:solidFill>
                  <a:schemeClr val="tx2"/>
                </a:solidFill>
              </a:rPr>
              <a:t>(10);	//find = T</a:t>
            </a:r>
          </a:p>
          <a:p>
            <a:pPr marL="0" indent="0" algn="l">
              <a:buNone/>
            </a:pPr>
            <a:r>
              <a:rPr lang="en-US" dirty="0" err="1">
                <a:solidFill>
                  <a:schemeClr val="tx2"/>
                </a:solidFill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has = </a:t>
            </a:r>
            <a:r>
              <a:rPr lang="en-US" dirty="0" err="1">
                <a:solidFill>
                  <a:schemeClr val="tx2"/>
                </a:solidFill>
              </a:rPr>
              <a:t>str.contains</a:t>
            </a:r>
            <a:r>
              <a:rPr lang="en-US" dirty="0">
                <a:solidFill>
                  <a:schemeClr val="tx2"/>
                </a:solidFill>
              </a:rPr>
              <a:t>(“example”);	// has = true</a:t>
            </a:r>
          </a:p>
          <a:p>
            <a:pPr marL="0" indent="0" algn="l">
              <a:buNone/>
            </a:pPr>
            <a:r>
              <a:rPr lang="en-US" dirty="0" err="1">
                <a:solidFill>
                  <a:schemeClr val="tx2"/>
                </a:solidFill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flag = </a:t>
            </a:r>
            <a:r>
              <a:rPr lang="en-US" dirty="0" err="1">
                <a:solidFill>
                  <a:schemeClr val="tx2"/>
                </a:solidFill>
              </a:rPr>
              <a:t>str.equals</a:t>
            </a:r>
            <a:r>
              <a:rPr lang="en-US" dirty="0">
                <a:solidFill>
                  <a:schemeClr val="tx2"/>
                </a:solidFill>
              </a:rPr>
              <a:t>(part);			// flag = false</a:t>
            </a:r>
            <a:endParaRPr lang="he-I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88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8D9B36-75B9-4435-83E6-0A9C81A12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תבנית קונכיית ספירלה">
            <a:extLst>
              <a:ext uri="{FF2B5EF4-FFF2-40B4-BE49-F238E27FC236}">
                <a16:creationId xmlns:a16="http://schemas.microsoft.com/office/drawing/2014/main" id="{5605D6B7-29D2-1AE5-0AE3-5E9E46900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9993" b="96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E01B107-8EE3-4D73-89AD-FB9C09A5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רקורסיה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FD3224F-B5C8-4765-975B-1A51D86C0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9872871" cy="403860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>
                    <a:solidFill>
                      <a:schemeClr val="tx2"/>
                    </a:solidFill>
                  </a:rPr>
                  <a:t>קידוד רקורסיבי הוא קטע שקוד שקורא לעצמו עם פרמטר שונה בכל קריאה. </a:t>
                </a:r>
              </a:p>
              <a:p>
                <a:pPr algn="r" rtl="1"/>
                <a:r>
                  <a:rPr lang="he-IL" dirty="0">
                    <a:solidFill>
                      <a:schemeClr val="tx2"/>
                    </a:solidFill>
                  </a:rPr>
                  <a:t>קוד רקורסיבי חייב להכיל תנאי עצירה (אחרת הקוד רץ לנצח).</a:t>
                </a:r>
              </a:p>
              <a:p>
                <a:pPr algn="r" rtl="1"/>
                <a:r>
                  <a:rPr lang="he-IL" dirty="0">
                    <a:solidFill>
                      <a:schemeClr val="tx2"/>
                    </a:solidFill>
                  </a:rPr>
                  <a:t>לדוגמה: פונקציה לחישוב חזקה: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𝑡𝑖𝑚𝑒𝑠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he-IL" dirty="0">
                  <a:solidFill>
                    <a:schemeClr val="tx2"/>
                  </a:solidFill>
                </a:endParaRPr>
              </a:p>
              <a:p>
                <a:endParaRPr lang="he-IL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Public static int power(int </a:t>
                </a:r>
                <a:r>
                  <a:rPr lang="en-US" dirty="0" err="1">
                    <a:solidFill>
                      <a:schemeClr val="tx2"/>
                    </a:solidFill>
                  </a:rPr>
                  <a:t>a,int</a:t>
                </a:r>
                <a:r>
                  <a:rPr lang="en-US" dirty="0">
                    <a:solidFill>
                      <a:schemeClr val="tx2"/>
                    </a:solidFill>
                  </a:rPr>
                  <a:t> b){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	if (b==0) return 1;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	return (a*power(a,b-1));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FD3224F-B5C8-4765-975B-1A51D86C0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9872871" cy="4038600"/>
              </a:xfrm>
              <a:blipFill>
                <a:blip r:embed="rId3"/>
                <a:stretch>
                  <a:fillRect l="-803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34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B82B-14C6-C21A-5EE9-37C84BD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280" y="174171"/>
            <a:ext cx="9875520" cy="1356360"/>
          </a:xfrm>
        </p:spPr>
        <p:txBody>
          <a:bodyPr/>
          <a:lstStyle/>
          <a:p>
            <a:pPr algn="r" rtl="1"/>
            <a:r>
              <a:rPr 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טסטים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tests</a:t>
            </a:r>
            <a:r>
              <a:rPr 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שקף מתרגול 3!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3719-1B2B-FB99-DCB5-7768E334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095"/>
            <a:ext cx="10515600" cy="5687387"/>
          </a:xfrm>
        </p:spPr>
        <p:txBody>
          <a:bodyPr>
            <a:normAutofit fontScale="47500" lnSpcReduction="20000"/>
          </a:bodyPr>
          <a:lstStyle/>
          <a:p>
            <a:pPr algn="r" rtl="1"/>
            <a:r>
              <a:rPr lang="he-IL" sz="4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הטסטים(בדיקות)מאפשרות לנו לבדוק חלקים קטנים של הקוד(לרוב פונקציות שהגדרנו) באופן עצמאי, כדי לוודא שהם עובדים כמצופה.</a:t>
            </a:r>
          </a:p>
          <a:p>
            <a:pPr algn="r" rtl="1"/>
            <a:r>
              <a:rPr lang="he-IL" sz="5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דוגמאות</a:t>
            </a:r>
            <a:r>
              <a:rPr lang="he-IL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static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org.junit.Assert.assertEquals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org.junit.Test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SimpleTest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@Test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testAddNumbers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testing the “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addNumbers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function we defined 2 slides ago 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 a = 2;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 b = 3;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 sum =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addNumbers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b);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assertEquals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sum);</a:t>
            </a:r>
            <a:r>
              <a:rPr lang="he-IL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compare 5 to the result of the function(sum)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e-IL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>
              <a:buNone/>
            </a:pPr>
            <a:r>
              <a:rPr lang="he-IL" sz="36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אם תוצאת הטסט שגויה, נראה את זה כפלט על המסך. אם התוצאה של </a:t>
            </a:r>
            <a:r>
              <a:rPr lang="en-US" sz="3600" b="1" u="sng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assertEquals</a:t>
            </a:r>
            <a:r>
              <a:rPr lang="he-IL" sz="36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נכונה, לא נראה כלום.</a:t>
            </a:r>
            <a:endParaRPr lang="en-US" sz="3600" b="1" u="sng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3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08201B-9982-4222-B2ED-553A7FAA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>
            <a:noAutofit/>
          </a:bodyPr>
          <a:lstStyle/>
          <a:p>
            <a:pPr algn="r" rtl="1"/>
            <a:r>
              <a:rPr lang="he-IL" sz="3200" dirty="0"/>
              <a:t>תרגילים – כל הפונקציות יהיו באותו קוד!.</a:t>
            </a:r>
            <a:br>
              <a:rPr lang="he-IL" sz="3200" dirty="0"/>
            </a:br>
            <a:r>
              <a:rPr lang="he-IL" sz="3200" dirty="0"/>
              <a:t>לכל פונקציה הוסיפו גם בדיקות בעזרת </a:t>
            </a:r>
            <a:r>
              <a:rPr lang="en-US" sz="3200" dirty="0" err="1"/>
              <a:t>UnitTesting</a:t>
            </a:r>
            <a:r>
              <a:rPr lang="he-IL" sz="3200" dirty="0"/>
              <a:t>!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561F5C-1069-4270-85D9-7976A9219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5672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>
                <a:solidFill>
                  <a:schemeClr val="tx2"/>
                </a:solidFill>
              </a:rPr>
              <a:t>1. כתבו פונקציה הקולטת שתי מחרוזות, ובודקת האם הן זהות. אין להשתמש בפונקציית </a:t>
            </a:r>
            <a:r>
              <a:rPr lang="en-US" dirty="0">
                <a:solidFill>
                  <a:schemeClr val="tx2"/>
                </a:solidFill>
              </a:rPr>
              <a:t>equals</a:t>
            </a:r>
            <a:r>
              <a:rPr lang="he-IL" dirty="0">
                <a:solidFill>
                  <a:schemeClr val="tx2"/>
                </a:solidFill>
              </a:rPr>
              <a:t>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Public static Boolean </a:t>
            </a:r>
            <a:r>
              <a:rPr lang="en-US" dirty="0" err="1">
                <a:solidFill>
                  <a:schemeClr val="tx2"/>
                </a:solidFill>
              </a:rPr>
              <a:t>isEqual</a:t>
            </a:r>
            <a:r>
              <a:rPr lang="en-US" dirty="0">
                <a:solidFill>
                  <a:schemeClr val="tx2"/>
                </a:solidFill>
              </a:rPr>
              <a:t>(String a, String b){ //write your code here}</a:t>
            </a:r>
            <a:endParaRPr lang="he-IL" dirty="0">
              <a:solidFill>
                <a:schemeClr val="tx2"/>
              </a:solidFill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chemeClr val="tx2"/>
                </a:solidFill>
              </a:rPr>
              <a:t>2. כתבו פונקציה הקולטת מחרוזת ומחזירה </a:t>
            </a:r>
            <a:r>
              <a:rPr lang="en-US" dirty="0">
                <a:solidFill>
                  <a:schemeClr val="tx2"/>
                </a:solidFill>
              </a:rPr>
              <a:t>true</a:t>
            </a:r>
            <a:r>
              <a:rPr lang="he-IL" dirty="0">
                <a:solidFill>
                  <a:schemeClr val="tx2"/>
                </a:solidFill>
              </a:rPr>
              <a:t> אם היא סימטרית. אחרת </a:t>
            </a:r>
            <a:r>
              <a:rPr lang="en-US" dirty="0">
                <a:solidFill>
                  <a:schemeClr val="tx2"/>
                </a:solidFill>
              </a:rPr>
              <a:t>false</a:t>
            </a:r>
            <a:r>
              <a:rPr lang="he-IL" dirty="0">
                <a:solidFill>
                  <a:schemeClr val="tx2"/>
                </a:solidFill>
              </a:rPr>
              <a:t>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Public static </a:t>
            </a:r>
            <a:r>
              <a:rPr lang="en-US" dirty="0" err="1">
                <a:solidFill>
                  <a:schemeClr val="tx2"/>
                </a:solidFill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isSymetric</a:t>
            </a:r>
            <a:r>
              <a:rPr lang="en-US" dirty="0">
                <a:solidFill>
                  <a:schemeClr val="tx2"/>
                </a:solidFill>
              </a:rPr>
              <a:t>(String str){}</a:t>
            </a:r>
          </a:p>
          <a:p>
            <a:pPr marL="0" indent="0" algn="r" rtl="1">
              <a:buNone/>
            </a:pPr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he-IL" dirty="0">
                <a:solidFill>
                  <a:schemeClr val="tx2"/>
                </a:solidFill>
              </a:rPr>
              <a:t>. כתבו פונקציה הקולטת מחרוזת והופכת אותה. כמו כן, היא מדפיסה את המחרוזת ההפוכה.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Public static String reverse(String str){}</a:t>
            </a:r>
          </a:p>
          <a:p>
            <a:pPr marL="0" indent="0" algn="r" rtl="1">
              <a:buNone/>
            </a:pPr>
            <a:r>
              <a:rPr lang="he-IL" dirty="0">
                <a:solidFill>
                  <a:schemeClr val="tx2"/>
                </a:solidFill>
              </a:rPr>
              <a:t>4. כתבו פונקציה שקולטת מחרוזת ומחזירה כמה פעמים התו הראשון מופיע.</a:t>
            </a:r>
          </a:p>
          <a:p>
            <a:pPr marL="0" indent="0" algn="r" rtl="1">
              <a:buNone/>
            </a:pPr>
            <a:r>
              <a:rPr lang="he-IL" dirty="0">
                <a:solidFill>
                  <a:schemeClr val="tx2"/>
                </a:solidFill>
              </a:rPr>
              <a:t>דוגמה: אם </a:t>
            </a:r>
            <a:r>
              <a:rPr lang="en-US" dirty="0">
                <a:solidFill>
                  <a:schemeClr val="tx2"/>
                </a:solidFill>
              </a:rPr>
              <a:t>str=“</a:t>
            </a:r>
            <a:r>
              <a:rPr lang="en-US" dirty="0" err="1">
                <a:solidFill>
                  <a:schemeClr val="tx2"/>
                </a:solidFill>
              </a:rPr>
              <a:t>aabcdxabybza</a:t>
            </a:r>
            <a:r>
              <a:rPr lang="en-US" dirty="0">
                <a:solidFill>
                  <a:schemeClr val="tx2"/>
                </a:solidFill>
              </a:rPr>
              <a:t>”</a:t>
            </a:r>
            <a:r>
              <a:rPr lang="he-IL" dirty="0">
                <a:solidFill>
                  <a:schemeClr val="tx2"/>
                </a:solidFill>
              </a:rPr>
              <a:t> אזי הפלט הוא 4, כי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he-IL" dirty="0">
                <a:solidFill>
                  <a:schemeClr val="tx2"/>
                </a:solidFill>
              </a:rPr>
              <a:t> מופיע 4 פעמים.</a:t>
            </a:r>
          </a:p>
        </p:txBody>
      </p:sp>
    </p:spTree>
    <p:extLst>
      <p:ext uri="{BB962C8B-B14F-4D97-AF65-F5344CB8AC3E}">
        <p14:creationId xmlns:p14="http://schemas.microsoft.com/office/powerpoint/2010/main" val="249579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2C9B4CB-4A54-4D54-B83D-EE18EAE97E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4639" y="468367"/>
                <a:ext cx="10515600" cy="5921266"/>
              </a:xfrm>
            </p:spPr>
            <p:txBody>
              <a:bodyPr/>
              <a:lstStyle/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he-IL" dirty="0">
                    <a:solidFill>
                      <a:schemeClr val="tx2"/>
                    </a:solidFill>
                  </a:rPr>
                  <a:t>5. כתבו פונקציה שקולטת מחרוזת המורכבת מכמה מילים, ומחזירה כמה מילים מופיעות במחרוזת. המילים מופרדות בעזרת רווח יחיד.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Public static int </a:t>
                </a:r>
                <a:r>
                  <a:rPr lang="en-US" dirty="0" err="1">
                    <a:solidFill>
                      <a:schemeClr val="tx2"/>
                    </a:solidFill>
                  </a:rPr>
                  <a:t>howManyWords</a:t>
                </a:r>
                <a:r>
                  <a:rPr lang="en-US" dirty="0">
                    <a:solidFill>
                      <a:schemeClr val="tx2"/>
                    </a:solidFill>
                  </a:rPr>
                  <a:t>(String str){}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he-IL" dirty="0">
                    <a:solidFill>
                      <a:schemeClr val="tx2"/>
                    </a:solidFill>
                  </a:rPr>
                  <a:t>6. כתבו פונקציה הקולטת המורכבת משלושה תווים באנגלית, וממיינת אותה בסדר עולה. לדוגמה: </a:t>
                </a:r>
                <a:r>
                  <a:rPr lang="en-US" dirty="0">
                    <a:solidFill>
                      <a:schemeClr val="tx2"/>
                    </a:solidFill>
                  </a:rPr>
                  <a:t>str=“</a:t>
                </a:r>
                <a:r>
                  <a:rPr lang="en-US" dirty="0" err="1">
                    <a:solidFill>
                      <a:schemeClr val="tx2"/>
                    </a:solidFill>
                  </a:rPr>
                  <a:t>pfz</a:t>
                </a:r>
                <a:r>
                  <a:rPr lang="en-US" dirty="0">
                    <a:solidFill>
                      <a:schemeClr val="tx2"/>
                    </a:solidFill>
                  </a:rPr>
                  <a:t>”</a:t>
                </a:r>
                <a:r>
                  <a:rPr lang="he-IL" dirty="0">
                    <a:solidFill>
                      <a:schemeClr val="tx2"/>
                    </a:solidFill>
                  </a:rPr>
                  <a:t> -&gt; </a:t>
                </a:r>
                <a:r>
                  <a:rPr lang="en-US" dirty="0">
                    <a:solidFill>
                      <a:schemeClr val="tx2"/>
                    </a:solidFill>
                  </a:rPr>
                  <a:t>new str = “</a:t>
                </a:r>
                <a:r>
                  <a:rPr lang="en-US" dirty="0" err="1">
                    <a:solidFill>
                      <a:schemeClr val="tx2"/>
                    </a:solidFill>
                  </a:rPr>
                  <a:t>fpz</a:t>
                </a:r>
                <a:r>
                  <a:rPr lang="en-US" dirty="0">
                    <a:solidFill>
                      <a:schemeClr val="tx2"/>
                    </a:solidFill>
                  </a:rPr>
                  <a:t>”</a:t>
                </a:r>
                <a:r>
                  <a:rPr lang="he-IL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Public static String sort(String str){}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he-IL" dirty="0">
                    <a:solidFill>
                      <a:schemeClr val="tx2"/>
                    </a:solidFill>
                  </a:rPr>
                  <a:t>7. כתבו פונקציה הקולטת מספר שלם ומחזירה את הספרה הכי גדולה שלו.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Public static int </a:t>
                </a:r>
                <a:r>
                  <a:rPr lang="en-US" dirty="0" err="1">
                    <a:solidFill>
                      <a:schemeClr val="tx2"/>
                    </a:solidFill>
                  </a:rPr>
                  <a:t>greatestDigit</a:t>
                </a:r>
                <a:r>
                  <a:rPr lang="en-US" dirty="0">
                    <a:solidFill>
                      <a:schemeClr val="tx2"/>
                    </a:solidFill>
                  </a:rPr>
                  <a:t>(int num){}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he-IL" dirty="0">
                    <a:solidFill>
                      <a:schemeClr val="tx2"/>
                    </a:solidFill>
                  </a:rPr>
                  <a:t>8. כתבו פונקציה רקורסיבית המקבלת מספר </a:t>
                </a:r>
                <a:r>
                  <a:rPr lang="en-US" dirty="0">
                    <a:solidFill>
                      <a:schemeClr val="tx2"/>
                    </a:solidFill>
                  </a:rPr>
                  <a:t>n</a:t>
                </a:r>
                <a:r>
                  <a:rPr lang="he-IL" dirty="0">
                    <a:solidFill>
                      <a:schemeClr val="tx2"/>
                    </a:solidFill>
                  </a:rPr>
                  <a:t> ומחזירה את </a:t>
                </a:r>
                <a:r>
                  <a:rPr lang="en-US" dirty="0">
                    <a:solidFill>
                      <a:schemeClr val="tx2"/>
                    </a:solidFill>
                  </a:rPr>
                  <a:t>n!</a:t>
                </a:r>
                <a:r>
                  <a:rPr lang="he-IL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Public static int factorial(int n){}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he-IL" dirty="0">
                    <a:solidFill>
                      <a:schemeClr val="tx2"/>
                    </a:solidFill>
                  </a:rPr>
                  <a:t>9. כתבו פונקציה רקורסיבית המקבלת מספר </a:t>
                </a:r>
                <a:r>
                  <a:rPr lang="en-US" dirty="0">
                    <a:solidFill>
                      <a:schemeClr val="tx2"/>
                    </a:solidFill>
                  </a:rPr>
                  <a:t>n</a:t>
                </a:r>
                <a:r>
                  <a:rPr lang="he-IL" dirty="0">
                    <a:solidFill>
                      <a:schemeClr val="tx2"/>
                    </a:solidFill>
                  </a:rPr>
                  <a:t> ומחזירה את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he-IL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0" indent="0" rtl="1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Public static int sum(int n){}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endParaRPr lang="he-IL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2C9B4CB-4A54-4D54-B83D-EE18EAE97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4639" y="468367"/>
                <a:ext cx="10515600" cy="5921266"/>
              </a:xfrm>
              <a:blipFill>
                <a:blip r:embed="rId2"/>
                <a:stretch>
                  <a:fillRect l="-754" t="-721" r="-812" b="-7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40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5BF6373-0D5C-4595-9BA0-0B68EF48BA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4470" y="301841"/>
                <a:ext cx="10515600" cy="6556159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2000" dirty="0">
                    <a:solidFill>
                      <a:schemeClr val="tx2"/>
                    </a:solidFill>
                  </a:rPr>
                  <a:t>10</a:t>
                </a:r>
                <a:r>
                  <a:rPr lang="he-IL" sz="2000" dirty="0">
                    <a:solidFill>
                      <a:schemeClr val="tx2"/>
                    </a:solidFill>
                  </a:rPr>
                  <a:t>. כתבו פונקציה רקורסיבית המקבלת מספר טבעי </a:t>
                </a:r>
                <a:r>
                  <a:rPr lang="en-US" sz="2000" dirty="0">
                    <a:solidFill>
                      <a:schemeClr val="tx2"/>
                    </a:solidFill>
                  </a:rPr>
                  <a:t>num</a:t>
                </a:r>
                <a:r>
                  <a:rPr lang="he-IL" sz="2000" dirty="0">
                    <a:solidFill>
                      <a:schemeClr val="tx2"/>
                    </a:solidFill>
                  </a:rPr>
                  <a:t> ומחזירה שורה של כוכביות באורך </a:t>
                </a:r>
                <a:r>
                  <a:rPr lang="en-US" sz="2000" dirty="0">
                    <a:solidFill>
                      <a:schemeClr val="tx2"/>
                    </a:solidFill>
                  </a:rPr>
                  <a:t>num</a:t>
                </a:r>
                <a:r>
                  <a:rPr lang="he-IL" sz="2000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chemeClr val="tx2"/>
                    </a:solidFill>
                  </a:rPr>
                  <a:t>Public static void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starLine</a:t>
                </a:r>
                <a:r>
                  <a:rPr lang="en-US" sz="2000" dirty="0">
                    <a:solidFill>
                      <a:schemeClr val="tx2"/>
                    </a:solidFill>
                  </a:rPr>
                  <a:t>(int num){}</a:t>
                </a:r>
              </a:p>
              <a:p>
                <a:pPr marL="0" indent="0" algn="l" rtl="1"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11. כתבו פונקציה רקורסיבית המקבלת מספר טבעי </a:t>
                </a:r>
                <a:r>
                  <a:rPr lang="en-US" sz="2000" dirty="0">
                    <a:solidFill>
                      <a:schemeClr val="tx2"/>
                    </a:solidFill>
                  </a:rPr>
                  <a:t>num</a:t>
                </a:r>
                <a:r>
                  <a:rPr lang="he-IL" sz="2000" dirty="0">
                    <a:solidFill>
                      <a:schemeClr val="tx2"/>
                    </a:solidFill>
                  </a:rPr>
                  <a:t> ומדפיסה משולש ישר זווית ושווה שוקיים של כוכביות, שאורך הניצבים שלו הוא </a:t>
                </a:r>
                <a:r>
                  <a:rPr lang="en-US" sz="2000" dirty="0">
                    <a:solidFill>
                      <a:schemeClr val="tx2"/>
                    </a:solidFill>
                  </a:rPr>
                  <a:t>num</a:t>
                </a:r>
                <a:r>
                  <a:rPr lang="he-IL" sz="2000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chemeClr val="tx2"/>
                    </a:solidFill>
                  </a:rPr>
                  <a:t>Public static void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starTriangle</a:t>
                </a:r>
                <a:r>
                  <a:rPr lang="en-US" sz="2000" dirty="0">
                    <a:solidFill>
                      <a:schemeClr val="tx2"/>
                    </a:solidFill>
                  </a:rPr>
                  <a:t>(int num){}</a:t>
                </a:r>
              </a:p>
              <a:p>
                <a:pPr marL="0" indent="0" algn="r" rtl="1"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12. סדרת </a:t>
                </a:r>
                <a:r>
                  <a:rPr lang="he-IL" sz="2000" dirty="0" err="1">
                    <a:solidFill>
                      <a:schemeClr val="tx2"/>
                    </a:solidFill>
                  </a:rPr>
                  <a:t>פיבונאצ'י</a:t>
                </a:r>
                <a:r>
                  <a:rPr lang="he-IL" sz="2000" dirty="0">
                    <a:solidFill>
                      <a:schemeClr val="tx2"/>
                    </a:solidFill>
                  </a:rPr>
                  <a:t> מוגדרת כך:</a:t>
                </a:r>
                <a:br>
                  <a:rPr lang="en-US" sz="2000" dirty="0">
                    <a:solidFill>
                      <a:schemeClr val="tx2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solidFill>
                    <a:schemeClr val="tx2"/>
                  </a:solidFill>
                </a:endParaRPr>
              </a:p>
              <a:p>
                <a:pPr marL="0" indent="0" algn="l" rtl="1"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כתבו פונקציה רקורסיבית המקבלת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000" dirty="0">
                    <a:solidFill>
                      <a:schemeClr val="tx2"/>
                    </a:solidFill>
                  </a:rPr>
                  <a:t> ומחשבת את האיבר </a:t>
                </a:r>
                <a:r>
                  <a:rPr lang="he-IL" sz="2000" dirty="0" err="1">
                    <a:solidFill>
                      <a:schemeClr val="tx2"/>
                    </a:solidFill>
                  </a:rPr>
                  <a:t>הפיבונאצ'י</a:t>
                </a:r>
                <a:r>
                  <a:rPr lang="he-IL" sz="2000" dirty="0">
                    <a:solidFill>
                      <a:schemeClr val="tx2"/>
                    </a:solidFill>
                  </a:rPr>
                  <a:t> ה-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000" dirty="0">
                    <a:solidFill>
                      <a:schemeClr val="tx2"/>
                    </a:solidFill>
                  </a:rPr>
                  <a:t>-י.</a:t>
                </a: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chemeClr val="tx2"/>
                    </a:solidFill>
                  </a:rPr>
                  <a:t>Public static int fib(int n){}</a:t>
                </a:r>
              </a:p>
              <a:p>
                <a:pPr marL="0" indent="0" algn="r" rtl="1"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13. מספר קטלן רקורסיבי מחושב בצורה הבאה:</a:t>
                </a:r>
                <a:endParaRPr lang="en-US" sz="2000" dirty="0">
                  <a:solidFill>
                    <a:schemeClr val="tx2"/>
                  </a:solidFill>
                </a:endParaRPr>
              </a:p>
              <a:p>
                <a:pPr marL="0" indent="0" algn="r" rtl="1">
                  <a:buNone/>
                </a:pPr>
                <a:br>
                  <a:rPr lang="en-US" sz="2000" dirty="0">
                    <a:solidFill>
                      <a:schemeClr val="tx2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e-IL" sz="2000" dirty="0">
                  <a:solidFill>
                    <a:schemeClr val="tx2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כתבו פונקציה הקולטת מספר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000" dirty="0">
                    <a:solidFill>
                      <a:schemeClr val="tx2"/>
                    </a:solidFill>
                  </a:rPr>
                  <a:t> ומחזירה את מספר הקטלן ה-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000" dirty="0">
                    <a:solidFill>
                      <a:schemeClr val="tx2"/>
                    </a:solidFill>
                  </a:rPr>
                  <a:t>-י.</a:t>
                </a:r>
              </a:p>
              <a:p>
                <a:pPr marL="0" indent="0" algn="r" rtl="1"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עבור הבדיקות: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marL="0" indent="0" algn="l" rtl="1">
                  <a:buNone/>
                </a:pPr>
                <a:endParaRPr lang="he-IL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5BF6373-0D5C-4595-9BA0-0B68EF48BA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4470" y="301841"/>
                <a:ext cx="10515600" cy="6556159"/>
              </a:xfrm>
              <a:blipFill>
                <a:blip r:embed="rId2"/>
                <a:stretch>
                  <a:fillRect l="-1275" t="-1116" r="-696" b="-2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81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8FB55FC-8A60-4F17-A430-E38B2E265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0402" y="864804"/>
                <a:ext cx="10515600" cy="4125838"/>
              </a:xfrm>
            </p:spPr>
            <p:txBody>
              <a:bodyPr>
                <a:noAutofit/>
              </a:bodyPr>
              <a:lstStyle/>
              <a:p>
                <a:pPr marL="0" indent="0" algn="r" rtl="1">
                  <a:lnSpc>
                    <a:spcPct val="150000"/>
                  </a:lnSpc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14. מספר קטלן לא רקורסיבי מחושב בצורה הבאה:</a:t>
                </a:r>
                <a:br>
                  <a:rPr lang="en-US" sz="2000" dirty="0">
                    <a:solidFill>
                      <a:schemeClr val="tx2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!⋅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!⋅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he-IL" sz="2000" dirty="0">
                  <a:solidFill>
                    <a:schemeClr val="tx2"/>
                  </a:solidFill>
                </a:endParaRPr>
              </a:p>
              <a:p>
                <a:pPr marL="0" indent="0" algn="r" rtl="1">
                  <a:lnSpc>
                    <a:spcPct val="150000"/>
                  </a:lnSpc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כתבו פונקציה המקבלת מספר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000" dirty="0">
                    <a:solidFill>
                      <a:schemeClr val="tx2"/>
                    </a:solidFill>
                  </a:rPr>
                  <a:t> ומחשבת את מספר קטלן ה-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000" dirty="0">
                    <a:solidFill>
                      <a:schemeClr val="tx2"/>
                    </a:solidFill>
                  </a:rPr>
                  <a:t>-י. </a:t>
                </a: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:r>
                  <a:rPr lang="en-US" sz="2000" dirty="0">
                    <a:solidFill>
                      <a:schemeClr val="tx2"/>
                    </a:solidFill>
                  </a:rPr>
                  <a:t>Public static int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Catlan</a:t>
                </a:r>
                <a:r>
                  <a:rPr lang="en-US" sz="2000" dirty="0">
                    <a:solidFill>
                      <a:schemeClr val="tx2"/>
                    </a:solidFill>
                  </a:rPr>
                  <a:t>(int n){}</a:t>
                </a:r>
              </a:p>
              <a:p>
                <a:pPr marL="0" indent="0" algn="r" rtl="1">
                  <a:lnSpc>
                    <a:spcPct val="150000"/>
                  </a:lnSpc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15. </a:t>
                </a:r>
                <a:r>
                  <a:rPr lang="he-IL" sz="2000" u="sng" dirty="0">
                    <a:solidFill>
                      <a:schemeClr val="tx2"/>
                    </a:solidFill>
                  </a:rPr>
                  <a:t>שאלת אתגר</a:t>
                </a:r>
                <a:r>
                  <a:rPr lang="he-IL" sz="2000" dirty="0">
                    <a:solidFill>
                      <a:schemeClr val="tx2"/>
                    </a:solidFill>
                  </a:rPr>
                  <a:t>: הפונקציה משאלה 14 "מתפוצצת" די מהר, כלומר, עוברת את טווח הייצוג עבור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000" dirty="0">
                    <a:solidFill>
                      <a:schemeClr val="tx2"/>
                    </a:solidFill>
                  </a:rPr>
                  <a:t> יחסית קטן. כתבו פונקציה משופרת שיכולה למצוא את מספרי קטלן רחוק יותר ממה שהגעת בפונקציה הקודמת.</a:t>
                </a:r>
              </a:p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* עוד שאלה אחרונה בשקף הבא.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8FB55FC-8A60-4F17-A430-E38B2E265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0402" y="864804"/>
                <a:ext cx="10515600" cy="4125838"/>
              </a:xfrm>
              <a:blipFill>
                <a:blip r:embed="rId2"/>
                <a:stretch>
                  <a:fillRect l="-580" r="-1333" b="-20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45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7A56-8895-E2EB-F43E-6BF80D2C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171" y="-139165"/>
            <a:ext cx="10515600" cy="1325563"/>
          </a:xfrm>
        </p:spPr>
        <p:txBody>
          <a:bodyPr/>
          <a:lstStyle/>
          <a:p>
            <a:pPr algn="r" rtl="1"/>
            <a:r>
              <a:rPr lang="he-IL" dirty="0"/>
              <a:t>תזכורת לנפה של ארטוסתנס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C2AADD-A124-F248-8941-B6402D0558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630" y="846066"/>
            <a:ext cx="3712739" cy="307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62550F-7F2A-567D-7EC1-457E42FA881B}"/>
                  </a:ext>
                </a:extLst>
              </p:cNvPr>
              <p:cNvSpPr txBox="1"/>
              <p:nvPr/>
            </p:nvSpPr>
            <p:spPr>
              <a:xfrm>
                <a:off x="707687" y="4114401"/>
                <a:ext cx="10776624" cy="2312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r" rtl="1">
                  <a:buNone/>
                </a:pPr>
                <a:r>
                  <a:rPr lang="he-IL" sz="2400" dirty="0"/>
                  <a:t>16. מספר ראשוני הוא מספר המתחלק ללא שארית אך ורק בעצמו וב-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sz="2400" dirty="0"/>
                  <a:t>. טענה: אם מספר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400" dirty="0"/>
                  <a:t> אינו ראשוני, הוא מתחלק במספר הקטן-שווה ל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he-IL" sz="2400" dirty="0"/>
                  <a:t>.</a:t>
                </a:r>
              </a:p>
              <a:p>
                <a:pPr marL="0" indent="0" algn="r" rtl="1">
                  <a:buNone/>
                </a:pPr>
                <a:r>
                  <a:rPr lang="he-IL" sz="2400" dirty="0"/>
                  <a:t>אתגר: כתבו פונקציה הקולטת מספר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400" dirty="0"/>
                  <a:t> ומחזירה משתנה המחזיק את כל הראשוניים עד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400" dirty="0"/>
                  <a:t>. יש להשתמש בזיכרון מינימלי – אין לבנות מערך גדול מראש ולצמצם אותו בהתאם לכמות הראשוניים בפועל.</a:t>
                </a:r>
              </a:p>
              <a:p>
                <a:pPr algn="r" rtl="1"/>
                <a:endParaRPr lang="en-IL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62550F-7F2A-567D-7EC1-457E42FA8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87" y="4114401"/>
                <a:ext cx="10776624" cy="2312428"/>
              </a:xfrm>
              <a:prstGeom prst="rect">
                <a:avLst/>
              </a:prstGeom>
              <a:blipFill>
                <a:blip r:embed="rId3"/>
                <a:stretch>
                  <a:fillRect t="-2375" r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109871"/>
      </p:ext>
    </p:extLst>
  </p:cSld>
  <p:clrMapOvr>
    <a:masterClrMapping/>
  </p:clrMapOvr>
</p:sld>
</file>

<file path=ppt/theme/theme1.xml><?xml version="1.0" encoding="utf-8"?>
<a:theme xmlns:a="http://schemas.openxmlformats.org/drawingml/2006/main" name="בסיס">
  <a:themeElements>
    <a:clrScheme name="בסיס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בסיס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בסיס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TM03457444[[fn=בסיס]]</Template>
  <TotalTime>142</TotalTime>
  <Words>933</Words>
  <Application>Microsoft Office PowerPoint</Application>
  <PresentationFormat>מסך רחב</PresentationFormat>
  <Paragraphs>76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Cambria Math</vt:lpstr>
      <vt:lpstr>Corbel</vt:lpstr>
      <vt:lpstr>Times New Roman</vt:lpstr>
      <vt:lpstr>בסיס</vt:lpstr>
      <vt:lpstr>תרגול 4</vt:lpstr>
      <vt:lpstr>מחרוזות – שקף מתרגול 2!</vt:lpstr>
      <vt:lpstr>רקורסיה</vt:lpstr>
      <vt:lpstr>טסטים – unit tests – שקף מתרגול 3!</vt:lpstr>
      <vt:lpstr>תרגילים – כל הפונקציות יהיו באותו קוד!. לכל פונקציה הוסיפו גם בדיקות בעזרת UnitTesting!</vt:lpstr>
      <vt:lpstr>מצגת של PowerPoint‏</vt:lpstr>
      <vt:lpstr>מצגת של PowerPoint‏</vt:lpstr>
      <vt:lpstr>מצגת של PowerPoint‏</vt:lpstr>
      <vt:lpstr>תזכורת לנפה של ארטוסתנס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4</dc:title>
  <dc:creator>דורון מור/Doron Mor</dc:creator>
  <cp:lastModifiedBy>משה עופר</cp:lastModifiedBy>
  <cp:revision>8</cp:revision>
  <dcterms:created xsi:type="dcterms:W3CDTF">2024-01-23T10:26:38Z</dcterms:created>
  <dcterms:modified xsi:type="dcterms:W3CDTF">2024-03-12T11:17:45Z</dcterms:modified>
</cp:coreProperties>
</file>