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A49A-DF11-4045-9534-07AE215A2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A1FAD-377D-45D9-81FB-75A20C09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F1A7-D067-405C-9537-0E7E25C4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C8C4-833D-49C2-BC14-B689EAF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B01B-DEDE-42A6-8705-A5CE33D3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B82F-86CF-435E-9FD0-C36DF9EE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3F9A-077B-4D2C-B094-79259BC68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7065-2308-488C-8997-5D47AAE2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A791-5156-41A5-9CEB-E904956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5259-09B2-4A1F-BB88-B17C588F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B0C45-9006-43AD-B4FF-6A075EA9B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609DB-2846-4F63-A6D0-7AB00E130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5BEC-3E0C-408C-BB67-B6EB3EDB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8A2D-C24B-4BA4-B23F-9945200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5FF4-5C3F-4C12-B4C2-0387FAE4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87A5-A672-4EE2-8AE7-63669A88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B9D4-33F3-4060-B315-2E1BE09C0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D812-5A8B-4245-8279-6720F1F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16BE-0716-4BEF-A50E-92312236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D7A1-0490-4FDC-8481-C733DD2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C8F0-1B4E-40A8-A3B9-9F48755F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9BF9-C631-450C-B85E-7AF55045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1144-E22B-4AFD-98E8-8766DD4B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31F0-FAAA-4C3F-9D81-693EC9FC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4448-6C2B-40F3-BF86-2E51BE20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BEA4-43FD-489C-88A3-AA71480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2428-6B72-4012-AE01-38920626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1F38-E1E3-4AE0-8572-1E74660F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61C8-556D-440F-AF83-2C3108B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475D-ED46-45ED-8992-DD7DC128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06686-E2B4-4E7D-8CD1-A8422108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D535-5D89-49E4-BF5F-C084FC85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35BB-DF35-4730-982A-5082145B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11F2-4960-4923-920B-3C213DC6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26AE5-E53D-4508-B5DC-B1F986820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9E053-A3BF-4DD1-AECA-2D036A194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AB98A-C5B3-4DA3-A6FD-07B417B4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829B8-85A4-47B1-96AD-9FBC390D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8E8A2-9F96-4510-896D-6CC4FAFE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C8A-8A94-4FAD-A37F-10FC8C9D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FBDC-C6B4-403B-8547-DA73C30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0D70E-B219-4224-A139-9A5974DE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FBCBA-BD3C-4939-ADA4-6940750F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F4507-529A-4D76-B8A3-1116A43E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499D6-5FCB-48E1-916A-3E6E34BB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DEDF3-BE65-4B20-A544-EAF57D2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58C5-0B37-493C-9E61-E752E1B2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4BFF-258D-4E30-B53A-89DA5884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ACCB-562B-4987-93D5-A3B82442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7F764-D050-452E-A428-056782AD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B077-8EBB-45B5-BB89-46291AED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B1C3-E635-4603-9CB5-3C11CD96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2115-1C98-402B-B7B4-4D92B34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311D8-1781-4A7A-9A18-5C6146EB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7A51D-DF0D-41E6-92A6-15EB09FF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9F09-0469-46F6-A25D-6CE034A4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ADBB-4506-485C-87A3-24B7A66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92CB-C48C-4521-8195-11ED353C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271A-1A7B-4C04-AED4-7F36D47D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17BE-3929-40E8-A3DB-AD4BD8BB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7DE6-3A81-4C0B-8FEC-4C06478CE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9932-1102-4F75-A055-8B011B795B0C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A5A3-6D0D-4EED-9B3F-DAC30534F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4C9D-D898-4614-8DA7-FBAEA938C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0F1B-C790-445B-87F9-422C18A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DBF-2D2F-4E32-ABDA-299964622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Traffic Signs, Signals and Markings.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360E7-C9BC-41D2-9516-0F0257003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purpose of road traffic signs is to regulate traffic in such a way that traffic flow and road traffic safety are promoted.</a:t>
            </a:r>
          </a:p>
        </p:txBody>
      </p:sp>
    </p:spTree>
    <p:extLst>
      <p:ext uri="{BB962C8B-B14F-4D97-AF65-F5344CB8AC3E}">
        <p14:creationId xmlns:p14="http://schemas.microsoft.com/office/powerpoint/2010/main" val="306394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35C7-CF2B-4B95-A344-0BC629A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6" y="571554"/>
            <a:ext cx="3054826" cy="2330672"/>
          </a:xfrm>
        </p:spPr>
        <p:txBody>
          <a:bodyPr>
            <a:noAutofit/>
          </a:bodyPr>
          <a:lstStyle/>
          <a:p>
            <a:r>
              <a:rPr lang="en-US" b="1" dirty="0"/>
              <a:t>Name: </a:t>
            </a:r>
            <a:br>
              <a:rPr lang="en-US" b="1" dirty="0"/>
            </a:br>
            <a:r>
              <a:rPr lang="en-US" dirty="0"/>
              <a:t>Stop Sign</a:t>
            </a:r>
            <a:br>
              <a:rPr lang="en-US" dirty="0"/>
            </a:br>
            <a:br>
              <a:rPr lang="en-US" dirty="0"/>
            </a:br>
            <a:r>
              <a:rPr lang="en-US" sz="1800" b="1" dirty="0"/>
              <a:t>Purpose: </a:t>
            </a:r>
            <a:br>
              <a:rPr lang="en-US" sz="1800" b="1" dirty="0"/>
            </a:br>
            <a:r>
              <a:rPr lang="en-US" sz="1800" dirty="0"/>
              <a:t>To bring traffic to a stop.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F2B26D-2E07-4242-800A-F82BDFF6F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571554"/>
            <a:ext cx="1857921" cy="18803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6440-4457-4510-9516-61904043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902226"/>
            <a:ext cx="5828672" cy="2332383"/>
          </a:xfrm>
        </p:spPr>
        <p:txBody>
          <a:bodyPr>
            <a:normAutofit/>
          </a:bodyPr>
          <a:lstStyle/>
          <a:p>
            <a:r>
              <a:rPr lang="en-US" sz="1800" b="1" dirty="0"/>
              <a:t>What must you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Bring your vehicle to a stop behind the stop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stop line, the front of the vehicle must come to a stand still in line with the stop 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a three or four way stop, you may not move off before all the other vehicles which stopped before you have moved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only when it is safe.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A4823-81DD-47F3-AADD-259EDF6CAC1C}"/>
              </a:ext>
            </a:extLst>
          </p:cNvPr>
          <p:cNvGraphicFramePr>
            <a:graphicFrameLocks noGrp="1"/>
          </p:cNvGraphicFramePr>
          <p:nvPr/>
        </p:nvGraphicFramePr>
        <p:xfrm>
          <a:off x="490330" y="450574"/>
          <a:ext cx="6228522" cy="4757530"/>
        </p:xfrm>
        <a:graphic>
          <a:graphicData uri="http://schemas.openxmlformats.org/drawingml/2006/table">
            <a:tbl>
              <a:tblPr/>
              <a:tblGrid>
                <a:gridCol w="6228522">
                  <a:extLst>
                    <a:ext uri="{9D8B030D-6E8A-4147-A177-3AD203B41FA5}">
                      <a16:colId xmlns:a16="http://schemas.microsoft.com/office/drawing/2014/main" val="3805749530"/>
                    </a:ext>
                  </a:extLst>
                </a:gridCol>
              </a:tblGrid>
              <a:tr h="4757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0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A4823-81DD-47F3-AADD-259EDF6CA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108"/>
              </p:ext>
            </p:extLst>
          </p:nvPr>
        </p:nvGraphicFramePr>
        <p:xfrm>
          <a:off x="490330" y="450574"/>
          <a:ext cx="6228522" cy="3564835"/>
        </p:xfrm>
        <a:graphic>
          <a:graphicData uri="http://schemas.openxmlformats.org/drawingml/2006/table">
            <a:tbl>
              <a:tblPr/>
              <a:tblGrid>
                <a:gridCol w="6228522">
                  <a:extLst>
                    <a:ext uri="{9D8B030D-6E8A-4147-A177-3AD203B41FA5}">
                      <a16:colId xmlns:a16="http://schemas.microsoft.com/office/drawing/2014/main" val="3805749530"/>
                    </a:ext>
                  </a:extLst>
                </a:gridCol>
              </a:tblGrid>
              <a:tr h="3564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06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F735C7-CF2B-4B95-A344-0BC629A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5" y="571554"/>
            <a:ext cx="3970752" cy="2569211"/>
          </a:xfrm>
        </p:spPr>
        <p:txBody>
          <a:bodyPr>
            <a:noAutofit/>
          </a:bodyPr>
          <a:lstStyle/>
          <a:p>
            <a:r>
              <a:rPr lang="en-US" b="1" dirty="0"/>
              <a:t>Name: </a:t>
            </a:r>
            <a:br>
              <a:rPr lang="en-US" b="1" dirty="0"/>
            </a:br>
            <a:r>
              <a:rPr lang="en-US" dirty="0"/>
              <a:t>Yield Sign</a:t>
            </a:r>
            <a:br>
              <a:rPr lang="en-US" dirty="0"/>
            </a:br>
            <a:br>
              <a:rPr lang="en-US" dirty="0"/>
            </a:br>
            <a:r>
              <a:rPr lang="en-US" sz="1800" b="1" dirty="0"/>
              <a:t>Purpose: </a:t>
            </a:r>
            <a:br>
              <a:rPr lang="en-US" sz="1800" b="1" dirty="0"/>
            </a:br>
            <a:r>
              <a:rPr lang="en-US" sz="1800" dirty="0"/>
              <a:t>To indicate that you must yield to other traffic.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F2B26D-2E07-4242-800A-F82BDFF6F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87" y="696286"/>
            <a:ext cx="1969591" cy="18878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6440-4457-4510-9516-61904043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902226"/>
            <a:ext cx="5828672" cy="1113183"/>
          </a:xfrm>
        </p:spPr>
        <p:txBody>
          <a:bodyPr>
            <a:normAutofit/>
          </a:bodyPr>
          <a:lstStyle/>
          <a:p>
            <a:r>
              <a:rPr lang="en-US" sz="1800" b="1" dirty="0"/>
              <a:t>What must you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other traffic is approaching the intersection, reduce speed and, if necessary, stop.</a:t>
            </a:r>
          </a:p>
        </p:txBody>
      </p:sp>
    </p:spTree>
    <p:extLst>
      <p:ext uri="{BB962C8B-B14F-4D97-AF65-F5344CB8AC3E}">
        <p14:creationId xmlns:p14="http://schemas.microsoft.com/office/powerpoint/2010/main" val="76968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A4823-81DD-47F3-AADD-259EDF6CAC1C}"/>
              </a:ext>
            </a:extLst>
          </p:cNvPr>
          <p:cNvGraphicFramePr>
            <a:graphicFrameLocks noGrp="1"/>
          </p:cNvGraphicFramePr>
          <p:nvPr/>
        </p:nvGraphicFramePr>
        <p:xfrm>
          <a:off x="490330" y="450574"/>
          <a:ext cx="6228522" cy="3564835"/>
        </p:xfrm>
        <a:graphic>
          <a:graphicData uri="http://schemas.openxmlformats.org/drawingml/2006/table">
            <a:tbl>
              <a:tblPr/>
              <a:tblGrid>
                <a:gridCol w="6228522">
                  <a:extLst>
                    <a:ext uri="{9D8B030D-6E8A-4147-A177-3AD203B41FA5}">
                      <a16:colId xmlns:a16="http://schemas.microsoft.com/office/drawing/2014/main" val="3805749530"/>
                    </a:ext>
                  </a:extLst>
                </a:gridCol>
              </a:tblGrid>
              <a:tr h="3564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06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F735C7-CF2B-4B95-A344-0BC629A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5" y="571554"/>
            <a:ext cx="3970752" cy="2569211"/>
          </a:xfrm>
        </p:spPr>
        <p:txBody>
          <a:bodyPr>
            <a:noAutofit/>
          </a:bodyPr>
          <a:lstStyle/>
          <a:p>
            <a:r>
              <a:rPr lang="en-US" b="1" dirty="0"/>
              <a:t>Name: </a:t>
            </a:r>
            <a:br>
              <a:rPr lang="en-US" b="1" dirty="0"/>
            </a:br>
            <a:r>
              <a:rPr lang="en-US" dirty="0"/>
              <a:t>T-Junction Sign</a:t>
            </a:r>
            <a:br>
              <a:rPr lang="en-US" dirty="0"/>
            </a:br>
            <a:br>
              <a:rPr lang="en-US" sz="1800" dirty="0"/>
            </a:br>
            <a:r>
              <a:rPr lang="en-US" sz="1800" b="1" dirty="0">
                <a:latin typeface="+mn-lt"/>
              </a:rPr>
              <a:t>Purpose: </a:t>
            </a: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To warn that you are approaching an intersection where you have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to turn sharp to the right or left.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F2B26D-2E07-4242-800A-F82BDFF6F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87" y="768443"/>
            <a:ext cx="1969591" cy="17435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6440-4457-4510-9516-61904043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902226"/>
            <a:ext cx="5828672" cy="1113183"/>
          </a:xfrm>
        </p:spPr>
        <p:txBody>
          <a:bodyPr>
            <a:normAutofit/>
          </a:bodyPr>
          <a:lstStyle/>
          <a:p>
            <a:r>
              <a:rPr lang="en-US" sz="1800" b="1" dirty="0"/>
              <a:t>What must you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out for cross-traffic. Slow down and be prepared to stop and go round the corner at a safe speed.</a:t>
            </a:r>
          </a:p>
        </p:txBody>
      </p:sp>
    </p:spTree>
    <p:extLst>
      <p:ext uri="{BB962C8B-B14F-4D97-AF65-F5344CB8AC3E}">
        <p14:creationId xmlns:p14="http://schemas.microsoft.com/office/powerpoint/2010/main" val="41533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A4823-81DD-47F3-AADD-259EDF6CA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91240"/>
              </p:ext>
            </p:extLst>
          </p:nvPr>
        </p:nvGraphicFramePr>
        <p:xfrm>
          <a:off x="490330" y="450574"/>
          <a:ext cx="6228522" cy="5721626"/>
        </p:xfrm>
        <a:graphic>
          <a:graphicData uri="http://schemas.openxmlformats.org/drawingml/2006/table">
            <a:tbl>
              <a:tblPr/>
              <a:tblGrid>
                <a:gridCol w="6228522">
                  <a:extLst>
                    <a:ext uri="{9D8B030D-6E8A-4147-A177-3AD203B41FA5}">
                      <a16:colId xmlns:a16="http://schemas.microsoft.com/office/drawing/2014/main" val="3805749530"/>
                    </a:ext>
                  </a:extLst>
                </a:gridCol>
              </a:tblGrid>
              <a:tr h="5721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06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F735C7-CF2B-4B95-A344-0BC629A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5" y="571554"/>
            <a:ext cx="3970751" cy="2092133"/>
          </a:xfrm>
        </p:spPr>
        <p:txBody>
          <a:bodyPr>
            <a:noAutofit/>
          </a:bodyPr>
          <a:lstStyle/>
          <a:p>
            <a:r>
              <a:rPr lang="en-US" b="1" dirty="0"/>
              <a:t>Name: </a:t>
            </a:r>
            <a:br>
              <a:rPr lang="en-US" b="1" dirty="0"/>
            </a:br>
            <a:r>
              <a:rPr lang="en-US" dirty="0"/>
              <a:t>Traffic Circle Sign</a:t>
            </a:r>
            <a:br>
              <a:rPr lang="en-US" dirty="0"/>
            </a:b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Purpose: </a:t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To warn that there is a traffic circle ahead where you may need to yield to other traffic.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F2B26D-2E07-4242-800A-F82BDFF6F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706175"/>
            <a:ext cx="1857921" cy="16110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6440-4457-4510-9516-61904043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902226"/>
            <a:ext cx="5828672" cy="316837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What must you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down so that you can stop or drive around the circle at a safe speed.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out for road traffic signs and markings which will tell you whether you have the right of way or whether you have to yield.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indication you have to give way to traffic approaching from the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Vehicles within a traffic circle have right of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right of way still look out for traffic in the circle which may not yield to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</a:t>
            </a:r>
            <a:r>
              <a:rPr lang="en-US" b="1" dirty="0"/>
              <a:t>Yield Sign</a:t>
            </a:r>
            <a:r>
              <a:rPr lang="en-US" dirty="0"/>
              <a:t> is displayed at the traffic circle, you must yield to any driver who crosses his yield line first before you cross yours.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755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A4823-81DD-47F3-AADD-259EDF6CAC1C}"/>
              </a:ext>
            </a:extLst>
          </p:cNvPr>
          <p:cNvGraphicFramePr>
            <a:graphicFrameLocks noGrp="1"/>
          </p:cNvGraphicFramePr>
          <p:nvPr/>
        </p:nvGraphicFramePr>
        <p:xfrm>
          <a:off x="490330" y="450574"/>
          <a:ext cx="6228522" cy="3564835"/>
        </p:xfrm>
        <a:graphic>
          <a:graphicData uri="http://schemas.openxmlformats.org/drawingml/2006/table">
            <a:tbl>
              <a:tblPr/>
              <a:tblGrid>
                <a:gridCol w="6228522">
                  <a:extLst>
                    <a:ext uri="{9D8B030D-6E8A-4147-A177-3AD203B41FA5}">
                      <a16:colId xmlns:a16="http://schemas.microsoft.com/office/drawing/2014/main" val="3805749530"/>
                    </a:ext>
                  </a:extLst>
                </a:gridCol>
              </a:tblGrid>
              <a:tr h="3564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06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F735C7-CF2B-4B95-A344-0BC629A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5" y="571555"/>
            <a:ext cx="3970752" cy="1940462"/>
          </a:xfrm>
        </p:spPr>
        <p:txBody>
          <a:bodyPr>
            <a:noAutofit/>
          </a:bodyPr>
          <a:lstStyle/>
          <a:p>
            <a:r>
              <a:rPr lang="en-US" b="1" dirty="0"/>
              <a:t>Name: </a:t>
            </a:r>
            <a:br>
              <a:rPr lang="en-US" b="1" dirty="0"/>
            </a:br>
            <a:r>
              <a:rPr lang="en-US" dirty="0"/>
              <a:t>Sharp Curve Sign</a:t>
            </a:r>
            <a:br>
              <a:rPr lang="en-US" dirty="0"/>
            </a:br>
            <a:br>
              <a:rPr lang="en-US" sz="1800" dirty="0"/>
            </a:br>
            <a:r>
              <a:rPr lang="en-US" sz="1800" b="1" dirty="0">
                <a:latin typeface="+mn-lt"/>
              </a:rPr>
              <a:t>Purpose: </a:t>
            </a: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To warn that there is a sharp curve ahead to the left or right.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F2B26D-2E07-4242-800A-F82BDFF6F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08" y="768443"/>
            <a:ext cx="1966749" cy="17435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6440-4457-4510-9516-61904043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902226"/>
            <a:ext cx="5828672" cy="1113183"/>
          </a:xfrm>
        </p:spPr>
        <p:txBody>
          <a:bodyPr>
            <a:normAutofit/>
          </a:bodyPr>
          <a:lstStyle/>
          <a:p>
            <a:r>
              <a:rPr lang="en-US" sz="1800" b="1" dirty="0"/>
              <a:t>What must you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down so that you can take the curve safely or stop within the distance that you can see.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92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A4823-81DD-47F3-AADD-259EDF6CAC1C}"/>
              </a:ext>
            </a:extLst>
          </p:cNvPr>
          <p:cNvGraphicFramePr>
            <a:graphicFrameLocks noGrp="1"/>
          </p:cNvGraphicFramePr>
          <p:nvPr/>
        </p:nvGraphicFramePr>
        <p:xfrm>
          <a:off x="490330" y="450574"/>
          <a:ext cx="6228522" cy="3564835"/>
        </p:xfrm>
        <a:graphic>
          <a:graphicData uri="http://schemas.openxmlformats.org/drawingml/2006/table">
            <a:tbl>
              <a:tblPr/>
              <a:tblGrid>
                <a:gridCol w="6228522">
                  <a:extLst>
                    <a:ext uri="{9D8B030D-6E8A-4147-A177-3AD203B41FA5}">
                      <a16:colId xmlns:a16="http://schemas.microsoft.com/office/drawing/2014/main" val="3805749530"/>
                    </a:ext>
                  </a:extLst>
                </a:gridCol>
              </a:tblGrid>
              <a:tr h="3564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063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F735C7-CF2B-4B95-A344-0BC629A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5" y="571554"/>
            <a:ext cx="3970752" cy="2120845"/>
          </a:xfrm>
        </p:spPr>
        <p:txBody>
          <a:bodyPr>
            <a:noAutofit/>
          </a:bodyPr>
          <a:lstStyle/>
          <a:p>
            <a:r>
              <a:rPr lang="en-US" b="1" dirty="0"/>
              <a:t>Name: </a:t>
            </a:r>
            <a:br>
              <a:rPr lang="en-US" b="1" dirty="0"/>
            </a:br>
            <a:r>
              <a:rPr lang="en-US" dirty="0"/>
              <a:t>Lane Ends Sign</a:t>
            </a:r>
            <a:br>
              <a:rPr lang="en-US" dirty="0"/>
            </a:br>
            <a:br>
              <a:rPr lang="en-US" sz="1800" dirty="0"/>
            </a:br>
            <a:r>
              <a:rPr lang="en-US" sz="1800" b="1" dirty="0">
                <a:latin typeface="+mn-lt"/>
              </a:rPr>
              <a:t>Purpose: </a:t>
            </a: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To warn that the double-lane road you are driving on narrows by a full lane from the right hand side.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F2B26D-2E07-4242-800A-F82BDFF6F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08" y="783501"/>
            <a:ext cx="1966749" cy="17134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6440-4457-4510-9516-61904043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902226"/>
            <a:ext cx="5828672" cy="1113183"/>
          </a:xfrm>
        </p:spPr>
        <p:txBody>
          <a:bodyPr>
            <a:normAutofit/>
          </a:bodyPr>
          <a:lstStyle/>
          <a:p>
            <a:r>
              <a:rPr lang="en-US" sz="1800" b="1" dirty="0"/>
              <a:t>What must you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Depending on which sign is displayed, change in good time to the lane that carries 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44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339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Road Traffic Signs, Signals and Markings.</vt:lpstr>
      <vt:lpstr>Name:  Stop Sign  Purpose:  To bring traffic to a stop. </vt:lpstr>
      <vt:lpstr>Name:  Yield Sign  Purpose:  To indicate that you must yield to other traffic. </vt:lpstr>
      <vt:lpstr>Name:  T-Junction Sign  Purpose:  To warn that you are approaching an intersection where you have  to turn sharp to the right or left. </vt:lpstr>
      <vt:lpstr>Name:  Traffic Circle Sign  Purpose:  To warn that there is a traffic circle ahead where you may need to yield to other traffic.</vt:lpstr>
      <vt:lpstr>Name:  Sharp Curve Sign  Purpose:  To warn that there is a sharp curve ahead to the left or right.</vt:lpstr>
      <vt:lpstr>Name:  Lane Ends Sign  Purpose:  To warn that the double-lane road you are driving on narrows by a full lane from the right hand side.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Signs, Signals and Markings.</dc:title>
  <dc:creator>Clement Rasetsoke</dc:creator>
  <cp:lastModifiedBy>Clement Rasetsoke</cp:lastModifiedBy>
  <cp:revision>12</cp:revision>
  <dcterms:created xsi:type="dcterms:W3CDTF">2017-10-15T08:31:59Z</dcterms:created>
  <dcterms:modified xsi:type="dcterms:W3CDTF">2017-10-16T08:52:56Z</dcterms:modified>
</cp:coreProperties>
</file>