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A49A-DF11-4045-9534-07AE215A23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EA1FAD-377D-45D9-81FB-75A20C0976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02F1A7-D067-405C-9537-0E7E25C44A66}"/>
              </a:ext>
            </a:extLst>
          </p:cNvPr>
          <p:cNvSpPr>
            <a:spLocks noGrp="1"/>
          </p:cNvSpPr>
          <p:nvPr>
            <p:ph type="dt" sz="half" idx="10"/>
          </p:nvPr>
        </p:nvSpPr>
        <p:spPr/>
        <p:txBody>
          <a:bodyPr/>
          <a:lstStyle/>
          <a:p>
            <a:fld id="{059B9932-1102-4F75-A055-8B011B795B0C}" type="datetimeFigureOut">
              <a:rPr lang="en-US" smtClean="0"/>
              <a:t>2017-10-21</a:t>
            </a:fld>
            <a:endParaRPr lang="en-US"/>
          </a:p>
        </p:txBody>
      </p:sp>
      <p:sp>
        <p:nvSpPr>
          <p:cNvPr id="5" name="Footer Placeholder 4">
            <a:extLst>
              <a:ext uri="{FF2B5EF4-FFF2-40B4-BE49-F238E27FC236}">
                <a16:creationId xmlns:a16="http://schemas.microsoft.com/office/drawing/2014/main" id="{8779C8C4-833D-49C2-BC14-B689EAF16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2B01B-DEDE-42A6-8705-A5CE33D31067}"/>
              </a:ext>
            </a:extLst>
          </p:cNvPr>
          <p:cNvSpPr>
            <a:spLocks noGrp="1"/>
          </p:cNvSpPr>
          <p:nvPr>
            <p:ph type="sldNum" sz="quarter" idx="12"/>
          </p:nvPr>
        </p:nvSpPr>
        <p:spPr/>
        <p:txBody>
          <a:bodyPr/>
          <a:lstStyle/>
          <a:p>
            <a:fld id="{78990F1B-C790-445B-87F9-422C18A1F10E}" type="slidenum">
              <a:rPr lang="en-US" smtClean="0"/>
              <a:t>‹#›</a:t>
            </a:fld>
            <a:endParaRPr lang="en-US"/>
          </a:p>
        </p:txBody>
      </p:sp>
    </p:spTree>
    <p:extLst>
      <p:ext uri="{BB962C8B-B14F-4D97-AF65-F5344CB8AC3E}">
        <p14:creationId xmlns:p14="http://schemas.microsoft.com/office/powerpoint/2010/main" val="248789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B82F-86CF-435E-9FD0-C36DF9EED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BF3F9A-077B-4D2C-B094-79259BC685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1F7065-2308-488C-8997-5D47AAE27384}"/>
              </a:ext>
            </a:extLst>
          </p:cNvPr>
          <p:cNvSpPr>
            <a:spLocks noGrp="1"/>
          </p:cNvSpPr>
          <p:nvPr>
            <p:ph type="dt" sz="half" idx="10"/>
          </p:nvPr>
        </p:nvSpPr>
        <p:spPr/>
        <p:txBody>
          <a:bodyPr/>
          <a:lstStyle/>
          <a:p>
            <a:fld id="{059B9932-1102-4F75-A055-8B011B795B0C}" type="datetimeFigureOut">
              <a:rPr lang="en-US" smtClean="0"/>
              <a:t>2017-10-21</a:t>
            </a:fld>
            <a:endParaRPr lang="en-US"/>
          </a:p>
        </p:txBody>
      </p:sp>
      <p:sp>
        <p:nvSpPr>
          <p:cNvPr id="5" name="Footer Placeholder 4">
            <a:extLst>
              <a:ext uri="{FF2B5EF4-FFF2-40B4-BE49-F238E27FC236}">
                <a16:creationId xmlns:a16="http://schemas.microsoft.com/office/drawing/2014/main" id="{80A5A791-5156-41A5-9CEB-E90495624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95259-09B2-4A1F-BB88-B17C588F7F04}"/>
              </a:ext>
            </a:extLst>
          </p:cNvPr>
          <p:cNvSpPr>
            <a:spLocks noGrp="1"/>
          </p:cNvSpPr>
          <p:nvPr>
            <p:ph type="sldNum" sz="quarter" idx="12"/>
          </p:nvPr>
        </p:nvSpPr>
        <p:spPr/>
        <p:txBody>
          <a:bodyPr/>
          <a:lstStyle/>
          <a:p>
            <a:fld id="{78990F1B-C790-445B-87F9-422C18A1F10E}" type="slidenum">
              <a:rPr lang="en-US" smtClean="0"/>
              <a:t>‹#›</a:t>
            </a:fld>
            <a:endParaRPr lang="en-US"/>
          </a:p>
        </p:txBody>
      </p:sp>
    </p:spTree>
    <p:extLst>
      <p:ext uri="{BB962C8B-B14F-4D97-AF65-F5344CB8AC3E}">
        <p14:creationId xmlns:p14="http://schemas.microsoft.com/office/powerpoint/2010/main" val="217795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CB0C45-9006-43AD-B4FF-6A075EA9B0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2609DB-2846-4F63-A6D0-7AB00E13074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55BEC-3E0C-408C-BB67-B6EB3EDBA916}"/>
              </a:ext>
            </a:extLst>
          </p:cNvPr>
          <p:cNvSpPr>
            <a:spLocks noGrp="1"/>
          </p:cNvSpPr>
          <p:nvPr>
            <p:ph type="dt" sz="half" idx="10"/>
          </p:nvPr>
        </p:nvSpPr>
        <p:spPr/>
        <p:txBody>
          <a:bodyPr/>
          <a:lstStyle/>
          <a:p>
            <a:fld id="{059B9932-1102-4F75-A055-8B011B795B0C}" type="datetimeFigureOut">
              <a:rPr lang="en-US" smtClean="0"/>
              <a:t>2017-10-21</a:t>
            </a:fld>
            <a:endParaRPr lang="en-US"/>
          </a:p>
        </p:txBody>
      </p:sp>
      <p:sp>
        <p:nvSpPr>
          <p:cNvPr id="5" name="Footer Placeholder 4">
            <a:extLst>
              <a:ext uri="{FF2B5EF4-FFF2-40B4-BE49-F238E27FC236}">
                <a16:creationId xmlns:a16="http://schemas.microsoft.com/office/drawing/2014/main" id="{4EF48A2D-C24B-4BA4-B23F-994520098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F5FF4-5C3F-4C12-B4C2-0387FAE458A5}"/>
              </a:ext>
            </a:extLst>
          </p:cNvPr>
          <p:cNvSpPr>
            <a:spLocks noGrp="1"/>
          </p:cNvSpPr>
          <p:nvPr>
            <p:ph type="sldNum" sz="quarter" idx="12"/>
          </p:nvPr>
        </p:nvSpPr>
        <p:spPr/>
        <p:txBody>
          <a:bodyPr/>
          <a:lstStyle/>
          <a:p>
            <a:fld id="{78990F1B-C790-445B-87F9-422C18A1F10E}" type="slidenum">
              <a:rPr lang="en-US" smtClean="0"/>
              <a:t>‹#›</a:t>
            </a:fld>
            <a:endParaRPr lang="en-US"/>
          </a:p>
        </p:txBody>
      </p:sp>
    </p:spTree>
    <p:extLst>
      <p:ext uri="{BB962C8B-B14F-4D97-AF65-F5344CB8AC3E}">
        <p14:creationId xmlns:p14="http://schemas.microsoft.com/office/powerpoint/2010/main" val="1213324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787A5-A672-4EE2-8AE7-63669A888E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35B9D4-33F3-4060-B315-2E1BE09C06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4D812-5A8B-4245-8279-6720F1F71889}"/>
              </a:ext>
            </a:extLst>
          </p:cNvPr>
          <p:cNvSpPr>
            <a:spLocks noGrp="1"/>
          </p:cNvSpPr>
          <p:nvPr>
            <p:ph type="dt" sz="half" idx="10"/>
          </p:nvPr>
        </p:nvSpPr>
        <p:spPr/>
        <p:txBody>
          <a:bodyPr/>
          <a:lstStyle/>
          <a:p>
            <a:fld id="{059B9932-1102-4F75-A055-8B011B795B0C}" type="datetimeFigureOut">
              <a:rPr lang="en-US" smtClean="0"/>
              <a:t>2017-10-21</a:t>
            </a:fld>
            <a:endParaRPr lang="en-US"/>
          </a:p>
        </p:txBody>
      </p:sp>
      <p:sp>
        <p:nvSpPr>
          <p:cNvPr id="5" name="Footer Placeholder 4">
            <a:extLst>
              <a:ext uri="{FF2B5EF4-FFF2-40B4-BE49-F238E27FC236}">
                <a16:creationId xmlns:a16="http://schemas.microsoft.com/office/drawing/2014/main" id="{D15C16BE-0716-4BEF-A50E-92312236B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6D7A1-0490-4FDC-8481-C733DD2441CF}"/>
              </a:ext>
            </a:extLst>
          </p:cNvPr>
          <p:cNvSpPr>
            <a:spLocks noGrp="1"/>
          </p:cNvSpPr>
          <p:nvPr>
            <p:ph type="sldNum" sz="quarter" idx="12"/>
          </p:nvPr>
        </p:nvSpPr>
        <p:spPr/>
        <p:txBody>
          <a:bodyPr/>
          <a:lstStyle/>
          <a:p>
            <a:fld id="{78990F1B-C790-445B-87F9-422C18A1F10E}" type="slidenum">
              <a:rPr lang="en-US" smtClean="0"/>
              <a:t>‹#›</a:t>
            </a:fld>
            <a:endParaRPr lang="en-US"/>
          </a:p>
        </p:txBody>
      </p:sp>
    </p:spTree>
    <p:extLst>
      <p:ext uri="{BB962C8B-B14F-4D97-AF65-F5344CB8AC3E}">
        <p14:creationId xmlns:p14="http://schemas.microsoft.com/office/powerpoint/2010/main" val="1828694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2C8F0-1B4E-40A8-A3B9-9F48755F80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039BF9-C631-450C-B85E-7AF55045A9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791144-E22B-4AFD-98E8-8766DD4B4D7C}"/>
              </a:ext>
            </a:extLst>
          </p:cNvPr>
          <p:cNvSpPr>
            <a:spLocks noGrp="1"/>
          </p:cNvSpPr>
          <p:nvPr>
            <p:ph type="dt" sz="half" idx="10"/>
          </p:nvPr>
        </p:nvSpPr>
        <p:spPr/>
        <p:txBody>
          <a:bodyPr/>
          <a:lstStyle/>
          <a:p>
            <a:fld id="{059B9932-1102-4F75-A055-8B011B795B0C}" type="datetimeFigureOut">
              <a:rPr lang="en-US" smtClean="0"/>
              <a:t>2017-10-21</a:t>
            </a:fld>
            <a:endParaRPr lang="en-US"/>
          </a:p>
        </p:txBody>
      </p:sp>
      <p:sp>
        <p:nvSpPr>
          <p:cNvPr id="5" name="Footer Placeholder 4">
            <a:extLst>
              <a:ext uri="{FF2B5EF4-FFF2-40B4-BE49-F238E27FC236}">
                <a16:creationId xmlns:a16="http://schemas.microsoft.com/office/drawing/2014/main" id="{EFCA31F0-FAAA-4C3F-9D81-693EC9FC9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44448-6C2B-40F3-BF86-2E51BE208390}"/>
              </a:ext>
            </a:extLst>
          </p:cNvPr>
          <p:cNvSpPr>
            <a:spLocks noGrp="1"/>
          </p:cNvSpPr>
          <p:nvPr>
            <p:ph type="sldNum" sz="quarter" idx="12"/>
          </p:nvPr>
        </p:nvSpPr>
        <p:spPr/>
        <p:txBody>
          <a:bodyPr/>
          <a:lstStyle/>
          <a:p>
            <a:fld id="{78990F1B-C790-445B-87F9-422C18A1F10E}" type="slidenum">
              <a:rPr lang="en-US" smtClean="0"/>
              <a:t>‹#›</a:t>
            </a:fld>
            <a:endParaRPr lang="en-US"/>
          </a:p>
        </p:txBody>
      </p:sp>
    </p:spTree>
    <p:extLst>
      <p:ext uri="{BB962C8B-B14F-4D97-AF65-F5344CB8AC3E}">
        <p14:creationId xmlns:p14="http://schemas.microsoft.com/office/powerpoint/2010/main" val="2769524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EBEA4-43FD-489C-88A3-AA7148059B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342428-6B72-4012-AE01-38920626DB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771F38-E1E3-4AE0-8572-1E74660FAA9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1761C8-556D-440F-AF83-2C3108BE29DE}"/>
              </a:ext>
            </a:extLst>
          </p:cNvPr>
          <p:cNvSpPr>
            <a:spLocks noGrp="1"/>
          </p:cNvSpPr>
          <p:nvPr>
            <p:ph type="dt" sz="half" idx="10"/>
          </p:nvPr>
        </p:nvSpPr>
        <p:spPr/>
        <p:txBody>
          <a:bodyPr/>
          <a:lstStyle/>
          <a:p>
            <a:fld id="{059B9932-1102-4F75-A055-8B011B795B0C}" type="datetimeFigureOut">
              <a:rPr lang="en-US" smtClean="0"/>
              <a:t>2017-10-21</a:t>
            </a:fld>
            <a:endParaRPr lang="en-US"/>
          </a:p>
        </p:txBody>
      </p:sp>
      <p:sp>
        <p:nvSpPr>
          <p:cNvPr id="6" name="Footer Placeholder 5">
            <a:extLst>
              <a:ext uri="{FF2B5EF4-FFF2-40B4-BE49-F238E27FC236}">
                <a16:creationId xmlns:a16="http://schemas.microsoft.com/office/drawing/2014/main" id="{5BE5475D-ED46-45ED-8992-DD7DC1282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706686-E2B4-4E7D-8CD1-A8422108EFC5}"/>
              </a:ext>
            </a:extLst>
          </p:cNvPr>
          <p:cNvSpPr>
            <a:spLocks noGrp="1"/>
          </p:cNvSpPr>
          <p:nvPr>
            <p:ph type="sldNum" sz="quarter" idx="12"/>
          </p:nvPr>
        </p:nvSpPr>
        <p:spPr/>
        <p:txBody>
          <a:bodyPr/>
          <a:lstStyle/>
          <a:p>
            <a:fld id="{78990F1B-C790-445B-87F9-422C18A1F10E}" type="slidenum">
              <a:rPr lang="en-US" smtClean="0"/>
              <a:t>‹#›</a:t>
            </a:fld>
            <a:endParaRPr lang="en-US"/>
          </a:p>
        </p:txBody>
      </p:sp>
    </p:spTree>
    <p:extLst>
      <p:ext uri="{BB962C8B-B14F-4D97-AF65-F5344CB8AC3E}">
        <p14:creationId xmlns:p14="http://schemas.microsoft.com/office/powerpoint/2010/main" val="625236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D535-5D89-49E4-BF5F-C084FC8552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7435BB-DF35-4730-982A-5082145B04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2EB11F2-4960-4923-920B-3C213DC65E6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326AE5-E53D-4508-B5DC-B1F986820D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C9E053-A3BF-4DD1-AECA-2D036A1949D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0AB98A-C5B3-4DA3-A6FD-07B417B475ED}"/>
              </a:ext>
            </a:extLst>
          </p:cNvPr>
          <p:cNvSpPr>
            <a:spLocks noGrp="1"/>
          </p:cNvSpPr>
          <p:nvPr>
            <p:ph type="dt" sz="half" idx="10"/>
          </p:nvPr>
        </p:nvSpPr>
        <p:spPr/>
        <p:txBody>
          <a:bodyPr/>
          <a:lstStyle/>
          <a:p>
            <a:fld id="{059B9932-1102-4F75-A055-8B011B795B0C}" type="datetimeFigureOut">
              <a:rPr lang="en-US" smtClean="0"/>
              <a:t>2017-10-21</a:t>
            </a:fld>
            <a:endParaRPr lang="en-US"/>
          </a:p>
        </p:txBody>
      </p:sp>
      <p:sp>
        <p:nvSpPr>
          <p:cNvPr id="8" name="Footer Placeholder 7">
            <a:extLst>
              <a:ext uri="{FF2B5EF4-FFF2-40B4-BE49-F238E27FC236}">
                <a16:creationId xmlns:a16="http://schemas.microsoft.com/office/drawing/2014/main" id="{E50829B8-85A4-47B1-96AD-9FBC390D6B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88E8A2-9F96-4510-896D-6CC4FAFE100D}"/>
              </a:ext>
            </a:extLst>
          </p:cNvPr>
          <p:cNvSpPr>
            <a:spLocks noGrp="1"/>
          </p:cNvSpPr>
          <p:nvPr>
            <p:ph type="sldNum" sz="quarter" idx="12"/>
          </p:nvPr>
        </p:nvSpPr>
        <p:spPr/>
        <p:txBody>
          <a:bodyPr/>
          <a:lstStyle/>
          <a:p>
            <a:fld id="{78990F1B-C790-445B-87F9-422C18A1F10E}" type="slidenum">
              <a:rPr lang="en-US" smtClean="0"/>
              <a:t>‹#›</a:t>
            </a:fld>
            <a:endParaRPr lang="en-US"/>
          </a:p>
        </p:txBody>
      </p:sp>
    </p:spTree>
    <p:extLst>
      <p:ext uri="{BB962C8B-B14F-4D97-AF65-F5344CB8AC3E}">
        <p14:creationId xmlns:p14="http://schemas.microsoft.com/office/powerpoint/2010/main" val="29389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DC8A-8A94-4FAD-A37F-10FC8C9D8D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A2FBDC-C6B4-403B-8547-DA73C309D2D3}"/>
              </a:ext>
            </a:extLst>
          </p:cNvPr>
          <p:cNvSpPr>
            <a:spLocks noGrp="1"/>
          </p:cNvSpPr>
          <p:nvPr>
            <p:ph type="dt" sz="half" idx="10"/>
          </p:nvPr>
        </p:nvSpPr>
        <p:spPr/>
        <p:txBody>
          <a:bodyPr/>
          <a:lstStyle/>
          <a:p>
            <a:fld id="{059B9932-1102-4F75-A055-8B011B795B0C}" type="datetimeFigureOut">
              <a:rPr lang="en-US" smtClean="0"/>
              <a:t>2017-10-21</a:t>
            </a:fld>
            <a:endParaRPr lang="en-US"/>
          </a:p>
        </p:txBody>
      </p:sp>
      <p:sp>
        <p:nvSpPr>
          <p:cNvPr id="4" name="Footer Placeholder 3">
            <a:extLst>
              <a:ext uri="{FF2B5EF4-FFF2-40B4-BE49-F238E27FC236}">
                <a16:creationId xmlns:a16="http://schemas.microsoft.com/office/drawing/2014/main" id="{45D0D70E-B219-4224-A139-9A5974DE9E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8FBCBA-BD3C-4939-ADA4-6940750F2C18}"/>
              </a:ext>
            </a:extLst>
          </p:cNvPr>
          <p:cNvSpPr>
            <a:spLocks noGrp="1"/>
          </p:cNvSpPr>
          <p:nvPr>
            <p:ph type="sldNum" sz="quarter" idx="12"/>
          </p:nvPr>
        </p:nvSpPr>
        <p:spPr/>
        <p:txBody>
          <a:bodyPr/>
          <a:lstStyle/>
          <a:p>
            <a:fld id="{78990F1B-C790-445B-87F9-422C18A1F10E}" type="slidenum">
              <a:rPr lang="en-US" smtClean="0"/>
              <a:t>‹#›</a:t>
            </a:fld>
            <a:endParaRPr lang="en-US"/>
          </a:p>
        </p:txBody>
      </p:sp>
    </p:spTree>
    <p:extLst>
      <p:ext uri="{BB962C8B-B14F-4D97-AF65-F5344CB8AC3E}">
        <p14:creationId xmlns:p14="http://schemas.microsoft.com/office/powerpoint/2010/main" val="414860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BF4507-529A-4D76-B8A3-1116A43E15AF}"/>
              </a:ext>
            </a:extLst>
          </p:cNvPr>
          <p:cNvSpPr>
            <a:spLocks noGrp="1"/>
          </p:cNvSpPr>
          <p:nvPr>
            <p:ph type="dt" sz="half" idx="10"/>
          </p:nvPr>
        </p:nvSpPr>
        <p:spPr/>
        <p:txBody>
          <a:bodyPr/>
          <a:lstStyle/>
          <a:p>
            <a:fld id="{059B9932-1102-4F75-A055-8B011B795B0C}" type="datetimeFigureOut">
              <a:rPr lang="en-US" smtClean="0"/>
              <a:t>2017-10-21</a:t>
            </a:fld>
            <a:endParaRPr lang="en-US"/>
          </a:p>
        </p:txBody>
      </p:sp>
      <p:sp>
        <p:nvSpPr>
          <p:cNvPr id="3" name="Footer Placeholder 2">
            <a:extLst>
              <a:ext uri="{FF2B5EF4-FFF2-40B4-BE49-F238E27FC236}">
                <a16:creationId xmlns:a16="http://schemas.microsoft.com/office/drawing/2014/main" id="{647499D6-5FCB-48E1-916A-3E6E34BBB9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8DEDF3-BE65-4B20-A544-EAF57D2AC277}"/>
              </a:ext>
            </a:extLst>
          </p:cNvPr>
          <p:cNvSpPr>
            <a:spLocks noGrp="1"/>
          </p:cNvSpPr>
          <p:nvPr>
            <p:ph type="sldNum" sz="quarter" idx="12"/>
          </p:nvPr>
        </p:nvSpPr>
        <p:spPr/>
        <p:txBody>
          <a:bodyPr/>
          <a:lstStyle/>
          <a:p>
            <a:fld id="{78990F1B-C790-445B-87F9-422C18A1F10E}" type="slidenum">
              <a:rPr lang="en-US" smtClean="0"/>
              <a:t>‹#›</a:t>
            </a:fld>
            <a:endParaRPr lang="en-US"/>
          </a:p>
        </p:txBody>
      </p:sp>
    </p:spTree>
    <p:extLst>
      <p:ext uri="{BB962C8B-B14F-4D97-AF65-F5344CB8AC3E}">
        <p14:creationId xmlns:p14="http://schemas.microsoft.com/office/powerpoint/2010/main" val="603057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658C5-0B37-493C-9E61-E752E1B252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054BFF-258D-4E30-B53A-89DA588445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94ACCB-562B-4987-93D5-A3B82442DE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37F764-D050-452E-A428-056782AD7BBA}"/>
              </a:ext>
            </a:extLst>
          </p:cNvPr>
          <p:cNvSpPr>
            <a:spLocks noGrp="1"/>
          </p:cNvSpPr>
          <p:nvPr>
            <p:ph type="dt" sz="half" idx="10"/>
          </p:nvPr>
        </p:nvSpPr>
        <p:spPr/>
        <p:txBody>
          <a:bodyPr/>
          <a:lstStyle/>
          <a:p>
            <a:fld id="{059B9932-1102-4F75-A055-8B011B795B0C}" type="datetimeFigureOut">
              <a:rPr lang="en-US" smtClean="0"/>
              <a:t>2017-10-21</a:t>
            </a:fld>
            <a:endParaRPr lang="en-US"/>
          </a:p>
        </p:txBody>
      </p:sp>
      <p:sp>
        <p:nvSpPr>
          <p:cNvPr id="6" name="Footer Placeholder 5">
            <a:extLst>
              <a:ext uri="{FF2B5EF4-FFF2-40B4-BE49-F238E27FC236}">
                <a16:creationId xmlns:a16="http://schemas.microsoft.com/office/drawing/2014/main" id="{7A63B077-8EBB-45B5-BB89-46291AED98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EB1C3-E635-4603-9CB5-3C11CD96D943}"/>
              </a:ext>
            </a:extLst>
          </p:cNvPr>
          <p:cNvSpPr>
            <a:spLocks noGrp="1"/>
          </p:cNvSpPr>
          <p:nvPr>
            <p:ph type="sldNum" sz="quarter" idx="12"/>
          </p:nvPr>
        </p:nvSpPr>
        <p:spPr/>
        <p:txBody>
          <a:bodyPr/>
          <a:lstStyle/>
          <a:p>
            <a:fld id="{78990F1B-C790-445B-87F9-422C18A1F10E}" type="slidenum">
              <a:rPr lang="en-US" smtClean="0"/>
              <a:t>‹#›</a:t>
            </a:fld>
            <a:endParaRPr lang="en-US"/>
          </a:p>
        </p:txBody>
      </p:sp>
    </p:spTree>
    <p:extLst>
      <p:ext uri="{BB962C8B-B14F-4D97-AF65-F5344CB8AC3E}">
        <p14:creationId xmlns:p14="http://schemas.microsoft.com/office/powerpoint/2010/main" val="1567818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2115-1C98-402B-B7B4-4D92B34205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9311D8-1781-4A7A-9A18-5C6146EBAE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57A51D-DF0D-41E6-92A6-15EB09FF6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CD9F09-0469-46F6-A25D-6CE034A49D34}"/>
              </a:ext>
            </a:extLst>
          </p:cNvPr>
          <p:cNvSpPr>
            <a:spLocks noGrp="1"/>
          </p:cNvSpPr>
          <p:nvPr>
            <p:ph type="dt" sz="half" idx="10"/>
          </p:nvPr>
        </p:nvSpPr>
        <p:spPr/>
        <p:txBody>
          <a:bodyPr/>
          <a:lstStyle/>
          <a:p>
            <a:fld id="{059B9932-1102-4F75-A055-8B011B795B0C}" type="datetimeFigureOut">
              <a:rPr lang="en-US" smtClean="0"/>
              <a:t>2017-10-21</a:t>
            </a:fld>
            <a:endParaRPr lang="en-US"/>
          </a:p>
        </p:txBody>
      </p:sp>
      <p:sp>
        <p:nvSpPr>
          <p:cNvPr id="6" name="Footer Placeholder 5">
            <a:extLst>
              <a:ext uri="{FF2B5EF4-FFF2-40B4-BE49-F238E27FC236}">
                <a16:creationId xmlns:a16="http://schemas.microsoft.com/office/drawing/2014/main" id="{EBF8ADBB-4506-485C-87A3-24B7A6656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B092CB-C48C-4521-8195-11ED353C4B8C}"/>
              </a:ext>
            </a:extLst>
          </p:cNvPr>
          <p:cNvSpPr>
            <a:spLocks noGrp="1"/>
          </p:cNvSpPr>
          <p:nvPr>
            <p:ph type="sldNum" sz="quarter" idx="12"/>
          </p:nvPr>
        </p:nvSpPr>
        <p:spPr/>
        <p:txBody>
          <a:bodyPr/>
          <a:lstStyle/>
          <a:p>
            <a:fld id="{78990F1B-C790-445B-87F9-422C18A1F10E}" type="slidenum">
              <a:rPr lang="en-US" smtClean="0"/>
              <a:t>‹#›</a:t>
            </a:fld>
            <a:endParaRPr lang="en-US"/>
          </a:p>
        </p:txBody>
      </p:sp>
    </p:spTree>
    <p:extLst>
      <p:ext uri="{BB962C8B-B14F-4D97-AF65-F5344CB8AC3E}">
        <p14:creationId xmlns:p14="http://schemas.microsoft.com/office/powerpoint/2010/main" val="1170967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47271A-1A7B-4C04-AED4-7F36D47DB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F017BE-3929-40E8-A3DB-AD4BD8BBB0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37DE6-3A81-4C0B-8FEC-4C06478CE6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9B9932-1102-4F75-A055-8B011B795B0C}" type="datetimeFigureOut">
              <a:rPr lang="en-US" smtClean="0"/>
              <a:t>2017-10-21</a:t>
            </a:fld>
            <a:endParaRPr lang="en-US"/>
          </a:p>
        </p:txBody>
      </p:sp>
      <p:sp>
        <p:nvSpPr>
          <p:cNvPr id="5" name="Footer Placeholder 4">
            <a:extLst>
              <a:ext uri="{FF2B5EF4-FFF2-40B4-BE49-F238E27FC236}">
                <a16:creationId xmlns:a16="http://schemas.microsoft.com/office/drawing/2014/main" id="{2D35A5A3-6D0D-4EED-9B3F-DAC30534F4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EE4C9D-D898-4614-8DA7-FBAEA938C3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990F1B-C790-445B-87F9-422C18A1F10E}" type="slidenum">
              <a:rPr lang="en-US" smtClean="0"/>
              <a:t>‹#›</a:t>
            </a:fld>
            <a:endParaRPr lang="en-US"/>
          </a:p>
        </p:txBody>
      </p:sp>
    </p:spTree>
    <p:extLst>
      <p:ext uri="{BB962C8B-B14F-4D97-AF65-F5344CB8AC3E}">
        <p14:creationId xmlns:p14="http://schemas.microsoft.com/office/powerpoint/2010/main" val="3459776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CDBF-2D2F-4E32-ABDA-2999646229A8}"/>
              </a:ext>
            </a:extLst>
          </p:cNvPr>
          <p:cNvSpPr>
            <a:spLocks noGrp="1"/>
          </p:cNvSpPr>
          <p:nvPr>
            <p:ph type="ctrTitle"/>
          </p:nvPr>
        </p:nvSpPr>
        <p:spPr/>
        <p:txBody>
          <a:bodyPr/>
          <a:lstStyle/>
          <a:p>
            <a:r>
              <a:rPr lang="en-US" dirty="0"/>
              <a:t>Road Traffic Signs, Signals and Markings.</a:t>
            </a:r>
          </a:p>
        </p:txBody>
      </p:sp>
      <p:sp>
        <p:nvSpPr>
          <p:cNvPr id="3" name="Subtitle 2">
            <a:extLst>
              <a:ext uri="{FF2B5EF4-FFF2-40B4-BE49-F238E27FC236}">
                <a16:creationId xmlns:a16="http://schemas.microsoft.com/office/drawing/2014/main" id="{4D6360E7-C9BC-41D2-9516-0F025700354A}"/>
              </a:ext>
            </a:extLst>
          </p:cNvPr>
          <p:cNvSpPr>
            <a:spLocks noGrp="1"/>
          </p:cNvSpPr>
          <p:nvPr>
            <p:ph type="subTitle" idx="1"/>
          </p:nvPr>
        </p:nvSpPr>
        <p:spPr/>
        <p:txBody>
          <a:bodyPr/>
          <a:lstStyle/>
          <a:p>
            <a:r>
              <a:rPr lang="en-US" dirty="0"/>
              <a:t>The purpose of road traffic signs is to regulate traffic in such a way that traffic flow and road traffic safety are promoted.</a:t>
            </a:r>
          </a:p>
        </p:txBody>
      </p:sp>
    </p:spTree>
    <p:extLst>
      <p:ext uri="{BB962C8B-B14F-4D97-AF65-F5344CB8AC3E}">
        <p14:creationId xmlns:p14="http://schemas.microsoft.com/office/powerpoint/2010/main" val="306394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nvGraphicFramePr>
        <p:xfrm>
          <a:off x="490330" y="450574"/>
          <a:ext cx="6228522" cy="3564835"/>
        </p:xfrm>
        <a:graphic>
          <a:graphicData uri="http://schemas.openxmlformats.org/drawingml/2006/table">
            <a:tbl>
              <a:tblPr/>
              <a:tblGrid>
                <a:gridCol w="6228522">
                  <a:extLst>
                    <a:ext uri="{9D8B030D-6E8A-4147-A177-3AD203B41FA5}">
                      <a16:colId xmlns:a16="http://schemas.microsoft.com/office/drawing/2014/main" val="3805749530"/>
                    </a:ext>
                  </a:extLst>
                </a:gridCol>
              </a:tblGrid>
              <a:tr h="356483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4"/>
            <a:ext cx="3970752" cy="1760829"/>
          </a:xfrm>
        </p:spPr>
        <p:txBody>
          <a:bodyPr>
            <a:noAutofit/>
          </a:bodyPr>
          <a:lstStyle/>
          <a:p>
            <a:r>
              <a:rPr lang="en-US" b="1" dirty="0"/>
              <a:t>Name: </a:t>
            </a:r>
            <a:br>
              <a:rPr lang="en-US" b="1" dirty="0"/>
            </a:br>
            <a:r>
              <a:rPr lang="en-US" sz="2000" dirty="0"/>
              <a:t>Parking Prohibited Sign</a:t>
            </a:r>
            <a:br>
              <a:rPr lang="en-US" dirty="0"/>
            </a:br>
            <a:br>
              <a:rPr lang="en-US" sz="1800" dirty="0"/>
            </a:br>
            <a:r>
              <a:rPr lang="en-US" sz="1800" b="1" dirty="0">
                <a:latin typeface="+mn-lt"/>
              </a:rPr>
              <a:t>Purpose: </a:t>
            </a:r>
            <a:br>
              <a:rPr lang="en-US" sz="1800" b="1" dirty="0">
                <a:latin typeface="+mn-lt"/>
              </a:rPr>
            </a:br>
            <a:r>
              <a:rPr lang="en-US" sz="1600" dirty="0">
                <a:latin typeface="+mn-lt"/>
              </a:rPr>
              <a:t>To prohibit drivers from parking during any time of the day or night.</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628154" y="783501"/>
            <a:ext cx="1713456" cy="1713456"/>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41005" y="2699591"/>
            <a:ext cx="5828672" cy="1113183"/>
          </a:xfrm>
        </p:spPr>
        <p:txBody>
          <a:bodyPr>
            <a:normAutofit/>
          </a:bodyPr>
          <a:lstStyle/>
          <a:p>
            <a:r>
              <a:rPr lang="en-US" sz="1800" b="1" dirty="0"/>
              <a:t>What must you do (Action):</a:t>
            </a:r>
          </a:p>
          <a:p>
            <a:pPr marL="285750" indent="-285750">
              <a:buFont typeface="Arial" panose="020B0604020202020204" pitchFamily="34" charset="0"/>
              <a:buChar char="•"/>
            </a:pPr>
            <a:r>
              <a:rPr lang="en-US" dirty="0"/>
              <a:t>Do not park where these signs are displayed. </a:t>
            </a:r>
            <a:endParaRPr lang="en-US" sz="1800" dirty="0"/>
          </a:p>
        </p:txBody>
      </p:sp>
    </p:spTree>
    <p:extLst>
      <p:ext uri="{BB962C8B-B14F-4D97-AF65-F5344CB8AC3E}">
        <p14:creationId xmlns:p14="http://schemas.microsoft.com/office/powerpoint/2010/main" val="2543059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nvGraphicFramePr>
        <p:xfrm>
          <a:off x="490330" y="450574"/>
          <a:ext cx="6228522" cy="3564835"/>
        </p:xfrm>
        <a:graphic>
          <a:graphicData uri="http://schemas.openxmlformats.org/drawingml/2006/table">
            <a:tbl>
              <a:tblPr/>
              <a:tblGrid>
                <a:gridCol w="6228522">
                  <a:extLst>
                    <a:ext uri="{9D8B030D-6E8A-4147-A177-3AD203B41FA5}">
                      <a16:colId xmlns:a16="http://schemas.microsoft.com/office/drawing/2014/main" val="3805749530"/>
                    </a:ext>
                  </a:extLst>
                </a:gridCol>
              </a:tblGrid>
              <a:tr h="356483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4"/>
            <a:ext cx="3970752" cy="1925402"/>
          </a:xfrm>
        </p:spPr>
        <p:txBody>
          <a:bodyPr>
            <a:noAutofit/>
          </a:bodyPr>
          <a:lstStyle/>
          <a:p>
            <a:r>
              <a:rPr lang="en-US" b="1" dirty="0"/>
              <a:t>Name: </a:t>
            </a:r>
            <a:br>
              <a:rPr lang="en-US" b="1" dirty="0"/>
            </a:br>
            <a:r>
              <a:rPr lang="en-US" sz="2000" dirty="0"/>
              <a:t>Dual Carriage Freeway Begins Sign</a:t>
            </a:r>
            <a:br>
              <a:rPr lang="en-US" dirty="0"/>
            </a:br>
            <a:br>
              <a:rPr lang="en-US" sz="1800" dirty="0"/>
            </a:br>
            <a:r>
              <a:rPr lang="en-US" sz="1800" b="1" dirty="0">
                <a:latin typeface="+mn-lt"/>
              </a:rPr>
              <a:t>Purpose: </a:t>
            </a:r>
            <a:br>
              <a:rPr lang="en-US" sz="1800" b="1" dirty="0">
                <a:latin typeface="+mn-lt"/>
              </a:rPr>
            </a:br>
            <a:r>
              <a:rPr lang="en-US" sz="1600" dirty="0">
                <a:latin typeface="+mn-lt"/>
              </a:rPr>
              <a:t>To indicate that a freeway begins at the sign and that the rules that apply to freeways are effective from here.</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01668" y="783501"/>
            <a:ext cx="1366427" cy="1713456"/>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41005" y="2699591"/>
            <a:ext cx="5828672" cy="1113183"/>
          </a:xfrm>
        </p:spPr>
        <p:txBody>
          <a:bodyPr>
            <a:normAutofit/>
          </a:bodyPr>
          <a:lstStyle/>
          <a:p>
            <a:r>
              <a:rPr lang="en-US" sz="1800" b="1" dirty="0"/>
              <a:t>What must you do (Action):</a:t>
            </a:r>
          </a:p>
          <a:p>
            <a:pPr marL="285750" indent="-285750">
              <a:buFont typeface="Arial" panose="020B0604020202020204" pitchFamily="34" charset="0"/>
              <a:buChar char="•"/>
            </a:pPr>
            <a:r>
              <a:rPr lang="en-US" dirty="0"/>
              <a:t>Follow all the rules that apply to freeways.</a:t>
            </a:r>
            <a:endParaRPr lang="en-US" sz="1800" dirty="0"/>
          </a:p>
        </p:txBody>
      </p:sp>
    </p:spTree>
    <p:extLst>
      <p:ext uri="{BB962C8B-B14F-4D97-AF65-F5344CB8AC3E}">
        <p14:creationId xmlns:p14="http://schemas.microsoft.com/office/powerpoint/2010/main" val="4293772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nvGraphicFramePr>
        <p:xfrm>
          <a:off x="490330" y="450574"/>
          <a:ext cx="6228522" cy="3564835"/>
        </p:xfrm>
        <a:graphic>
          <a:graphicData uri="http://schemas.openxmlformats.org/drawingml/2006/table">
            <a:tbl>
              <a:tblPr/>
              <a:tblGrid>
                <a:gridCol w="6228522">
                  <a:extLst>
                    <a:ext uri="{9D8B030D-6E8A-4147-A177-3AD203B41FA5}">
                      <a16:colId xmlns:a16="http://schemas.microsoft.com/office/drawing/2014/main" val="3805749530"/>
                    </a:ext>
                  </a:extLst>
                </a:gridCol>
              </a:tblGrid>
              <a:tr h="356483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4"/>
            <a:ext cx="3970752" cy="1925402"/>
          </a:xfrm>
        </p:spPr>
        <p:txBody>
          <a:bodyPr>
            <a:noAutofit/>
          </a:bodyPr>
          <a:lstStyle/>
          <a:p>
            <a:r>
              <a:rPr lang="en-US" b="1" dirty="0"/>
              <a:t>Name: </a:t>
            </a:r>
            <a:br>
              <a:rPr lang="en-US" b="1" dirty="0"/>
            </a:br>
            <a:r>
              <a:rPr lang="en-US" sz="2000" dirty="0"/>
              <a:t>Single Carriage Freeway Begins Sign</a:t>
            </a:r>
            <a:br>
              <a:rPr lang="en-US" dirty="0"/>
            </a:br>
            <a:br>
              <a:rPr lang="en-US" sz="1800" dirty="0"/>
            </a:br>
            <a:r>
              <a:rPr lang="en-US" sz="1800" b="1" dirty="0">
                <a:latin typeface="+mn-lt"/>
              </a:rPr>
              <a:t>Purpose: </a:t>
            </a:r>
            <a:br>
              <a:rPr lang="en-US" sz="1800" b="1" dirty="0">
                <a:latin typeface="+mn-lt"/>
              </a:rPr>
            </a:br>
            <a:r>
              <a:rPr lang="en-US" sz="1600" dirty="0">
                <a:latin typeface="+mn-lt"/>
              </a:rPr>
              <a:t>To indicate that a single-carriageway freeway begins at the sign and that all rules that apply to freeways are effective from here.</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11144" y="783501"/>
            <a:ext cx="1347475" cy="1713456"/>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41005" y="2699591"/>
            <a:ext cx="5828672" cy="1113183"/>
          </a:xfrm>
        </p:spPr>
        <p:txBody>
          <a:bodyPr>
            <a:normAutofit/>
          </a:bodyPr>
          <a:lstStyle/>
          <a:p>
            <a:r>
              <a:rPr lang="en-US" sz="1800" b="1" dirty="0"/>
              <a:t>What must you do (Action):</a:t>
            </a:r>
          </a:p>
          <a:p>
            <a:pPr marL="285750" indent="-285750">
              <a:buFont typeface="Arial" panose="020B0604020202020204" pitchFamily="34" charset="0"/>
              <a:buChar char="•"/>
            </a:pPr>
            <a:r>
              <a:rPr lang="en-US" dirty="0"/>
              <a:t>Follow all the rules, which apply, to freeways. </a:t>
            </a:r>
            <a:endParaRPr lang="en-US" sz="1800" dirty="0"/>
          </a:p>
        </p:txBody>
      </p:sp>
    </p:spTree>
    <p:extLst>
      <p:ext uri="{BB962C8B-B14F-4D97-AF65-F5344CB8AC3E}">
        <p14:creationId xmlns:p14="http://schemas.microsoft.com/office/powerpoint/2010/main" val="3667510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nvGraphicFramePr>
        <p:xfrm>
          <a:off x="490330" y="450574"/>
          <a:ext cx="6228522" cy="3564835"/>
        </p:xfrm>
        <a:graphic>
          <a:graphicData uri="http://schemas.openxmlformats.org/drawingml/2006/table">
            <a:tbl>
              <a:tblPr/>
              <a:tblGrid>
                <a:gridCol w="6228522">
                  <a:extLst>
                    <a:ext uri="{9D8B030D-6E8A-4147-A177-3AD203B41FA5}">
                      <a16:colId xmlns:a16="http://schemas.microsoft.com/office/drawing/2014/main" val="3805749530"/>
                    </a:ext>
                  </a:extLst>
                </a:gridCol>
              </a:tblGrid>
              <a:tr h="356483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4"/>
            <a:ext cx="3970752" cy="1925402"/>
          </a:xfrm>
        </p:spPr>
        <p:txBody>
          <a:bodyPr>
            <a:noAutofit/>
          </a:bodyPr>
          <a:lstStyle/>
          <a:p>
            <a:r>
              <a:rPr lang="en-US" b="1" dirty="0"/>
              <a:t>Name: </a:t>
            </a:r>
            <a:br>
              <a:rPr lang="en-US" b="1" dirty="0"/>
            </a:br>
            <a:r>
              <a:rPr lang="en-US" sz="2800" dirty="0"/>
              <a:t>Crossroad Sign</a:t>
            </a:r>
            <a:br>
              <a:rPr lang="en-US" dirty="0"/>
            </a:br>
            <a:br>
              <a:rPr lang="en-US" sz="1800" dirty="0"/>
            </a:br>
            <a:r>
              <a:rPr lang="en-US" sz="1800" b="1" dirty="0">
                <a:latin typeface="+mn-lt"/>
              </a:rPr>
              <a:t>Purpose: </a:t>
            </a:r>
            <a:br>
              <a:rPr lang="en-US" sz="1800" b="1" dirty="0">
                <a:latin typeface="+mn-lt"/>
              </a:rPr>
            </a:br>
            <a:r>
              <a:rPr lang="en-US" sz="1600" dirty="0">
                <a:latin typeface="+mn-lt"/>
              </a:rPr>
              <a:t>To warn that a hazard in the form of a crossroad is ahead.</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11144" y="1047804"/>
            <a:ext cx="1347475" cy="1184849"/>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41005" y="2699591"/>
            <a:ext cx="5828672" cy="1113183"/>
          </a:xfrm>
        </p:spPr>
        <p:txBody>
          <a:bodyPr>
            <a:normAutofit/>
          </a:bodyPr>
          <a:lstStyle/>
          <a:p>
            <a:r>
              <a:rPr lang="en-US" sz="1800" b="1" dirty="0"/>
              <a:t>What must you do (Action):</a:t>
            </a:r>
          </a:p>
          <a:p>
            <a:pPr marL="285750" indent="-285750">
              <a:buFont typeface="Arial" panose="020B0604020202020204" pitchFamily="34" charset="0"/>
              <a:buChar char="•"/>
            </a:pPr>
            <a:r>
              <a:rPr lang="en-US" dirty="0"/>
              <a:t>Approach cautiously, look carefully and be able to stop if cross-traffic requires it.</a:t>
            </a:r>
            <a:endParaRPr lang="en-US" sz="1800" dirty="0"/>
          </a:p>
        </p:txBody>
      </p:sp>
    </p:spTree>
    <p:extLst>
      <p:ext uri="{BB962C8B-B14F-4D97-AF65-F5344CB8AC3E}">
        <p14:creationId xmlns:p14="http://schemas.microsoft.com/office/powerpoint/2010/main" val="3339555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extLst>
              <p:ext uri="{D42A27DB-BD31-4B8C-83A1-F6EECF244321}">
                <p14:modId xmlns:p14="http://schemas.microsoft.com/office/powerpoint/2010/main" val="1939726436"/>
              </p:ext>
            </p:extLst>
          </p:nvPr>
        </p:nvGraphicFramePr>
        <p:xfrm>
          <a:off x="490330" y="450574"/>
          <a:ext cx="6228522" cy="3260035"/>
        </p:xfrm>
        <a:graphic>
          <a:graphicData uri="http://schemas.openxmlformats.org/drawingml/2006/table">
            <a:tbl>
              <a:tblPr/>
              <a:tblGrid>
                <a:gridCol w="6228522">
                  <a:extLst>
                    <a:ext uri="{9D8B030D-6E8A-4147-A177-3AD203B41FA5}">
                      <a16:colId xmlns:a16="http://schemas.microsoft.com/office/drawing/2014/main" val="3805749530"/>
                    </a:ext>
                  </a:extLst>
                </a:gridCol>
              </a:tblGrid>
              <a:tr h="326003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4"/>
            <a:ext cx="3970752" cy="1661099"/>
          </a:xfrm>
        </p:spPr>
        <p:txBody>
          <a:bodyPr>
            <a:noAutofit/>
          </a:bodyPr>
          <a:lstStyle/>
          <a:p>
            <a:r>
              <a:rPr lang="en-US" b="1" dirty="0"/>
              <a:t>Name: </a:t>
            </a:r>
            <a:br>
              <a:rPr lang="en-US" b="1" dirty="0"/>
            </a:br>
            <a:r>
              <a:rPr lang="en-US" sz="2800" dirty="0"/>
              <a:t>Y-Junction</a:t>
            </a:r>
            <a:r>
              <a:rPr lang="en-US" dirty="0"/>
              <a:t> </a:t>
            </a:r>
            <a:r>
              <a:rPr lang="en-US" sz="2800" dirty="0"/>
              <a:t>Sign</a:t>
            </a:r>
            <a:br>
              <a:rPr lang="en-US" dirty="0"/>
            </a:br>
            <a:br>
              <a:rPr lang="en-US" sz="1800" dirty="0"/>
            </a:br>
            <a:r>
              <a:rPr lang="en-US" sz="1800" b="1" dirty="0">
                <a:latin typeface="+mn-lt"/>
              </a:rPr>
              <a:t>Purpose: </a:t>
            </a:r>
            <a:br>
              <a:rPr lang="en-US" sz="1800" b="1" dirty="0">
                <a:latin typeface="+mn-lt"/>
              </a:rPr>
            </a:br>
            <a:r>
              <a:rPr lang="en-US" sz="1600" dirty="0">
                <a:latin typeface="+mn-lt"/>
              </a:rPr>
              <a:t>To warn that the road forks into two roads.</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27356" y="1047804"/>
            <a:ext cx="1315051" cy="1184849"/>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90255" y="2449354"/>
            <a:ext cx="5828672" cy="1113183"/>
          </a:xfrm>
        </p:spPr>
        <p:txBody>
          <a:bodyPr>
            <a:normAutofit lnSpcReduction="10000"/>
          </a:bodyPr>
          <a:lstStyle/>
          <a:p>
            <a:r>
              <a:rPr lang="en-US" sz="1800" b="1" dirty="0"/>
              <a:t>What must you do (Action):</a:t>
            </a:r>
          </a:p>
          <a:p>
            <a:pPr marL="285750" indent="-285750">
              <a:buFont typeface="Arial" panose="020B0604020202020204" pitchFamily="34" charset="0"/>
              <a:buChar char="•"/>
            </a:pPr>
            <a:r>
              <a:rPr lang="en-US" dirty="0"/>
              <a:t>Decide well in time which road to take. Look out for approaching traffic whose path you will cross when taking the right hand road. </a:t>
            </a:r>
            <a:endParaRPr lang="en-US" sz="1800" dirty="0"/>
          </a:p>
        </p:txBody>
      </p:sp>
    </p:spTree>
    <p:extLst>
      <p:ext uri="{BB962C8B-B14F-4D97-AF65-F5344CB8AC3E}">
        <p14:creationId xmlns:p14="http://schemas.microsoft.com/office/powerpoint/2010/main" val="531553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extLst>
              <p:ext uri="{D42A27DB-BD31-4B8C-83A1-F6EECF244321}">
                <p14:modId xmlns:p14="http://schemas.microsoft.com/office/powerpoint/2010/main" val="2271304767"/>
              </p:ext>
            </p:extLst>
          </p:nvPr>
        </p:nvGraphicFramePr>
        <p:xfrm>
          <a:off x="490330" y="450574"/>
          <a:ext cx="6228522" cy="4002156"/>
        </p:xfrm>
        <a:graphic>
          <a:graphicData uri="http://schemas.openxmlformats.org/drawingml/2006/table">
            <a:tbl>
              <a:tblPr/>
              <a:tblGrid>
                <a:gridCol w="6228522">
                  <a:extLst>
                    <a:ext uri="{9D8B030D-6E8A-4147-A177-3AD203B41FA5}">
                      <a16:colId xmlns:a16="http://schemas.microsoft.com/office/drawing/2014/main" val="3805749530"/>
                    </a:ext>
                  </a:extLst>
                </a:gridCol>
              </a:tblGrid>
              <a:tr h="4002156">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4"/>
            <a:ext cx="3970752" cy="2259815"/>
          </a:xfrm>
        </p:spPr>
        <p:txBody>
          <a:bodyPr>
            <a:noAutofit/>
          </a:bodyPr>
          <a:lstStyle/>
          <a:p>
            <a:r>
              <a:rPr lang="en-US" b="1" dirty="0"/>
              <a:t>Name: </a:t>
            </a:r>
            <a:br>
              <a:rPr lang="en-US" b="1" dirty="0"/>
            </a:br>
            <a:r>
              <a:rPr lang="en-US" sz="2800" dirty="0"/>
              <a:t>Winding Road</a:t>
            </a:r>
            <a:r>
              <a:rPr lang="en-US" dirty="0"/>
              <a:t> </a:t>
            </a:r>
            <a:r>
              <a:rPr lang="en-US" sz="2800" dirty="0"/>
              <a:t>Sign</a:t>
            </a:r>
            <a:br>
              <a:rPr lang="en-US" dirty="0"/>
            </a:br>
            <a:br>
              <a:rPr lang="en-US" sz="1800" dirty="0"/>
            </a:br>
            <a:r>
              <a:rPr lang="en-US" sz="1800" b="1" dirty="0">
                <a:latin typeface="+mn-lt"/>
              </a:rPr>
              <a:t>Purpose: </a:t>
            </a:r>
            <a:br>
              <a:rPr lang="en-US" sz="1800" b="1" dirty="0">
                <a:latin typeface="+mn-lt"/>
              </a:rPr>
            </a:br>
            <a:r>
              <a:rPr lang="en-US" sz="1600" dirty="0">
                <a:latin typeface="+mn-lt"/>
              </a:rPr>
              <a:t>To warn of a series of curves ahead. In the case of W209 the first curve is to the left and in the case of W208 the first bend is to the right.</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27356" y="1059415"/>
            <a:ext cx="1315051" cy="1161627"/>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90255" y="3085458"/>
            <a:ext cx="5828672" cy="1113183"/>
          </a:xfrm>
        </p:spPr>
        <p:txBody>
          <a:bodyPr>
            <a:normAutofit lnSpcReduction="10000"/>
          </a:bodyPr>
          <a:lstStyle/>
          <a:p>
            <a:r>
              <a:rPr lang="en-US" sz="1800" b="1" dirty="0"/>
              <a:t>What must you do (Action):</a:t>
            </a:r>
          </a:p>
          <a:p>
            <a:pPr marL="285750" indent="-285750">
              <a:buFont typeface="Arial" panose="020B0604020202020204" pitchFamily="34" charset="0"/>
              <a:buChar char="•"/>
            </a:pPr>
            <a:r>
              <a:rPr lang="en-US" dirty="0"/>
              <a:t>Slow down enough to take the curves safely or stop within the distance you can see. Remember that there could be any number of curves after the first one without further warning. </a:t>
            </a:r>
            <a:endParaRPr lang="en-US" sz="1800" dirty="0"/>
          </a:p>
        </p:txBody>
      </p:sp>
    </p:spTree>
    <p:extLst>
      <p:ext uri="{BB962C8B-B14F-4D97-AF65-F5344CB8AC3E}">
        <p14:creationId xmlns:p14="http://schemas.microsoft.com/office/powerpoint/2010/main" val="4081686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nvGraphicFramePr>
        <p:xfrm>
          <a:off x="490330" y="450574"/>
          <a:ext cx="6228522" cy="4002156"/>
        </p:xfrm>
        <a:graphic>
          <a:graphicData uri="http://schemas.openxmlformats.org/drawingml/2006/table">
            <a:tbl>
              <a:tblPr/>
              <a:tblGrid>
                <a:gridCol w="6228522">
                  <a:extLst>
                    <a:ext uri="{9D8B030D-6E8A-4147-A177-3AD203B41FA5}">
                      <a16:colId xmlns:a16="http://schemas.microsoft.com/office/drawing/2014/main" val="3805749530"/>
                    </a:ext>
                  </a:extLst>
                </a:gridCol>
              </a:tblGrid>
              <a:tr h="4002156">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4"/>
            <a:ext cx="3970752" cy="2259815"/>
          </a:xfrm>
        </p:spPr>
        <p:txBody>
          <a:bodyPr>
            <a:noAutofit/>
          </a:bodyPr>
          <a:lstStyle/>
          <a:p>
            <a:r>
              <a:rPr lang="en-US" b="1" dirty="0"/>
              <a:t>Name: </a:t>
            </a:r>
            <a:br>
              <a:rPr lang="en-US" b="1" dirty="0"/>
            </a:br>
            <a:r>
              <a:rPr lang="en-US" sz="2800" dirty="0"/>
              <a:t>Two Way Traffic</a:t>
            </a:r>
            <a:r>
              <a:rPr lang="en-US" dirty="0"/>
              <a:t> </a:t>
            </a:r>
            <a:r>
              <a:rPr lang="en-US" sz="2800" dirty="0"/>
              <a:t>Sign</a:t>
            </a:r>
            <a:br>
              <a:rPr lang="en-US" dirty="0"/>
            </a:br>
            <a:br>
              <a:rPr lang="en-US" sz="1800" dirty="0"/>
            </a:br>
            <a:r>
              <a:rPr lang="en-US" sz="1800" b="1" dirty="0">
                <a:latin typeface="+mn-lt"/>
              </a:rPr>
              <a:t>Purpose: </a:t>
            </a:r>
            <a:br>
              <a:rPr lang="en-US" sz="1800" b="1" dirty="0">
                <a:latin typeface="+mn-lt"/>
              </a:rPr>
            </a:br>
            <a:r>
              <a:rPr lang="en-US" sz="1600" dirty="0">
                <a:latin typeface="+mn-lt"/>
              </a:rPr>
              <a:t>To warn that the one-way roadway you are travelling on will soon become a two-way roadway.</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27356" y="1060059"/>
            <a:ext cx="1315051" cy="1160339"/>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90255" y="3085458"/>
            <a:ext cx="5828672" cy="1113183"/>
          </a:xfrm>
        </p:spPr>
        <p:txBody>
          <a:bodyPr>
            <a:normAutofit lnSpcReduction="10000"/>
          </a:bodyPr>
          <a:lstStyle/>
          <a:p>
            <a:r>
              <a:rPr lang="en-US" sz="1800" b="1" dirty="0"/>
              <a:t>What must you do (Action):</a:t>
            </a:r>
          </a:p>
          <a:p>
            <a:pPr marL="285750" indent="-285750">
              <a:buFont typeface="Arial" panose="020B0604020202020204" pitchFamily="34" charset="0"/>
              <a:buChar char="•"/>
            </a:pPr>
            <a:r>
              <a:rPr lang="en-US" dirty="0"/>
              <a:t>Be aware that you are entering a roadway with two-way traffic and have to be more careful when overtaking to allow for oncoming vehicles.</a:t>
            </a:r>
            <a:endParaRPr lang="en-US" sz="1800" dirty="0"/>
          </a:p>
        </p:txBody>
      </p:sp>
    </p:spTree>
    <p:extLst>
      <p:ext uri="{BB962C8B-B14F-4D97-AF65-F5344CB8AC3E}">
        <p14:creationId xmlns:p14="http://schemas.microsoft.com/office/powerpoint/2010/main" val="2005463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extLst>
              <p:ext uri="{D42A27DB-BD31-4B8C-83A1-F6EECF244321}">
                <p14:modId xmlns:p14="http://schemas.microsoft.com/office/powerpoint/2010/main" val="2320647664"/>
              </p:ext>
            </p:extLst>
          </p:nvPr>
        </p:nvGraphicFramePr>
        <p:xfrm>
          <a:off x="490330" y="450574"/>
          <a:ext cx="6228522" cy="5208104"/>
        </p:xfrm>
        <a:graphic>
          <a:graphicData uri="http://schemas.openxmlformats.org/drawingml/2006/table">
            <a:tbl>
              <a:tblPr/>
              <a:tblGrid>
                <a:gridCol w="6228522">
                  <a:extLst>
                    <a:ext uri="{9D8B030D-6E8A-4147-A177-3AD203B41FA5}">
                      <a16:colId xmlns:a16="http://schemas.microsoft.com/office/drawing/2014/main" val="3805749530"/>
                    </a:ext>
                  </a:extLst>
                </a:gridCol>
              </a:tblGrid>
              <a:tr h="5208104">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4"/>
            <a:ext cx="3970752" cy="2513903"/>
          </a:xfrm>
        </p:spPr>
        <p:txBody>
          <a:bodyPr>
            <a:noAutofit/>
          </a:bodyPr>
          <a:lstStyle/>
          <a:p>
            <a:r>
              <a:rPr lang="en-US" b="1" dirty="0"/>
              <a:t>Name: </a:t>
            </a:r>
            <a:br>
              <a:rPr lang="en-US" b="1" dirty="0"/>
            </a:br>
            <a:r>
              <a:rPr lang="en-US" sz="2800" dirty="0"/>
              <a:t>Two Way Traffic Crossroad</a:t>
            </a:r>
            <a:r>
              <a:rPr lang="en-US" dirty="0"/>
              <a:t> </a:t>
            </a:r>
            <a:r>
              <a:rPr lang="en-US" sz="2800" dirty="0"/>
              <a:t>Sign</a:t>
            </a:r>
            <a:br>
              <a:rPr lang="en-US" dirty="0"/>
            </a:br>
            <a:br>
              <a:rPr lang="en-US" sz="1800" dirty="0"/>
            </a:br>
            <a:r>
              <a:rPr lang="en-US" sz="1800" b="1" dirty="0">
                <a:latin typeface="+mn-lt"/>
              </a:rPr>
              <a:t>Purpose: </a:t>
            </a:r>
            <a:br>
              <a:rPr lang="en-US" sz="1800" b="1" dirty="0">
                <a:latin typeface="+mn-lt"/>
              </a:rPr>
            </a:br>
            <a:r>
              <a:rPr lang="en-US" sz="1600" dirty="0">
                <a:latin typeface="+mn-lt"/>
              </a:rPr>
              <a:t>To warn that one-way street you are driving on will soon be crossed by a street that carries two-way traffic.</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27356" y="1063546"/>
            <a:ext cx="1315051" cy="1153364"/>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90255" y="3354828"/>
            <a:ext cx="5828672" cy="2056385"/>
          </a:xfrm>
        </p:spPr>
        <p:txBody>
          <a:bodyPr>
            <a:normAutofit/>
          </a:bodyPr>
          <a:lstStyle/>
          <a:p>
            <a:r>
              <a:rPr lang="en-US" sz="1800" b="1" dirty="0"/>
              <a:t>What must you do (Action):</a:t>
            </a:r>
          </a:p>
          <a:p>
            <a:pPr marL="285750" indent="-285750">
              <a:buFont typeface="Arial" panose="020B0604020202020204" pitchFamily="34" charset="0"/>
              <a:buChar char="•"/>
            </a:pPr>
            <a:r>
              <a:rPr lang="en-US" dirty="0"/>
              <a:t>If you are driving in the left hand lane and want to turn to the right at the first intersection, change to the right hand lane in good time. </a:t>
            </a:r>
          </a:p>
          <a:p>
            <a:pPr marL="285750" indent="-285750">
              <a:buFont typeface="Arial" panose="020B0604020202020204" pitchFamily="34" charset="0"/>
              <a:buChar char="•"/>
            </a:pPr>
            <a:r>
              <a:rPr lang="en-US" dirty="0"/>
              <a:t>If you are driving in the right hand lane and wish to turn to the left at the first intersection, change to the left hand lane in good time. </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874189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extLst>
              <p:ext uri="{D42A27DB-BD31-4B8C-83A1-F6EECF244321}">
                <p14:modId xmlns:p14="http://schemas.microsoft.com/office/powerpoint/2010/main" val="3499491788"/>
              </p:ext>
            </p:extLst>
          </p:nvPr>
        </p:nvGraphicFramePr>
        <p:xfrm>
          <a:off x="490330" y="450574"/>
          <a:ext cx="6228522" cy="4028661"/>
        </p:xfrm>
        <a:graphic>
          <a:graphicData uri="http://schemas.openxmlformats.org/drawingml/2006/table">
            <a:tbl>
              <a:tblPr/>
              <a:tblGrid>
                <a:gridCol w="6228522">
                  <a:extLst>
                    <a:ext uri="{9D8B030D-6E8A-4147-A177-3AD203B41FA5}">
                      <a16:colId xmlns:a16="http://schemas.microsoft.com/office/drawing/2014/main" val="3805749530"/>
                    </a:ext>
                  </a:extLst>
                </a:gridCol>
              </a:tblGrid>
              <a:tr h="4028661">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4"/>
            <a:ext cx="3970752" cy="1946359"/>
          </a:xfrm>
        </p:spPr>
        <p:txBody>
          <a:bodyPr>
            <a:noAutofit/>
          </a:bodyPr>
          <a:lstStyle/>
          <a:p>
            <a:r>
              <a:rPr lang="en-US" b="1" dirty="0"/>
              <a:t>Name: </a:t>
            </a:r>
            <a:br>
              <a:rPr lang="en-US" b="1" dirty="0"/>
            </a:br>
            <a:r>
              <a:rPr lang="en-US" sz="2800" dirty="0"/>
              <a:t>Pedestrian Crossing Sign</a:t>
            </a:r>
            <a:br>
              <a:rPr lang="en-US" dirty="0"/>
            </a:br>
            <a:br>
              <a:rPr lang="en-US" sz="1800" dirty="0"/>
            </a:br>
            <a:r>
              <a:rPr lang="en-US" sz="1800" b="1" dirty="0">
                <a:latin typeface="+mn-lt"/>
              </a:rPr>
              <a:t>Purpose: </a:t>
            </a:r>
            <a:br>
              <a:rPr lang="en-US" sz="1800" b="1" dirty="0">
                <a:latin typeface="+mn-lt"/>
              </a:rPr>
            </a:br>
            <a:r>
              <a:rPr lang="en-US" sz="1600" dirty="0">
                <a:latin typeface="+mn-lt"/>
              </a:rPr>
              <a:t>To warn that there is a demarcated pedestrian crossing ahead.</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27356" y="1064893"/>
            <a:ext cx="1315051" cy="1150669"/>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90255" y="2829882"/>
            <a:ext cx="5828672" cy="1530084"/>
          </a:xfrm>
        </p:spPr>
        <p:txBody>
          <a:bodyPr>
            <a:normAutofit/>
          </a:bodyPr>
          <a:lstStyle/>
          <a:p>
            <a:r>
              <a:rPr lang="en-US" sz="1800" b="1" dirty="0"/>
              <a:t>What must you do (Action):</a:t>
            </a:r>
          </a:p>
          <a:p>
            <a:pPr marL="285750" indent="-285750">
              <a:buFont typeface="Arial" panose="020B0604020202020204" pitchFamily="34" charset="0"/>
              <a:buChar char="•"/>
            </a:pPr>
            <a:r>
              <a:rPr lang="en-US" dirty="0"/>
              <a:t>Slow down and stop if a pedestrian is waiting at the crossing. </a:t>
            </a:r>
          </a:p>
          <a:p>
            <a:pPr marL="285750" indent="-285750">
              <a:buFont typeface="Arial" panose="020B0604020202020204" pitchFamily="34" charset="0"/>
              <a:buChar char="•"/>
            </a:pPr>
            <a:r>
              <a:rPr lang="en-US" dirty="0"/>
              <a:t>Do not overtake other vehicles that have stopped at the pedestrian crossing.  </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68266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extLst>
              <p:ext uri="{D42A27DB-BD31-4B8C-83A1-F6EECF244321}">
                <p14:modId xmlns:p14="http://schemas.microsoft.com/office/powerpoint/2010/main" val="832133828"/>
              </p:ext>
            </p:extLst>
          </p:nvPr>
        </p:nvGraphicFramePr>
        <p:xfrm>
          <a:off x="490330" y="450574"/>
          <a:ext cx="6228522" cy="3458817"/>
        </p:xfrm>
        <a:graphic>
          <a:graphicData uri="http://schemas.openxmlformats.org/drawingml/2006/table">
            <a:tbl>
              <a:tblPr/>
              <a:tblGrid>
                <a:gridCol w="6228522">
                  <a:extLst>
                    <a:ext uri="{9D8B030D-6E8A-4147-A177-3AD203B41FA5}">
                      <a16:colId xmlns:a16="http://schemas.microsoft.com/office/drawing/2014/main" val="3805749530"/>
                    </a:ext>
                  </a:extLst>
                </a:gridCol>
              </a:tblGrid>
              <a:tr h="3458817">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4"/>
            <a:ext cx="3970752" cy="1946359"/>
          </a:xfrm>
        </p:spPr>
        <p:txBody>
          <a:bodyPr>
            <a:noAutofit/>
          </a:bodyPr>
          <a:lstStyle/>
          <a:p>
            <a:r>
              <a:rPr lang="en-US" b="1" dirty="0"/>
              <a:t>Name: </a:t>
            </a:r>
            <a:br>
              <a:rPr lang="en-US" b="1" dirty="0"/>
            </a:br>
            <a:r>
              <a:rPr lang="en-US" sz="2800" dirty="0"/>
              <a:t>Children Sign</a:t>
            </a:r>
            <a:br>
              <a:rPr lang="en-US" dirty="0"/>
            </a:br>
            <a:br>
              <a:rPr lang="en-US" sz="1800" dirty="0"/>
            </a:br>
            <a:r>
              <a:rPr lang="en-US" sz="1800" b="1" dirty="0">
                <a:latin typeface="+mn-lt"/>
              </a:rPr>
              <a:t>Purpose: </a:t>
            </a:r>
            <a:br>
              <a:rPr lang="en-US" sz="1800" b="1" dirty="0">
                <a:latin typeface="+mn-lt"/>
              </a:rPr>
            </a:br>
            <a:r>
              <a:rPr lang="en-US" sz="1600" dirty="0">
                <a:latin typeface="+mn-lt"/>
              </a:rPr>
              <a:t>To warn that children might be crossing the road.</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27356" y="1080754"/>
            <a:ext cx="1315051" cy="1118946"/>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90255" y="2829882"/>
            <a:ext cx="5828672" cy="1079509"/>
          </a:xfrm>
        </p:spPr>
        <p:txBody>
          <a:bodyPr>
            <a:normAutofit/>
          </a:bodyPr>
          <a:lstStyle/>
          <a:p>
            <a:r>
              <a:rPr lang="en-US" sz="1800" b="1" dirty="0"/>
              <a:t>What must you do (Action):</a:t>
            </a:r>
          </a:p>
          <a:p>
            <a:pPr marL="285750" indent="-285750">
              <a:buFont typeface="Arial" panose="020B0604020202020204" pitchFamily="34" charset="0"/>
              <a:buChar char="•"/>
            </a:pPr>
            <a:r>
              <a:rPr lang="en-US" dirty="0"/>
              <a:t>Slow down immediately and look out for children who could be crossing the road unexpectedly, or even be playing on the road. </a:t>
            </a:r>
            <a:endParaRPr lang="en-US" sz="1800" dirty="0"/>
          </a:p>
        </p:txBody>
      </p:sp>
    </p:spTree>
    <p:extLst>
      <p:ext uri="{BB962C8B-B14F-4D97-AF65-F5344CB8AC3E}">
        <p14:creationId xmlns:p14="http://schemas.microsoft.com/office/powerpoint/2010/main" val="1514722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6" y="571554"/>
            <a:ext cx="3054826" cy="2330672"/>
          </a:xfrm>
        </p:spPr>
        <p:txBody>
          <a:bodyPr>
            <a:noAutofit/>
          </a:bodyPr>
          <a:lstStyle/>
          <a:p>
            <a:r>
              <a:rPr lang="en-US" b="1" dirty="0"/>
              <a:t>Name: </a:t>
            </a:r>
            <a:br>
              <a:rPr lang="en-US" b="1" dirty="0"/>
            </a:br>
            <a:r>
              <a:rPr lang="en-US" dirty="0"/>
              <a:t>Stop Sign</a:t>
            </a:r>
            <a:br>
              <a:rPr lang="en-US" dirty="0"/>
            </a:br>
            <a:br>
              <a:rPr lang="en-US" dirty="0"/>
            </a:br>
            <a:r>
              <a:rPr lang="en-US" sz="1800" b="1" dirty="0"/>
              <a:t>Purpose: </a:t>
            </a:r>
            <a:br>
              <a:rPr lang="en-US" sz="1800" b="1" dirty="0"/>
            </a:br>
            <a:r>
              <a:rPr lang="en-US" sz="1800" dirty="0"/>
              <a:t>To bring traffic to a stop.</a:t>
            </a:r>
            <a:br>
              <a:rPr lang="en-US" dirty="0"/>
            </a:br>
            <a:endParaRPr lang="en-US" dirty="0"/>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611757" y="571554"/>
            <a:ext cx="1857921" cy="1880306"/>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41006" y="2902226"/>
            <a:ext cx="5828672" cy="2332383"/>
          </a:xfrm>
        </p:spPr>
        <p:txBody>
          <a:bodyPr>
            <a:normAutofit/>
          </a:bodyPr>
          <a:lstStyle/>
          <a:p>
            <a:r>
              <a:rPr lang="en-US" sz="1800" b="1" dirty="0"/>
              <a:t>What must you do:</a:t>
            </a:r>
          </a:p>
          <a:p>
            <a:pPr marL="285750" indent="-285750">
              <a:buFont typeface="Arial" panose="020B0604020202020204" pitchFamily="34" charset="0"/>
              <a:buChar char="•"/>
            </a:pPr>
            <a:r>
              <a:rPr lang="en-US" dirty="0"/>
              <a:t>Bring your vehicle to a stop behind the stop line.</a:t>
            </a:r>
          </a:p>
          <a:p>
            <a:pPr marL="285750" indent="-285750">
              <a:buFont typeface="Arial" panose="020B0604020202020204" pitchFamily="34" charset="0"/>
              <a:buChar char="•"/>
            </a:pPr>
            <a:r>
              <a:rPr lang="en-US" dirty="0"/>
              <a:t>If there is no stop line, the front of the vehicle must come to a stand still in line with the stop sign.</a:t>
            </a:r>
          </a:p>
          <a:p>
            <a:pPr marL="285750" indent="-285750">
              <a:buFont typeface="Arial" panose="020B0604020202020204" pitchFamily="34" charset="0"/>
              <a:buChar char="•"/>
            </a:pPr>
            <a:r>
              <a:rPr lang="en-US" dirty="0"/>
              <a:t>At a three or four way stop, you may not move off before all the other vehicles which stopped before you have moved off.</a:t>
            </a:r>
          </a:p>
          <a:p>
            <a:pPr marL="285750" indent="-285750">
              <a:buFont typeface="Arial" panose="020B0604020202020204" pitchFamily="34" charset="0"/>
              <a:buChar char="•"/>
            </a:pPr>
            <a:r>
              <a:rPr lang="en-US" dirty="0"/>
              <a:t>Proceed only when it is safe.</a:t>
            </a:r>
          </a:p>
        </p:txBody>
      </p:sp>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nvGraphicFramePr>
        <p:xfrm>
          <a:off x="490330" y="450574"/>
          <a:ext cx="6228522" cy="4757530"/>
        </p:xfrm>
        <a:graphic>
          <a:graphicData uri="http://schemas.openxmlformats.org/drawingml/2006/table">
            <a:tbl>
              <a:tblPr/>
              <a:tblGrid>
                <a:gridCol w="6228522">
                  <a:extLst>
                    <a:ext uri="{9D8B030D-6E8A-4147-A177-3AD203B41FA5}">
                      <a16:colId xmlns:a16="http://schemas.microsoft.com/office/drawing/2014/main" val="3805749530"/>
                    </a:ext>
                  </a:extLst>
                </a:gridCol>
              </a:tblGrid>
              <a:tr h="4757530">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Tree>
    <p:extLst>
      <p:ext uri="{BB962C8B-B14F-4D97-AF65-F5344CB8AC3E}">
        <p14:creationId xmlns:p14="http://schemas.microsoft.com/office/powerpoint/2010/main" val="4218345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nvGraphicFramePr>
        <p:xfrm>
          <a:off x="490330" y="450574"/>
          <a:ext cx="6228522" cy="3458817"/>
        </p:xfrm>
        <a:graphic>
          <a:graphicData uri="http://schemas.openxmlformats.org/drawingml/2006/table">
            <a:tbl>
              <a:tblPr/>
              <a:tblGrid>
                <a:gridCol w="6228522">
                  <a:extLst>
                    <a:ext uri="{9D8B030D-6E8A-4147-A177-3AD203B41FA5}">
                      <a16:colId xmlns:a16="http://schemas.microsoft.com/office/drawing/2014/main" val="3805749530"/>
                    </a:ext>
                  </a:extLst>
                </a:gridCol>
              </a:tblGrid>
              <a:tr h="3458817">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4"/>
            <a:ext cx="3970752" cy="2105385"/>
          </a:xfrm>
        </p:spPr>
        <p:txBody>
          <a:bodyPr>
            <a:noAutofit/>
          </a:bodyPr>
          <a:lstStyle/>
          <a:p>
            <a:r>
              <a:rPr lang="en-US" b="1" dirty="0"/>
              <a:t>Name: </a:t>
            </a:r>
            <a:br>
              <a:rPr lang="en-US" b="1" dirty="0"/>
            </a:br>
            <a:r>
              <a:rPr lang="en-US" sz="2800" dirty="0"/>
              <a:t>Domestic Animals Sign</a:t>
            </a:r>
            <a:br>
              <a:rPr lang="en-US" dirty="0"/>
            </a:br>
            <a:br>
              <a:rPr lang="en-US" sz="1800" dirty="0"/>
            </a:br>
            <a:r>
              <a:rPr lang="en-US" sz="1800" b="1" dirty="0">
                <a:latin typeface="+mn-lt"/>
              </a:rPr>
              <a:t>Purpose: </a:t>
            </a:r>
            <a:br>
              <a:rPr lang="en-US" sz="1800" b="1" dirty="0">
                <a:latin typeface="+mn-lt"/>
              </a:rPr>
            </a:br>
            <a:r>
              <a:rPr lang="en-US" sz="1600" dirty="0">
                <a:latin typeface="+mn-lt"/>
              </a:rPr>
              <a:t>To warn that there may be free ranging animals such as cattle, horses or sheep on the road.</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43819" y="1080754"/>
            <a:ext cx="1282124" cy="1118946"/>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90255" y="2829882"/>
            <a:ext cx="5828672" cy="907231"/>
          </a:xfrm>
        </p:spPr>
        <p:txBody>
          <a:bodyPr>
            <a:normAutofit/>
          </a:bodyPr>
          <a:lstStyle/>
          <a:p>
            <a:r>
              <a:rPr lang="en-US" sz="1800" b="1" dirty="0"/>
              <a:t>What must you do (Action):</a:t>
            </a:r>
          </a:p>
          <a:p>
            <a:pPr marL="285750" indent="-285750">
              <a:buFont typeface="Arial" panose="020B0604020202020204" pitchFamily="34" charset="0"/>
              <a:buChar char="•"/>
            </a:pPr>
            <a:r>
              <a:rPr lang="en-US" dirty="0"/>
              <a:t>Slow down and be on the look out for the next 2 km for animals.  </a:t>
            </a:r>
            <a:endParaRPr lang="en-US" sz="1800" dirty="0"/>
          </a:p>
        </p:txBody>
      </p:sp>
    </p:spTree>
    <p:extLst>
      <p:ext uri="{BB962C8B-B14F-4D97-AF65-F5344CB8AC3E}">
        <p14:creationId xmlns:p14="http://schemas.microsoft.com/office/powerpoint/2010/main" val="566380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extLst>
              <p:ext uri="{D42A27DB-BD31-4B8C-83A1-F6EECF244321}">
                <p14:modId xmlns:p14="http://schemas.microsoft.com/office/powerpoint/2010/main" val="3294198639"/>
              </p:ext>
            </p:extLst>
          </p:nvPr>
        </p:nvGraphicFramePr>
        <p:xfrm>
          <a:off x="490330" y="450575"/>
          <a:ext cx="6228522" cy="3644347"/>
        </p:xfrm>
        <a:graphic>
          <a:graphicData uri="http://schemas.openxmlformats.org/drawingml/2006/table">
            <a:tbl>
              <a:tblPr/>
              <a:tblGrid>
                <a:gridCol w="6228522">
                  <a:extLst>
                    <a:ext uri="{9D8B030D-6E8A-4147-A177-3AD203B41FA5}">
                      <a16:colId xmlns:a16="http://schemas.microsoft.com/office/drawing/2014/main" val="3805749530"/>
                    </a:ext>
                  </a:extLst>
                </a:gridCol>
              </a:tblGrid>
              <a:tr h="3644347">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4"/>
            <a:ext cx="3970752" cy="1827089"/>
          </a:xfrm>
        </p:spPr>
        <p:txBody>
          <a:bodyPr>
            <a:noAutofit/>
          </a:bodyPr>
          <a:lstStyle/>
          <a:p>
            <a:r>
              <a:rPr lang="en-US" b="1" dirty="0"/>
              <a:t>Name: </a:t>
            </a:r>
            <a:br>
              <a:rPr lang="en-US" b="1" dirty="0"/>
            </a:br>
            <a:r>
              <a:rPr lang="en-US" sz="2800" dirty="0"/>
              <a:t>Railway Crossing Sign</a:t>
            </a:r>
            <a:br>
              <a:rPr lang="en-US" dirty="0"/>
            </a:br>
            <a:br>
              <a:rPr lang="en-US" sz="1800" dirty="0"/>
            </a:br>
            <a:r>
              <a:rPr lang="en-US" sz="1800" b="1" dirty="0">
                <a:latin typeface="+mn-lt"/>
              </a:rPr>
              <a:t>Purpose: </a:t>
            </a:r>
            <a:br>
              <a:rPr lang="en-US" sz="1800" b="1" dirty="0">
                <a:latin typeface="+mn-lt"/>
              </a:rPr>
            </a:br>
            <a:r>
              <a:rPr lang="en-US" sz="1600" dirty="0">
                <a:latin typeface="+mn-lt"/>
              </a:rPr>
              <a:t>To warn that there is a railway crossing ahead.</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51942" y="726203"/>
            <a:ext cx="1666985" cy="1473497"/>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90255" y="2543460"/>
            <a:ext cx="5828672" cy="1407399"/>
          </a:xfrm>
        </p:spPr>
        <p:txBody>
          <a:bodyPr>
            <a:normAutofit/>
          </a:bodyPr>
          <a:lstStyle/>
          <a:p>
            <a:r>
              <a:rPr lang="en-US" sz="1800" b="1" dirty="0"/>
              <a:t>What must you do (Action):</a:t>
            </a:r>
          </a:p>
          <a:p>
            <a:pPr marL="285750" indent="-285750">
              <a:buFont typeface="Arial" panose="020B0604020202020204" pitchFamily="34" charset="0"/>
              <a:buChar char="•"/>
            </a:pPr>
            <a:r>
              <a:rPr lang="en-US" dirty="0"/>
              <a:t>Slow down and look to the right and left for oncoming trains. </a:t>
            </a:r>
          </a:p>
          <a:p>
            <a:pPr marL="285750" indent="-285750">
              <a:buFont typeface="Arial" panose="020B0604020202020204" pitchFamily="34" charset="0"/>
              <a:buChar char="•"/>
            </a:pPr>
            <a:r>
              <a:rPr lang="en-US" dirty="0"/>
              <a:t>If a train is approaching stop in time, but not within the railway crossing reserve.   </a:t>
            </a:r>
            <a:endParaRPr lang="en-US" sz="1800" dirty="0"/>
          </a:p>
        </p:txBody>
      </p:sp>
    </p:spTree>
    <p:extLst>
      <p:ext uri="{BB962C8B-B14F-4D97-AF65-F5344CB8AC3E}">
        <p14:creationId xmlns:p14="http://schemas.microsoft.com/office/powerpoint/2010/main" val="2018291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extLst>
              <p:ext uri="{D42A27DB-BD31-4B8C-83A1-F6EECF244321}">
                <p14:modId xmlns:p14="http://schemas.microsoft.com/office/powerpoint/2010/main" val="1575501630"/>
              </p:ext>
            </p:extLst>
          </p:nvPr>
        </p:nvGraphicFramePr>
        <p:xfrm>
          <a:off x="490330" y="450575"/>
          <a:ext cx="6228522" cy="4320208"/>
        </p:xfrm>
        <a:graphic>
          <a:graphicData uri="http://schemas.openxmlformats.org/drawingml/2006/table">
            <a:tbl>
              <a:tblPr/>
              <a:tblGrid>
                <a:gridCol w="6228522">
                  <a:extLst>
                    <a:ext uri="{9D8B030D-6E8A-4147-A177-3AD203B41FA5}">
                      <a16:colId xmlns:a16="http://schemas.microsoft.com/office/drawing/2014/main" val="3805749530"/>
                    </a:ext>
                  </a:extLst>
                </a:gridCol>
              </a:tblGrid>
              <a:tr h="4320208">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4"/>
            <a:ext cx="3970752" cy="2065629"/>
          </a:xfrm>
        </p:spPr>
        <p:txBody>
          <a:bodyPr>
            <a:noAutofit/>
          </a:bodyPr>
          <a:lstStyle/>
          <a:p>
            <a:r>
              <a:rPr lang="en-US" b="1" dirty="0"/>
              <a:t>Name: </a:t>
            </a:r>
            <a:br>
              <a:rPr lang="en-US" b="1" dirty="0"/>
            </a:br>
            <a:r>
              <a:rPr lang="en-US" sz="2800" dirty="0"/>
              <a:t>Gravel Road Begins Sign</a:t>
            </a:r>
            <a:br>
              <a:rPr lang="en-US" dirty="0"/>
            </a:br>
            <a:br>
              <a:rPr lang="en-US" sz="1800" dirty="0"/>
            </a:br>
            <a:r>
              <a:rPr lang="en-US" sz="1800" b="1" dirty="0">
                <a:latin typeface="+mn-lt"/>
              </a:rPr>
              <a:t>Purpose: </a:t>
            </a:r>
            <a:br>
              <a:rPr lang="en-US" sz="1800" b="1" dirty="0">
                <a:latin typeface="+mn-lt"/>
              </a:rPr>
            </a:br>
            <a:r>
              <a:rPr lang="en-US" sz="1600" dirty="0">
                <a:latin typeface="+mn-lt"/>
              </a:rPr>
              <a:t>To warn that the tarred road you are driving on will end soon and will have a gravel surface ahead.</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63677" y="726203"/>
            <a:ext cx="1643515" cy="1473497"/>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90255" y="2988820"/>
            <a:ext cx="5828672" cy="1662694"/>
          </a:xfrm>
        </p:spPr>
        <p:txBody>
          <a:bodyPr>
            <a:normAutofit/>
          </a:bodyPr>
          <a:lstStyle/>
          <a:p>
            <a:r>
              <a:rPr lang="en-US" sz="1800" b="1" dirty="0"/>
              <a:t>What must you do (Action):</a:t>
            </a:r>
          </a:p>
          <a:p>
            <a:pPr marL="285750" indent="-285750">
              <a:buFont typeface="Arial" panose="020B0604020202020204" pitchFamily="34" charset="0"/>
              <a:buChar char="•"/>
            </a:pPr>
            <a:r>
              <a:rPr lang="en-US" dirty="0"/>
              <a:t>Slow down and look out for a ditches or potholes at the joint between the gravel and the tarred surface.</a:t>
            </a:r>
          </a:p>
          <a:p>
            <a:pPr marL="285750" indent="-285750">
              <a:buFont typeface="Arial" panose="020B0604020202020204" pitchFamily="34" charset="0"/>
              <a:buChar char="•"/>
            </a:pPr>
            <a:r>
              <a:rPr lang="en-US" dirty="0"/>
              <a:t>Steering will be lighter on the gravel, vehicles will tend to skid easier and will need a longer stopping distance. </a:t>
            </a:r>
            <a:endParaRPr lang="en-US" sz="1800" dirty="0"/>
          </a:p>
        </p:txBody>
      </p:sp>
    </p:spTree>
    <p:extLst>
      <p:ext uri="{BB962C8B-B14F-4D97-AF65-F5344CB8AC3E}">
        <p14:creationId xmlns:p14="http://schemas.microsoft.com/office/powerpoint/2010/main" val="1315557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extLst>
              <p:ext uri="{D42A27DB-BD31-4B8C-83A1-F6EECF244321}">
                <p14:modId xmlns:p14="http://schemas.microsoft.com/office/powerpoint/2010/main" val="856820835"/>
              </p:ext>
            </p:extLst>
          </p:nvPr>
        </p:nvGraphicFramePr>
        <p:xfrm>
          <a:off x="490330" y="450575"/>
          <a:ext cx="6228522" cy="3511825"/>
        </p:xfrm>
        <a:graphic>
          <a:graphicData uri="http://schemas.openxmlformats.org/drawingml/2006/table">
            <a:tbl>
              <a:tblPr/>
              <a:tblGrid>
                <a:gridCol w="6228522">
                  <a:extLst>
                    <a:ext uri="{9D8B030D-6E8A-4147-A177-3AD203B41FA5}">
                      <a16:colId xmlns:a16="http://schemas.microsoft.com/office/drawing/2014/main" val="3805749530"/>
                    </a:ext>
                  </a:extLst>
                </a:gridCol>
              </a:tblGrid>
              <a:tr h="351182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4"/>
            <a:ext cx="3970752" cy="1933107"/>
          </a:xfrm>
        </p:spPr>
        <p:txBody>
          <a:bodyPr>
            <a:noAutofit/>
          </a:bodyPr>
          <a:lstStyle/>
          <a:p>
            <a:r>
              <a:rPr lang="en-US" b="1" dirty="0"/>
              <a:t>Name: </a:t>
            </a:r>
            <a:br>
              <a:rPr lang="en-US" b="1" dirty="0"/>
            </a:br>
            <a:r>
              <a:rPr lang="en-US" sz="2800" dirty="0"/>
              <a:t>Narrow Bridge Ahead Sign</a:t>
            </a:r>
            <a:br>
              <a:rPr lang="en-US" dirty="0"/>
            </a:br>
            <a:br>
              <a:rPr lang="en-US" sz="1800" dirty="0"/>
            </a:br>
            <a:r>
              <a:rPr lang="en-US" sz="1800" b="1" dirty="0">
                <a:latin typeface="+mn-lt"/>
              </a:rPr>
              <a:t>Purpose: </a:t>
            </a:r>
            <a:br>
              <a:rPr lang="en-US" sz="1800" b="1" dirty="0">
                <a:latin typeface="+mn-lt"/>
              </a:rPr>
            </a:br>
            <a:r>
              <a:rPr lang="en-US" sz="1600" dirty="0">
                <a:latin typeface="+mn-lt"/>
              </a:rPr>
              <a:t>To warn that the road narrows when crossing a bridge.</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63677" y="743914"/>
            <a:ext cx="1643515" cy="1438075"/>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90255" y="2706208"/>
            <a:ext cx="5828672" cy="1092850"/>
          </a:xfrm>
        </p:spPr>
        <p:txBody>
          <a:bodyPr>
            <a:normAutofit/>
          </a:bodyPr>
          <a:lstStyle/>
          <a:p>
            <a:r>
              <a:rPr lang="en-US" sz="1800" b="1" dirty="0"/>
              <a:t>What must you do (Action):</a:t>
            </a:r>
          </a:p>
          <a:p>
            <a:pPr marL="285750" indent="-285750">
              <a:buFont typeface="Arial" panose="020B0604020202020204" pitchFamily="34" charset="0"/>
              <a:buChar char="•"/>
            </a:pPr>
            <a:r>
              <a:rPr lang="en-US" dirty="0"/>
              <a:t>Slow down and, if there is oncoming traffic, try not to cross the bridge at the same time as an approaching vehicle. </a:t>
            </a:r>
            <a:endParaRPr lang="en-US" sz="1800" dirty="0"/>
          </a:p>
        </p:txBody>
      </p:sp>
    </p:spTree>
    <p:extLst>
      <p:ext uri="{BB962C8B-B14F-4D97-AF65-F5344CB8AC3E}">
        <p14:creationId xmlns:p14="http://schemas.microsoft.com/office/powerpoint/2010/main" val="3308244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extLst>
              <p:ext uri="{D42A27DB-BD31-4B8C-83A1-F6EECF244321}">
                <p14:modId xmlns:p14="http://schemas.microsoft.com/office/powerpoint/2010/main" val="3756451778"/>
              </p:ext>
            </p:extLst>
          </p:nvPr>
        </p:nvGraphicFramePr>
        <p:xfrm>
          <a:off x="490330" y="450575"/>
          <a:ext cx="6228522" cy="3352799"/>
        </p:xfrm>
        <a:graphic>
          <a:graphicData uri="http://schemas.openxmlformats.org/drawingml/2006/table">
            <a:tbl>
              <a:tblPr/>
              <a:tblGrid>
                <a:gridCol w="6228522">
                  <a:extLst>
                    <a:ext uri="{9D8B030D-6E8A-4147-A177-3AD203B41FA5}">
                      <a16:colId xmlns:a16="http://schemas.microsoft.com/office/drawing/2014/main" val="3805749530"/>
                    </a:ext>
                  </a:extLst>
                </a:gridCol>
              </a:tblGrid>
              <a:tr h="3352799">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4"/>
            <a:ext cx="3970752" cy="2078881"/>
          </a:xfrm>
        </p:spPr>
        <p:txBody>
          <a:bodyPr>
            <a:noAutofit/>
          </a:bodyPr>
          <a:lstStyle/>
          <a:p>
            <a:r>
              <a:rPr lang="en-US" b="1" dirty="0"/>
              <a:t>Name: </a:t>
            </a:r>
            <a:br>
              <a:rPr lang="en-US" b="1" dirty="0"/>
            </a:br>
            <a:r>
              <a:rPr lang="en-US" sz="2800" dirty="0"/>
              <a:t>Uneven Roadway Sign</a:t>
            </a:r>
            <a:br>
              <a:rPr lang="en-US" dirty="0"/>
            </a:br>
            <a:br>
              <a:rPr lang="en-US" sz="1800" dirty="0"/>
            </a:br>
            <a:r>
              <a:rPr lang="en-US" sz="1800" b="1" dirty="0">
                <a:latin typeface="+mn-lt"/>
              </a:rPr>
              <a:t>Purpose: </a:t>
            </a:r>
            <a:br>
              <a:rPr lang="en-US" sz="1800" b="1" dirty="0">
                <a:latin typeface="+mn-lt"/>
              </a:rPr>
            </a:br>
            <a:r>
              <a:rPr lang="en-US" sz="1600" dirty="0">
                <a:latin typeface="+mn-lt"/>
              </a:rPr>
              <a:t>To warn that there is a depression or a ridge in the road, or that the road in general is uneven and potholed.</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73847" y="743914"/>
            <a:ext cx="1623174" cy="1438075"/>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90255" y="2879304"/>
            <a:ext cx="5828672" cy="924070"/>
          </a:xfrm>
        </p:spPr>
        <p:txBody>
          <a:bodyPr>
            <a:normAutofit/>
          </a:bodyPr>
          <a:lstStyle/>
          <a:p>
            <a:r>
              <a:rPr lang="en-US" sz="1800" b="1" dirty="0"/>
              <a:t>What must you do (Action):</a:t>
            </a:r>
          </a:p>
          <a:p>
            <a:pPr marL="285750" indent="-285750">
              <a:buFont typeface="Arial" panose="020B0604020202020204" pitchFamily="34" charset="0"/>
              <a:buChar char="•"/>
            </a:pPr>
            <a:r>
              <a:rPr lang="en-US" dirty="0"/>
              <a:t>Slow down to avoid potholes without endangering other traffic. </a:t>
            </a:r>
            <a:endParaRPr lang="en-US" sz="1800" dirty="0"/>
          </a:p>
        </p:txBody>
      </p:sp>
    </p:spTree>
    <p:extLst>
      <p:ext uri="{BB962C8B-B14F-4D97-AF65-F5344CB8AC3E}">
        <p14:creationId xmlns:p14="http://schemas.microsoft.com/office/powerpoint/2010/main" val="1127295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extLst>
              <p:ext uri="{D42A27DB-BD31-4B8C-83A1-F6EECF244321}">
                <p14:modId xmlns:p14="http://schemas.microsoft.com/office/powerpoint/2010/main" val="3298970783"/>
              </p:ext>
            </p:extLst>
          </p:nvPr>
        </p:nvGraphicFramePr>
        <p:xfrm>
          <a:off x="490330" y="450575"/>
          <a:ext cx="6228522" cy="4293703"/>
        </p:xfrm>
        <a:graphic>
          <a:graphicData uri="http://schemas.openxmlformats.org/drawingml/2006/table">
            <a:tbl>
              <a:tblPr/>
              <a:tblGrid>
                <a:gridCol w="6228522">
                  <a:extLst>
                    <a:ext uri="{9D8B030D-6E8A-4147-A177-3AD203B41FA5}">
                      <a16:colId xmlns:a16="http://schemas.microsoft.com/office/drawing/2014/main" val="3805749530"/>
                    </a:ext>
                  </a:extLst>
                </a:gridCol>
              </a:tblGrid>
              <a:tr h="4293703">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5"/>
            <a:ext cx="3970752" cy="1840342"/>
          </a:xfrm>
        </p:spPr>
        <p:txBody>
          <a:bodyPr>
            <a:noAutofit/>
          </a:bodyPr>
          <a:lstStyle/>
          <a:p>
            <a:r>
              <a:rPr lang="en-US" b="1" dirty="0"/>
              <a:t>Name: </a:t>
            </a:r>
            <a:br>
              <a:rPr lang="en-US" b="1" dirty="0"/>
            </a:br>
            <a:r>
              <a:rPr lang="en-US" sz="2800" dirty="0"/>
              <a:t>Falling Rocks Sign</a:t>
            </a:r>
            <a:br>
              <a:rPr lang="en-US" dirty="0"/>
            </a:br>
            <a:br>
              <a:rPr lang="en-US" sz="1800" dirty="0"/>
            </a:br>
            <a:r>
              <a:rPr lang="en-US" sz="1800" b="1" dirty="0">
                <a:latin typeface="+mn-lt"/>
              </a:rPr>
              <a:t>Purpose: </a:t>
            </a:r>
            <a:br>
              <a:rPr lang="en-US" sz="1800" b="1" dirty="0">
                <a:latin typeface="+mn-lt"/>
              </a:rPr>
            </a:br>
            <a:r>
              <a:rPr lang="en-US" sz="1600" dirty="0">
                <a:latin typeface="+mn-lt"/>
              </a:rPr>
              <a:t>To warn that rocks could fall on the carriageway from the right-hand side.</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63677" y="748090"/>
            <a:ext cx="1643515" cy="1429723"/>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90255" y="2709411"/>
            <a:ext cx="5828672" cy="1915597"/>
          </a:xfrm>
        </p:spPr>
        <p:txBody>
          <a:bodyPr>
            <a:normAutofit/>
          </a:bodyPr>
          <a:lstStyle/>
          <a:p>
            <a:r>
              <a:rPr lang="en-US" sz="1800" b="1" dirty="0"/>
              <a:t>What must you do (Action):</a:t>
            </a:r>
          </a:p>
          <a:p>
            <a:pPr marL="285750" indent="-285750">
              <a:buFont typeface="Arial" panose="020B0604020202020204" pitchFamily="34" charset="0"/>
              <a:buChar char="•"/>
            </a:pPr>
            <a:r>
              <a:rPr lang="en-US" dirty="0"/>
              <a:t>Slow down to be able to stop within the right distance if a fall occurs or has occurred. </a:t>
            </a:r>
          </a:p>
          <a:p>
            <a:pPr marL="285750" indent="-285750">
              <a:buFont typeface="Arial" panose="020B0604020202020204" pitchFamily="34" charset="0"/>
              <a:buChar char="•"/>
            </a:pPr>
            <a:r>
              <a:rPr lang="en-US" dirty="0"/>
              <a:t>Such falls occur more often when it rains and therefore reduce your speed further since your stopping distance during rainy weather will be longer. </a:t>
            </a:r>
            <a:endParaRPr lang="en-US" sz="1800" dirty="0"/>
          </a:p>
        </p:txBody>
      </p:sp>
    </p:spTree>
    <p:extLst>
      <p:ext uri="{BB962C8B-B14F-4D97-AF65-F5344CB8AC3E}">
        <p14:creationId xmlns:p14="http://schemas.microsoft.com/office/powerpoint/2010/main" val="3704305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extLst>
              <p:ext uri="{D42A27DB-BD31-4B8C-83A1-F6EECF244321}">
                <p14:modId xmlns:p14="http://schemas.microsoft.com/office/powerpoint/2010/main" val="3906798634"/>
              </p:ext>
            </p:extLst>
          </p:nvPr>
        </p:nvGraphicFramePr>
        <p:xfrm>
          <a:off x="490330" y="450575"/>
          <a:ext cx="6228522" cy="3392555"/>
        </p:xfrm>
        <a:graphic>
          <a:graphicData uri="http://schemas.openxmlformats.org/drawingml/2006/table">
            <a:tbl>
              <a:tblPr/>
              <a:tblGrid>
                <a:gridCol w="6228522">
                  <a:extLst>
                    <a:ext uri="{9D8B030D-6E8A-4147-A177-3AD203B41FA5}">
                      <a16:colId xmlns:a16="http://schemas.microsoft.com/office/drawing/2014/main" val="3805749530"/>
                    </a:ext>
                  </a:extLst>
                </a:gridCol>
              </a:tblGrid>
              <a:tr h="339255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5"/>
            <a:ext cx="3970752" cy="1840342"/>
          </a:xfrm>
        </p:spPr>
        <p:txBody>
          <a:bodyPr>
            <a:noAutofit/>
          </a:bodyPr>
          <a:lstStyle/>
          <a:p>
            <a:r>
              <a:rPr lang="en-US" b="1" dirty="0"/>
              <a:t>Name: </a:t>
            </a:r>
            <a:br>
              <a:rPr lang="en-US" b="1" dirty="0"/>
            </a:br>
            <a:r>
              <a:rPr lang="en-US" sz="2800" dirty="0"/>
              <a:t>Road Works Sign</a:t>
            </a:r>
            <a:br>
              <a:rPr lang="en-US" dirty="0"/>
            </a:br>
            <a:br>
              <a:rPr lang="en-US" sz="1800" dirty="0"/>
            </a:br>
            <a:r>
              <a:rPr lang="en-US" sz="1800" b="1" dirty="0">
                <a:latin typeface="+mn-lt"/>
              </a:rPr>
              <a:t>Purpose: </a:t>
            </a:r>
            <a:br>
              <a:rPr lang="en-US" sz="1800" b="1" dirty="0">
                <a:latin typeface="+mn-lt"/>
              </a:rPr>
            </a:br>
            <a:r>
              <a:rPr lang="en-US" sz="1600" dirty="0">
                <a:latin typeface="+mn-lt"/>
              </a:rPr>
              <a:t>To warn that there are temporary construction or maintenance works ahead.</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63677" y="765494"/>
            <a:ext cx="1643515" cy="1394915"/>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90255" y="2709411"/>
            <a:ext cx="5828672" cy="1133719"/>
          </a:xfrm>
        </p:spPr>
        <p:txBody>
          <a:bodyPr>
            <a:normAutofit/>
          </a:bodyPr>
          <a:lstStyle/>
          <a:p>
            <a:r>
              <a:rPr lang="en-US" sz="1800" b="1" dirty="0"/>
              <a:t>What must you do (Action):</a:t>
            </a:r>
          </a:p>
          <a:p>
            <a:pPr marL="285750" indent="-285750">
              <a:buFont typeface="Arial" panose="020B0604020202020204" pitchFamily="34" charset="0"/>
              <a:buChar char="•"/>
            </a:pPr>
            <a:r>
              <a:rPr lang="en-US" dirty="0"/>
              <a:t>Slow down and look out for other temporary road traffic signs, people regulating the traffic or who might be crossing the road.</a:t>
            </a:r>
            <a:endParaRPr lang="en-US" sz="1800" dirty="0"/>
          </a:p>
        </p:txBody>
      </p:sp>
    </p:spTree>
    <p:extLst>
      <p:ext uri="{BB962C8B-B14F-4D97-AF65-F5344CB8AC3E}">
        <p14:creationId xmlns:p14="http://schemas.microsoft.com/office/powerpoint/2010/main" val="1159173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nvGraphicFramePr>
        <p:xfrm>
          <a:off x="490330" y="450575"/>
          <a:ext cx="6228522" cy="3392555"/>
        </p:xfrm>
        <a:graphic>
          <a:graphicData uri="http://schemas.openxmlformats.org/drawingml/2006/table">
            <a:tbl>
              <a:tblPr/>
              <a:tblGrid>
                <a:gridCol w="6228522">
                  <a:extLst>
                    <a:ext uri="{9D8B030D-6E8A-4147-A177-3AD203B41FA5}">
                      <a16:colId xmlns:a16="http://schemas.microsoft.com/office/drawing/2014/main" val="3805749530"/>
                    </a:ext>
                  </a:extLst>
                </a:gridCol>
              </a:tblGrid>
              <a:tr h="339255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5"/>
            <a:ext cx="3970752" cy="1840342"/>
          </a:xfrm>
        </p:spPr>
        <p:txBody>
          <a:bodyPr>
            <a:noAutofit/>
          </a:bodyPr>
          <a:lstStyle/>
          <a:p>
            <a:r>
              <a:rPr lang="en-US" b="1" dirty="0"/>
              <a:t>Name: </a:t>
            </a:r>
            <a:br>
              <a:rPr lang="en-US" b="1" dirty="0"/>
            </a:br>
            <a:r>
              <a:rPr lang="en-US" sz="2800" dirty="0"/>
              <a:t>Drift Sign</a:t>
            </a:r>
            <a:br>
              <a:rPr lang="en-US" dirty="0"/>
            </a:br>
            <a:br>
              <a:rPr lang="en-US" sz="1800" dirty="0"/>
            </a:br>
            <a:r>
              <a:rPr lang="en-US" sz="1800" b="1" dirty="0">
                <a:latin typeface="+mn-lt"/>
              </a:rPr>
              <a:t>Purpose: </a:t>
            </a:r>
            <a:br>
              <a:rPr lang="en-US" sz="1800" b="1" dirty="0">
                <a:latin typeface="+mn-lt"/>
              </a:rPr>
            </a:br>
            <a:r>
              <a:rPr lang="en-US" sz="1600" dirty="0">
                <a:latin typeface="+mn-lt"/>
              </a:rPr>
              <a:t>To warn the driver that there is a drift ahead and that the road could be flooded.</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68413" y="765494"/>
            <a:ext cx="1634043" cy="1394915"/>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90255" y="2709411"/>
            <a:ext cx="5828672" cy="1133719"/>
          </a:xfrm>
        </p:spPr>
        <p:txBody>
          <a:bodyPr>
            <a:normAutofit/>
          </a:bodyPr>
          <a:lstStyle/>
          <a:p>
            <a:r>
              <a:rPr lang="en-US" sz="1800" b="1" dirty="0"/>
              <a:t>What must you do (Action):</a:t>
            </a:r>
          </a:p>
          <a:p>
            <a:pPr marL="285750" indent="-285750">
              <a:buFont typeface="Arial" panose="020B0604020202020204" pitchFamily="34" charset="0"/>
              <a:buChar char="•"/>
            </a:pPr>
            <a:r>
              <a:rPr lang="en-US" dirty="0"/>
              <a:t>Slow down and if it is not known how deep the water is, stop. If passable, drive through the water slowly.</a:t>
            </a:r>
            <a:endParaRPr lang="en-US" sz="1800" dirty="0"/>
          </a:p>
        </p:txBody>
      </p:sp>
    </p:spTree>
    <p:extLst>
      <p:ext uri="{BB962C8B-B14F-4D97-AF65-F5344CB8AC3E}">
        <p14:creationId xmlns:p14="http://schemas.microsoft.com/office/powerpoint/2010/main" val="47573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nvGraphicFramePr>
        <p:xfrm>
          <a:off x="490330" y="450575"/>
          <a:ext cx="6228522" cy="3392555"/>
        </p:xfrm>
        <a:graphic>
          <a:graphicData uri="http://schemas.openxmlformats.org/drawingml/2006/table">
            <a:tbl>
              <a:tblPr/>
              <a:tblGrid>
                <a:gridCol w="6228522">
                  <a:extLst>
                    <a:ext uri="{9D8B030D-6E8A-4147-A177-3AD203B41FA5}">
                      <a16:colId xmlns:a16="http://schemas.microsoft.com/office/drawing/2014/main" val="3805749530"/>
                    </a:ext>
                  </a:extLst>
                </a:gridCol>
              </a:tblGrid>
              <a:tr h="339255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5"/>
            <a:ext cx="3970752" cy="1840342"/>
          </a:xfrm>
        </p:spPr>
        <p:txBody>
          <a:bodyPr>
            <a:noAutofit/>
          </a:bodyPr>
          <a:lstStyle/>
          <a:p>
            <a:r>
              <a:rPr lang="en-US" b="1" dirty="0"/>
              <a:t>Name: </a:t>
            </a:r>
            <a:br>
              <a:rPr lang="en-US" b="1" dirty="0"/>
            </a:br>
            <a:r>
              <a:rPr lang="en-US" sz="2800" dirty="0"/>
              <a:t>Gravel Road Ends Sign</a:t>
            </a:r>
            <a:br>
              <a:rPr lang="en-US" dirty="0"/>
            </a:br>
            <a:br>
              <a:rPr lang="en-US" sz="1800" dirty="0"/>
            </a:br>
            <a:r>
              <a:rPr lang="en-US" sz="1800" b="1" dirty="0">
                <a:latin typeface="+mn-lt"/>
              </a:rPr>
              <a:t>Purpose: </a:t>
            </a:r>
            <a:br>
              <a:rPr lang="en-US" sz="1800" b="1" dirty="0">
                <a:latin typeface="+mn-lt"/>
              </a:rPr>
            </a:br>
            <a:r>
              <a:rPr lang="en-US" sz="1600" dirty="0">
                <a:latin typeface="+mn-lt"/>
              </a:rPr>
              <a:t>To warn that the gravel road you are travelling on will end ahead.</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68413" y="785267"/>
            <a:ext cx="1634043" cy="1355369"/>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90255" y="2709411"/>
            <a:ext cx="5828672" cy="974693"/>
          </a:xfrm>
        </p:spPr>
        <p:txBody>
          <a:bodyPr>
            <a:normAutofit/>
          </a:bodyPr>
          <a:lstStyle/>
          <a:p>
            <a:r>
              <a:rPr lang="en-US" sz="1800" b="1" dirty="0"/>
              <a:t>What must you do (Action):</a:t>
            </a:r>
          </a:p>
          <a:p>
            <a:pPr marL="285750" indent="-285750">
              <a:buFont typeface="Arial" panose="020B0604020202020204" pitchFamily="34" charset="0"/>
              <a:buChar char="•"/>
            </a:pPr>
            <a:r>
              <a:rPr lang="en-US" dirty="0"/>
              <a:t>Look out for an asphalt, tar or concrete road ahead.</a:t>
            </a:r>
            <a:endParaRPr lang="en-US" sz="1800" dirty="0"/>
          </a:p>
        </p:txBody>
      </p:sp>
    </p:spTree>
    <p:extLst>
      <p:ext uri="{BB962C8B-B14F-4D97-AF65-F5344CB8AC3E}">
        <p14:creationId xmlns:p14="http://schemas.microsoft.com/office/powerpoint/2010/main" val="4127883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extLst>
              <p:ext uri="{D42A27DB-BD31-4B8C-83A1-F6EECF244321}">
                <p14:modId xmlns:p14="http://schemas.microsoft.com/office/powerpoint/2010/main" val="368152800"/>
              </p:ext>
            </p:extLst>
          </p:nvPr>
        </p:nvGraphicFramePr>
        <p:xfrm>
          <a:off x="490330" y="450575"/>
          <a:ext cx="6228522" cy="3740755"/>
        </p:xfrm>
        <a:graphic>
          <a:graphicData uri="http://schemas.openxmlformats.org/drawingml/2006/table">
            <a:tbl>
              <a:tblPr/>
              <a:tblGrid>
                <a:gridCol w="6228522">
                  <a:extLst>
                    <a:ext uri="{9D8B030D-6E8A-4147-A177-3AD203B41FA5}">
                      <a16:colId xmlns:a16="http://schemas.microsoft.com/office/drawing/2014/main" val="3805749530"/>
                    </a:ext>
                  </a:extLst>
                </a:gridCol>
              </a:tblGrid>
              <a:tr h="374075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4"/>
            <a:ext cx="3970752" cy="2290915"/>
          </a:xfrm>
        </p:spPr>
        <p:txBody>
          <a:bodyPr>
            <a:noAutofit/>
          </a:bodyPr>
          <a:lstStyle/>
          <a:p>
            <a:r>
              <a:rPr lang="en-US" b="1" dirty="0"/>
              <a:t>Name: </a:t>
            </a:r>
            <a:br>
              <a:rPr lang="en-US" b="1" dirty="0"/>
            </a:br>
            <a:r>
              <a:rPr lang="en-US" sz="2800" dirty="0"/>
              <a:t>Danger Plates Sign</a:t>
            </a:r>
            <a:br>
              <a:rPr lang="en-US" dirty="0"/>
            </a:br>
            <a:br>
              <a:rPr lang="en-US" sz="1800" dirty="0"/>
            </a:br>
            <a:r>
              <a:rPr lang="en-US" sz="1800" b="1" dirty="0">
                <a:latin typeface="+mn-lt"/>
              </a:rPr>
              <a:t>Purpose: </a:t>
            </a:r>
            <a:br>
              <a:rPr lang="en-US" sz="1800" b="1" dirty="0">
                <a:latin typeface="+mn-lt"/>
              </a:rPr>
            </a:br>
            <a:r>
              <a:rPr lang="en-US" sz="1600" dirty="0">
                <a:latin typeface="+mn-lt"/>
              </a:rPr>
              <a:t>To warn that there is an obstruction or temporary obstruction next to the road and that the road alignment to the left or right hand side is altered.</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024111" y="571121"/>
            <a:ext cx="1350185" cy="1748009"/>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41005" y="3216637"/>
            <a:ext cx="5828672" cy="974693"/>
          </a:xfrm>
        </p:spPr>
        <p:txBody>
          <a:bodyPr>
            <a:normAutofit/>
          </a:bodyPr>
          <a:lstStyle/>
          <a:p>
            <a:r>
              <a:rPr lang="en-US" sz="1800" b="1" dirty="0"/>
              <a:t>What must you do (Action):</a:t>
            </a:r>
          </a:p>
          <a:p>
            <a:pPr marL="285750" indent="-285750">
              <a:buFont typeface="Arial" panose="020B0604020202020204" pitchFamily="34" charset="0"/>
              <a:buChar char="•"/>
            </a:pPr>
            <a:r>
              <a:rPr lang="en-US" dirty="0"/>
              <a:t>Do not pass to the left of the sign.</a:t>
            </a:r>
            <a:endParaRPr lang="en-US" sz="1800" dirty="0"/>
          </a:p>
        </p:txBody>
      </p:sp>
    </p:spTree>
    <p:extLst>
      <p:ext uri="{BB962C8B-B14F-4D97-AF65-F5344CB8AC3E}">
        <p14:creationId xmlns:p14="http://schemas.microsoft.com/office/powerpoint/2010/main" val="10222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extLst>
              <p:ext uri="{D42A27DB-BD31-4B8C-83A1-F6EECF244321}">
                <p14:modId xmlns:p14="http://schemas.microsoft.com/office/powerpoint/2010/main" val="11965108"/>
              </p:ext>
            </p:extLst>
          </p:nvPr>
        </p:nvGraphicFramePr>
        <p:xfrm>
          <a:off x="490330" y="450574"/>
          <a:ext cx="6228522" cy="3564835"/>
        </p:xfrm>
        <a:graphic>
          <a:graphicData uri="http://schemas.openxmlformats.org/drawingml/2006/table">
            <a:tbl>
              <a:tblPr/>
              <a:tblGrid>
                <a:gridCol w="6228522">
                  <a:extLst>
                    <a:ext uri="{9D8B030D-6E8A-4147-A177-3AD203B41FA5}">
                      <a16:colId xmlns:a16="http://schemas.microsoft.com/office/drawing/2014/main" val="3805749530"/>
                    </a:ext>
                  </a:extLst>
                </a:gridCol>
              </a:tblGrid>
              <a:tr h="356483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4"/>
            <a:ext cx="3970752" cy="2569211"/>
          </a:xfrm>
        </p:spPr>
        <p:txBody>
          <a:bodyPr>
            <a:noAutofit/>
          </a:bodyPr>
          <a:lstStyle/>
          <a:p>
            <a:r>
              <a:rPr lang="en-US" b="1" dirty="0"/>
              <a:t>Name: </a:t>
            </a:r>
            <a:br>
              <a:rPr lang="en-US" b="1" dirty="0"/>
            </a:br>
            <a:r>
              <a:rPr lang="en-US" dirty="0"/>
              <a:t>Yield Sign</a:t>
            </a:r>
            <a:br>
              <a:rPr lang="en-US" dirty="0"/>
            </a:br>
            <a:br>
              <a:rPr lang="en-US" dirty="0"/>
            </a:br>
            <a:r>
              <a:rPr lang="en-US" sz="1800" b="1" dirty="0"/>
              <a:t>Purpose: </a:t>
            </a:r>
            <a:br>
              <a:rPr lang="en-US" sz="1800" b="1" dirty="0"/>
            </a:br>
            <a:r>
              <a:rPr lang="en-US" sz="1800" dirty="0"/>
              <a:t>To indicate that you must yield to other traffic.</a:t>
            </a:r>
            <a:br>
              <a:rPr lang="en-US" dirty="0"/>
            </a:br>
            <a:endParaRPr lang="en-US" dirty="0"/>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500087" y="696286"/>
            <a:ext cx="1969591" cy="1887888"/>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41006" y="2902226"/>
            <a:ext cx="5828672" cy="1113183"/>
          </a:xfrm>
        </p:spPr>
        <p:txBody>
          <a:bodyPr>
            <a:normAutofit/>
          </a:bodyPr>
          <a:lstStyle/>
          <a:p>
            <a:r>
              <a:rPr lang="en-US" sz="1800" b="1" dirty="0"/>
              <a:t>What must you do:</a:t>
            </a:r>
          </a:p>
          <a:p>
            <a:pPr marL="285750" indent="-285750">
              <a:buFont typeface="Arial" panose="020B0604020202020204" pitchFamily="34" charset="0"/>
              <a:buChar char="•"/>
            </a:pPr>
            <a:r>
              <a:rPr lang="en-US" dirty="0"/>
              <a:t>If other traffic is approaching the intersection, reduce speed and, if necessary, stop.</a:t>
            </a:r>
          </a:p>
        </p:txBody>
      </p:sp>
    </p:spTree>
    <p:extLst>
      <p:ext uri="{BB962C8B-B14F-4D97-AF65-F5344CB8AC3E}">
        <p14:creationId xmlns:p14="http://schemas.microsoft.com/office/powerpoint/2010/main" val="769684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extLst>
              <p:ext uri="{D42A27DB-BD31-4B8C-83A1-F6EECF244321}">
                <p14:modId xmlns:p14="http://schemas.microsoft.com/office/powerpoint/2010/main" val="1787516369"/>
              </p:ext>
            </p:extLst>
          </p:nvPr>
        </p:nvGraphicFramePr>
        <p:xfrm>
          <a:off x="490330" y="450576"/>
          <a:ext cx="6228522" cy="3472068"/>
        </p:xfrm>
        <a:graphic>
          <a:graphicData uri="http://schemas.openxmlformats.org/drawingml/2006/table">
            <a:tbl>
              <a:tblPr/>
              <a:tblGrid>
                <a:gridCol w="6228522">
                  <a:extLst>
                    <a:ext uri="{9D8B030D-6E8A-4147-A177-3AD203B41FA5}">
                      <a16:colId xmlns:a16="http://schemas.microsoft.com/office/drawing/2014/main" val="3805749530"/>
                    </a:ext>
                  </a:extLst>
                </a:gridCol>
              </a:tblGrid>
              <a:tr h="3472068">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5"/>
            <a:ext cx="4288804" cy="1893350"/>
          </a:xfrm>
        </p:spPr>
        <p:txBody>
          <a:bodyPr>
            <a:noAutofit/>
          </a:bodyPr>
          <a:lstStyle/>
          <a:p>
            <a:r>
              <a:rPr lang="en-US" b="1" dirty="0"/>
              <a:t>Name: </a:t>
            </a:r>
            <a:br>
              <a:rPr lang="en-US" b="1" dirty="0"/>
            </a:br>
            <a:r>
              <a:rPr lang="en-US" sz="2800" dirty="0"/>
              <a:t>Sharp Curve Chevron Sign</a:t>
            </a:r>
            <a:br>
              <a:rPr lang="en-US" dirty="0"/>
            </a:br>
            <a:br>
              <a:rPr lang="en-US" sz="1800" dirty="0"/>
            </a:br>
            <a:r>
              <a:rPr lang="en-US" sz="1800" b="1" dirty="0">
                <a:latin typeface="+mn-lt"/>
              </a:rPr>
              <a:t>Purpose: </a:t>
            </a:r>
            <a:br>
              <a:rPr lang="en-US" sz="1800" b="1" dirty="0">
                <a:latin typeface="+mn-lt"/>
              </a:rPr>
            </a:br>
            <a:r>
              <a:rPr lang="en-US" sz="1600" dirty="0">
                <a:latin typeface="+mn-lt"/>
              </a:rPr>
              <a:t>To warn that the road ahead curves suddenly to the left or to the right.</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278051" y="571121"/>
            <a:ext cx="842305" cy="1748009"/>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90255" y="2694996"/>
            <a:ext cx="5828672" cy="974693"/>
          </a:xfrm>
        </p:spPr>
        <p:txBody>
          <a:bodyPr>
            <a:normAutofit/>
          </a:bodyPr>
          <a:lstStyle/>
          <a:p>
            <a:r>
              <a:rPr lang="en-US" sz="1800" b="1" dirty="0"/>
              <a:t>What must you do (Action):</a:t>
            </a:r>
          </a:p>
          <a:p>
            <a:pPr marL="285750" indent="-285750">
              <a:buFont typeface="Arial" panose="020B0604020202020204" pitchFamily="34" charset="0"/>
              <a:buChar char="•"/>
            </a:pPr>
            <a:r>
              <a:rPr lang="en-US" dirty="0"/>
              <a:t>Slow down to take the curve at a safe speed or to be able to stop within the distance you can see.</a:t>
            </a:r>
            <a:endParaRPr lang="en-US" sz="1800" dirty="0"/>
          </a:p>
        </p:txBody>
      </p:sp>
    </p:spTree>
    <p:extLst>
      <p:ext uri="{BB962C8B-B14F-4D97-AF65-F5344CB8AC3E}">
        <p14:creationId xmlns:p14="http://schemas.microsoft.com/office/powerpoint/2010/main" val="3868238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nvGraphicFramePr>
        <p:xfrm>
          <a:off x="490330" y="450574"/>
          <a:ext cx="6228522" cy="3564835"/>
        </p:xfrm>
        <a:graphic>
          <a:graphicData uri="http://schemas.openxmlformats.org/drawingml/2006/table">
            <a:tbl>
              <a:tblPr/>
              <a:tblGrid>
                <a:gridCol w="6228522">
                  <a:extLst>
                    <a:ext uri="{9D8B030D-6E8A-4147-A177-3AD203B41FA5}">
                      <a16:colId xmlns:a16="http://schemas.microsoft.com/office/drawing/2014/main" val="3805749530"/>
                    </a:ext>
                  </a:extLst>
                </a:gridCol>
              </a:tblGrid>
              <a:tr h="356483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4"/>
            <a:ext cx="3970752" cy="2569211"/>
          </a:xfrm>
        </p:spPr>
        <p:txBody>
          <a:bodyPr>
            <a:noAutofit/>
          </a:bodyPr>
          <a:lstStyle/>
          <a:p>
            <a:r>
              <a:rPr lang="en-US" b="1" dirty="0"/>
              <a:t>Name: </a:t>
            </a:r>
            <a:br>
              <a:rPr lang="en-US" b="1" dirty="0"/>
            </a:br>
            <a:r>
              <a:rPr lang="en-US" dirty="0"/>
              <a:t>T-Junction Sign</a:t>
            </a:r>
            <a:br>
              <a:rPr lang="en-US" dirty="0"/>
            </a:br>
            <a:br>
              <a:rPr lang="en-US" sz="1800" dirty="0"/>
            </a:br>
            <a:r>
              <a:rPr lang="en-US" sz="1800" b="1" dirty="0">
                <a:latin typeface="+mn-lt"/>
              </a:rPr>
              <a:t>Purpose: </a:t>
            </a:r>
            <a:br>
              <a:rPr lang="en-US" sz="1800" b="1" dirty="0">
                <a:latin typeface="+mn-lt"/>
              </a:rPr>
            </a:br>
            <a:r>
              <a:rPr lang="en-US" sz="1800" dirty="0">
                <a:latin typeface="+mn-lt"/>
              </a:rPr>
              <a:t>To warn that you are approaching an intersection where you have </a:t>
            </a:r>
            <a:br>
              <a:rPr lang="en-US" sz="1800" dirty="0">
                <a:latin typeface="+mn-lt"/>
              </a:rPr>
            </a:br>
            <a:r>
              <a:rPr lang="en-US" sz="1800" dirty="0">
                <a:latin typeface="+mn-lt"/>
              </a:rPr>
              <a:t>to turn sharp to the right or left.</a:t>
            </a:r>
            <a:br>
              <a:rPr lang="en-US" dirty="0"/>
            </a:br>
            <a:endParaRPr lang="en-US" dirty="0"/>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500087" y="768443"/>
            <a:ext cx="1969591" cy="1743573"/>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41006" y="2902226"/>
            <a:ext cx="5828672" cy="1113183"/>
          </a:xfrm>
        </p:spPr>
        <p:txBody>
          <a:bodyPr>
            <a:normAutofit/>
          </a:bodyPr>
          <a:lstStyle/>
          <a:p>
            <a:r>
              <a:rPr lang="en-US" sz="1800" b="1" dirty="0"/>
              <a:t>What must you do:</a:t>
            </a:r>
          </a:p>
          <a:p>
            <a:pPr marL="285750" indent="-285750">
              <a:buFont typeface="Arial" panose="020B0604020202020204" pitchFamily="34" charset="0"/>
              <a:buChar char="•"/>
            </a:pPr>
            <a:r>
              <a:rPr lang="en-US" dirty="0"/>
              <a:t>Look out for cross-traffic. Slow down and be prepared to stop and go round the corner at a safe speed.</a:t>
            </a:r>
          </a:p>
        </p:txBody>
      </p:sp>
    </p:spTree>
    <p:extLst>
      <p:ext uri="{BB962C8B-B14F-4D97-AF65-F5344CB8AC3E}">
        <p14:creationId xmlns:p14="http://schemas.microsoft.com/office/powerpoint/2010/main" val="415332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extLst>
              <p:ext uri="{D42A27DB-BD31-4B8C-83A1-F6EECF244321}">
                <p14:modId xmlns:p14="http://schemas.microsoft.com/office/powerpoint/2010/main" val="1594491240"/>
              </p:ext>
            </p:extLst>
          </p:nvPr>
        </p:nvGraphicFramePr>
        <p:xfrm>
          <a:off x="490330" y="450574"/>
          <a:ext cx="6228522" cy="5721626"/>
        </p:xfrm>
        <a:graphic>
          <a:graphicData uri="http://schemas.openxmlformats.org/drawingml/2006/table">
            <a:tbl>
              <a:tblPr/>
              <a:tblGrid>
                <a:gridCol w="6228522">
                  <a:extLst>
                    <a:ext uri="{9D8B030D-6E8A-4147-A177-3AD203B41FA5}">
                      <a16:colId xmlns:a16="http://schemas.microsoft.com/office/drawing/2014/main" val="3805749530"/>
                    </a:ext>
                  </a:extLst>
                </a:gridCol>
              </a:tblGrid>
              <a:tr h="5721626">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4"/>
            <a:ext cx="3970751" cy="2092133"/>
          </a:xfrm>
        </p:spPr>
        <p:txBody>
          <a:bodyPr>
            <a:noAutofit/>
          </a:bodyPr>
          <a:lstStyle/>
          <a:p>
            <a:r>
              <a:rPr lang="en-US" b="1" dirty="0"/>
              <a:t>Name: </a:t>
            </a:r>
            <a:br>
              <a:rPr lang="en-US" b="1" dirty="0"/>
            </a:br>
            <a:r>
              <a:rPr lang="en-US" dirty="0"/>
              <a:t>Traffic Circle Sign</a:t>
            </a:r>
            <a:br>
              <a:rPr lang="en-US" dirty="0"/>
            </a:br>
            <a:br>
              <a:rPr lang="en-US" sz="1600" dirty="0">
                <a:latin typeface="+mn-lt"/>
              </a:rPr>
            </a:br>
            <a:r>
              <a:rPr lang="en-US" sz="1600" b="1" dirty="0">
                <a:latin typeface="+mn-lt"/>
              </a:rPr>
              <a:t>Purpose: </a:t>
            </a:r>
            <a:br>
              <a:rPr lang="en-US" sz="1600" b="1" dirty="0">
                <a:latin typeface="+mn-lt"/>
              </a:rPr>
            </a:br>
            <a:r>
              <a:rPr lang="en-US" sz="1600" dirty="0">
                <a:latin typeface="+mn-lt"/>
              </a:rPr>
              <a:t>To warn that there is a traffic circle ahead where you may need to yield to other traffic.</a:t>
            </a:r>
            <a:endParaRPr lang="en-US" dirty="0"/>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611757" y="706175"/>
            <a:ext cx="1857921" cy="1611064"/>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41006" y="2902226"/>
            <a:ext cx="5828672" cy="3168374"/>
          </a:xfrm>
        </p:spPr>
        <p:txBody>
          <a:bodyPr>
            <a:normAutofit fontScale="92500" lnSpcReduction="10000"/>
          </a:bodyPr>
          <a:lstStyle/>
          <a:p>
            <a:r>
              <a:rPr lang="en-US" sz="1800" b="1" dirty="0"/>
              <a:t>What must you do:</a:t>
            </a:r>
          </a:p>
          <a:p>
            <a:pPr marL="285750" indent="-285750">
              <a:buFont typeface="Arial" panose="020B0604020202020204" pitchFamily="34" charset="0"/>
              <a:buChar char="•"/>
            </a:pPr>
            <a:r>
              <a:rPr lang="en-US" dirty="0"/>
              <a:t>Slow down so that you can stop or drive around the circle at a safe speed. </a:t>
            </a:r>
          </a:p>
          <a:p>
            <a:pPr marL="285750" indent="-285750">
              <a:buFont typeface="Arial" panose="020B0604020202020204" pitchFamily="34" charset="0"/>
              <a:buChar char="•"/>
            </a:pPr>
            <a:r>
              <a:rPr lang="en-US" dirty="0"/>
              <a:t>Look out for road traffic signs and markings which will tell you whether you have the right of way or whether you have to yield. </a:t>
            </a:r>
          </a:p>
          <a:p>
            <a:pPr marL="285750" indent="-285750">
              <a:buFont typeface="Arial" panose="020B0604020202020204" pitchFamily="34" charset="0"/>
              <a:buChar char="•"/>
            </a:pPr>
            <a:r>
              <a:rPr lang="en-US" dirty="0"/>
              <a:t>If there is no indication you have to give way to traffic approaching from the right.</a:t>
            </a:r>
          </a:p>
          <a:p>
            <a:pPr marL="285750" indent="-285750">
              <a:buFont typeface="Arial" panose="020B0604020202020204" pitchFamily="34" charset="0"/>
              <a:buChar char="•"/>
            </a:pPr>
            <a:r>
              <a:rPr lang="en-US" dirty="0"/>
              <a:t>Vehicles within a traffic circle have right of way.</a:t>
            </a:r>
          </a:p>
          <a:p>
            <a:pPr marL="285750" indent="-285750">
              <a:buFont typeface="Arial" panose="020B0604020202020204" pitchFamily="34" charset="0"/>
              <a:buChar char="•"/>
            </a:pPr>
            <a:r>
              <a:rPr lang="en-US" dirty="0"/>
              <a:t>If you have right of way still look out for traffic in the circle which may not yield to you.</a:t>
            </a:r>
          </a:p>
          <a:p>
            <a:pPr marL="285750" indent="-285750">
              <a:buFont typeface="Arial" panose="020B0604020202020204" pitchFamily="34" charset="0"/>
              <a:buChar char="•"/>
            </a:pPr>
            <a:r>
              <a:rPr lang="en-US" dirty="0"/>
              <a:t>If a </a:t>
            </a:r>
            <a:r>
              <a:rPr lang="en-US" b="1" dirty="0"/>
              <a:t>Yield Sign</a:t>
            </a:r>
            <a:r>
              <a:rPr lang="en-US" dirty="0"/>
              <a:t> is displayed at the traffic circle, you must yield to any driver who crosses his yield line first before you cross yours.</a:t>
            </a:r>
          </a:p>
          <a:p>
            <a:endParaRPr lang="en-US" sz="1800" dirty="0"/>
          </a:p>
        </p:txBody>
      </p:sp>
    </p:spTree>
    <p:extLst>
      <p:ext uri="{BB962C8B-B14F-4D97-AF65-F5344CB8AC3E}">
        <p14:creationId xmlns:p14="http://schemas.microsoft.com/office/powerpoint/2010/main" val="1337554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nvGraphicFramePr>
        <p:xfrm>
          <a:off x="490330" y="450574"/>
          <a:ext cx="6228522" cy="3564835"/>
        </p:xfrm>
        <a:graphic>
          <a:graphicData uri="http://schemas.openxmlformats.org/drawingml/2006/table">
            <a:tbl>
              <a:tblPr/>
              <a:tblGrid>
                <a:gridCol w="6228522">
                  <a:extLst>
                    <a:ext uri="{9D8B030D-6E8A-4147-A177-3AD203B41FA5}">
                      <a16:colId xmlns:a16="http://schemas.microsoft.com/office/drawing/2014/main" val="3805749530"/>
                    </a:ext>
                  </a:extLst>
                </a:gridCol>
              </a:tblGrid>
              <a:tr h="356483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5"/>
            <a:ext cx="3970752" cy="1940462"/>
          </a:xfrm>
        </p:spPr>
        <p:txBody>
          <a:bodyPr>
            <a:noAutofit/>
          </a:bodyPr>
          <a:lstStyle/>
          <a:p>
            <a:r>
              <a:rPr lang="en-US" b="1" dirty="0"/>
              <a:t>Name: </a:t>
            </a:r>
            <a:br>
              <a:rPr lang="en-US" b="1" dirty="0"/>
            </a:br>
            <a:r>
              <a:rPr lang="en-US" dirty="0"/>
              <a:t>Sharp Curve Sign</a:t>
            </a:r>
            <a:br>
              <a:rPr lang="en-US" dirty="0"/>
            </a:br>
            <a:br>
              <a:rPr lang="en-US" sz="1800" dirty="0"/>
            </a:br>
            <a:r>
              <a:rPr lang="en-US" sz="1800" b="1" dirty="0">
                <a:latin typeface="+mn-lt"/>
              </a:rPr>
              <a:t>Purpose: </a:t>
            </a:r>
            <a:br>
              <a:rPr lang="en-US" sz="1800" b="1" dirty="0">
                <a:latin typeface="+mn-lt"/>
              </a:rPr>
            </a:br>
            <a:r>
              <a:rPr lang="en-US" sz="1800" dirty="0">
                <a:latin typeface="+mn-lt"/>
              </a:rPr>
              <a:t>To warn that there is a sharp curve ahead to the left or right.</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501508" y="768443"/>
            <a:ext cx="1966749" cy="1743573"/>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41006" y="2902226"/>
            <a:ext cx="5828672" cy="1113183"/>
          </a:xfrm>
        </p:spPr>
        <p:txBody>
          <a:bodyPr>
            <a:normAutofit/>
          </a:bodyPr>
          <a:lstStyle/>
          <a:p>
            <a:r>
              <a:rPr lang="en-US" sz="1800" b="1" dirty="0"/>
              <a:t>What must you do:</a:t>
            </a:r>
          </a:p>
          <a:p>
            <a:pPr marL="285750" indent="-285750">
              <a:buFont typeface="Arial" panose="020B0604020202020204" pitchFamily="34" charset="0"/>
              <a:buChar char="•"/>
            </a:pPr>
            <a:r>
              <a:rPr lang="en-US" dirty="0"/>
              <a:t>Slow down so that you can take the curve safely or stop within the distance that you can see.</a:t>
            </a:r>
          </a:p>
          <a:p>
            <a:endParaRPr lang="en-US" sz="1800" dirty="0"/>
          </a:p>
        </p:txBody>
      </p:sp>
    </p:spTree>
    <p:extLst>
      <p:ext uri="{BB962C8B-B14F-4D97-AF65-F5344CB8AC3E}">
        <p14:creationId xmlns:p14="http://schemas.microsoft.com/office/powerpoint/2010/main" val="1849220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nvGraphicFramePr>
        <p:xfrm>
          <a:off x="490330" y="450574"/>
          <a:ext cx="6228522" cy="3564835"/>
        </p:xfrm>
        <a:graphic>
          <a:graphicData uri="http://schemas.openxmlformats.org/drawingml/2006/table">
            <a:tbl>
              <a:tblPr/>
              <a:tblGrid>
                <a:gridCol w="6228522">
                  <a:extLst>
                    <a:ext uri="{9D8B030D-6E8A-4147-A177-3AD203B41FA5}">
                      <a16:colId xmlns:a16="http://schemas.microsoft.com/office/drawing/2014/main" val="3805749530"/>
                    </a:ext>
                  </a:extLst>
                </a:gridCol>
              </a:tblGrid>
              <a:tr h="356483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4"/>
            <a:ext cx="3970752" cy="2120845"/>
          </a:xfrm>
        </p:spPr>
        <p:txBody>
          <a:bodyPr>
            <a:noAutofit/>
          </a:bodyPr>
          <a:lstStyle/>
          <a:p>
            <a:r>
              <a:rPr lang="en-US" b="1" dirty="0"/>
              <a:t>Name: </a:t>
            </a:r>
            <a:br>
              <a:rPr lang="en-US" b="1" dirty="0"/>
            </a:br>
            <a:r>
              <a:rPr lang="en-US" dirty="0"/>
              <a:t>Lane Ends Sign</a:t>
            </a:r>
            <a:br>
              <a:rPr lang="en-US" dirty="0"/>
            </a:br>
            <a:br>
              <a:rPr lang="en-US" sz="1800" dirty="0"/>
            </a:br>
            <a:r>
              <a:rPr lang="en-US" sz="1800" b="1" dirty="0">
                <a:latin typeface="+mn-lt"/>
              </a:rPr>
              <a:t>Purpose: </a:t>
            </a:r>
            <a:br>
              <a:rPr lang="en-US" sz="1800" b="1" dirty="0">
                <a:latin typeface="+mn-lt"/>
              </a:rPr>
            </a:br>
            <a:r>
              <a:rPr lang="en-US" sz="1800" dirty="0">
                <a:latin typeface="+mn-lt"/>
              </a:rPr>
              <a:t>To warn that the double-lane road you are driving on narrows by a full lane from the right hand side.</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501508" y="783501"/>
            <a:ext cx="1966749" cy="1713456"/>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41006" y="2902226"/>
            <a:ext cx="5828672" cy="1113183"/>
          </a:xfrm>
        </p:spPr>
        <p:txBody>
          <a:bodyPr>
            <a:normAutofit/>
          </a:bodyPr>
          <a:lstStyle/>
          <a:p>
            <a:r>
              <a:rPr lang="en-US" sz="1800" b="1" dirty="0"/>
              <a:t>What must you do:</a:t>
            </a:r>
          </a:p>
          <a:p>
            <a:pPr marL="285750" indent="-285750">
              <a:buFont typeface="Arial" panose="020B0604020202020204" pitchFamily="34" charset="0"/>
              <a:buChar char="•"/>
            </a:pPr>
            <a:r>
              <a:rPr lang="en-US" sz="1800" dirty="0"/>
              <a:t>Depending on which sign is displayed, change in good time to the lane that carries on.</a:t>
            </a:r>
          </a:p>
          <a:p>
            <a:endParaRPr lang="en-US" sz="1800" dirty="0"/>
          </a:p>
        </p:txBody>
      </p:sp>
    </p:spTree>
    <p:extLst>
      <p:ext uri="{BB962C8B-B14F-4D97-AF65-F5344CB8AC3E}">
        <p14:creationId xmlns:p14="http://schemas.microsoft.com/office/powerpoint/2010/main" val="104441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extLst>
              <p:ext uri="{D42A27DB-BD31-4B8C-83A1-F6EECF244321}">
                <p14:modId xmlns:p14="http://schemas.microsoft.com/office/powerpoint/2010/main" val="926199613"/>
              </p:ext>
            </p:extLst>
          </p:nvPr>
        </p:nvGraphicFramePr>
        <p:xfrm>
          <a:off x="441081" y="424069"/>
          <a:ext cx="6228522" cy="4253948"/>
        </p:xfrm>
        <a:graphic>
          <a:graphicData uri="http://schemas.openxmlformats.org/drawingml/2006/table">
            <a:tbl>
              <a:tblPr/>
              <a:tblGrid>
                <a:gridCol w="6228522">
                  <a:extLst>
                    <a:ext uri="{9D8B030D-6E8A-4147-A177-3AD203B41FA5}">
                      <a16:colId xmlns:a16="http://schemas.microsoft.com/office/drawing/2014/main" val="3805749530"/>
                    </a:ext>
                  </a:extLst>
                </a:gridCol>
              </a:tblGrid>
              <a:tr h="4253948">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4"/>
            <a:ext cx="3970751" cy="2092133"/>
          </a:xfrm>
        </p:spPr>
        <p:txBody>
          <a:bodyPr>
            <a:noAutofit/>
          </a:bodyPr>
          <a:lstStyle/>
          <a:p>
            <a:r>
              <a:rPr lang="en-US" b="1" dirty="0"/>
              <a:t>Name: </a:t>
            </a:r>
            <a:br>
              <a:rPr lang="en-US" b="1" dirty="0"/>
            </a:br>
            <a:r>
              <a:rPr lang="en-US" dirty="0"/>
              <a:t>Roundabout Sign</a:t>
            </a:r>
            <a:br>
              <a:rPr lang="en-US" dirty="0"/>
            </a:br>
            <a:br>
              <a:rPr lang="en-US" sz="1600" dirty="0">
                <a:latin typeface="+mn-lt"/>
              </a:rPr>
            </a:br>
            <a:r>
              <a:rPr lang="en-US" sz="1600" b="1" dirty="0">
                <a:latin typeface="+mn-lt"/>
              </a:rPr>
              <a:t>Purpose: </a:t>
            </a:r>
            <a:br>
              <a:rPr lang="en-US" sz="1600" b="1" dirty="0">
                <a:latin typeface="+mn-lt"/>
              </a:rPr>
            </a:br>
            <a:r>
              <a:rPr lang="en-US" sz="1600" dirty="0">
                <a:latin typeface="+mn-lt"/>
              </a:rPr>
              <a:t>To indicate that you must move in a clockwise direction at the junction.</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687801" y="706175"/>
            <a:ext cx="1705833" cy="1611064"/>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41006" y="2902226"/>
            <a:ext cx="5828672" cy="1590261"/>
          </a:xfrm>
        </p:spPr>
        <p:txBody>
          <a:bodyPr>
            <a:normAutofit/>
          </a:bodyPr>
          <a:lstStyle/>
          <a:p>
            <a:r>
              <a:rPr lang="en-US" sz="1800" b="1" dirty="0"/>
              <a:t>What must you do:</a:t>
            </a:r>
          </a:p>
          <a:p>
            <a:pPr marL="285750" indent="-285750">
              <a:buFont typeface="Arial" panose="020B0604020202020204" pitchFamily="34" charset="0"/>
              <a:buChar char="•"/>
            </a:pPr>
            <a:r>
              <a:rPr lang="en-US" dirty="0"/>
              <a:t>Yield right of way to vehicle approaching from the right within the roundabout, where such vehicles are close enough to cause a danger or potential danger. </a:t>
            </a:r>
          </a:p>
          <a:p>
            <a:pPr marL="285750" indent="-285750">
              <a:buFont typeface="Arial" panose="020B0604020202020204" pitchFamily="34" charset="0"/>
              <a:buChar char="•"/>
            </a:pPr>
            <a:r>
              <a:rPr lang="en-US" dirty="0"/>
              <a:t>Proceed clockwise at the junction if it is safe to do so.</a:t>
            </a:r>
          </a:p>
        </p:txBody>
      </p:sp>
    </p:spTree>
    <p:extLst>
      <p:ext uri="{BB962C8B-B14F-4D97-AF65-F5344CB8AC3E}">
        <p14:creationId xmlns:p14="http://schemas.microsoft.com/office/powerpoint/2010/main" val="3018071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C8A4823-81DD-47F3-AADD-259EDF6CAC1C}"/>
              </a:ext>
            </a:extLst>
          </p:cNvPr>
          <p:cNvGraphicFramePr>
            <a:graphicFrameLocks noGrp="1"/>
          </p:cNvGraphicFramePr>
          <p:nvPr/>
        </p:nvGraphicFramePr>
        <p:xfrm>
          <a:off x="490330" y="450574"/>
          <a:ext cx="6228522" cy="3564835"/>
        </p:xfrm>
        <a:graphic>
          <a:graphicData uri="http://schemas.openxmlformats.org/drawingml/2006/table">
            <a:tbl>
              <a:tblPr/>
              <a:tblGrid>
                <a:gridCol w="6228522">
                  <a:extLst>
                    <a:ext uri="{9D8B030D-6E8A-4147-A177-3AD203B41FA5}">
                      <a16:colId xmlns:a16="http://schemas.microsoft.com/office/drawing/2014/main" val="3805749530"/>
                    </a:ext>
                  </a:extLst>
                </a:gridCol>
              </a:tblGrid>
              <a:tr h="356483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2906368"/>
                  </a:ext>
                </a:extLst>
              </a:tr>
            </a:tbl>
          </a:graphicData>
        </a:graphic>
      </p:graphicFrame>
      <p:sp>
        <p:nvSpPr>
          <p:cNvPr id="2" name="Title 1">
            <a:extLst>
              <a:ext uri="{FF2B5EF4-FFF2-40B4-BE49-F238E27FC236}">
                <a16:creationId xmlns:a16="http://schemas.microsoft.com/office/drawing/2014/main" id="{43F735C7-CF2B-4B95-A344-0BC629A35BB1}"/>
              </a:ext>
            </a:extLst>
          </p:cNvPr>
          <p:cNvSpPr>
            <a:spLocks noGrp="1"/>
          </p:cNvSpPr>
          <p:nvPr>
            <p:ph type="title"/>
          </p:nvPr>
        </p:nvSpPr>
        <p:spPr>
          <a:xfrm>
            <a:off x="641005" y="571554"/>
            <a:ext cx="3970752" cy="2120845"/>
          </a:xfrm>
        </p:spPr>
        <p:txBody>
          <a:bodyPr>
            <a:noAutofit/>
          </a:bodyPr>
          <a:lstStyle/>
          <a:p>
            <a:r>
              <a:rPr lang="en-US" b="1" dirty="0"/>
              <a:t>Name: </a:t>
            </a:r>
            <a:br>
              <a:rPr lang="en-US" b="1" dirty="0"/>
            </a:br>
            <a:r>
              <a:rPr lang="en-US" sz="2000" dirty="0"/>
              <a:t>Unauthorised Vehicles Prohibited Sign</a:t>
            </a:r>
            <a:br>
              <a:rPr lang="en-US" dirty="0"/>
            </a:br>
            <a:br>
              <a:rPr lang="en-US" sz="1800" dirty="0"/>
            </a:br>
            <a:r>
              <a:rPr lang="en-US" sz="1800" b="1" dirty="0">
                <a:latin typeface="+mn-lt"/>
              </a:rPr>
              <a:t>Purpose: </a:t>
            </a:r>
            <a:br>
              <a:rPr lang="en-US" sz="1800" b="1" dirty="0">
                <a:latin typeface="+mn-lt"/>
              </a:rPr>
            </a:br>
            <a:r>
              <a:rPr lang="en-US" sz="1600" dirty="0">
                <a:latin typeface="+mn-lt"/>
              </a:rPr>
              <a:t>To prohibit drivers without special authorisation from entering a certain road or section of a road.</a:t>
            </a:r>
          </a:p>
        </p:txBody>
      </p:sp>
      <p:pic>
        <p:nvPicPr>
          <p:cNvPr id="6" name="Picture Placeholder 5">
            <a:extLst>
              <a:ext uri="{FF2B5EF4-FFF2-40B4-BE49-F238E27FC236}">
                <a16:creationId xmlns:a16="http://schemas.microsoft.com/office/drawing/2014/main" id="{3DF2B26D-2E07-4242-800A-F82BDFF6F9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618842" y="783501"/>
            <a:ext cx="1732081" cy="1713456"/>
          </a:xfrm>
        </p:spPr>
      </p:pic>
      <p:sp>
        <p:nvSpPr>
          <p:cNvPr id="4" name="Text Placeholder 3">
            <a:extLst>
              <a:ext uri="{FF2B5EF4-FFF2-40B4-BE49-F238E27FC236}">
                <a16:creationId xmlns:a16="http://schemas.microsoft.com/office/drawing/2014/main" id="{E8516440-4457-4510-9516-61904043884C}"/>
              </a:ext>
            </a:extLst>
          </p:cNvPr>
          <p:cNvSpPr>
            <a:spLocks noGrp="1"/>
          </p:cNvSpPr>
          <p:nvPr>
            <p:ph type="body" sz="half" idx="2"/>
          </p:nvPr>
        </p:nvSpPr>
        <p:spPr>
          <a:xfrm>
            <a:off x="641006" y="2902226"/>
            <a:ext cx="5828672" cy="1113183"/>
          </a:xfrm>
        </p:spPr>
        <p:txBody>
          <a:bodyPr>
            <a:normAutofit fontScale="92500" lnSpcReduction="20000"/>
          </a:bodyPr>
          <a:lstStyle/>
          <a:p>
            <a:r>
              <a:rPr lang="en-US" sz="1800" b="1" dirty="0"/>
              <a:t>What must you do:</a:t>
            </a:r>
          </a:p>
          <a:p>
            <a:pPr marL="285750" indent="-285750">
              <a:buFont typeface="Arial" panose="020B0604020202020204" pitchFamily="34" charset="0"/>
              <a:buChar char="•"/>
            </a:pPr>
            <a:r>
              <a:rPr lang="en-US" dirty="0"/>
              <a:t>Do not proceed past the sign or enter the road without special permission. </a:t>
            </a:r>
          </a:p>
          <a:p>
            <a:pPr marL="285750" indent="-285750">
              <a:buFont typeface="Arial" panose="020B0604020202020204" pitchFamily="34" charset="0"/>
              <a:buChar char="•"/>
            </a:pPr>
            <a:r>
              <a:rPr lang="en-US" sz="1800" dirty="0"/>
              <a:t>No unauthorised entry.</a:t>
            </a:r>
          </a:p>
        </p:txBody>
      </p:sp>
    </p:spTree>
    <p:extLst>
      <p:ext uri="{BB962C8B-B14F-4D97-AF65-F5344CB8AC3E}">
        <p14:creationId xmlns:p14="http://schemas.microsoft.com/office/powerpoint/2010/main" val="19425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3756</TotalTime>
  <Words>1104</Words>
  <Application>Microsoft Office PowerPoint</Application>
  <PresentationFormat>Widescreen</PresentationFormat>
  <Paragraphs>104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Road Traffic Signs, Signals and Markings.</vt:lpstr>
      <vt:lpstr>Name:  Stop Sign  Purpose:  To bring traffic to a stop. </vt:lpstr>
      <vt:lpstr>Name:  Yield Sign  Purpose:  To indicate that you must yield to other traffic. </vt:lpstr>
      <vt:lpstr>Name:  T-Junction Sign  Purpose:  To warn that you are approaching an intersection where you have  to turn sharp to the right or left. </vt:lpstr>
      <vt:lpstr>Name:  Traffic Circle Sign  Purpose:  To warn that there is a traffic circle ahead where you may need to yield to other traffic.</vt:lpstr>
      <vt:lpstr>Name:  Sharp Curve Sign  Purpose:  To warn that there is a sharp curve ahead to the left or right.</vt:lpstr>
      <vt:lpstr>Name:  Lane Ends Sign  Purpose:  To warn that the double-lane road you are driving on narrows by a full lane from the right hand side.</vt:lpstr>
      <vt:lpstr>Name:  Roundabout Sign  Purpose:  To indicate that you must move in a clockwise direction at the junction.</vt:lpstr>
      <vt:lpstr>Name:  Unauthorised Vehicles Prohibited Sign  Purpose:  To prohibit drivers without special authorisation from entering a certain road or section of a road.</vt:lpstr>
      <vt:lpstr>Name:  Parking Prohibited Sign  Purpose:  To prohibit drivers from parking during any time of the day or night.</vt:lpstr>
      <vt:lpstr>Name:  Dual Carriage Freeway Begins Sign  Purpose:  To indicate that a freeway begins at the sign and that the rules that apply to freeways are effective from here.</vt:lpstr>
      <vt:lpstr>Name:  Single Carriage Freeway Begins Sign  Purpose:  To indicate that a single-carriageway freeway begins at the sign and that all rules that apply to freeways are effective from here.</vt:lpstr>
      <vt:lpstr>Name:  Crossroad Sign  Purpose:  To warn that a hazard in the form of a crossroad is ahead.</vt:lpstr>
      <vt:lpstr>Name:  Y-Junction Sign  Purpose:  To warn that the road forks into two roads.</vt:lpstr>
      <vt:lpstr>Name:  Winding Road Sign  Purpose:  To warn of a series of curves ahead. In the case of W209 the first curve is to the left and in the case of W208 the first bend is to the right.</vt:lpstr>
      <vt:lpstr>Name:  Two Way Traffic Sign  Purpose:  To warn that the one-way roadway you are travelling on will soon become a two-way roadway.</vt:lpstr>
      <vt:lpstr>Name:  Two Way Traffic Crossroad Sign  Purpose:  To warn that one-way street you are driving on will soon be crossed by a street that carries two-way traffic.</vt:lpstr>
      <vt:lpstr>Name:  Pedestrian Crossing Sign  Purpose:  To warn that there is a demarcated pedestrian crossing ahead.</vt:lpstr>
      <vt:lpstr>Name:  Children Sign  Purpose:  To warn that children might be crossing the road.</vt:lpstr>
      <vt:lpstr>Name:  Domestic Animals Sign  Purpose:  To warn that there may be free ranging animals such as cattle, horses or sheep on the road.</vt:lpstr>
      <vt:lpstr>Name:  Railway Crossing Sign  Purpose:  To warn that there is a railway crossing ahead.</vt:lpstr>
      <vt:lpstr>Name:  Gravel Road Begins Sign  Purpose:  To warn that the tarred road you are driving on will end soon and will have a gravel surface ahead.</vt:lpstr>
      <vt:lpstr>Name:  Narrow Bridge Ahead Sign  Purpose:  To warn that the road narrows when crossing a bridge.</vt:lpstr>
      <vt:lpstr>Name:  Uneven Roadway Sign  Purpose:  To warn that there is a depression or a ridge in the road, or that the road in general is uneven and potholed.</vt:lpstr>
      <vt:lpstr>Name:  Falling Rocks Sign  Purpose:  To warn that rocks could fall on the carriageway from the right-hand side.</vt:lpstr>
      <vt:lpstr>Name:  Road Works Sign  Purpose:  To warn that there are temporary construction or maintenance works ahead.</vt:lpstr>
      <vt:lpstr>Name:  Drift Sign  Purpose:  To warn the driver that there is a drift ahead and that the road could be flooded.</vt:lpstr>
      <vt:lpstr>Name:  Gravel Road Ends Sign  Purpose:  To warn that the gravel road you are travelling on will end ahead.</vt:lpstr>
      <vt:lpstr>Name:  Danger Plates Sign  Purpose:  To warn that there is an obstruction or temporary obstruction next to the road and that the road alignment to the left or right hand side is altered.</vt:lpstr>
      <vt:lpstr>Name:  Sharp Curve Chevron Sign  Purpose:  To warn that the road ahead curves suddenly to the left or to the 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Traffic Signs, Signals and Markings.</dc:title>
  <dc:creator>Clement Rasetsoke</dc:creator>
  <cp:lastModifiedBy>Clement Rasetsoke</cp:lastModifiedBy>
  <cp:revision>30</cp:revision>
  <dcterms:created xsi:type="dcterms:W3CDTF">2017-10-15T08:31:59Z</dcterms:created>
  <dcterms:modified xsi:type="dcterms:W3CDTF">2017-10-23T06:41:42Z</dcterms:modified>
</cp:coreProperties>
</file>