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Balsamiq Sans" charset="1" panose="02000603000000000000"/>
      <p:regular r:id="rId10"/>
    </p:embeddedFont>
    <p:embeddedFont>
      <p:font typeface="Caveat Brush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99" t="-20065" r="-4976" b="-323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8688" y="-591649"/>
            <a:ext cx="14740902" cy="2036925"/>
          </a:xfrm>
          <a:custGeom>
            <a:avLst/>
            <a:gdLst/>
            <a:ahLst/>
            <a:cxnLst/>
            <a:rect r="r" b="b" t="t" l="l"/>
            <a:pathLst>
              <a:path h="2036925" w="14740902">
                <a:moveTo>
                  <a:pt x="0" y="0"/>
                </a:moveTo>
                <a:lnTo>
                  <a:pt x="14740903" y="0"/>
                </a:lnTo>
                <a:lnTo>
                  <a:pt x="14740903" y="2036925"/>
                </a:lnTo>
                <a:lnTo>
                  <a:pt x="0" y="2036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8465" y="8891778"/>
            <a:ext cx="4716664" cy="366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199">
                <a:solidFill>
                  <a:srgbClr val="FFFFF4"/>
                </a:solidFill>
                <a:latin typeface="Balsamiq Sans"/>
                <a:ea typeface="Balsamiq Sans"/>
                <a:cs typeface="Balsamiq Sans"/>
                <a:sym typeface="Balsamiq Sans"/>
              </a:rPr>
              <a:t>By Olivia Wilson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4753323" y="8600882"/>
            <a:ext cx="14740902" cy="2036925"/>
          </a:xfrm>
          <a:custGeom>
            <a:avLst/>
            <a:gdLst/>
            <a:ahLst/>
            <a:cxnLst/>
            <a:rect r="r" b="b" t="t" l="l"/>
            <a:pathLst>
              <a:path h="2036925" w="14740902">
                <a:moveTo>
                  <a:pt x="0" y="2036924"/>
                </a:moveTo>
                <a:lnTo>
                  <a:pt x="14740902" y="2036924"/>
                </a:lnTo>
                <a:lnTo>
                  <a:pt x="14740902" y="0"/>
                </a:lnTo>
                <a:lnTo>
                  <a:pt x="0" y="0"/>
                </a:lnTo>
                <a:lnTo>
                  <a:pt x="0" y="203692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043" y="7551880"/>
            <a:ext cx="2043313" cy="1675517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9633001" y="2183109"/>
            <a:ext cx="7626299" cy="5920781"/>
          </a:xfrm>
          <a:custGeom>
            <a:avLst/>
            <a:gdLst/>
            <a:ahLst/>
            <a:cxnLst/>
            <a:rect r="r" b="b" t="t" l="l"/>
            <a:pathLst>
              <a:path h="5920781" w="7626299">
                <a:moveTo>
                  <a:pt x="0" y="0"/>
                </a:moveTo>
                <a:lnTo>
                  <a:pt x="7626299" y="0"/>
                </a:lnTo>
                <a:lnTo>
                  <a:pt x="7626299" y="5920782"/>
                </a:lnTo>
                <a:lnTo>
                  <a:pt x="0" y="5920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47811"/>
            <a:ext cx="8115300" cy="291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63"/>
              </a:lnSpc>
            </a:pPr>
            <a:r>
              <a:rPr lang="en-US" sz="16974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TASK 1-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47383"/>
            <a:ext cx="9504044" cy="601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29"/>
              </a:lnSpc>
            </a:pPr>
            <a:r>
              <a:rPr lang="en-US" sz="17235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PHISHING AWARENESS 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4905723" y="8753282"/>
            <a:ext cx="14740902" cy="2036925"/>
          </a:xfrm>
          <a:custGeom>
            <a:avLst/>
            <a:gdLst/>
            <a:ahLst/>
            <a:cxnLst/>
            <a:rect r="r" b="b" t="t" l="l"/>
            <a:pathLst>
              <a:path h="2036925" w="14740902">
                <a:moveTo>
                  <a:pt x="0" y="2036924"/>
                </a:moveTo>
                <a:lnTo>
                  <a:pt x="14740902" y="2036924"/>
                </a:lnTo>
                <a:lnTo>
                  <a:pt x="14740902" y="0"/>
                </a:lnTo>
                <a:lnTo>
                  <a:pt x="0" y="0"/>
                </a:lnTo>
                <a:lnTo>
                  <a:pt x="0" y="203692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35" t="-23088" r="-4539" b="-262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33867" y="6065863"/>
            <a:ext cx="2925433" cy="3192437"/>
          </a:xfrm>
          <a:custGeom>
            <a:avLst/>
            <a:gdLst/>
            <a:ahLst/>
            <a:cxnLst/>
            <a:rect r="r" b="b" t="t" l="l"/>
            <a:pathLst>
              <a:path h="3192437" w="2925433">
                <a:moveTo>
                  <a:pt x="0" y="0"/>
                </a:moveTo>
                <a:lnTo>
                  <a:pt x="2925433" y="0"/>
                </a:lnTo>
                <a:lnTo>
                  <a:pt x="2925433" y="3192437"/>
                </a:lnTo>
                <a:lnTo>
                  <a:pt x="0" y="3192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657867" y="5779834"/>
            <a:ext cx="4446248" cy="4114800"/>
          </a:xfrm>
          <a:custGeom>
            <a:avLst/>
            <a:gdLst/>
            <a:ahLst/>
            <a:cxnLst/>
            <a:rect r="r" b="b" t="t" l="l"/>
            <a:pathLst>
              <a:path h="4114800" w="4446248">
                <a:moveTo>
                  <a:pt x="4446248" y="0"/>
                </a:moveTo>
                <a:lnTo>
                  <a:pt x="0" y="0"/>
                </a:lnTo>
                <a:lnTo>
                  <a:pt x="0" y="4114800"/>
                </a:lnTo>
                <a:lnTo>
                  <a:pt x="4446248" y="4114800"/>
                </a:lnTo>
                <a:lnTo>
                  <a:pt x="444624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10627">
            <a:off x="4158799" y="1655827"/>
            <a:ext cx="9969784" cy="1825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89"/>
              </a:lnSpc>
            </a:pPr>
            <a:r>
              <a:rPr lang="en-US" sz="10706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PHISHING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17078" y="3603011"/>
            <a:ext cx="5853845" cy="3568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6"/>
              </a:lnSpc>
            </a:pPr>
          </a:p>
          <a:p>
            <a:pPr algn="ctr">
              <a:lnSpc>
                <a:spcPts val="2376"/>
              </a:lnSpc>
            </a:pPr>
            <a:r>
              <a:rPr lang="en-US" sz="180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is a type of cybercrime that uses fake emails, texts, or websites to steal sensitive information, such as passwords, credit card numbers, or personal data.</a:t>
            </a:r>
          </a:p>
          <a:p>
            <a:pPr algn="ctr">
              <a:lnSpc>
                <a:spcPts val="2376"/>
              </a:lnSpc>
            </a:pPr>
            <a:r>
              <a:rPr lang="en-US" sz="180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- *Goal:* To educate and raise awareness about phishing attacks, so you can protect yourself and your organization from these threats.</a:t>
            </a:r>
          </a:p>
          <a:p>
            <a:pPr algn="ctr">
              <a:lnSpc>
                <a:spcPts val="2376"/>
              </a:lnSpc>
            </a:pPr>
            <a:r>
              <a:rPr lang="en-US" sz="180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- *Importance:* Phishing attacks are a growing concern, with millions of people falling victim each year. They can lead to financial loss, identity theft, and compromised security.</a:t>
            </a:r>
          </a:p>
          <a:p>
            <a:pPr algn="ctr">
              <a:lnSpc>
                <a:spcPts val="2376"/>
              </a:lnSpc>
            </a:pPr>
            <a:r>
              <a:rPr lang="en-US" sz="180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_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99" t="-20065" r="-4976" b="-323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4186" y="1457156"/>
            <a:ext cx="6839629" cy="2171582"/>
          </a:xfrm>
          <a:custGeom>
            <a:avLst/>
            <a:gdLst/>
            <a:ahLst/>
            <a:cxnLst/>
            <a:rect r="r" b="b" t="t" l="l"/>
            <a:pathLst>
              <a:path h="2171582" w="6839629">
                <a:moveTo>
                  <a:pt x="0" y="0"/>
                </a:moveTo>
                <a:lnTo>
                  <a:pt x="6839628" y="0"/>
                </a:lnTo>
                <a:lnTo>
                  <a:pt x="6839628" y="2171582"/>
                </a:lnTo>
                <a:lnTo>
                  <a:pt x="0" y="21715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68898" y="1451084"/>
            <a:ext cx="7750204" cy="1519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5"/>
              </a:lnSpc>
            </a:pPr>
            <a:r>
              <a:rPr lang="en-US" sz="8868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KEY ELEMENTS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439770">
            <a:off x="12653267" y="778853"/>
            <a:ext cx="994777" cy="1103774"/>
          </a:xfrm>
          <a:custGeom>
            <a:avLst/>
            <a:gdLst/>
            <a:ahLst/>
            <a:cxnLst/>
            <a:rect r="r" b="b" t="t" l="l"/>
            <a:pathLst>
              <a:path h="1103774" w="994777">
                <a:moveTo>
                  <a:pt x="0" y="0"/>
                </a:moveTo>
                <a:lnTo>
                  <a:pt x="994776" y="0"/>
                </a:lnTo>
                <a:lnTo>
                  <a:pt x="994776" y="1103775"/>
                </a:lnTo>
                <a:lnTo>
                  <a:pt x="0" y="110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65362" y="5574598"/>
            <a:ext cx="6669543" cy="178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2546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They can be devastating, resulting in financial loss and compromised security</a:t>
            </a:r>
          </a:p>
          <a:p>
            <a:pPr algn="l">
              <a:lnSpc>
                <a:spcPts val="3564"/>
              </a:lnSpc>
            </a:pPr>
            <a:r>
              <a:rPr lang="en-US" sz="2546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- Awareness and education are key to prevention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6139" y="4447080"/>
            <a:ext cx="6234119" cy="94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1"/>
              </a:lnSpc>
              <a:spcBef>
                <a:spcPct val="0"/>
              </a:spcBef>
            </a:pPr>
            <a:r>
              <a:rPr lang="en-US" sz="6267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KEY-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8532" y="5574598"/>
            <a:ext cx="7012546" cy="8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2546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 Phishing attacks are common and can happen to anyone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11723" y="4447080"/>
            <a:ext cx="6272082" cy="94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1"/>
              </a:lnSpc>
              <a:spcBef>
                <a:spcPct val="0"/>
              </a:spcBef>
            </a:pPr>
            <a:r>
              <a:rPr lang="en-US" sz="6267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KEY-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99" t="-20065" r="-4976" b="-3237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92358" y="3213834"/>
            <a:ext cx="10303285" cy="4248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60"/>
              </a:lnSpc>
            </a:pPr>
            <a:r>
              <a:rPr lang="en-US" sz="19341">
                <a:solidFill>
                  <a:srgbClr val="FFFFFF"/>
                </a:solidFill>
                <a:latin typeface="Caveat Brush"/>
                <a:ea typeface="Caveat Brush"/>
                <a:cs typeface="Caveat Brush"/>
                <a:sym typeface="Caveat Brush"/>
              </a:rPr>
              <a:t>TANKISO GABUDI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25270">
            <a:off x="4314807" y="3981121"/>
            <a:ext cx="2168278" cy="4114800"/>
          </a:xfrm>
          <a:custGeom>
            <a:avLst/>
            <a:gdLst/>
            <a:ahLst/>
            <a:cxnLst/>
            <a:rect r="r" b="b" t="t" l="l"/>
            <a:pathLst>
              <a:path h="4114800" w="2168278">
                <a:moveTo>
                  <a:pt x="0" y="0"/>
                </a:moveTo>
                <a:lnTo>
                  <a:pt x="2168278" y="0"/>
                </a:lnTo>
                <a:lnTo>
                  <a:pt x="21682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97693" y="6879238"/>
            <a:ext cx="6892615" cy="1165479"/>
          </a:xfrm>
          <a:custGeom>
            <a:avLst/>
            <a:gdLst/>
            <a:ahLst/>
            <a:cxnLst/>
            <a:rect r="r" b="b" t="t" l="l"/>
            <a:pathLst>
              <a:path h="1165479" w="6892615">
                <a:moveTo>
                  <a:pt x="0" y="0"/>
                </a:moveTo>
                <a:lnTo>
                  <a:pt x="6892614" y="0"/>
                </a:lnTo>
                <a:lnTo>
                  <a:pt x="6892614" y="1165479"/>
                </a:lnTo>
                <a:lnTo>
                  <a:pt x="0" y="1165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28085" y="0"/>
            <a:ext cx="2486462" cy="2508984"/>
          </a:xfrm>
          <a:custGeom>
            <a:avLst/>
            <a:gdLst/>
            <a:ahLst/>
            <a:cxnLst/>
            <a:rect r="r" b="b" t="t" l="l"/>
            <a:pathLst>
              <a:path h="2508984" w="2486462">
                <a:moveTo>
                  <a:pt x="0" y="0"/>
                </a:moveTo>
                <a:lnTo>
                  <a:pt x="2486462" y="0"/>
                </a:lnTo>
                <a:lnTo>
                  <a:pt x="2486462" y="2508984"/>
                </a:lnTo>
                <a:lnTo>
                  <a:pt x="0" y="25089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8040383"/>
            <a:ext cx="2413968" cy="2435833"/>
          </a:xfrm>
          <a:custGeom>
            <a:avLst/>
            <a:gdLst/>
            <a:ahLst/>
            <a:cxnLst/>
            <a:rect r="r" b="b" t="t" l="l"/>
            <a:pathLst>
              <a:path h="2435833" w="2413968">
                <a:moveTo>
                  <a:pt x="0" y="0"/>
                </a:moveTo>
                <a:lnTo>
                  <a:pt x="2413968" y="0"/>
                </a:lnTo>
                <a:lnTo>
                  <a:pt x="2413968" y="2435834"/>
                </a:lnTo>
                <a:lnTo>
                  <a:pt x="0" y="24358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DAGQa3eCJ0g</dc:identifier>
  <dcterms:modified xsi:type="dcterms:W3CDTF">2011-08-01T06:04:30Z</dcterms:modified>
  <cp:revision>1</cp:revision>
  <dc:title>Task 1-</dc:title>
</cp:coreProperties>
</file>