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44"/>
  </p:notesMasterIdLst>
  <p:sldIdLst>
    <p:sldId id="261" r:id="rId2"/>
    <p:sldId id="256" r:id="rId3"/>
    <p:sldId id="257" r:id="rId4"/>
    <p:sldId id="311" r:id="rId5"/>
    <p:sldId id="312" r:id="rId6"/>
    <p:sldId id="313" r:id="rId7"/>
    <p:sldId id="314" r:id="rId8"/>
    <p:sldId id="321" r:id="rId9"/>
    <p:sldId id="315" r:id="rId10"/>
    <p:sldId id="316" r:id="rId11"/>
    <p:sldId id="317" r:id="rId12"/>
    <p:sldId id="318" r:id="rId13"/>
    <p:sldId id="319" r:id="rId14"/>
    <p:sldId id="320" r:id="rId15"/>
    <p:sldId id="322" r:id="rId16"/>
    <p:sldId id="323" r:id="rId17"/>
    <p:sldId id="324" r:id="rId18"/>
    <p:sldId id="325" r:id="rId19"/>
    <p:sldId id="331" r:id="rId20"/>
    <p:sldId id="327" r:id="rId21"/>
    <p:sldId id="328" r:id="rId22"/>
    <p:sldId id="329" r:id="rId23"/>
    <p:sldId id="330"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1"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9966"/>
    <a:srgbClr val="1E1E2C"/>
    <a:srgbClr val="FF8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77F43-9631-4141-9B16-BDAF5E08E55D}">
  <a:tblStyle styleId="{CC977F43-9631-4141-9B16-BDAF5E08E5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76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489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19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84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0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937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4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02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9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727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00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582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722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6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048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44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39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39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06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536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762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55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315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787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074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434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34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498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0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798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95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9397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9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63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46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74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37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80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Anaheim"/>
              <a:buAutoNum type="arabicPeriod"/>
              <a:defRPr sz="11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jpg"/><Relationship Id="rId17" Type="http://schemas.openxmlformats.org/officeDocument/2006/relationships/image" Target="../media/image28.png"/><Relationship Id="rId2" Type="http://schemas.openxmlformats.org/officeDocument/2006/relationships/notesSlide" Target="../notesSlides/notesSlide25.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jpeg"/><Relationship Id="rId10" Type="http://schemas.openxmlformats.org/officeDocument/2006/relationships/image" Target="../media/image21.jpg"/><Relationship Id="rId19" Type="http://schemas.openxmlformats.org/officeDocument/2006/relationships/image" Target="../media/image30.jp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jpg"/><Relationship Id="rId22"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24.pn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7.png"/><Relationship Id="rId7"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5.png"/><Relationship Id="rId5" Type="http://schemas.openxmlformats.org/officeDocument/2006/relationships/image" Target="../media/image10.png"/><Relationship Id="rId10" Type="http://schemas.openxmlformats.org/officeDocument/2006/relationships/image" Target="../media/image27.png"/><Relationship Id="rId4" Type="http://schemas.openxmlformats.org/officeDocument/2006/relationships/image" Target="../media/image38.png"/><Relationship Id="rId9"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g"/><Relationship Id="rId18" Type="http://schemas.openxmlformats.org/officeDocument/2006/relationships/image" Target="../media/image30.jp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40.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jpg"/><Relationship Id="rId14" Type="http://schemas.openxmlformats.org/officeDocument/2006/relationships/image" Target="../media/image26.png"/><Relationship Id="rId22" Type="http://schemas.openxmlformats.org/officeDocument/2006/relationships/image" Target="../media/image34.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solidFill>
                <a:effectLst>
                  <a:outerShdw blurRad="38100" dist="38100" dir="2700000" algn="tl">
                    <a:srgbClr val="000000">
                      <a:alpha val="43137"/>
                    </a:srgbClr>
                  </a:outerShdw>
                </a:effectLst>
              </a:rPr>
              <a:t>SUBJECT</a:t>
            </a:r>
            <a:endParaRPr sz="3200" dirty="0">
              <a:solidFill>
                <a:schemeClr val="bg1"/>
              </a:solidFill>
              <a:effectLst>
                <a:outerShdw blurRad="38100" dist="38100" dir="2700000" algn="tl">
                  <a:srgbClr val="000000">
                    <a:alpha val="43137"/>
                  </a:srgbClr>
                </a:outerShdw>
              </a:effectLst>
            </a:endParaRPr>
          </a:p>
        </p:txBody>
      </p:sp>
      <p:sp>
        <p:nvSpPr>
          <p:cNvPr id="66" name="Google Shape;665;p36"/>
          <p:cNvSpPr txBox="1">
            <a:spLocks/>
          </p:cNvSpPr>
          <p:nvPr/>
        </p:nvSpPr>
        <p:spPr>
          <a:xfrm>
            <a:off x="712381" y="4262947"/>
            <a:ext cx="7715693" cy="797400"/>
          </a:xfrm>
          <a:prstGeom prst="rect">
            <a:avLst/>
          </a:pr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3200" dirty="0">
                <a:solidFill>
                  <a:schemeClr val="accent6">
                    <a:lumMod val="50000"/>
                  </a:schemeClr>
                </a:solidFill>
              </a:rPr>
              <a:t>DevOps Introduction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237" y="1735412"/>
            <a:ext cx="4373526" cy="20270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4" name="Text Placeholder 1"/>
          <p:cNvSpPr>
            <a:spLocks noGrp="1"/>
          </p:cNvSpPr>
          <p:nvPr>
            <p:ph type="body" idx="1"/>
          </p:nvPr>
        </p:nvSpPr>
        <p:spPr>
          <a:xfrm>
            <a:off x="5014770" y="1559070"/>
            <a:ext cx="3293021" cy="2823819"/>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To overcome the challenges faced in the Waterfall model, we came up with the Agile Methodology.</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Agile Method believes in creating shorter development life cycles.</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Shorter development life cycles are achieved by not releasing all the features at once by following an incremental model of development.</a:t>
            </a:r>
          </a:p>
          <a:p>
            <a:pPr marL="0" marR="30480" indent="0">
              <a:lnSpc>
                <a:spcPct val="110000"/>
              </a:lnSpc>
              <a:spcBef>
                <a:spcPts val="600"/>
              </a:spcBef>
              <a:spcAft>
                <a:spcPts val="720"/>
              </a:spcAft>
              <a:buNone/>
            </a:pPr>
            <a:endParaRPr lang="en-US" sz="14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US" sz="14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IN" sz="14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7654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000" dirty="0"/>
              <a:t>     </a:t>
            </a:r>
            <a:r>
              <a:rPr lang="en-US" sz="2000" dirty="0">
                <a:solidFill>
                  <a:schemeClr val="accent5">
                    <a:lumMod val="50000"/>
                  </a:schemeClr>
                </a:solidFill>
              </a:rPr>
              <a:t>AGILE  MODEL</a:t>
            </a:r>
            <a:endParaRPr lang="en-IN" sz="2000" dirty="0">
              <a:solidFill>
                <a:schemeClr val="accent5">
                  <a:lumMod val="50000"/>
                </a:schemeClr>
              </a:solidFill>
            </a:endParaRPr>
          </a:p>
        </p:txBody>
      </p:sp>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sp>
        <p:nvSpPr>
          <p:cNvPr id="7" name="Oval 6"/>
          <p:cNvSpPr/>
          <p:nvPr/>
        </p:nvSpPr>
        <p:spPr>
          <a:xfrm>
            <a:off x="1494828" y="1746271"/>
            <a:ext cx="2547971" cy="2547971"/>
          </a:xfrm>
          <a:prstGeom prst="ellipse">
            <a:avLst/>
          </a:prstGeom>
          <a:noFill/>
          <a:ln w="12700" cap="sq" cmpd="thickThin">
            <a:solidFill>
              <a:schemeClr val="accent6">
                <a:lumMod val="20000"/>
                <a:lumOff val="80000"/>
              </a:schemeClr>
            </a:solidFill>
            <a:prstDash val="solid"/>
            <a:beve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786115" y="2560337"/>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2" name="Rounded Rectangle 21"/>
          <p:cNvSpPr/>
          <p:nvPr/>
        </p:nvSpPr>
        <p:spPr>
          <a:xfrm>
            <a:off x="1132042" y="3713092"/>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4" name="Rounded Rectangle 23"/>
          <p:cNvSpPr/>
          <p:nvPr/>
        </p:nvSpPr>
        <p:spPr>
          <a:xfrm>
            <a:off x="3345074" y="2558748"/>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Rounded Rectangle 25"/>
          <p:cNvSpPr/>
          <p:nvPr/>
        </p:nvSpPr>
        <p:spPr>
          <a:xfrm>
            <a:off x="2983039" y="3744871"/>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7" name="Rounded Rectangle 26"/>
          <p:cNvSpPr/>
          <p:nvPr/>
        </p:nvSpPr>
        <p:spPr>
          <a:xfrm>
            <a:off x="2060454" y="1559071"/>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6" name="Google Shape;399;p31"/>
          <p:cNvSpPr txBox="1">
            <a:spLocks/>
          </p:cNvSpPr>
          <p:nvPr/>
        </p:nvSpPr>
        <p:spPr>
          <a:xfrm>
            <a:off x="2081790" y="1426147"/>
            <a:ext cx="138861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200" spc="-1" dirty="0">
                <a:solidFill>
                  <a:schemeClr val="accent5">
                    <a:lumMod val="50000"/>
                  </a:schemeClr>
                </a:solidFill>
                <a:latin typeface="Cambria" panose="02040503050406030204" pitchFamily="18" charset="0"/>
                <a:ea typeface="Cambria" panose="02040503050406030204" pitchFamily="18" charset="0"/>
              </a:rPr>
              <a:t>Priority Request</a:t>
            </a:r>
            <a:endParaRPr lang="en-US" sz="1200" dirty="0">
              <a:solidFill>
                <a:schemeClr val="accent5">
                  <a:lumMod val="50000"/>
                </a:schemeClr>
              </a:solidFill>
              <a:latin typeface="Cambria" panose="02040503050406030204" pitchFamily="18" charset="0"/>
              <a:ea typeface="Cambria" panose="02040503050406030204" pitchFamily="18" charset="0"/>
            </a:endParaRPr>
          </a:p>
        </p:txBody>
      </p:sp>
      <p:sp>
        <p:nvSpPr>
          <p:cNvPr id="17" name="Google Shape;399;p31"/>
          <p:cNvSpPr txBox="1">
            <a:spLocks/>
          </p:cNvSpPr>
          <p:nvPr/>
        </p:nvSpPr>
        <p:spPr>
          <a:xfrm>
            <a:off x="978401" y="2432189"/>
            <a:ext cx="1394702"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200" spc="-1" dirty="0">
                <a:solidFill>
                  <a:schemeClr val="accent5">
                    <a:lumMod val="50000"/>
                  </a:schemeClr>
                </a:solidFill>
                <a:latin typeface="Cambria" panose="02040503050406030204" pitchFamily="18" charset="0"/>
                <a:ea typeface="Cambria" panose="02040503050406030204" pitchFamily="18" charset="0"/>
              </a:rPr>
              <a:t>Release &amp; Deployment</a:t>
            </a:r>
            <a:endParaRPr lang="en-US" sz="1200" dirty="0">
              <a:solidFill>
                <a:schemeClr val="accent5">
                  <a:lumMod val="50000"/>
                </a:schemeClr>
              </a:solidFill>
              <a:latin typeface="Cambria" panose="02040503050406030204" pitchFamily="18" charset="0"/>
              <a:ea typeface="Cambria" panose="02040503050406030204" pitchFamily="18" charset="0"/>
            </a:endParaRPr>
          </a:p>
        </p:txBody>
      </p:sp>
      <p:sp>
        <p:nvSpPr>
          <p:cNvPr id="19" name="Google Shape;399;p31"/>
          <p:cNvSpPr txBox="1">
            <a:spLocks/>
          </p:cNvSpPr>
          <p:nvPr/>
        </p:nvSpPr>
        <p:spPr>
          <a:xfrm>
            <a:off x="3702028" y="2432189"/>
            <a:ext cx="1114315"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200" spc="-1" dirty="0">
                <a:solidFill>
                  <a:schemeClr val="accent5">
                    <a:lumMod val="50000"/>
                  </a:schemeClr>
                </a:solidFill>
                <a:latin typeface="Cambria" panose="02040503050406030204" pitchFamily="18" charset="0"/>
                <a:ea typeface="Cambria" panose="02040503050406030204" pitchFamily="18" charset="0"/>
              </a:rPr>
              <a:t>DESIGN</a:t>
            </a:r>
            <a:endParaRPr lang="en-US" sz="1200" dirty="0">
              <a:solidFill>
                <a:schemeClr val="accent5">
                  <a:lumMod val="50000"/>
                </a:schemeClr>
              </a:solidFill>
              <a:latin typeface="Cambria" panose="02040503050406030204" pitchFamily="18" charset="0"/>
              <a:ea typeface="Cambria" panose="02040503050406030204" pitchFamily="18" charset="0"/>
            </a:endParaRPr>
          </a:p>
        </p:txBody>
      </p:sp>
      <p:sp>
        <p:nvSpPr>
          <p:cNvPr id="20" name="Google Shape;399;p31"/>
          <p:cNvSpPr txBox="1">
            <a:spLocks/>
          </p:cNvSpPr>
          <p:nvPr/>
        </p:nvSpPr>
        <p:spPr>
          <a:xfrm>
            <a:off x="1441840" y="3587367"/>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200" spc="-1" dirty="0">
                <a:solidFill>
                  <a:schemeClr val="accent5">
                    <a:lumMod val="50000"/>
                  </a:schemeClr>
                </a:solidFill>
                <a:latin typeface="Cambria" panose="02040503050406030204" pitchFamily="18" charset="0"/>
                <a:ea typeface="Cambria" panose="02040503050406030204" pitchFamily="18" charset="0"/>
              </a:rPr>
              <a:t>Test &amp; Debugging</a:t>
            </a:r>
            <a:endParaRPr lang="en-US" sz="1200" dirty="0">
              <a:solidFill>
                <a:schemeClr val="accent5">
                  <a:lumMod val="50000"/>
                </a:schemeClr>
              </a:solidFill>
              <a:latin typeface="Cambria" panose="02040503050406030204" pitchFamily="18" charset="0"/>
              <a:ea typeface="Cambria" panose="02040503050406030204" pitchFamily="18" charset="0"/>
            </a:endParaRPr>
          </a:p>
        </p:txBody>
      </p:sp>
      <p:sp>
        <p:nvSpPr>
          <p:cNvPr id="21" name="Google Shape;399;p31"/>
          <p:cNvSpPr txBox="1">
            <a:spLocks/>
          </p:cNvSpPr>
          <p:nvPr/>
        </p:nvSpPr>
        <p:spPr>
          <a:xfrm>
            <a:off x="3349803" y="3623838"/>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200" spc="-1" dirty="0">
                <a:solidFill>
                  <a:schemeClr val="accent5">
                    <a:lumMod val="50000"/>
                  </a:schemeClr>
                </a:solidFill>
                <a:latin typeface="Cambria" panose="02040503050406030204" pitchFamily="18" charset="0"/>
                <a:ea typeface="Cambria" panose="02040503050406030204" pitchFamily="18" charset="0"/>
              </a:rPr>
              <a:t>Coding</a:t>
            </a:r>
            <a:endParaRPr lang="en-US" sz="1200" dirty="0">
              <a:solidFill>
                <a:schemeClr val="accent5">
                  <a:lumMod val="50000"/>
                </a:schemeClr>
              </a:solidFill>
              <a:latin typeface="Cambria" panose="02040503050406030204" pitchFamily="18" charset="0"/>
              <a:ea typeface="Cambria" panose="02040503050406030204" pitchFamily="18" charset="0"/>
            </a:endParaRPr>
          </a:p>
        </p:txBody>
      </p:sp>
      <p:sp>
        <p:nvSpPr>
          <p:cNvPr id="2" name="Right Arrow 1"/>
          <p:cNvSpPr/>
          <p:nvPr/>
        </p:nvSpPr>
        <p:spPr>
          <a:xfrm rot="18731092">
            <a:off x="1575695" y="2092552"/>
            <a:ext cx="460800" cy="20880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3">
                  <a:lumMod val="60000"/>
                  <a:lumOff val="40000"/>
                </a:schemeClr>
              </a:solidFill>
            </a:endParaRPr>
          </a:p>
        </p:txBody>
      </p:sp>
      <p:sp>
        <p:nvSpPr>
          <p:cNvPr id="23" name="Right Arrow 22"/>
          <p:cNvSpPr/>
          <p:nvPr/>
        </p:nvSpPr>
        <p:spPr>
          <a:xfrm rot="15311476">
            <a:off x="1329215" y="3252817"/>
            <a:ext cx="460800" cy="20880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3">
                  <a:lumMod val="60000"/>
                  <a:lumOff val="40000"/>
                </a:schemeClr>
              </a:solidFill>
            </a:endParaRPr>
          </a:p>
        </p:txBody>
      </p:sp>
      <p:sp>
        <p:nvSpPr>
          <p:cNvPr id="28" name="Right Arrow 27"/>
          <p:cNvSpPr/>
          <p:nvPr/>
        </p:nvSpPr>
        <p:spPr>
          <a:xfrm rot="10800000">
            <a:off x="2492672" y="4174085"/>
            <a:ext cx="460800" cy="20880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3">
                  <a:lumMod val="60000"/>
                  <a:lumOff val="40000"/>
                </a:schemeClr>
              </a:solidFill>
            </a:endParaRPr>
          </a:p>
        </p:txBody>
      </p:sp>
      <p:sp>
        <p:nvSpPr>
          <p:cNvPr id="29" name="Right Arrow 28"/>
          <p:cNvSpPr/>
          <p:nvPr/>
        </p:nvSpPr>
        <p:spPr>
          <a:xfrm rot="6381998">
            <a:off x="3762210" y="3245496"/>
            <a:ext cx="460800" cy="20880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3">
                  <a:lumMod val="60000"/>
                  <a:lumOff val="40000"/>
                </a:schemeClr>
              </a:solidFill>
            </a:endParaRPr>
          </a:p>
        </p:txBody>
      </p:sp>
      <p:sp>
        <p:nvSpPr>
          <p:cNvPr id="30" name="Right Arrow 29"/>
          <p:cNvSpPr/>
          <p:nvPr/>
        </p:nvSpPr>
        <p:spPr>
          <a:xfrm rot="2851489">
            <a:off x="3501544" y="2102588"/>
            <a:ext cx="460800" cy="20880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61733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4" name="Text Placeholder 1"/>
          <p:cNvSpPr>
            <a:spLocks noGrp="1"/>
          </p:cNvSpPr>
          <p:nvPr>
            <p:ph type="body" idx="1"/>
          </p:nvPr>
        </p:nvSpPr>
        <p:spPr>
          <a:xfrm>
            <a:off x="4423089" y="2016000"/>
            <a:ext cx="3706168" cy="2124000"/>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Customer Satisfaction.</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Less Planning required.</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Requirements can be.</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Functionality can be created and tested quickly.</a:t>
            </a:r>
          </a:p>
          <a:p>
            <a:pPr marL="0" marR="30480" indent="0">
              <a:lnSpc>
                <a:spcPct val="110000"/>
              </a:lnSpc>
              <a:spcBef>
                <a:spcPts val="600"/>
              </a:spcBef>
              <a:spcAft>
                <a:spcPts val="720"/>
              </a:spcAft>
              <a:buNone/>
            </a:pPr>
            <a:endParaRPr lang="en-US" sz="14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US" sz="14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IN" sz="14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8590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000" dirty="0">
                <a:effectLst>
                  <a:outerShdw blurRad="38100" dist="38100" dir="2700000" algn="tl">
                    <a:srgbClr val="000000">
                      <a:alpha val="43137"/>
                    </a:srgbClr>
                  </a:outerShdw>
                </a:effectLst>
              </a:rPr>
              <a:t>     </a:t>
            </a:r>
            <a:r>
              <a:rPr lang="en-US" sz="2000" dirty="0">
                <a:solidFill>
                  <a:schemeClr val="accent5">
                    <a:lumMod val="50000"/>
                  </a:schemeClr>
                </a:solidFill>
              </a:rPr>
              <a:t>AGILE  MODEL : </a:t>
            </a:r>
            <a:r>
              <a:rPr lang="en-US" sz="2000" dirty="0">
                <a:solidFill>
                  <a:schemeClr val="bg1"/>
                </a:solidFill>
                <a:effectLst>
                  <a:outerShdw blurRad="38100" dist="38100" dir="2700000" algn="tl">
                    <a:srgbClr val="000000">
                      <a:alpha val="43137"/>
                    </a:srgbClr>
                  </a:outerShdw>
                </a:effectLst>
              </a:rPr>
              <a:t>ADVANTAGES</a:t>
            </a:r>
            <a:endParaRPr lang="en-IN" sz="2000" dirty="0">
              <a:solidFill>
                <a:schemeClr val="bg1"/>
              </a:solidFill>
              <a:effectLst>
                <a:outerShdw blurRad="38100" dist="38100" dir="2700000" algn="tl">
                  <a:srgbClr val="000000">
                    <a:alpha val="43137"/>
                  </a:srgbClr>
                </a:outerShdw>
              </a:effectLst>
            </a:endParaRPr>
          </a:p>
        </p:txBody>
      </p:sp>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705" y="1594880"/>
            <a:ext cx="2684245" cy="2684245"/>
          </a:xfrm>
          <a:prstGeom prst="rect">
            <a:avLst/>
          </a:prstGeom>
        </p:spPr>
      </p:pic>
    </p:spTree>
    <p:extLst>
      <p:ext uri="{BB962C8B-B14F-4D97-AF65-F5344CB8AC3E}">
        <p14:creationId xmlns:p14="http://schemas.microsoft.com/office/powerpoint/2010/main" val="93289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5" name="Rectangle 4"/>
          <p:cNvSpPr/>
          <p:nvPr/>
        </p:nvSpPr>
        <p:spPr>
          <a:xfrm>
            <a:off x="1006549" y="1864016"/>
            <a:ext cx="2502195" cy="223763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Text Placeholder 1"/>
          <p:cNvSpPr>
            <a:spLocks noGrp="1"/>
          </p:cNvSpPr>
          <p:nvPr>
            <p:ph type="body" idx="1"/>
          </p:nvPr>
        </p:nvSpPr>
        <p:spPr>
          <a:xfrm>
            <a:off x="4423089" y="1814400"/>
            <a:ext cx="3706168" cy="2325600"/>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1400" dirty="0">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Not suitable for handling complex dependencies in projects.</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Knowledge transfer to colleagues can be difficult since there is little documentation.</a:t>
            </a:r>
          </a:p>
          <a:p>
            <a:pPr marL="285750" marR="30480" indent="-285750">
              <a:lnSpc>
                <a:spcPct val="110000"/>
              </a:lnSpc>
              <a:spcBef>
                <a:spcPts val="600"/>
              </a:spcBef>
              <a:spcAft>
                <a:spcPts val="720"/>
              </a:spcAft>
              <a:buFont typeface="Wingdings" panose="05000000000000000000" pitchFamily="2" charset="2"/>
              <a:buChar char="v"/>
            </a:pPr>
            <a:r>
              <a:rPr lang="en-US" sz="1400" kern="100" spc="30" dirty="0">
                <a:solidFill>
                  <a:schemeClr val="accent3">
                    <a:lumMod val="20000"/>
                    <a:lumOff val="80000"/>
                  </a:schemeClr>
                </a:solidFill>
                <a:latin typeface="Cambria" panose="02040503050406030204" pitchFamily="18" charset="0"/>
                <a:ea typeface="Cambria" panose="02040503050406030204" pitchFamily="18" charset="0"/>
              </a:rPr>
              <a:t>Success of the project depends heavily on customer interaction.</a:t>
            </a:r>
          </a:p>
          <a:p>
            <a:pPr marL="285750" marR="30480" indent="-285750">
              <a:lnSpc>
                <a:spcPct val="110000"/>
              </a:lnSpc>
              <a:spcBef>
                <a:spcPts val="600"/>
              </a:spcBef>
              <a:spcAft>
                <a:spcPts val="720"/>
              </a:spcAft>
              <a:buFont typeface="Wingdings" panose="05000000000000000000" pitchFamily="2" charset="2"/>
              <a:buChar char="v"/>
            </a:pPr>
            <a:endParaRPr lang="en-US" sz="14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IN" sz="14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8590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000" dirty="0">
                <a:effectLst>
                  <a:outerShdw blurRad="38100" dist="38100" dir="2700000" algn="tl">
                    <a:srgbClr val="000000">
                      <a:alpha val="43137"/>
                    </a:srgbClr>
                  </a:outerShdw>
                </a:effectLst>
              </a:rPr>
              <a:t>     </a:t>
            </a:r>
            <a:r>
              <a:rPr lang="en-US" sz="2000" dirty="0">
                <a:solidFill>
                  <a:schemeClr val="accent5">
                    <a:lumMod val="50000"/>
                  </a:schemeClr>
                </a:solidFill>
              </a:rPr>
              <a:t>AGILE  MODEL : </a:t>
            </a:r>
            <a:r>
              <a:rPr lang="en-US" sz="2000" dirty="0">
                <a:solidFill>
                  <a:schemeClr val="bg1"/>
                </a:solidFill>
                <a:effectLst>
                  <a:outerShdw blurRad="38100" dist="38100" dir="2700000" algn="tl">
                    <a:srgbClr val="000000">
                      <a:alpha val="43137"/>
                    </a:srgbClr>
                  </a:outerShdw>
                </a:effectLst>
              </a:rPr>
              <a:t>DISADVANTAGES</a:t>
            </a:r>
            <a:endParaRPr lang="en-IN" sz="2000" dirty="0">
              <a:solidFill>
                <a:schemeClr val="bg1"/>
              </a:solidFill>
              <a:effectLst>
                <a:outerShdw blurRad="38100" dist="38100" dir="2700000" algn="tl">
                  <a:srgbClr val="000000">
                    <a:alpha val="43137"/>
                  </a:srgbClr>
                </a:outerShdw>
              </a:effectLst>
            </a:endParaRPr>
          </a:p>
        </p:txBody>
      </p:sp>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410" y="2013093"/>
            <a:ext cx="2124000" cy="212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0744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Introduction to DevOps</a:t>
            </a:r>
          </a:p>
        </p:txBody>
      </p:sp>
      <p:sp>
        <p:nvSpPr>
          <p:cNvPr id="6" name="Text Placeholder 1"/>
          <p:cNvSpPr txBox="1">
            <a:spLocks/>
          </p:cNvSpPr>
          <p:nvPr/>
        </p:nvSpPr>
        <p:spPr>
          <a:xfrm>
            <a:off x="1010289" y="1576800"/>
            <a:ext cx="3706168" cy="261360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endParaRPr lang="en-US"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pPr>
            <a:endParaRPr lang="en-US" dirty="0">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Why DevOps ?</a:t>
            </a: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What is DevOps ?</a:t>
            </a: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Understanding of DevOps lifecycle.</a:t>
            </a: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DevOps Principles.</a:t>
            </a: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Why DevOps is needed ?</a:t>
            </a:r>
          </a:p>
          <a:p>
            <a:pPr marL="285750" marR="30480" indent="-285750">
              <a:lnSpc>
                <a:spcPct val="110000"/>
              </a:lnSpc>
              <a:spcBef>
                <a:spcPts val="600"/>
              </a:spcBef>
              <a:spcAft>
                <a:spcPts val="720"/>
              </a:spcAft>
              <a:buFont typeface="Wingdings" panose="05000000000000000000" pitchFamily="2" charset="2"/>
              <a:buChar char="v"/>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Ingredients of DevOps.</a:t>
            </a:r>
          </a:p>
          <a:p>
            <a:pPr marL="285750" marR="30480" indent="-285750">
              <a:lnSpc>
                <a:spcPct val="110000"/>
              </a:lnSpc>
              <a:spcBef>
                <a:spcPts val="600"/>
              </a:spcBef>
              <a:spcAft>
                <a:spcPts val="720"/>
              </a:spcAft>
              <a:buFont typeface="Wingdings" panose="05000000000000000000" pitchFamily="2" charset="2"/>
              <a:buChar char="v"/>
            </a:pPr>
            <a:endParaRPr lang="en-US"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451" y="2173121"/>
            <a:ext cx="3047999" cy="1412723"/>
          </a:xfrm>
          <a:prstGeom prst="rect">
            <a:avLst/>
          </a:prstGeom>
        </p:spPr>
      </p:pic>
    </p:spTree>
    <p:extLst>
      <p:ext uri="{BB962C8B-B14F-4D97-AF65-F5344CB8AC3E}">
        <p14:creationId xmlns:p14="http://schemas.microsoft.com/office/powerpoint/2010/main" val="355944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4622053" y="1418400"/>
            <a:ext cx="3706168" cy="252720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gn="ctr">
              <a:lnSpc>
                <a:spcPct val="110000"/>
              </a:lnSpc>
              <a:spcBef>
                <a:spcPts val="600"/>
              </a:spcBef>
              <a:spcAft>
                <a:spcPts val="720"/>
              </a:spcAft>
            </a:pPr>
            <a:endParaRPr lang="en-US" dirty="0">
              <a:latin typeface="Cambria" panose="02040503050406030204" pitchFamily="18" charset="0"/>
              <a:ea typeface="Cambria" panose="02040503050406030204" pitchFamily="18" charset="0"/>
            </a:endParaRPr>
          </a:p>
          <a:p>
            <a:pPr marL="0" marR="30480" indent="0" algn="ctr">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     Although the Software quality was improved, we still had a lack of efficiency among the development team</a:t>
            </a:r>
            <a:r>
              <a:rPr lang="en-US" kern="100" spc="30">
                <a:solidFill>
                  <a:schemeClr val="accent3">
                    <a:lumMod val="20000"/>
                    <a:lumOff val="80000"/>
                  </a:schemeClr>
                </a:solidFill>
                <a:latin typeface="Cambria" panose="02040503050406030204" pitchFamily="18" charset="0"/>
                <a:ea typeface="Cambria" panose="02040503050406030204" pitchFamily="18" charset="0"/>
              </a:rPr>
              <a:t>. A typical </a:t>
            </a:r>
            <a:r>
              <a:rPr lang="en-US" kern="100" spc="30" dirty="0">
                <a:solidFill>
                  <a:schemeClr val="accent3">
                    <a:lumMod val="20000"/>
                    <a:lumOff val="80000"/>
                  </a:schemeClr>
                </a:solidFill>
                <a:latin typeface="Cambria" panose="02040503050406030204" pitchFamily="18" charset="0"/>
                <a:ea typeface="Cambria" panose="02040503050406030204" pitchFamily="18" charset="0"/>
              </a:rPr>
              <a:t>software development team consists of Developers and Operations employees. Let us understand their Job roles.</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071" y="1418400"/>
            <a:ext cx="734413" cy="7344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5" y="2708555"/>
            <a:ext cx="991243" cy="99124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303" y="2800800"/>
            <a:ext cx="765097" cy="76509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9043" y="3157116"/>
            <a:ext cx="397123" cy="397123"/>
          </a:xfrm>
          <a:prstGeom prst="rect">
            <a:avLst/>
          </a:prstGeom>
        </p:spPr>
      </p:pic>
      <p:sp>
        <p:nvSpPr>
          <p:cNvPr id="9" name="Google Shape;665;p36"/>
          <p:cNvSpPr txBox="1">
            <a:spLocks/>
          </p:cNvSpPr>
          <p:nvPr/>
        </p:nvSpPr>
        <p:spPr>
          <a:xfrm>
            <a:off x="1561403" y="2187088"/>
            <a:ext cx="2192315" cy="226571"/>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Software Company</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880454">
            <a:off x="2271866" y="2951683"/>
            <a:ext cx="752689" cy="752689"/>
          </a:xfrm>
          <a:prstGeom prst="rect">
            <a:avLst/>
          </a:prstGeom>
        </p:spPr>
      </p:pic>
      <p:sp>
        <p:nvSpPr>
          <p:cNvPr id="11" name="Google Shape;665;p36"/>
          <p:cNvSpPr txBox="1">
            <a:spLocks/>
          </p:cNvSpPr>
          <p:nvPr/>
        </p:nvSpPr>
        <p:spPr>
          <a:xfrm>
            <a:off x="808177" y="3692519"/>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3501443" y="36685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sp>
        <p:nvSpPr>
          <p:cNvPr id="13" name="Bent Arrow 12"/>
          <p:cNvSpPr/>
          <p:nvPr/>
        </p:nvSpPr>
        <p:spPr>
          <a:xfrm rot="5400000" flipV="1">
            <a:off x="1171239" y="2314861"/>
            <a:ext cx="408915" cy="378997"/>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solidFill>
                <a:schemeClr val="tx1"/>
              </a:solidFill>
            </a:endParaRPr>
          </a:p>
        </p:txBody>
      </p:sp>
      <p:sp>
        <p:nvSpPr>
          <p:cNvPr id="16" name="Bent Arrow 15"/>
          <p:cNvSpPr/>
          <p:nvPr/>
        </p:nvSpPr>
        <p:spPr>
          <a:xfrm rot="16200000" flipH="1" flipV="1">
            <a:off x="3745629" y="2314861"/>
            <a:ext cx="408915" cy="378997"/>
          </a:xfrm>
          <a:prstGeom prst="ben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29200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4" name="Text Placeholder 1"/>
          <p:cNvSpPr txBox="1">
            <a:spLocks/>
          </p:cNvSpPr>
          <p:nvPr/>
        </p:nvSpPr>
        <p:spPr>
          <a:xfrm>
            <a:off x="4989202" y="1467084"/>
            <a:ext cx="2996798" cy="2723315"/>
          </a:xfrm>
          <a:prstGeom prst="rect">
            <a:avLst/>
          </a:prstGeom>
          <a:gradFill flip="none" rotWithShape="1">
            <a:gsLst>
              <a:gs pos="0">
                <a:schemeClr val="accent6">
                  <a:lumMod val="100000"/>
                </a:schemeClr>
              </a:gs>
              <a:gs pos="65000">
                <a:schemeClr val="accent6">
                  <a:lumMod val="50000"/>
                </a:schemeClr>
              </a:gs>
            </a:gsLst>
            <a:path path="circle">
              <a:fillToRect t="100000" r="100000"/>
            </a:path>
            <a:tileRect l="-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The Operations team’s job is to test the code, and provide feedback to the developers incase of bugs. If all goes well, the Operations team uploads the code to build servers.</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1208002" y="1467085"/>
            <a:ext cx="2996798" cy="2723315"/>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 A Developer’s job is to develop applications and pass his code to the Operations team.</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81" y="3011179"/>
            <a:ext cx="991243" cy="991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103" y="3075755"/>
            <a:ext cx="750698" cy="750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843" y="3403467"/>
            <a:ext cx="389649" cy="389649"/>
          </a:xfrm>
          <a:prstGeom prst="rect">
            <a:avLst/>
          </a:prstGeom>
        </p:spPr>
      </p:pic>
      <p:sp>
        <p:nvSpPr>
          <p:cNvPr id="11" name="Google Shape;665;p36"/>
          <p:cNvSpPr txBox="1">
            <a:spLocks/>
          </p:cNvSpPr>
          <p:nvPr/>
        </p:nvSpPr>
        <p:spPr>
          <a:xfrm>
            <a:off x="894229" y="3985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7277843" y="3913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spTree>
    <p:extLst>
      <p:ext uri="{BB962C8B-B14F-4D97-AF65-F5344CB8AC3E}">
        <p14:creationId xmlns:p14="http://schemas.microsoft.com/office/powerpoint/2010/main" val="419060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4" name="Text Placeholder 1"/>
          <p:cNvSpPr txBox="1">
            <a:spLocks/>
          </p:cNvSpPr>
          <p:nvPr/>
        </p:nvSpPr>
        <p:spPr>
          <a:xfrm>
            <a:off x="4989202" y="1467084"/>
            <a:ext cx="2996798" cy="2723315"/>
          </a:xfrm>
          <a:prstGeom prst="rect">
            <a:avLst/>
          </a:prstGeom>
          <a:gradFill flip="none" rotWithShape="1">
            <a:gsLst>
              <a:gs pos="0">
                <a:schemeClr val="accent6">
                  <a:lumMod val="100000"/>
                </a:schemeClr>
              </a:gs>
              <a:gs pos="65000">
                <a:schemeClr val="accent6">
                  <a:lumMod val="50000"/>
                </a:schemeClr>
              </a:gs>
            </a:gsLst>
            <a:path path="circle">
              <a:fillToRect t="100000" r="100000"/>
            </a:path>
            <a:tileRect l="-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The Operations when tried to Run the code on their System, it did not Run.</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1208002" y="1467085"/>
            <a:ext cx="2996798" cy="2723315"/>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 The Developer used to run the code on his System, and then forward it to Operations team.</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1" y="2996555"/>
            <a:ext cx="991243" cy="991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103" y="3075755"/>
            <a:ext cx="750698" cy="750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843" y="3403467"/>
            <a:ext cx="389649" cy="389649"/>
          </a:xfrm>
          <a:prstGeom prst="rect">
            <a:avLst/>
          </a:prstGeom>
        </p:spPr>
      </p:pic>
      <p:sp>
        <p:nvSpPr>
          <p:cNvPr id="11" name="Google Shape;665;p36"/>
          <p:cNvSpPr txBox="1">
            <a:spLocks/>
          </p:cNvSpPr>
          <p:nvPr/>
        </p:nvSpPr>
        <p:spPr>
          <a:xfrm>
            <a:off x="894229" y="3985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7277843" y="3913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spTree>
    <p:extLst>
      <p:ext uri="{BB962C8B-B14F-4D97-AF65-F5344CB8AC3E}">
        <p14:creationId xmlns:p14="http://schemas.microsoft.com/office/powerpoint/2010/main" val="413426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4" name="Text Placeholder 1"/>
          <p:cNvSpPr txBox="1">
            <a:spLocks/>
          </p:cNvSpPr>
          <p:nvPr/>
        </p:nvSpPr>
        <p:spPr>
          <a:xfrm>
            <a:off x="4989202" y="1467084"/>
            <a:ext cx="2996798" cy="2723315"/>
          </a:xfrm>
          <a:prstGeom prst="rect">
            <a:avLst/>
          </a:prstGeom>
          <a:gradFill flip="none" rotWithShape="1">
            <a:gsLst>
              <a:gs pos="0">
                <a:schemeClr val="accent6">
                  <a:lumMod val="100000"/>
                </a:schemeClr>
              </a:gs>
              <a:gs pos="65000">
                <a:schemeClr val="accent6">
                  <a:lumMod val="50000"/>
                </a:schemeClr>
              </a:gs>
            </a:gsLst>
            <a:path path="circle">
              <a:fillToRect t="100000" r="100000"/>
            </a:path>
            <a:tileRect l="-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The Operations then marked this code as faulty and used to forward this feedback to the Developer.</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1208002" y="1467085"/>
            <a:ext cx="2996798" cy="2723315"/>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kern="100" spc="30" dirty="0">
                <a:solidFill>
                  <a:schemeClr val="accent3">
                    <a:lumMod val="20000"/>
                    <a:lumOff val="80000"/>
                  </a:schemeClr>
                </a:solidFill>
                <a:latin typeface="Cambria" panose="02040503050406030204" pitchFamily="18" charset="0"/>
                <a:ea typeface="Cambria" panose="02040503050406030204" pitchFamily="18" charset="0"/>
              </a:rPr>
              <a:t> But, the code Runs fine in the Developer’s System and hence he says, “It is not my fault”.</a:t>
            </a:r>
          </a:p>
          <a:p>
            <a:pPr marL="285750" marR="30480" indent="-285750" algn="ctr">
              <a:lnSpc>
                <a:spcPct val="110000"/>
              </a:lnSpc>
              <a:spcBef>
                <a:spcPts val="600"/>
              </a:spcBef>
              <a:spcAft>
                <a:spcPts val="720"/>
              </a:spcAft>
              <a:buFont typeface="Wingdings" panose="05000000000000000000" pitchFamily="2" charset="2"/>
              <a:buChar char="v"/>
            </a:pPr>
            <a:endParaRPr lang="en-IN"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81" y="2996891"/>
            <a:ext cx="991243" cy="991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103" y="3075755"/>
            <a:ext cx="750698" cy="750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843" y="3403467"/>
            <a:ext cx="389649" cy="389649"/>
          </a:xfrm>
          <a:prstGeom prst="rect">
            <a:avLst/>
          </a:prstGeom>
        </p:spPr>
      </p:pic>
      <p:sp>
        <p:nvSpPr>
          <p:cNvPr id="11" name="Google Shape;665;p36"/>
          <p:cNvSpPr txBox="1">
            <a:spLocks/>
          </p:cNvSpPr>
          <p:nvPr/>
        </p:nvSpPr>
        <p:spPr>
          <a:xfrm>
            <a:off x="894229" y="3985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7277843" y="3913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sp>
        <p:nvSpPr>
          <p:cNvPr id="2" name="Left Arrow 1"/>
          <p:cNvSpPr/>
          <p:nvPr/>
        </p:nvSpPr>
        <p:spPr>
          <a:xfrm>
            <a:off x="4226400" y="2664000"/>
            <a:ext cx="720000" cy="295200"/>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601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1208002" y="3082730"/>
            <a:ext cx="6675998" cy="1035669"/>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gn="ctr">
              <a:lnSpc>
                <a:spcPct val="110000"/>
              </a:lnSpc>
              <a:spcBef>
                <a:spcPts val="600"/>
              </a:spcBef>
              <a:spcAft>
                <a:spcPts val="720"/>
              </a:spcAft>
            </a:pPr>
            <a:r>
              <a:rPr lang="en-US" sz="2000" kern="100" spc="30" dirty="0">
                <a:solidFill>
                  <a:schemeClr val="accent3">
                    <a:lumMod val="20000"/>
                    <a:lumOff val="80000"/>
                  </a:schemeClr>
                </a:solidFill>
                <a:latin typeface="Cambria" panose="02040503050406030204" pitchFamily="18" charset="0"/>
                <a:ea typeface="Cambria" panose="02040503050406030204" pitchFamily="18" charset="0"/>
              </a:rPr>
              <a:t> This led to a lot of back and forth between the Developer and Operations team, hence impacted efficiency.</a:t>
            </a:r>
          </a:p>
          <a:p>
            <a:pPr marL="285750" marR="30480" indent="-285750" algn="ctr">
              <a:lnSpc>
                <a:spcPct val="110000"/>
              </a:lnSpc>
              <a:spcBef>
                <a:spcPts val="600"/>
              </a:spcBef>
              <a:spcAft>
                <a:spcPts val="720"/>
              </a:spcAft>
              <a:buFont typeface="Wingdings" panose="05000000000000000000" pitchFamily="2" charset="2"/>
              <a:buChar char="v"/>
            </a:pPr>
            <a:endParaRPr lang="en-IN" sz="20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781" y="1405355"/>
            <a:ext cx="991243" cy="991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7303" y="1455755"/>
            <a:ext cx="750698" cy="750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043" y="1783467"/>
            <a:ext cx="389649" cy="389649"/>
          </a:xfrm>
          <a:prstGeom prst="rect">
            <a:avLst/>
          </a:prstGeom>
        </p:spPr>
      </p:pic>
      <p:sp>
        <p:nvSpPr>
          <p:cNvPr id="11" name="Google Shape;665;p36"/>
          <p:cNvSpPr txBox="1">
            <a:spLocks/>
          </p:cNvSpPr>
          <p:nvPr/>
        </p:nvSpPr>
        <p:spPr>
          <a:xfrm>
            <a:off x="1225429" y="2365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6889043" y="22933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880454">
            <a:off x="4085589" y="1661834"/>
            <a:ext cx="752689" cy="752689"/>
          </a:xfrm>
          <a:prstGeom prst="rect">
            <a:avLst/>
          </a:prstGeom>
        </p:spPr>
      </p:pic>
    </p:spTree>
    <p:extLst>
      <p:ext uri="{BB962C8B-B14F-4D97-AF65-F5344CB8AC3E}">
        <p14:creationId xmlns:p14="http://schemas.microsoft.com/office/powerpoint/2010/main" val="193178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65" name="Google Shape;665;p36"/>
          <p:cNvSpPr txBox="1">
            <a:spLocks noGrp="1"/>
          </p:cNvSpPr>
          <p:nvPr>
            <p:ph type="title"/>
          </p:nvPr>
        </p:nvSpPr>
        <p:spPr>
          <a:xfrm>
            <a:off x="712381" y="364170"/>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Why DevOps ?</a:t>
            </a:r>
          </a:p>
        </p:txBody>
      </p:sp>
      <p:sp>
        <p:nvSpPr>
          <p:cNvPr id="6" name="Text Placeholder 1"/>
          <p:cNvSpPr txBox="1">
            <a:spLocks/>
          </p:cNvSpPr>
          <p:nvPr/>
        </p:nvSpPr>
        <p:spPr>
          <a:xfrm>
            <a:off x="1208002" y="3410253"/>
            <a:ext cx="6675998" cy="708146"/>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gn="ctr">
              <a:lnSpc>
                <a:spcPct val="110000"/>
              </a:lnSpc>
              <a:spcBef>
                <a:spcPts val="600"/>
              </a:spcBef>
              <a:spcAft>
                <a:spcPts val="720"/>
              </a:spcAft>
            </a:pPr>
            <a:r>
              <a:rPr lang="en-US" sz="2000" kern="100" spc="30" dirty="0">
                <a:solidFill>
                  <a:schemeClr val="accent3">
                    <a:lumMod val="20000"/>
                    <a:lumOff val="80000"/>
                  </a:schemeClr>
                </a:solidFill>
                <a:latin typeface="Cambria" panose="02040503050406030204" pitchFamily="18" charset="0"/>
                <a:ea typeface="Cambria" panose="02040503050406030204" pitchFamily="18" charset="0"/>
              </a:rPr>
              <a:t> This problem was SOLVED using DevOps.</a:t>
            </a:r>
          </a:p>
          <a:p>
            <a:pPr marL="285750" marR="30480" indent="-285750" algn="ctr">
              <a:lnSpc>
                <a:spcPct val="110000"/>
              </a:lnSpc>
              <a:spcBef>
                <a:spcPts val="600"/>
              </a:spcBef>
              <a:spcAft>
                <a:spcPts val="720"/>
              </a:spcAft>
              <a:buFont typeface="Wingdings" panose="05000000000000000000" pitchFamily="2" charset="2"/>
              <a:buChar char="v"/>
            </a:pPr>
            <a:endParaRPr lang="en-IN" sz="20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781" y="1592555"/>
            <a:ext cx="991243" cy="991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7303" y="1642955"/>
            <a:ext cx="750698" cy="750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043" y="1970667"/>
            <a:ext cx="389649" cy="389649"/>
          </a:xfrm>
          <a:prstGeom prst="rect">
            <a:avLst/>
          </a:prstGeom>
        </p:spPr>
      </p:pic>
      <p:sp>
        <p:nvSpPr>
          <p:cNvPr id="11" name="Google Shape;665;p36"/>
          <p:cNvSpPr txBox="1">
            <a:spLocks/>
          </p:cNvSpPr>
          <p:nvPr/>
        </p:nvSpPr>
        <p:spPr>
          <a:xfrm>
            <a:off x="1225429" y="25525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Developers</a:t>
            </a:r>
          </a:p>
        </p:txBody>
      </p:sp>
      <p:sp>
        <p:nvSpPr>
          <p:cNvPr id="12" name="Google Shape;665;p36"/>
          <p:cNvSpPr txBox="1">
            <a:spLocks/>
          </p:cNvSpPr>
          <p:nvPr/>
        </p:nvSpPr>
        <p:spPr>
          <a:xfrm>
            <a:off x="6889043" y="2480570"/>
            <a:ext cx="986801" cy="277030"/>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1000" dirty="0">
                <a:solidFill>
                  <a:schemeClr val="accent6">
                    <a:lumMod val="50000"/>
                  </a:schemeClr>
                </a:solidFill>
                <a:latin typeface="Cambria" panose="02040503050406030204" pitchFamily="18" charset="0"/>
                <a:ea typeface="Cambria" panose="02040503050406030204" pitchFamily="18" charset="0"/>
              </a:rPr>
              <a:t>Operations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821" y="1578443"/>
            <a:ext cx="2699415" cy="1251157"/>
          </a:xfrm>
          <a:prstGeom prst="rect">
            <a:avLst/>
          </a:prstGeom>
        </p:spPr>
      </p:pic>
    </p:spTree>
    <p:extLst>
      <p:ext uri="{BB962C8B-B14F-4D97-AF65-F5344CB8AC3E}">
        <p14:creationId xmlns:p14="http://schemas.microsoft.com/office/powerpoint/2010/main" val="34871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9" name="Google Shape;399;p31"/>
          <p:cNvSpPr txBox="1">
            <a:spLocks noGrp="1"/>
          </p:cNvSpPr>
          <p:nvPr>
            <p:ph type="ctrTitle"/>
          </p:nvPr>
        </p:nvSpPr>
        <p:spPr>
          <a:xfrm>
            <a:off x="3392050" y="62758"/>
            <a:ext cx="2532700" cy="625849"/>
          </a:xfrm>
          <a:prstGeom prst="rect">
            <a:avLst/>
          </a:prstGeom>
        </p:spPr>
        <p:txBody>
          <a:bodyPr spcFirstLastPara="1" wrap="square" lIns="91425" tIns="91425" rIns="91425" bIns="91425" anchor="ctr" anchorCtr="0">
            <a:noAutofit/>
          </a:bodyPr>
          <a:lstStyle/>
          <a:p>
            <a:r>
              <a:rPr lang="en-US" sz="2000" spc="-1" dirty="0">
                <a:solidFill>
                  <a:schemeClr val="accent3">
                    <a:lumMod val="60000"/>
                    <a:lumOff val="40000"/>
                  </a:schemeClr>
                </a:solidFill>
                <a:latin typeface="Calibri" panose="020F0502020204030204"/>
                <a:ea typeface="Microsoft YaHei" panose="020B0503020204020204" charset="-122"/>
              </a:rPr>
              <a:t>DevOps - Master PPT</a:t>
            </a:r>
            <a:endParaRPr sz="2000" dirty="0">
              <a:solidFill>
                <a:schemeClr val="accent3">
                  <a:lumMod val="60000"/>
                  <a:lumOff val="40000"/>
                </a:schemeClr>
              </a:solidFill>
            </a:endParaRPr>
          </a:p>
        </p:txBody>
      </p:sp>
      <p:sp>
        <p:nvSpPr>
          <p:cNvPr id="68" name="Google Shape;665;p36"/>
          <p:cNvSpPr txBox="1">
            <a:spLocks/>
          </p:cNvSpPr>
          <p:nvPr/>
        </p:nvSpPr>
        <p:spPr>
          <a:xfrm>
            <a:off x="727951" y="4278672"/>
            <a:ext cx="7669619" cy="7974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3200" dirty="0">
                <a:solidFill>
                  <a:schemeClr val="accent6">
                    <a:lumMod val="50000"/>
                  </a:schemeClr>
                </a:solidFill>
              </a:rPr>
              <a:t>Introduction to DevOps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877" y="908866"/>
            <a:ext cx="4264247" cy="31981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8" name="Rectangle 7"/>
          <p:cNvSpPr/>
          <p:nvPr/>
        </p:nvSpPr>
        <p:spPr>
          <a:xfrm>
            <a:off x="972000" y="3257743"/>
            <a:ext cx="3124800" cy="1557336"/>
          </a:xfrm>
          <a:prstGeom prst="rect">
            <a:avLst/>
          </a:prstGeom>
          <a:gradFill>
            <a:gsLst>
              <a:gs pos="14000">
                <a:schemeClr val="accent3">
                  <a:lumMod val="20000"/>
                  <a:lumOff val="80000"/>
                  <a:alpha val="26000"/>
                </a:schemeClr>
              </a:gs>
              <a:gs pos="65000">
                <a:schemeClr val="tx2">
                  <a:lumMod val="20000"/>
                  <a:lumOff val="80000"/>
                  <a:alpha val="30000"/>
                </a:schemeClr>
              </a:gs>
            </a:gsLst>
            <a:path path="circle">
              <a:fillToRect l="100000" t="100000"/>
            </a:path>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563026" y="3261086"/>
            <a:ext cx="3637774" cy="1557336"/>
          </a:xfrm>
          <a:prstGeom prst="rect">
            <a:avLst/>
          </a:prstGeom>
          <a:gradFill>
            <a:gsLst>
              <a:gs pos="14000">
                <a:schemeClr val="accent3">
                  <a:lumMod val="20000"/>
                  <a:lumOff val="80000"/>
                  <a:alpha val="26000"/>
                </a:schemeClr>
              </a:gs>
              <a:gs pos="65000">
                <a:schemeClr val="tx2">
                  <a:lumMod val="20000"/>
                  <a:lumOff val="80000"/>
                  <a:alpha val="30000"/>
                </a:schemeClr>
              </a:gs>
            </a:gsLst>
            <a:path path="circle">
              <a:fillToRect l="100000" t="100000"/>
            </a:path>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Google Shape;665;p36"/>
          <p:cNvSpPr txBox="1">
            <a:spLocks/>
          </p:cNvSpPr>
          <p:nvPr/>
        </p:nvSpPr>
        <p:spPr>
          <a:xfrm>
            <a:off x="8323200" y="143999"/>
            <a:ext cx="727200" cy="191941"/>
          </a:xfrm>
          <a:prstGeom prst="rect">
            <a:avLst/>
          </a:prstGeom>
          <a:solidFill>
            <a:srgbClr val="1E1E2C"/>
          </a:solidFill>
          <a:ln>
            <a:noFill/>
          </a:ln>
        </p:spPr>
        <p:style>
          <a:lnRef idx="0">
            <a:scrgbClr r="0" g="0" b="0"/>
          </a:lnRef>
          <a:fillRef idx="1001">
            <a:schemeClr val="dk2"/>
          </a:fillRef>
          <a:effectRef idx="0">
            <a:scrgbClr r="0" g="0" b="0"/>
          </a:effectRef>
          <a:fontRef idx="minor">
            <a:schemeClr val="accen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endParaRPr lang="en-IN" sz="3200" dirty="0">
              <a:solidFill>
                <a:schemeClr val="accent6">
                  <a:lumMod val="50000"/>
                </a:schemeClr>
              </a:solidFill>
            </a:endParaRPr>
          </a:p>
        </p:txBody>
      </p:sp>
      <p:sp>
        <p:nvSpPr>
          <p:cNvPr id="665" name="Google Shape;665;p36"/>
          <p:cNvSpPr txBox="1">
            <a:spLocks noGrp="1"/>
          </p:cNvSpPr>
          <p:nvPr>
            <p:ph type="title"/>
          </p:nvPr>
        </p:nvSpPr>
        <p:spPr>
          <a:xfrm>
            <a:off x="712380" y="170228"/>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IN" sz="3200" dirty="0">
                <a:solidFill>
                  <a:schemeClr val="accent5">
                    <a:lumMod val="50000"/>
                  </a:schemeClr>
                </a:solidFill>
              </a:rPr>
              <a:t>What is DevOps ?</a:t>
            </a:r>
          </a:p>
        </p:txBody>
      </p:sp>
      <p:sp>
        <p:nvSpPr>
          <p:cNvPr id="6" name="Text Placeholder 1"/>
          <p:cNvSpPr txBox="1">
            <a:spLocks/>
          </p:cNvSpPr>
          <p:nvPr/>
        </p:nvSpPr>
        <p:spPr>
          <a:xfrm>
            <a:off x="1234001" y="1115158"/>
            <a:ext cx="6675998" cy="89892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gn="ctr">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DevOps is a software development methodology which improves the collaboration between Developers and Operations team using various Automation tools. These Automation tools are implemented using various stages which are part of the DevOps lifecycle.</a:t>
            </a:r>
          </a:p>
          <a:p>
            <a:pPr marL="285750" marR="30480" indent="-285750" algn="ctr">
              <a:lnSpc>
                <a:spcPct val="110000"/>
              </a:lnSpc>
              <a:spcBef>
                <a:spcPts val="600"/>
              </a:spcBef>
              <a:spcAft>
                <a:spcPts val="720"/>
              </a:spcAft>
              <a:buFont typeface="Wingdings" panose="05000000000000000000" pitchFamily="2" charset="2"/>
              <a:buChar char="v"/>
            </a:pP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200" y="3323975"/>
            <a:ext cx="690636" cy="6906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86" y="3383999"/>
            <a:ext cx="563688" cy="5636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3626" y="3562421"/>
            <a:ext cx="292582" cy="292582"/>
          </a:xfrm>
          <a:prstGeom prst="rect">
            <a:avLst/>
          </a:prstGeom>
        </p:spPr>
      </p:pic>
      <p:sp>
        <p:nvSpPr>
          <p:cNvPr id="11" name="Google Shape;665;p36"/>
          <p:cNvSpPr txBox="1">
            <a:spLocks/>
          </p:cNvSpPr>
          <p:nvPr/>
        </p:nvSpPr>
        <p:spPr>
          <a:xfrm>
            <a:off x="1152000" y="4029210"/>
            <a:ext cx="829372" cy="477989"/>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IN" sz="800" dirty="0">
                <a:solidFill>
                  <a:schemeClr val="accent6">
                    <a:lumMod val="50000"/>
                  </a:schemeClr>
                </a:solidFill>
                <a:latin typeface="Cambria" panose="02040503050406030204" pitchFamily="18" charset="0"/>
                <a:ea typeface="Cambria" panose="02040503050406030204" pitchFamily="18" charset="0"/>
              </a:rPr>
              <a:t>Developers</a:t>
            </a:r>
          </a:p>
          <a:p>
            <a:pPr algn="ctr"/>
            <a:r>
              <a:rPr lang="en-US" sz="800" dirty="0">
                <a:solidFill>
                  <a:schemeClr val="accent6">
                    <a:lumMod val="50000"/>
                  </a:schemeClr>
                </a:solidFill>
                <a:latin typeface="Cambria" panose="02040503050406030204" pitchFamily="18" charset="0"/>
                <a:ea typeface="Cambria" panose="02040503050406030204" pitchFamily="18" charset="0"/>
              </a:rPr>
              <a:t>&amp;</a:t>
            </a:r>
          </a:p>
          <a:p>
            <a:pPr algn="ctr"/>
            <a:r>
              <a:rPr lang="en-US" sz="800" dirty="0">
                <a:solidFill>
                  <a:schemeClr val="accent6">
                    <a:lumMod val="50000"/>
                  </a:schemeClr>
                </a:solidFill>
                <a:latin typeface="Cambria" panose="02040503050406030204" pitchFamily="18" charset="0"/>
                <a:ea typeface="Cambria" panose="02040503050406030204" pitchFamily="18" charset="0"/>
              </a:rPr>
              <a:t>Testers</a:t>
            </a:r>
            <a:endParaRPr lang="en-IN" sz="800" dirty="0">
              <a:solidFill>
                <a:schemeClr val="accent6">
                  <a:lumMod val="50000"/>
                </a:schemeClr>
              </a:solidFill>
              <a:latin typeface="Cambria" panose="02040503050406030204" pitchFamily="18" charset="0"/>
              <a:ea typeface="Cambria" panose="02040503050406030204" pitchFamily="18" charset="0"/>
            </a:endParaRPr>
          </a:p>
        </p:txBody>
      </p:sp>
      <p:sp>
        <p:nvSpPr>
          <p:cNvPr id="14" name="Text Placeholder 1"/>
          <p:cNvSpPr txBox="1">
            <a:spLocks/>
          </p:cNvSpPr>
          <p:nvPr/>
        </p:nvSpPr>
        <p:spPr>
          <a:xfrm>
            <a:off x="1234001" y="2165797"/>
            <a:ext cx="6675998" cy="89892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lnSpc>
                <a:spcPct val="110000"/>
              </a:lnSpc>
            </a:pPr>
            <a:r>
              <a:rPr lang="en-US" sz="1200" dirty="0">
                <a:latin typeface="Cambria" panose="02040503050406030204" pitchFamily="18" charset="0"/>
                <a:ea typeface="Cambria" panose="02040503050406030204" pitchFamily="18" charset="0"/>
              </a:rPr>
              <a:t>The word 'DevOps' is a combination of two words 'development' and 'operations.’</a:t>
            </a:r>
          </a:p>
          <a:p>
            <a:pPr algn="ctr">
              <a:lnSpc>
                <a:spcPct val="110000"/>
              </a:lnSpc>
            </a:pPr>
            <a:r>
              <a:rPr lang="en-US" sz="1200" dirty="0">
                <a:latin typeface="Cambria" panose="02040503050406030204" pitchFamily="18" charset="0"/>
                <a:ea typeface="Cambria" panose="02040503050406030204" pitchFamily="18" charset="0"/>
              </a:rPr>
              <a:t>DevOps helps to increases an organization's speed to deliver applications and services. It allows organizations to serve their customers better and compete more strongly in the market.</a:t>
            </a:r>
          </a:p>
          <a:p>
            <a:pPr marL="285750" marR="30480" indent="-285750" algn="ctr">
              <a:lnSpc>
                <a:spcPct val="110000"/>
              </a:lnSpc>
              <a:spcBef>
                <a:spcPts val="600"/>
              </a:spcBef>
              <a:spcAft>
                <a:spcPts val="720"/>
              </a:spcAft>
              <a:buFont typeface="Wingdings" panose="05000000000000000000" pitchFamily="2" charset="2"/>
              <a:buChar char="v"/>
            </a:pP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5" name="Plus 4"/>
          <p:cNvSpPr/>
          <p:nvPr/>
        </p:nvSpPr>
        <p:spPr>
          <a:xfrm>
            <a:off x="2226982" y="3661710"/>
            <a:ext cx="526904" cy="526904"/>
          </a:xfrm>
          <a:prstGeom prst="math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6" name="Google Shape;665;p36"/>
          <p:cNvSpPr txBox="1">
            <a:spLocks/>
          </p:cNvSpPr>
          <p:nvPr/>
        </p:nvSpPr>
        <p:spPr>
          <a:xfrm>
            <a:off x="3030639" y="4008346"/>
            <a:ext cx="829372" cy="477989"/>
          </a:xfrm>
          <a:prstGeom prst="rect">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r>
              <a:rPr lang="en-US" sz="800" dirty="0">
                <a:solidFill>
                  <a:schemeClr val="accent6">
                    <a:lumMod val="50000"/>
                  </a:schemeClr>
                </a:solidFill>
                <a:latin typeface="Cambria" panose="02040503050406030204" pitchFamily="18" charset="0"/>
                <a:ea typeface="Cambria" panose="02040503050406030204" pitchFamily="18" charset="0"/>
              </a:rPr>
              <a:t>IT</a:t>
            </a:r>
          </a:p>
          <a:p>
            <a:pPr algn="ctr"/>
            <a:r>
              <a:rPr lang="en-US" sz="800" dirty="0">
                <a:solidFill>
                  <a:schemeClr val="accent6">
                    <a:lumMod val="50000"/>
                  </a:schemeClr>
                </a:solidFill>
                <a:latin typeface="Cambria" panose="02040503050406030204" pitchFamily="18" charset="0"/>
                <a:ea typeface="Cambria" panose="02040503050406030204" pitchFamily="18" charset="0"/>
              </a:rPr>
              <a:t>Operations</a:t>
            </a:r>
            <a:endParaRPr lang="en-IN" sz="800" dirty="0">
              <a:solidFill>
                <a:schemeClr val="accent6">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9196" y="3420559"/>
            <a:ext cx="2165864" cy="12267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759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5" name="Google Shape;665;p36"/>
          <p:cNvSpPr txBox="1">
            <a:spLocks/>
          </p:cNvSpPr>
          <p:nvPr/>
        </p:nvSpPr>
        <p:spPr>
          <a:xfrm>
            <a:off x="8323200" y="143999"/>
            <a:ext cx="727200" cy="191941"/>
          </a:xfrm>
          <a:prstGeom prst="rect">
            <a:avLst/>
          </a:prstGeom>
          <a:solidFill>
            <a:srgbClr val="1E1E2C"/>
          </a:solidFill>
          <a:ln>
            <a:noFill/>
          </a:ln>
        </p:spPr>
        <p:style>
          <a:lnRef idx="0">
            <a:scrgbClr r="0" g="0" b="0"/>
          </a:lnRef>
          <a:fillRef idx="1001">
            <a:schemeClr val="dk2"/>
          </a:fillRef>
          <a:effectRef idx="0">
            <a:scrgbClr r="0" g="0" b="0"/>
          </a:effectRef>
          <a:fontRef idx="minor">
            <a:schemeClr val="accen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endParaRPr lang="en-IN" sz="3200" dirty="0">
              <a:solidFill>
                <a:schemeClr val="accent6">
                  <a:lumMod val="50000"/>
                </a:schemeClr>
              </a:solidFill>
            </a:endParaRPr>
          </a:p>
        </p:txBody>
      </p:sp>
      <p:sp>
        <p:nvSpPr>
          <p:cNvPr id="665" name="Google Shape;665;p36"/>
          <p:cNvSpPr txBox="1">
            <a:spLocks noGrp="1"/>
          </p:cNvSpPr>
          <p:nvPr>
            <p:ph type="title"/>
          </p:nvPr>
        </p:nvSpPr>
        <p:spPr>
          <a:xfrm>
            <a:off x="712380" y="170228"/>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US" sz="2000" dirty="0">
                <a:solidFill>
                  <a:schemeClr val="accent5">
                    <a:lumMod val="50000"/>
                  </a:schemeClr>
                </a:solidFill>
                <a:sym typeface="+mn-ea"/>
              </a:rPr>
              <a:t>Understanding of primary phases DevOps lifecycle</a:t>
            </a:r>
            <a:endParaRPr lang="en-IN" sz="2000" dirty="0">
              <a:solidFill>
                <a:schemeClr val="accent5">
                  <a:lumMod val="50000"/>
                </a:schemeClr>
              </a:solidFill>
            </a:endParaRPr>
          </a:p>
        </p:txBody>
      </p:sp>
      <p:sp>
        <p:nvSpPr>
          <p:cNvPr id="6" name="Text Placeholder 1"/>
          <p:cNvSpPr txBox="1">
            <a:spLocks/>
          </p:cNvSpPr>
          <p:nvPr/>
        </p:nvSpPr>
        <p:spPr>
          <a:xfrm>
            <a:off x="1248401" y="1043158"/>
            <a:ext cx="6675998" cy="77844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2">
                    <a:lumMod val="75000"/>
                  </a:schemeClr>
                </a:solidFill>
                <a:latin typeface="Cambria" panose="02040503050406030204" pitchFamily="18" charset="0"/>
                <a:ea typeface="Cambria" panose="02040503050406030204" pitchFamily="18" charset="0"/>
                <a:sym typeface="+mn-ea"/>
              </a:rPr>
              <a:t>Development</a:t>
            </a:r>
            <a:r>
              <a:rPr lang="en-US" sz="1200" b="1" dirty="0">
                <a:latin typeface="Cambria" panose="02040503050406030204" pitchFamily="18" charset="0"/>
                <a:ea typeface="Cambria" panose="02040503050406030204" pitchFamily="18" charset="0"/>
                <a:sym typeface="+mn-ea"/>
              </a:rPr>
              <a:t> : </a:t>
            </a:r>
            <a:r>
              <a:rPr lang="en-US" sz="1200" dirty="0">
                <a:latin typeface="Cambria" panose="02040503050406030204" pitchFamily="18" charset="0"/>
                <a:ea typeface="Cambria" panose="02040503050406030204" pitchFamily="18" charset="0"/>
                <a:sym typeface="+mn-ea"/>
              </a:rPr>
              <a:t>In this DevOps stage the development of software takes place constantly. In this phase, the entire development process is separated into small development cycles. This benefits DevOps team to speed up software development and delivery process.</a:t>
            </a:r>
          </a:p>
          <a:p>
            <a:pPr marL="285750" marR="30480" indent="-285750" algn="ctr">
              <a:lnSpc>
                <a:spcPct val="110000"/>
              </a:lnSpc>
              <a:spcBef>
                <a:spcPts val="600"/>
              </a:spcBef>
              <a:spcAft>
                <a:spcPts val="720"/>
              </a:spcAft>
              <a:buFont typeface="Wingdings" panose="05000000000000000000" pitchFamily="2" charset="2"/>
              <a:buChar char="v"/>
            </a:pP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19" name="Text Placeholder 1"/>
          <p:cNvSpPr txBox="1">
            <a:spLocks/>
          </p:cNvSpPr>
          <p:nvPr/>
        </p:nvSpPr>
        <p:spPr>
          <a:xfrm>
            <a:off x="1248401" y="1850400"/>
            <a:ext cx="6675998" cy="453600"/>
          </a:xfrm>
          <a:prstGeom prst="rect">
            <a:avLst/>
          </a:prstGeom>
          <a:gradFill flip="none" rotWithShape="1">
            <a:gsLst>
              <a:gs pos="14000">
                <a:schemeClr val="accent6">
                  <a:lumMod val="100000"/>
                </a:schemeClr>
              </a:gs>
              <a:gs pos="65000">
                <a:schemeClr val="accent6">
                  <a:lumMod val="50000"/>
                </a:schemeClr>
              </a:gs>
            </a:gsLst>
            <a:path path="circle">
              <a:fillToRect t="100000" r="100000"/>
            </a:path>
            <a:tileRect l="-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2">
                    <a:lumMod val="75000"/>
                  </a:schemeClr>
                </a:solidFill>
                <a:latin typeface="Cambria" panose="02040503050406030204" pitchFamily="18" charset="0"/>
                <a:ea typeface="Cambria" panose="02040503050406030204" pitchFamily="18" charset="0"/>
                <a:sym typeface="+mn-ea"/>
              </a:rPr>
              <a:t>Testing</a:t>
            </a:r>
            <a:r>
              <a:rPr lang="en-US" sz="1200" b="1" dirty="0">
                <a:latin typeface="Cambria" panose="02040503050406030204" pitchFamily="18" charset="0"/>
                <a:ea typeface="Cambria" panose="02040503050406030204" pitchFamily="18" charset="0"/>
                <a:sym typeface="+mn-ea"/>
              </a:rPr>
              <a:t> : </a:t>
            </a:r>
            <a:r>
              <a:rPr lang="en-US" sz="1200" dirty="0">
                <a:latin typeface="Cambria" panose="02040503050406030204" pitchFamily="18" charset="0"/>
                <a:ea typeface="Cambria" panose="02040503050406030204" pitchFamily="18" charset="0"/>
                <a:sym typeface="+mn-ea"/>
              </a:rPr>
              <a:t>QA team use tools like Selenium to identify and fix bugs in the new piece of code.</a:t>
            </a:r>
          </a:p>
        </p:txBody>
      </p:sp>
      <p:sp>
        <p:nvSpPr>
          <p:cNvPr id="20" name="Text Placeholder 1"/>
          <p:cNvSpPr txBox="1">
            <a:spLocks/>
          </p:cNvSpPr>
          <p:nvPr/>
        </p:nvSpPr>
        <p:spPr>
          <a:xfrm>
            <a:off x="1248401" y="2332800"/>
            <a:ext cx="6675998" cy="61200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2">
                    <a:lumMod val="75000"/>
                  </a:schemeClr>
                </a:solidFill>
                <a:latin typeface="Cambria" panose="02040503050406030204" pitchFamily="18" charset="0"/>
                <a:ea typeface="Cambria" panose="02040503050406030204" pitchFamily="18" charset="0"/>
                <a:sym typeface="+mn-ea"/>
              </a:rPr>
              <a:t>Integration </a:t>
            </a:r>
            <a:r>
              <a:rPr lang="en-US" sz="1200" b="1" dirty="0">
                <a:latin typeface="Cambria" panose="02040503050406030204" pitchFamily="18" charset="0"/>
                <a:ea typeface="Cambria" panose="02040503050406030204" pitchFamily="18" charset="0"/>
                <a:sym typeface="+mn-ea"/>
              </a:rPr>
              <a:t>: </a:t>
            </a:r>
            <a:r>
              <a:rPr lang="en-US" sz="1200" dirty="0">
                <a:latin typeface="Cambria" panose="02040503050406030204" pitchFamily="18" charset="0"/>
                <a:ea typeface="Cambria" panose="02040503050406030204" pitchFamily="18" charset="0"/>
                <a:sym typeface="+mn-ea"/>
              </a:rPr>
              <a:t>In this stage, new functionality is integrated with the prevailing code, and testing takes place.</a:t>
            </a:r>
          </a:p>
        </p:txBody>
      </p:sp>
      <p:sp>
        <p:nvSpPr>
          <p:cNvPr id="21" name="Text Placeholder 1"/>
          <p:cNvSpPr txBox="1">
            <a:spLocks/>
          </p:cNvSpPr>
          <p:nvPr/>
        </p:nvSpPr>
        <p:spPr>
          <a:xfrm>
            <a:off x="1246627" y="2973600"/>
            <a:ext cx="6675998" cy="734400"/>
          </a:xfrm>
          <a:prstGeom prst="rect">
            <a:avLst/>
          </a:prstGeom>
          <a:gradFill flip="none" rotWithShape="1">
            <a:gsLst>
              <a:gs pos="14000">
                <a:schemeClr val="accent6">
                  <a:lumMod val="100000"/>
                </a:schemeClr>
              </a:gs>
              <a:gs pos="65000">
                <a:schemeClr val="accent6">
                  <a:lumMod val="50000"/>
                </a:schemeClr>
              </a:gs>
            </a:gsLst>
            <a:path path="circle">
              <a:fillToRect t="100000" r="100000"/>
            </a:path>
            <a:tileRect l="-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2">
                    <a:lumMod val="75000"/>
                  </a:schemeClr>
                </a:solidFill>
                <a:latin typeface="Cambria" panose="02040503050406030204" pitchFamily="18" charset="0"/>
                <a:ea typeface="Cambria" panose="02040503050406030204" pitchFamily="18" charset="0"/>
                <a:sym typeface="+mn-ea"/>
              </a:rPr>
              <a:t>Deployment</a:t>
            </a:r>
            <a:r>
              <a:rPr lang="en-US" sz="1200" b="1" dirty="0">
                <a:solidFill>
                  <a:schemeClr val="tx2">
                    <a:lumMod val="75000"/>
                  </a:schemeClr>
                </a:solidFill>
                <a:latin typeface="Cambria" panose="02040503050406030204" pitchFamily="18" charset="0"/>
                <a:ea typeface="Cambria" panose="02040503050406030204" pitchFamily="18" charset="0"/>
                <a:sym typeface="+mn-ea"/>
              </a:rPr>
              <a:t> </a:t>
            </a:r>
            <a:r>
              <a:rPr lang="en-US" sz="1200" b="1" dirty="0">
                <a:solidFill>
                  <a:schemeClr val="bg1"/>
                </a:solidFill>
                <a:latin typeface="Cambria" panose="02040503050406030204" pitchFamily="18" charset="0"/>
                <a:ea typeface="Cambria" panose="02040503050406030204" pitchFamily="18" charset="0"/>
                <a:sym typeface="+mn-ea"/>
              </a:rPr>
              <a:t>: </a:t>
            </a:r>
            <a:r>
              <a:rPr lang="en-US" sz="1200" dirty="0">
                <a:solidFill>
                  <a:schemeClr val="bg1"/>
                </a:solidFill>
                <a:latin typeface="Cambria" panose="02040503050406030204" pitchFamily="18" charset="0"/>
                <a:ea typeface="Cambria" panose="02040503050406030204" pitchFamily="18" charset="0"/>
                <a:sym typeface="+mn-ea"/>
              </a:rPr>
              <a:t>In this phase, the deployment process takes place continuously. It is performed in such a manner that any changes made any time in the code, should not affect the functioning of high traffic website.</a:t>
            </a:r>
          </a:p>
        </p:txBody>
      </p:sp>
      <p:sp>
        <p:nvSpPr>
          <p:cNvPr id="22" name="Text Placeholder 1"/>
          <p:cNvSpPr txBox="1">
            <a:spLocks/>
          </p:cNvSpPr>
          <p:nvPr/>
        </p:nvSpPr>
        <p:spPr>
          <a:xfrm>
            <a:off x="1246627" y="3736800"/>
            <a:ext cx="6675998" cy="59040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2">
                    <a:lumMod val="75000"/>
                  </a:schemeClr>
                </a:solidFill>
                <a:latin typeface="Cambria" panose="02040503050406030204" pitchFamily="18" charset="0"/>
                <a:ea typeface="Cambria" panose="02040503050406030204" pitchFamily="18" charset="0"/>
                <a:sym typeface="+mn-ea"/>
              </a:rPr>
              <a:t>Monitoring</a:t>
            </a:r>
            <a:r>
              <a:rPr lang="en-US" sz="1200" b="1" dirty="0">
                <a:latin typeface="Cambria" panose="02040503050406030204" pitchFamily="18" charset="0"/>
                <a:ea typeface="Cambria" panose="02040503050406030204" pitchFamily="18" charset="0"/>
                <a:sym typeface="+mn-ea"/>
              </a:rPr>
              <a:t> : </a:t>
            </a:r>
            <a:r>
              <a:rPr lang="en-US" sz="1200" dirty="0">
                <a:latin typeface="Cambria" panose="02040503050406030204" pitchFamily="18" charset="0"/>
                <a:ea typeface="Cambria" panose="02040503050406030204" pitchFamily="18" charset="0"/>
                <a:sym typeface="+mn-ea"/>
              </a:rPr>
              <a:t>In this phase, operation team will take care of the inappropriate system behavior or bugs which are found in production.</a:t>
            </a:r>
            <a:endParaRPr lang="en-US"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068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5" name="Google Shape;665;p36"/>
          <p:cNvSpPr txBox="1">
            <a:spLocks/>
          </p:cNvSpPr>
          <p:nvPr/>
        </p:nvSpPr>
        <p:spPr>
          <a:xfrm>
            <a:off x="8323200" y="143999"/>
            <a:ext cx="727200" cy="191941"/>
          </a:xfrm>
          <a:prstGeom prst="rect">
            <a:avLst/>
          </a:prstGeom>
          <a:solidFill>
            <a:srgbClr val="1E1E2C"/>
          </a:solidFill>
          <a:ln>
            <a:noFill/>
          </a:ln>
        </p:spPr>
        <p:style>
          <a:lnRef idx="0">
            <a:scrgbClr r="0" g="0" b="0"/>
          </a:lnRef>
          <a:fillRef idx="1001">
            <a:schemeClr val="dk2"/>
          </a:fillRef>
          <a:effectRef idx="0">
            <a:scrgbClr r="0" g="0" b="0"/>
          </a:effectRef>
          <a:fontRef idx="minor">
            <a:schemeClr val="accen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endParaRPr lang="en-IN" sz="3200" dirty="0">
              <a:solidFill>
                <a:schemeClr val="accent6">
                  <a:lumMod val="50000"/>
                </a:schemeClr>
              </a:solidFill>
            </a:endParaRPr>
          </a:p>
        </p:txBody>
      </p:sp>
      <p:sp>
        <p:nvSpPr>
          <p:cNvPr id="665" name="Google Shape;665;p36"/>
          <p:cNvSpPr txBox="1">
            <a:spLocks noGrp="1"/>
          </p:cNvSpPr>
          <p:nvPr>
            <p:ph type="title"/>
          </p:nvPr>
        </p:nvSpPr>
        <p:spPr>
          <a:xfrm>
            <a:off x="712380" y="170228"/>
            <a:ext cx="7715693" cy="7974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US" sz="2800" dirty="0">
                <a:solidFill>
                  <a:schemeClr val="accent5">
                    <a:lumMod val="50000"/>
                  </a:schemeClr>
                </a:solidFill>
                <a:sym typeface="+mn-ea"/>
              </a:rPr>
              <a:t>DevOps</a:t>
            </a:r>
            <a:r>
              <a:rPr lang="en-US" sz="2800" dirty="0">
                <a:solidFill>
                  <a:schemeClr val="accent6">
                    <a:lumMod val="50000"/>
                  </a:schemeClr>
                </a:solidFill>
                <a:sym typeface="+mn-ea"/>
              </a:rPr>
              <a:t> </a:t>
            </a:r>
            <a:r>
              <a:rPr lang="en-US" sz="2800" dirty="0">
                <a:solidFill>
                  <a:schemeClr val="bg1"/>
                </a:solidFill>
                <a:effectLst>
                  <a:outerShdw blurRad="38100" dist="38100" dir="2700000" algn="tl">
                    <a:srgbClr val="000000">
                      <a:alpha val="43137"/>
                    </a:srgbClr>
                  </a:outerShdw>
                </a:effectLst>
                <a:sym typeface="+mn-ea"/>
              </a:rPr>
              <a:t>PRINCIPLES</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1"/>
          <p:cNvSpPr txBox="1">
            <a:spLocks/>
          </p:cNvSpPr>
          <p:nvPr/>
        </p:nvSpPr>
        <p:spPr>
          <a:xfrm>
            <a:off x="1454026" y="1194358"/>
            <a:ext cx="6232399" cy="50484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latin typeface="Cambria" panose="02040503050406030204" pitchFamily="18" charset="0"/>
                <a:ea typeface="Cambria" panose="02040503050406030204" pitchFamily="18" charset="0"/>
                <a:sym typeface="+mn-ea"/>
              </a:rPr>
              <a:t>Here, are six principles which are essential when adopting DevOps : </a:t>
            </a:r>
            <a:endParaRPr lang="en-US" sz="1600" dirty="0">
              <a:latin typeface="Cambria" panose="02040503050406030204" pitchFamily="18" charset="0"/>
              <a:ea typeface="Cambria" panose="02040503050406030204" pitchFamily="18" charset="0"/>
            </a:endParaRPr>
          </a:p>
        </p:txBody>
      </p:sp>
      <p:sp>
        <p:nvSpPr>
          <p:cNvPr id="10" name="Text Placeholder 1"/>
          <p:cNvSpPr txBox="1">
            <a:spLocks/>
          </p:cNvSpPr>
          <p:nvPr/>
        </p:nvSpPr>
        <p:spPr>
          <a:xfrm>
            <a:off x="3169638" y="1925930"/>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Customer–Centric Actions. </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7" name="Text Placeholder 1"/>
          <p:cNvSpPr txBox="1">
            <a:spLocks/>
          </p:cNvSpPr>
          <p:nvPr/>
        </p:nvSpPr>
        <p:spPr>
          <a:xfrm>
            <a:off x="3169638" y="2304386"/>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End-To-End Responsibility.</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8" name="Text Placeholder 1"/>
          <p:cNvSpPr txBox="1">
            <a:spLocks/>
          </p:cNvSpPr>
          <p:nvPr/>
        </p:nvSpPr>
        <p:spPr>
          <a:xfrm>
            <a:off x="3169638" y="2682842"/>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Continuous improvement. </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23" name="Text Placeholder 1"/>
          <p:cNvSpPr txBox="1">
            <a:spLocks/>
          </p:cNvSpPr>
          <p:nvPr/>
        </p:nvSpPr>
        <p:spPr>
          <a:xfrm>
            <a:off x="3169638" y="3061298"/>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Automate everything. </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24" name="Text Placeholder 1"/>
          <p:cNvSpPr txBox="1">
            <a:spLocks/>
          </p:cNvSpPr>
          <p:nvPr/>
        </p:nvSpPr>
        <p:spPr>
          <a:xfrm>
            <a:off x="3169638" y="3436998"/>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Work as One team. </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25" name="Text Placeholder 1"/>
          <p:cNvSpPr txBox="1">
            <a:spLocks/>
          </p:cNvSpPr>
          <p:nvPr/>
        </p:nvSpPr>
        <p:spPr>
          <a:xfrm>
            <a:off x="3169638" y="3813102"/>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sym typeface="+mn-ea"/>
              </a:rPr>
              <a:t>Monitor and Test everything. </a:t>
            </a:r>
            <a:endParaRPr lang="en-US" sz="16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23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5" name="Google Shape;665;p36"/>
          <p:cNvSpPr txBox="1">
            <a:spLocks/>
          </p:cNvSpPr>
          <p:nvPr/>
        </p:nvSpPr>
        <p:spPr>
          <a:xfrm>
            <a:off x="8323200" y="143999"/>
            <a:ext cx="727200" cy="191941"/>
          </a:xfrm>
          <a:prstGeom prst="rect">
            <a:avLst/>
          </a:prstGeom>
          <a:solidFill>
            <a:srgbClr val="1E1E2C"/>
          </a:solidFill>
          <a:ln>
            <a:noFill/>
          </a:ln>
        </p:spPr>
        <p:style>
          <a:lnRef idx="0">
            <a:scrgbClr r="0" g="0" b="0"/>
          </a:lnRef>
          <a:fillRef idx="1001">
            <a:schemeClr val="dk2"/>
          </a:fillRef>
          <a:effectRef idx="0">
            <a:scrgbClr r="0" g="0" b="0"/>
          </a:effectRef>
          <a:fontRef idx="minor">
            <a:schemeClr val="accen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endParaRPr lang="en-IN" sz="3200" dirty="0">
              <a:solidFill>
                <a:schemeClr val="accent6">
                  <a:lumMod val="50000"/>
                </a:schemeClr>
              </a:solidFill>
            </a:endParaRPr>
          </a:p>
        </p:txBody>
      </p:sp>
      <p:sp>
        <p:nvSpPr>
          <p:cNvPr id="665" name="Google Shape;665;p36"/>
          <p:cNvSpPr txBox="1">
            <a:spLocks noGrp="1"/>
          </p:cNvSpPr>
          <p:nvPr>
            <p:ph type="title"/>
          </p:nvPr>
        </p:nvSpPr>
        <p:spPr>
          <a:xfrm>
            <a:off x="712380" y="170228"/>
            <a:ext cx="7715693" cy="797400"/>
          </a:xfrm>
          <a:prstGeom prst="rect">
            <a:avLst/>
          </a:prstGeom>
          <a:gradFill flip="none" rotWithShape="1">
            <a:lin ang="2700000" scaled="1"/>
            <a:tileRect/>
          </a:gradFill>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US" sz="2800" dirty="0">
                <a:solidFill>
                  <a:schemeClr val="accent5">
                    <a:lumMod val="50000"/>
                  </a:schemeClr>
                </a:solidFill>
                <a:sym typeface="+mn-ea"/>
              </a:rPr>
              <a:t>Why DevOps is </a:t>
            </a:r>
            <a:r>
              <a:rPr lang="en-US" sz="2800" dirty="0">
                <a:solidFill>
                  <a:schemeClr val="bg1"/>
                </a:solidFill>
                <a:effectLst>
                  <a:outerShdw blurRad="38100" dist="38100" dir="2700000" algn="tl">
                    <a:srgbClr val="000000">
                      <a:alpha val="43137"/>
                    </a:srgbClr>
                  </a:outerShdw>
                </a:effectLst>
                <a:sym typeface="+mn-ea"/>
              </a:rPr>
              <a:t>NEEDED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1"/>
          <p:cNvSpPr txBox="1">
            <a:spLocks/>
          </p:cNvSpPr>
          <p:nvPr/>
        </p:nvSpPr>
        <p:spPr>
          <a:xfrm>
            <a:off x="1454026" y="1194358"/>
            <a:ext cx="6232399" cy="68484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Before DevOps, the development and operation team worked in complete isolation.</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sym typeface="+mn-ea"/>
              </a:rPr>
              <a:t>Manual code deployment leads to human errors in production</a:t>
            </a:r>
          </a:p>
        </p:txBody>
      </p:sp>
      <p:sp>
        <p:nvSpPr>
          <p:cNvPr id="10" name="Text Placeholder 1"/>
          <p:cNvSpPr txBox="1">
            <a:spLocks/>
          </p:cNvSpPr>
          <p:nvPr/>
        </p:nvSpPr>
        <p:spPr>
          <a:xfrm>
            <a:off x="1454025" y="2005130"/>
            <a:ext cx="6232399" cy="2257270"/>
          </a:xfrm>
          <a:prstGeom prst="rect">
            <a:avLst/>
          </a:prstGeom>
          <a:gradFill flip="none" rotWithShape="1">
            <a:lin ang="0" scaled="1"/>
            <a:tileRect/>
          </a:gradFill>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b="1" dirty="0">
                <a:solidFill>
                  <a:schemeClr val="tx1"/>
                </a:solidFill>
                <a:latin typeface="Cambria" panose="02040503050406030204" pitchFamily="18" charset="0"/>
                <a:ea typeface="Cambria" panose="02040503050406030204" pitchFamily="18" charset="0"/>
                <a:sym typeface="+mn-ea"/>
              </a:rPr>
              <a:t>Other Important reasons:</a:t>
            </a:r>
          </a:p>
          <a:p>
            <a:endParaRPr lang="en-US" sz="1200" dirty="0">
              <a:solidFill>
                <a:srgbClr val="1E1E2C"/>
              </a:solidFill>
              <a:latin typeface="Cambria" panose="02040503050406030204" pitchFamily="18" charset="0"/>
              <a:ea typeface="Cambria" panose="02040503050406030204" pitchFamily="18" charset="0"/>
              <a:sym typeface="+mn-ea"/>
            </a:endParaRPr>
          </a:p>
          <a:p>
            <a:pPr marL="457200" lvl="1" algn="l">
              <a:buFont typeface="Wingdings" panose="05000000000000000000" pitchFamily="2" charset="2"/>
              <a:buChar char="v"/>
            </a:pPr>
            <a:r>
              <a:rPr lang="en-US" sz="1200" b="1" dirty="0">
                <a:solidFill>
                  <a:srgbClr val="1E1E2C"/>
                </a:solidFill>
                <a:latin typeface="Cambria" panose="02040503050406030204" pitchFamily="18" charset="0"/>
                <a:ea typeface="Cambria" panose="02040503050406030204" pitchFamily="18" charset="0"/>
                <a:sym typeface="+mn-ea"/>
              </a:rPr>
              <a:t>Predictability : </a:t>
            </a:r>
            <a:r>
              <a:rPr lang="en-US" sz="1200" dirty="0">
                <a:solidFill>
                  <a:srgbClr val="1E1E2C"/>
                </a:solidFill>
                <a:latin typeface="Cambria" panose="02040503050406030204" pitchFamily="18" charset="0"/>
                <a:ea typeface="Cambria" panose="02040503050406030204" pitchFamily="18" charset="0"/>
                <a:sym typeface="+mn-ea"/>
              </a:rPr>
              <a:t>DevOps offers significantly lower failure rate of new releases</a:t>
            </a:r>
            <a:endParaRPr lang="en-US" sz="1200" dirty="0">
              <a:solidFill>
                <a:srgbClr val="1E1E2C"/>
              </a:solidFill>
              <a:latin typeface="Cambria" panose="02040503050406030204" pitchFamily="18" charset="0"/>
              <a:ea typeface="Cambria" panose="02040503050406030204" pitchFamily="18" charset="0"/>
            </a:endParaRPr>
          </a:p>
          <a:p>
            <a:pPr marL="457200" lvl="1" algn="l">
              <a:buFont typeface="Wingdings" panose="05000000000000000000" pitchFamily="2" charset="2"/>
              <a:buChar char="v"/>
            </a:pPr>
            <a:r>
              <a:rPr lang="en-US" sz="1200" b="1" dirty="0">
                <a:solidFill>
                  <a:srgbClr val="1E1E2C"/>
                </a:solidFill>
                <a:latin typeface="Cambria" panose="02040503050406030204" pitchFamily="18" charset="0"/>
                <a:ea typeface="Cambria" panose="02040503050406030204" pitchFamily="18" charset="0"/>
                <a:sym typeface="+mn-ea"/>
              </a:rPr>
              <a:t>Reproducibility : </a:t>
            </a:r>
            <a:r>
              <a:rPr lang="en-US" sz="1200" dirty="0">
                <a:solidFill>
                  <a:srgbClr val="1E1E2C"/>
                </a:solidFill>
                <a:latin typeface="Cambria" panose="02040503050406030204" pitchFamily="18" charset="0"/>
                <a:ea typeface="Cambria" panose="02040503050406030204" pitchFamily="18" charset="0"/>
                <a:sym typeface="+mn-ea"/>
              </a:rPr>
              <a:t>Version everything so that earlier version can be restored anytime.</a:t>
            </a:r>
            <a:endParaRPr lang="en-US" sz="1200" dirty="0">
              <a:solidFill>
                <a:srgbClr val="1E1E2C"/>
              </a:solidFill>
              <a:latin typeface="Cambria" panose="02040503050406030204" pitchFamily="18" charset="0"/>
              <a:ea typeface="Cambria" panose="02040503050406030204" pitchFamily="18" charset="0"/>
            </a:endParaRPr>
          </a:p>
          <a:p>
            <a:pPr marL="457200" lvl="1" algn="l">
              <a:buFont typeface="Wingdings" panose="05000000000000000000" pitchFamily="2" charset="2"/>
              <a:buChar char="v"/>
            </a:pPr>
            <a:r>
              <a:rPr lang="en-US" sz="1200" b="1" dirty="0">
                <a:solidFill>
                  <a:srgbClr val="1E1E2C"/>
                </a:solidFill>
                <a:latin typeface="Cambria" panose="02040503050406030204" pitchFamily="18" charset="0"/>
                <a:ea typeface="Cambria" panose="02040503050406030204" pitchFamily="18" charset="0"/>
                <a:sym typeface="+mn-ea"/>
              </a:rPr>
              <a:t>Maintainability : </a:t>
            </a:r>
            <a:r>
              <a:rPr lang="en-US" sz="1200" dirty="0">
                <a:solidFill>
                  <a:srgbClr val="1E1E2C"/>
                </a:solidFill>
                <a:latin typeface="Cambria" panose="02040503050406030204" pitchFamily="18" charset="0"/>
                <a:ea typeface="Cambria" panose="02040503050406030204" pitchFamily="18" charset="0"/>
                <a:sym typeface="+mn-ea"/>
              </a:rPr>
              <a:t>Effortless process of recovery in the event of a new release crashing or disabling the current system.</a:t>
            </a:r>
            <a:endParaRPr lang="en-US" sz="1200" dirty="0">
              <a:solidFill>
                <a:srgbClr val="1E1E2C"/>
              </a:solidFill>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1200" b="1" dirty="0">
                <a:solidFill>
                  <a:srgbClr val="1E1E2C"/>
                </a:solidFill>
                <a:latin typeface="Cambria" panose="02040503050406030204" pitchFamily="18" charset="0"/>
                <a:ea typeface="Cambria" panose="02040503050406030204" pitchFamily="18" charset="0"/>
                <a:sym typeface="+mn-ea"/>
              </a:rPr>
              <a:t>Time to market : </a:t>
            </a:r>
            <a:r>
              <a:rPr lang="en-US" sz="1200" dirty="0">
                <a:solidFill>
                  <a:srgbClr val="1E1E2C"/>
                </a:solidFill>
                <a:latin typeface="Cambria" panose="02040503050406030204" pitchFamily="18" charset="0"/>
                <a:ea typeface="Cambria" panose="02040503050406030204" pitchFamily="18" charset="0"/>
                <a:sym typeface="+mn-ea"/>
              </a:rPr>
              <a:t>DevOps reduces the time to market up to 50% through streamlined software delivery.</a:t>
            </a:r>
          </a:p>
          <a:p>
            <a:pPr marL="457200" lvl="1" algn="l">
              <a:buFont typeface="Wingdings" panose="05000000000000000000" pitchFamily="2" charset="2"/>
              <a:buChar char="v"/>
            </a:pPr>
            <a:r>
              <a:rPr lang="en-US" sz="1200" b="1" dirty="0">
                <a:solidFill>
                  <a:srgbClr val="1E1E2C"/>
                </a:solidFill>
                <a:latin typeface="Cambria" panose="02040503050406030204" pitchFamily="18" charset="0"/>
                <a:ea typeface="Cambria" panose="02040503050406030204" pitchFamily="18" charset="0"/>
                <a:sym typeface="+mn-ea"/>
              </a:rPr>
              <a:t>Cost Efficiency : </a:t>
            </a:r>
            <a:r>
              <a:rPr lang="en-US" sz="1200" dirty="0">
                <a:solidFill>
                  <a:srgbClr val="1E1E2C"/>
                </a:solidFill>
                <a:latin typeface="Cambria" panose="02040503050406030204" pitchFamily="18" charset="0"/>
                <a:ea typeface="Cambria" panose="02040503050406030204" pitchFamily="18" charset="0"/>
                <a:sym typeface="+mn-ea"/>
              </a:rPr>
              <a:t>DevOps offers cost efficiency in the software development process which is always an aspiration of IT companies' management.</a:t>
            </a:r>
            <a:endParaRPr lang="en-US" sz="1200" dirty="0">
              <a:solidFill>
                <a:srgbClr val="1E1E2C"/>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1889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15" name="Google Shape;665;p36"/>
          <p:cNvSpPr txBox="1">
            <a:spLocks/>
          </p:cNvSpPr>
          <p:nvPr/>
        </p:nvSpPr>
        <p:spPr>
          <a:xfrm>
            <a:off x="8323200" y="143999"/>
            <a:ext cx="727200" cy="191941"/>
          </a:xfrm>
          <a:prstGeom prst="rect">
            <a:avLst/>
          </a:prstGeom>
          <a:solidFill>
            <a:srgbClr val="1E1E2C"/>
          </a:solidFill>
          <a:ln>
            <a:noFill/>
          </a:ln>
        </p:spPr>
        <p:style>
          <a:lnRef idx="0">
            <a:scrgbClr r="0" g="0" b="0"/>
          </a:lnRef>
          <a:fillRef idx="1001">
            <a:schemeClr val="dk2"/>
          </a:fillRef>
          <a:effectRef idx="0">
            <a:scrgbClr r="0" g="0" b="0"/>
          </a:effectRef>
          <a:fontRef idx="minor">
            <a:schemeClr val="accen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Oswald"/>
              <a:buNone/>
              <a:defRPr sz="4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3600"/>
              <a:buFont typeface="Oswald"/>
              <a:buNone/>
              <a:defRPr sz="3600" b="1" i="0" u="none" strike="noStrike" cap="none">
                <a:solidFill>
                  <a:schemeClr val="dk2"/>
                </a:solidFill>
                <a:latin typeface="Oswald"/>
                <a:ea typeface="Oswald"/>
                <a:cs typeface="Oswald"/>
                <a:sym typeface="Oswald"/>
              </a:defRPr>
            </a:lvl9pPr>
          </a:lstStyle>
          <a:p>
            <a:pPr algn="ctr"/>
            <a:endParaRPr lang="en-IN" sz="3200" dirty="0">
              <a:solidFill>
                <a:schemeClr val="accent6">
                  <a:lumMod val="50000"/>
                </a:schemeClr>
              </a:solidFill>
            </a:endParaRPr>
          </a:p>
        </p:txBody>
      </p:sp>
      <p:sp>
        <p:nvSpPr>
          <p:cNvPr id="665" name="Google Shape;665;p36"/>
          <p:cNvSpPr txBox="1">
            <a:spLocks noGrp="1"/>
          </p:cNvSpPr>
          <p:nvPr>
            <p:ph type="title"/>
          </p:nvPr>
        </p:nvSpPr>
        <p:spPr>
          <a:xfrm>
            <a:off x="712380" y="170228"/>
            <a:ext cx="7715693" cy="797400"/>
          </a:xfrm>
          <a:prstGeom prst="rect">
            <a:avLst/>
          </a:prstGeom>
          <a:gradFill flip="none" rotWithShape="1">
            <a:lin ang="2700000" scaled="1"/>
            <a:tileRect/>
          </a:gradFill>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algn="ctr"/>
            <a:r>
              <a:rPr lang="en-US" sz="2800" dirty="0">
                <a:solidFill>
                  <a:schemeClr val="accent5">
                    <a:lumMod val="50000"/>
                  </a:schemeClr>
                </a:solidFill>
                <a:sym typeface="+mn-ea"/>
              </a:rPr>
              <a:t>Traditional IT </a:t>
            </a:r>
            <a:r>
              <a:rPr lang="en-US" sz="2800" dirty="0">
                <a:solidFill>
                  <a:schemeClr val="bg1"/>
                </a:solidFill>
                <a:effectLst>
                  <a:outerShdw blurRad="38100" dist="38100" dir="2700000" algn="tl">
                    <a:srgbClr val="000000">
                      <a:alpha val="43137"/>
                    </a:srgbClr>
                  </a:outerShdw>
                </a:effectLst>
                <a:sym typeface="+mn-ea"/>
              </a:rPr>
              <a:t>v/s</a:t>
            </a:r>
            <a:r>
              <a:rPr lang="en-US" sz="2800" dirty="0">
                <a:solidFill>
                  <a:schemeClr val="bg1"/>
                </a:solidFill>
                <a:sym typeface="+mn-ea"/>
              </a:rPr>
              <a:t> </a:t>
            </a:r>
            <a:r>
              <a:rPr lang="en-US" sz="2800" dirty="0">
                <a:solidFill>
                  <a:schemeClr val="accent5">
                    <a:lumMod val="50000"/>
                  </a:schemeClr>
                </a:solidFill>
                <a:sym typeface="+mn-ea"/>
              </a:rPr>
              <a:t>DevOps</a:t>
            </a:r>
            <a:endParaRPr lang="en-IN" sz="2800" dirty="0">
              <a:solidFill>
                <a:schemeClr val="accent5">
                  <a:lumMod val="50000"/>
                </a:schemeClr>
              </a:solidFill>
            </a:endParaRPr>
          </a:p>
        </p:txBody>
      </p:sp>
      <p:sp>
        <p:nvSpPr>
          <p:cNvPr id="6" name="Text Placeholder 1"/>
          <p:cNvSpPr txBox="1">
            <a:spLocks/>
          </p:cNvSpPr>
          <p:nvPr/>
        </p:nvSpPr>
        <p:spPr>
          <a:xfrm>
            <a:off x="1094027" y="15108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Less Productive.</a:t>
            </a:r>
          </a:p>
        </p:txBody>
      </p:sp>
      <p:sp>
        <p:nvSpPr>
          <p:cNvPr id="7" name="Text Placeholder 1"/>
          <p:cNvSpPr txBox="1">
            <a:spLocks/>
          </p:cNvSpPr>
          <p:nvPr/>
        </p:nvSpPr>
        <p:spPr>
          <a:xfrm>
            <a:off x="4623227" y="15108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More Productive.</a:t>
            </a:r>
          </a:p>
        </p:txBody>
      </p:sp>
      <p:sp>
        <p:nvSpPr>
          <p:cNvPr id="8" name="Text Placeholder 1"/>
          <p:cNvSpPr txBox="1">
            <a:spLocks/>
          </p:cNvSpPr>
          <p:nvPr/>
        </p:nvSpPr>
        <p:spPr>
          <a:xfrm>
            <a:off x="1094027" y="1064758"/>
            <a:ext cx="3427574" cy="446042"/>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800" dirty="0">
                <a:solidFill>
                  <a:schemeClr val="accent6">
                    <a:lumMod val="50000"/>
                  </a:schemeClr>
                </a:solidFill>
                <a:latin typeface="Cambria" panose="02040503050406030204" pitchFamily="18" charset="0"/>
                <a:ea typeface="Cambria" panose="02040503050406030204" pitchFamily="18" charset="0"/>
                <a:sym typeface="+mn-ea"/>
              </a:rPr>
              <a:t>Traditional IT</a:t>
            </a:r>
          </a:p>
        </p:txBody>
      </p:sp>
      <p:sp>
        <p:nvSpPr>
          <p:cNvPr id="9" name="Text Placeholder 1"/>
          <p:cNvSpPr txBox="1">
            <a:spLocks/>
          </p:cNvSpPr>
          <p:nvPr/>
        </p:nvSpPr>
        <p:spPr>
          <a:xfrm>
            <a:off x="4623227" y="1064758"/>
            <a:ext cx="3427574" cy="446042"/>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800" dirty="0">
                <a:solidFill>
                  <a:schemeClr val="accent6">
                    <a:lumMod val="50000"/>
                  </a:schemeClr>
                </a:solidFill>
                <a:latin typeface="Cambria" panose="02040503050406030204" pitchFamily="18" charset="0"/>
                <a:ea typeface="Cambria" panose="02040503050406030204" pitchFamily="18" charset="0"/>
                <a:sym typeface="+mn-ea"/>
              </a:rPr>
              <a:t>DevOps</a:t>
            </a:r>
          </a:p>
        </p:txBody>
      </p:sp>
      <p:sp>
        <p:nvSpPr>
          <p:cNvPr id="11" name="Text Placeholder 1"/>
          <p:cNvSpPr txBox="1">
            <a:spLocks/>
          </p:cNvSpPr>
          <p:nvPr/>
        </p:nvSpPr>
        <p:spPr>
          <a:xfrm>
            <a:off x="1094027" y="22248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Skill Centric Team.</a:t>
            </a:r>
          </a:p>
        </p:txBody>
      </p:sp>
      <p:sp>
        <p:nvSpPr>
          <p:cNvPr id="12" name="Text Placeholder 1"/>
          <p:cNvSpPr txBox="1">
            <a:spLocks/>
          </p:cNvSpPr>
          <p:nvPr/>
        </p:nvSpPr>
        <p:spPr>
          <a:xfrm>
            <a:off x="4623227" y="22248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Team is divided into specialized Silos.</a:t>
            </a:r>
          </a:p>
        </p:txBody>
      </p:sp>
      <p:sp>
        <p:nvSpPr>
          <p:cNvPr id="13" name="Text Placeholder 1"/>
          <p:cNvSpPr txBox="1">
            <a:spLocks/>
          </p:cNvSpPr>
          <p:nvPr/>
        </p:nvSpPr>
        <p:spPr>
          <a:xfrm>
            <a:off x="1094027" y="29316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More Time invested in planning.</a:t>
            </a:r>
          </a:p>
        </p:txBody>
      </p:sp>
      <p:sp>
        <p:nvSpPr>
          <p:cNvPr id="14" name="Text Placeholder 1"/>
          <p:cNvSpPr txBox="1">
            <a:spLocks/>
          </p:cNvSpPr>
          <p:nvPr/>
        </p:nvSpPr>
        <p:spPr>
          <a:xfrm>
            <a:off x="4623227" y="29316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Smaller and frequent releases lead to easy </a:t>
            </a:r>
          </a:p>
          <a:p>
            <a:r>
              <a:rPr lang="en-US" sz="1200" dirty="0">
                <a:latin typeface="Cambria" panose="02040503050406030204" pitchFamily="18" charset="0"/>
                <a:ea typeface="Cambria" panose="02040503050406030204" pitchFamily="18" charset="0"/>
                <a:sym typeface="+mn-ea"/>
              </a:rPr>
              <a:t>scheduling and less time in planning.</a:t>
            </a:r>
          </a:p>
        </p:txBody>
      </p:sp>
      <p:sp>
        <p:nvSpPr>
          <p:cNvPr id="16" name="Text Placeholder 1"/>
          <p:cNvSpPr txBox="1">
            <a:spLocks/>
          </p:cNvSpPr>
          <p:nvPr/>
        </p:nvSpPr>
        <p:spPr>
          <a:xfrm>
            <a:off x="1094027" y="36384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Difficult to achieve Target or Goal.</a:t>
            </a:r>
          </a:p>
        </p:txBody>
      </p:sp>
      <p:sp>
        <p:nvSpPr>
          <p:cNvPr id="17" name="Text Placeholder 1"/>
          <p:cNvSpPr txBox="1">
            <a:spLocks/>
          </p:cNvSpPr>
          <p:nvPr/>
        </p:nvSpPr>
        <p:spPr>
          <a:xfrm>
            <a:off x="4623227" y="3638400"/>
            <a:ext cx="3427574" cy="703200"/>
          </a:xfrm>
          <a:prstGeom prst="rect">
            <a:avLst/>
          </a:prstGeom>
          <a:gradFill flip="none" rotWithShape="1">
            <a:gsLst>
              <a:gs pos="14000">
                <a:schemeClr val="accent3">
                  <a:lumMod val="40000"/>
                  <a:lumOff val="60000"/>
                  <a:alpha val="26000"/>
                </a:schemeClr>
              </a:gs>
              <a:gs pos="65000">
                <a:schemeClr val="bg1">
                  <a:alpha val="10000"/>
                </a:schemeClr>
              </a:gs>
            </a:gsLst>
            <a:path path="circle">
              <a:fillToRect l="100000" t="100000"/>
            </a:path>
            <a:tileRect r="-100000" b="-100000"/>
          </a:gradFill>
          <a:ln w="38100" cap="flat" cmpd="sng" algn="ctr">
            <a:solidFill>
              <a:schemeClr val="accent6">
                <a:lumMod val="40000"/>
                <a:lumOff val="60000"/>
              </a:schemeClr>
            </a:solid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r>
              <a:rPr lang="en-US" sz="1200" dirty="0">
                <a:latin typeface="Cambria" panose="02040503050406030204" pitchFamily="18" charset="0"/>
                <a:ea typeface="Cambria" panose="02040503050406030204" pitchFamily="18" charset="0"/>
                <a:sym typeface="+mn-ea"/>
              </a:rPr>
              <a:t>Frequent releases, with continuous Feedback</a:t>
            </a:r>
          </a:p>
          <a:p>
            <a:r>
              <a:rPr lang="en-US" sz="1200" dirty="0">
                <a:latin typeface="Cambria" panose="02040503050406030204" pitchFamily="18" charset="0"/>
                <a:ea typeface="Cambria" panose="02040503050406030204" pitchFamily="18" charset="0"/>
                <a:sym typeface="+mn-ea"/>
              </a:rPr>
              <a:t>Makes achieving Targets easy.</a:t>
            </a:r>
          </a:p>
        </p:txBody>
      </p:sp>
    </p:spTree>
    <p:extLst>
      <p:ext uri="{BB962C8B-B14F-4D97-AF65-F5344CB8AC3E}">
        <p14:creationId xmlns:p14="http://schemas.microsoft.com/office/powerpoint/2010/main" val="77248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3" name="Rectangle 42"/>
          <p:cNvSpPr/>
          <p:nvPr/>
        </p:nvSpPr>
        <p:spPr>
          <a:xfrm>
            <a:off x="7631943" y="1252815"/>
            <a:ext cx="547645" cy="41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797414" y="4138115"/>
            <a:ext cx="567971" cy="23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7654175" y="2381559"/>
            <a:ext cx="525811" cy="374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7654175" y="3769833"/>
            <a:ext cx="525811" cy="25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766477" y="1380886"/>
            <a:ext cx="658204"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3676783" y="1381166"/>
            <a:ext cx="959620"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4159580" y="4067736"/>
            <a:ext cx="959620"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H="1">
            <a:off x="4646024" y="3187147"/>
            <a:ext cx="4101" cy="89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716686" y="1738254"/>
            <a:ext cx="333828" cy="81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273779" y="1738254"/>
            <a:ext cx="337494" cy="84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V="1">
            <a:off x="3577054" y="2046541"/>
            <a:ext cx="1981347" cy="1799571"/>
          </a:xfrm>
          <a:prstGeom prst="bentConnector3">
            <a:avLst>
              <a:gd name="adj1" fmla="val 71610"/>
            </a:avLst>
          </a:prstGeom>
          <a:ln>
            <a:gradFill>
              <a:gsLst>
                <a:gs pos="0">
                  <a:schemeClr val="tx2">
                    <a:lumMod val="60000"/>
                    <a:lumOff val="40000"/>
                  </a:schemeClr>
                </a:gs>
                <a:gs pos="100000">
                  <a:schemeClr val="tx2">
                    <a:lumMod val="60000"/>
                    <a:lumOff val="40000"/>
                  </a:schemeClr>
                </a:gs>
              </a:gsLst>
              <a:lin ang="5400000" scaled="1"/>
            </a:gradFill>
            <a:tailEnd type="triangle"/>
          </a:ln>
        </p:spPr>
        <p:style>
          <a:lnRef idx="3">
            <a:schemeClr val="accent1"/>
          </a:lnRef>
          <a:fillRef idx="0">
            <a:schemeClr val="accent1"/>
          </a:fillRef>
          <a:effectRef idx="2">
            <a:schemeClr val="accent1"/>
          </a:effectRef>
          <a:fontRef idx="minor">
            <a:schemeClr val="tx1"/>
          </a:fontRef>
        </p:style>
      </p:cxnSp>
      <p:cxnSp>
        <p:nvCxnSpPr>
          <p:cNvPr id="21" name="Elbow Connector 20"/>
          <p:cNvCxnSpPr>
            <a:stCxn id="15" idx="1"/>
          </p:cNvCxnSpPr>
          <p:nvPr/>
        </p:nvCxnSpPr>
        <p:spPr>
          <a:xfrm rot="10800000">
            <a:off x="3607200" y="1936467"/>
            <a:ext cx="2037902" cy="1790836"/>
          </a:xfrm>
          <a:prstGeom prst="bentConnector3">
            <a:avLst>
              <a:gd name="adj1" fmla="val 68162"/>
            </a:avLst>
          </a:prstGeom>
          <a:ln>
            <a:gradFill>
              <a:gsLst>
                <a:gs pos="0">
                  <a:schemeClr val="accent6">
                    <a:lumMod val="40000"/>
                    <a:lumOff val="60000"/>
                  </a:schemeClr>
                </a:gs>
                <a:gs pos="100000">
                  <a:schemeClr val="accent6">
                    <a:lumMod val="60000"/>
                    <a:lumOff val="40000"/>
                  </a:schemeClr>
                </a:gs>
              </a:gsLst>
              <a:lin ang="5400000" scaled="1"/>
            </a:gradFill>
            <a:tailEnd type="triangle"/>
          </a:ln>
        </p:spPr>
        <p:style>
          <a:lnRef idx="3">
            <a:schemeClr val="accent6"/>
          </a:lnRef>
          <a:fillRef idx="0">
            <a:schemeClr val="accent6"/>
          </a:fillRef>
          <a:effectRef idx="2">
            <a:schemeClr val="accent6"/>
          </a:effectRef>
          <a:fontRef idx="minor">
            <a:schemeClr val="tx1"/>
          </a:fontRef>
        </p:style>
      </p:cxnSp>
      <p:sp>
        <p:nvSpPr>
          <p:cNvPr id="2" name="Text Placeholder 1"/>
          <p:cNvSpPr>
            <a:spLocks noGrp="1"/>
          </p:cNvSpPr>
          <p:nvPr>
            <p:ph type="body" idx="1"/>
          </p:nvPr>
        </p:nvSpPr>
        <p:spPr>
          <a:xfrm>
            <a:off x="720000" y="4652511"/>
            <a:ext cx="7704000" cy="417600"/>
          </a:xfrm>
          <a:gradFill flip="none" rotWithShape="1">
            <a:gsLst>
              <a:gs pos="14000">
                <a:schemeClr val="accent6">
                  <a:lumMod val="100000"/>
                </a:schemeClr>
              </a:gs>
              <a:gs pos="65000">
                <a:schemeClr val="accent6">
                  <a:lumMod val="50000"/>
                </a:schemeClr>
              </a:gs>
            </a:gsLst>
            <a:path path="circle">
              <a:fillToRect l="50000" t="50000" r="50000" b="50000"/>
            </a:path>
            <a:tileRect/>
          </a:gradFill>
          <a:ln>
            <a:noFill/>
          </a:ln>
        </p:spPr>
        <p:style>
          <a:lnRef idx="3">
            <a:schemeClr val="lt1"/>
          </a:lnRef>
          <a:fillRef idx="1">
            <a:schemeClr val="accent6"/>
          </a:fillRef>
          <a:effectRef idx="1">
            <a:schemeClr val="accent6"/>
          </a:effectRef>
          <a:fontRef idx="minor">
            <a:schemeClr val="lt1"/>
          </a:fontRef>
        </p:style>
        <p:txBody>
          <a:bodyPr anchor="b"/>
          <a:lstStyle/>
          <a:p>
            <a:pPr algn="ctr">
              <a:buFont typeface="Wingdings" panose="05000000000000000000" pitchFamily="2" charset="2"/>
              <a:buChar char="v"/>
            </a:pPr>
            <a:endParaRPr lang="en-US" sz="1600" b="1"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152400" indent="0" algn="ctr">
              <a:buNone/>
            </a:pPr>
            <a:r>
              <a:rPr lang="en-US" sz="1600" kern="100" spc="30" dirty="0">
                <a:solidFill>
                  <a:schemeClr val="accent3">
                    <a:lumMod val="20000"/>
                    <a:lumOff val="80000"/>
                  </a:schemeClr>
                </a:solidFill>
                <a:latin typeface="Cambria" panose="02040503050406030204" pitchFamily="18" charset="0"/>
                <a:ea typeface="Cambria" panose="02040503050406030204" pitchFamily="18" charset="0"/>
              </a:rPr>
              <a:t>Most Used DevOps tools</a:t>
            </a:r>
            <a:endParaRPr lang="en-IN" sz="16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Lifecycle</a:t>
            </a:r>
            <a:endParaRPr lang="en-IN" sz="2800" dirty="0">
              <a:solidFill>
                <a:schemeClr val="accent5">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59" y="62745"/>
            <a:ext cx="814990" cy="814990"/>
          </a:xfrm>
          <a:prstGeom prst="rect">
            <a:avLst/>
          </a:prstGeom>
          <a:ln>
            <a:noFill/>
          </a:ln>
          <a:effectLst>
            <a:outerShdw blurRad="190500" algn="tl" rotWithShape="0">
              <a:srgbClr val="000000">
                <a:alpha val="70000"/>
              </a:srgbClr>
            </a:outerShdw>
          </a:effectLst>
        </p:spPr>
      </p:pic>
      <p:sp>
        <p:nvSpPr>
          <p:cNvPr id="4" name="Oval 3"/>
          <p:cNvSpPr/>
          <p:nvPr/>
        </p:nvSpPr>
        <p:spPr>
          <a:xfrm>
            <a:off x="4140000" y="2295211"/>
            <a:ext cx="979200" cy="979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5" name="Rectangle 4"/>
          <p:cNvSpPr/>
          <p:nvPr/>
        </p:nvSpPr>
        <p:spPr>
          <a:xfrm>
            <a:off x="2030098" y="1600883"/>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PLAN</a:t>
            </a:r>
            <a:endParaRPr lang="en-IN" dirty="0">
              <a:latin typeface="Cambria" panose="02040503050406030204" pitchFamily="18" charset="0"/>
              <a:ea typeface="Cambria" panose="02040503050406030204" pitchFamily="18" charset="0"/>
            </a:endParaRPr>
          </a:p>
        </p:txBody>
      </p:sp>
      <p:sp>
        <p:nvSpPr>
          <p:cNvPr id="10" name="Rectangle 9"/>
          <p:cNvSpPr/>
          <p:nvPr/>
        </p:nvSpPr>
        <p:spPr>
          <a:xfrm>
            <a:off x="2030098" y="2246872"/>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CODE</a:t>
            </a:r>
            <a:endParaRPr lang="en-IN" dirty="0">
              <a:latin typeface="Cambria" panose="02040503050406030204" pitchFamily="18" charset="0"/>
              <a:ea typeface="Cambria" panose="02040503050406030204" pitchFamily="18" charset="0"/>
            </a:endParaRPr>
          </a:p>
        </p:txBody>
      </p:sp>
      <p:sp>
        <p:nvSpPr>
          <p:cNvPr id="11" name="Rectangle 10"/>
          <p:cNvSpPr/>
          <p:nvPr/>
        </p:nvSpPr>
        <p:spPr>
          <a:xfrm>
            <a:off x="2030098" y="2899147"/>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BUILD</a:t>
            </a:r>
            <a:endParaRPr lang="en-IN" dirty="0">
              <a:latin typeface="Cambria" panose="02040503050406030204" pitchFamily="18" charset="0"/>
              <a:ea typeface="Cambria" panose="02040503050406030204" pitchFamily="18" charset="0"/>
            </a:endParaRPr>
          </a:p>
        </p:txBody>
      </p:sp>
      <p:sp>
        <p:nvSpPr>
          <p:cNvPr id="12" name="Rectangle 11"/>
          <p:cNvSpPr/>
          <p:nvPr/>
        </p:nvSpPr>
        <p:spPr>
          <a:xfrm>
            <a:off x="2030098" y="3547071"/>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TEST</a:t>
            </a:r>
            <a:endParaRPr lang="en-IN" dirty="0">
              <a:latin typeface="Cambria" panose="02040503050406030204" pitchFamily="18" charset="0"/>
              <a:ea typeface="Cambria" panose="02040503050406030204" pitchFamily="18" charset="0"/>
            </a:endParaRPr>
          </a:p>
        </p:txBody>
      </p:sp>
      <p:sp>
        <p:nvSpPr>
          <p:cNvPr id="13" name="Rectangle 12"/>
          <p:cNvSpPr/>
          <p:nvPr/>
        </p:nvSpPr>
        <p:spPr>
          <a:xfrm>
            <a:off x="5645102" y="1600883"/>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DEPLOY</a:t>
            </a:r>
            <a:endParaRPr lang="en-IN" dirty="0">
              <a:latin typeface="Cambria" panose="02040503050406030204" pitchFamily="18" charset="0"/>
              <a:ea typeface="Cambria" panose="02040503050406030204" pitchFamily="18" charset="0"/>
            </a:endParaRPr>
          </a:p>
        </p:txBody>
      </p:sp>
      <p:sp>
        <p:nvSpPr>
          <p:cNvPr id="14" name="Rectangle 13"/>
          <p:cNvSpPr/>
          <p:nvPr/>
        </p:nvSpPr>
        <p:spPr>
          <a:xfrm>
            <a:off x="5643756" y="2465997"/>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OPERATE</a:t>
            </a:r>
            <a:endParaRPr lang="en-IN" dirty="0">
              <a:latin typeface="Cambria" panose="02040503050406030204" pitchFamily="18" charset="0"/>
              <a:ea typeface="Cambria" panose="02040503050406030204" pitchFamily="18" charset="0"/>
            </a:endParaRPr>
          </a:p>
        </p:txBody>
      </p:sp>
      <p:sp>
        <p:nvSpPr>
          <p:cNvPr id="15" name="Rectangle 14"/>
          <p:cNvSpPr/>
          <p:nvPr/>
        </p:nvSpPr>
        <p:spPr>
          <a:xfrm>
            <a:off x="5645102" y="3326333"/>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MONITOR</a:t>
            </a:r>
            <a:endParaRPr lang="en-IN" dirty="0">
              <a:latin typeface="Cambria" panose="02040503050406030204" pitchFamily="18" charset="0"/>
              <a:ea typeface="Cambria" panose="02040503050406030204" pitchFamily="18" charset="0"/>
            </a:endParaRPr>
          </a:p>
        </p:txBody>
      </p:sp>
      <p:sp>
        <p:nvSpPr>
          <p:cNvPr id="6" name="Down Arrow 5"/>
          <p:cNvSpPr/>
          <p:nvPr/>
        </p:nvSpPr>
        <p:spPr>
          <a:xfrm>
            <a:off x="2717698" y="2076959"/>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7" name="Down Arrow 16"/>
          <p:cNvSpPr/>
          <p:nvPr/>
        </p:nvSpPr>
        <p:spPr>
          <a:xfrm>
            <a:off x="2717698" y="2717759"/>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8" name="Down Arrow 17"/>
          <p:cNvSpPr/>
          <p:nvPr/>
        </p:nvSpPr>
        <p:spPr>
          <a:xfrm>
            <a:off x="2717698" y="3368646"/>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9" name="Down Arrow 18"/>
          <p:cNvSpPr/>
          <p:nvPr/>
        </p:nvSpPr>
        <p:spPr>
          <a:xfrm>
            <a:off x="6362098" y="2286139"/>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Down Arrow 19"/>
          <p:cNvSpPr/>
          <p:nvPr/>
        </p:nvSpPr>
        <p:spPr>
          <a:xfrm>
            <a:off x="6362098" y="3193339"/>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0" name="TextBox 29"/>
          <p:cNvSpPr txBox="1"/>
          <p:nvPr/>
        </p:nvSpPr>
        <p:spPr>
          <a:xfrm>
            <a:off x="4094836" y="2678419"/>
            <a:ext cx="1069524" cy="253916"/>
          </a:xfrm>
          <a:prstGeom prst="rect">
            <a:avLst/>
          </a:prstGeom>
          <a:noFill/>
        </p:spPr>
        <p:txBody>
          <a:bodyPr wrap="none" rtlCol="0">
            <a:spAutoFit/>
          </a:bodyPr>
          <a:lstStyle/>
          <a:p>
            <a:r>
              <a:rPr lang="en-US" sz="1050" b="1" dirty="0">
                <a:latin typeface="Cambria" panose="02040503050406030204" pitchFamily="18" charset="0"/>
                <a:ea typeface="Cambria" panose="02040503050406030204" pitchFamily="18" charset="0"/>
              </a:rPr>
              <a:t>INTEGRATION</a:t>
            </a:r>
            <a:endParaRPr lang="en-IN" sz="1050" b="1" dirty="0">
              <a:latin typeface="Cambria" panose="02040503050406030204" pitchFamily="18" charset="0"/>
              <a:ea typeface="Cambria" panose="02040503050406030204" pitchFamily="18" charset="0"/>
            </a:endParaRPr>
          </a:p>
        </p:txBody>
      </p:sp>
      <p:sp>
        <p:nvSpPr>
          <p:cNvPr id="35" name="Left Bracket 34"/>
          <p:cNvSpPr/>
          <p:nvPr/>
        </p:nvSpPr>
        <p:spPr>
          <a:xfrm>
            <a:off x="1885049" y="1722027"/>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Left Bracket 36"/>
          <p:cNvSpPr/>
          <p:nvPr/>
        </p:nvSpPr>
        <p:spPr>
          <a:xfrm>
            <a:off x="1885052" y="2962994"/>
            <a:ext cx="145046" cy="4657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Left Bracket 37"/>
          <p:cNvSpPr/>
          <p:nvPr/>
        </p:nvSpPr>
        <p:spPr>
          <a:xfrm>
            <a:off x="1892311" y="3608878"/>
            <a:ext cx="145046" cy="4657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9" name="Left Bracket 38"/>
          <p:cNvSpPr/>
          <p:nvPr/>
        </p:nvSpPr>
        <p:spPr>
          <a:xfrm flipH="1">
            <a:off x="7144235" y="1622197"/>
            <a:ext cx="93167" cy="15711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0" name="Left Bracket 39"/>
          <p:cNvSpPr/>
          <p:nvPr/>
        </p:nvSpPr>
        <p:spPr>
          <a:xfrm flipH="1">
            <a:off x="7113058" y="3427000"/>
            <a:ext cx="134584" cy="6117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348" y="1377914"/>
            <a:ext cx="367137" cy="306763"/>
          </a:xfrm>
          <a:prstGeom prst="rect">
            <a:avLst/>
          </a:prstGeom>
        </p:spPr>
      </p:pic>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434" y="1468900"/>
            <a:ext cx="816293" cy="147151"/>
          </a:xfrm>
          <a:prstGeom prst="rect">
            <a:avLst/>
          </a:prstGeom>
        </p:spPr>
      </p:pic>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8131" y="4111987"/>
            <a:ext cx="729059" cy="234666"/>
          </a:xfrm>
          <a:prstGeom prst="rect">
            <a:avLst/>
          </a:prstGeom>
        </p:spPr>
      </p:pic>
      <p:cxnSp>
        <p:nvCxnSpPr>
          <p:cNvPr id="60" name="Straight Arrow Connector 59"/>
          <p:cNvCxnSpPr/>
          <p:nvPr/>
        </p:nvCxnSpPr>
        <p:spPr>
          <a:xfrm flipH="1" flipV="1">
            <a:off x="1435510" y="1615561"/>
            <a:ext cx="449540" cy="15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435510" y="2398238"/>
            <a:ext cx="449539" cy="11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7247642" y="1571400"/>
            <a:ext cx="272161" cy="21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247642" y="1891605"/>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7237402" y="2180053"/>
            <a:ext cx="340459" cy="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247642" y="2567606"/>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247642" y="3073029"/>
            <a:ext cx="337476" cy="166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247642" y="2934587"/>
            <a:ext cx="337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1428688" y="2069764"/>
            <a:ext cx="456361" cy="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1435510" y="3390067"/>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1458229" y="2982686"/>
            <a:ext cx="401590" cy="1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7" idx="1"/>
          </p:cNvCxnSpPr>
          <p:nvPr/>
        </p:nvCxnSpPr>
        <p:spPr>
          <a:xfrm flipH="1">
            <a:off x="1435510" y="3195883"/>
            <a:ext cx="449542" cy="4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7247642" y="3547071"/>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40" idx="1"/>
          </p:cNvCxnSpPr>
          <p:nvPr/>
        </p:nvCxnSpPr>
        <p:spPr>
          <a:xfrm>
            <a:off x="7247642" y="3732863"/>
            <a:ext cx="344733" cy="10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7247642" y="4033215"/>
            <a:ext cx="344733" cy="19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8847" y="2415322"/>
            <a:ext cx="279659" cy="29923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2937" y="3829842"/>
            <a:ext cx="465237" cy="140738"/>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54175" y="4104557"/>
            <a:ext cx="525811" cy="234280"/>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48471" y="3444905"/>
            <a:ext cx="531516" cy="245006"/>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48471" y="2804430"/>
            <a:ext cx="531515" cy="265758"/>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48471" y="3115372"/>
            <a:ext cx="531514" cy="275658"/>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98891" y="1265999"/>
            <a:ext cx="436563" cy="373534"/>
          </a:xfrm>
          <a:prstGeom prst="rect">
            <a:avLst/>
          </a:prstGeom>
        </p:spPr>
      </p:pic>
      <p:pic>
        <p:nvPicPr>
          <p:cNvPr id="29" name="Picture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51504" y="1773249"/>
            <a:ext cx="528084" cy="234835"/>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58186" y="2055897"/>
            <a:ext cx="521402" cy="273736"/>
          </a:xfrm>
          <a:prstGeom prst="rect">
            <a:avLst/>
          </a:prstGeom>
        </p:spPr>
      </p:pic>
      <p:pic>
        <p:nvPicPr>
          <p:cNvPr id="32" name="Picture 3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0680" y="4193013"/>
            <a:ext cx="557387" cy="117165"/>
          </a:xfrm>
          <a:prstGeom prst="rect">
            <a:avLst/>
          </a:prstGeom>
        </p:spPr>
      </p:pic>
      <p:pic>
        <p:nvPicPr>
          <p:cNvPr id="33" name="Picture 3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1456" y="3932175"/>
            <a:ext cx="577886" cy="132695"/>
          </a:xfrm>
          <a:prstGeom prst="rect">
            <a:avLst/>
          </a:prstGeom>
        </p:spPr>
      </p:pic>
      <p:pic>
        <p:nvPicPr>
          <p:cNvPr id="36" name="Picture 3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1456" y="3425943"/>
            <a:ext cx="577498" cy="288749"/>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1456" y="3073948"/>
            <a:ext cx="577498" cy="324843"/>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01456" y="2833596"/>
            <a:ext cx="577498" cy="214097"/>
          </a:xfrm>
          <a:prstGeom prst="rect">
            <a:avLst/>
          </a:prstGeom>
        </p:spPr>
      </p:pic>
      <p:pic>
        <p:nvPicPr>
          <p:cNvPr id="46" name="Picture 4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5684" y="2262239"/>
            <a:ext cx="610430" cy="408357"/>
          </a:xfrm>
          <a:prstGeom prst="rect">
            <a:avLst/>
          </a:prstGeom>
        </p:spPr>
      </p:pic>
      <p:pic>
        <p:nvPicPr>
          <p:cNvPr id="48" name="Picture 4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4013" y="1903295"/>
            <a:ext cx="623145" cy="311573"/>
          </a:xfrm>
          <a:prstGeom prst="rect">
            <a:avLst/>
          </a:prstGeom>
        </p:spPr>
      </p:pic>
      <p:pic>
        <p:nvPicPr>
          <p:cNvPr id="49" name="Picture 4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4119" y="1277012"/>
            <a:ext cx="633039" cy="596657"/>
          </a:xfrm>
          <a:prstGeom prst="rect">
            <a:avLst/>
          </a:prstGeom>
        </p:spPr>
      </p:pic>
      <p:cxnSp>
        <p:nvCxnSpPr>
          <p:cNvPr id="76" name="Straight Arrow Connector 75"/>
          <p:cNvCxnSpPr/>
          <p:nvPr/>
        </p:nvCxnSpPr>
        <p:spPr>
          <a:xfrm flipH="1">
            <a:off x="1460318" y="4059917"/>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1456774" y="3850818"/>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74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Elbow Connector 33"/>
          <p:cNvCxnSpPr/>
          <p:nvPr/>
        </p:nvCxnSpPr>
        <p:spPr>
          <a:xfrm flipV="1">
            <a:off x="3555739" y="2183519"/>
            <a:ext cx="2011493" cy="1844022"/>
          </a:xfrm>
          <a:prstGeom prst="bentConnector3">
            <a:avLst>
              <a:gd name="adj1" fmla="val 50000"/>
            </a:avLst>
          </a:prstGeom>
          <a:ln>
            <a:gradFill>
              <a:gsLst>
                <a:gs pos="0">
                  <a:schemeClr val="tx2">
                    <a:lumMod val="60000"/>
                    <a:lumOff val="40000"/>
                  </a:schemeClr>
                </a:gs>
                <a:gs pos="100000">
                  <a:schemeClr val="tx2">
                    <a:lumMod val="60000"/>
                    <a:lumOff val="40000"/>
                  </a:schemeClr>
                </a:gs>
              </a:gsLst>
              <a:lin ang="5400000" scaled="1"/>
            </a:gradFill>
            <a:tailEnd type="triangle"/>
          </a:ln>
        </p:spPr>
        <p:style>
          <a:lnRef idx="3">
            <a:schemeClr val="accent1"/>
          </a:lnRef>
          <a:fillRef idx="0">
            <a:schemeClr val="accent1"/>
          </a:fillRef>
          <a:effectRef idx="2">
            <a:schemeClr val="accent1"/>
          </a:effectRef>
          <a:fontRef idx="minor">
            <a:schemeClr val="tx1"/>
          </a:fontRef>
        </p:style>
      </p:cxnSp>
      <p:cxnSp>
        <p:nvCxnSpPr>
          <p:cNvPr id="21" name="Elbow Connector 20"/>
          <p:cNvCxnSpPr>
            <a:endCxn id="5" idx="3"/>
          </p:cNvCxnSpPr>
          <p:nvPr/>
        </p:nvCxnSpPr>
        <p:spPr>
          <a:xfrm rot="10800000">
            <a:off x="3619679" y="2070311"/>
            <a:ext cx="2004110" cy="1838420"/>
          </a:xfrm>
          <a:prstGeom prst="bentConnector3">
            <a:avLst>
              <a:gd name="adj1" fmla="val 50000"/>
            </a:avLst>
          </a:prstGeom>
          <a:ln>
            <a:gradFill>
              <a:gsLst>
                <a:gs pos="0">
                  <a:schemeClr val="accent6">
                    <a:lumMod val="40000"/>
                    <a:lumOff val="60000"/>
                  </a:schemeClr>
                </a:gs>
                <a:gs pos="100000">
                  <a:schemeClr val="accent6">
                    <a:lumMod val="60000"/>
                    <a:lumOff val="40000"/>
                  </a:schemeClr>
                </a:gs>
              </a:gsLst>
              <a:lin ang="5400000" scaled="1"/>
            </a:gradFill>
            <a:tailEnd type="triangle"/>
          </a:ln>
        </p:spPr>
        <p:style>
          <a:lnRef idx="3">
            <a:schemeClr val="accent6"/>
          </a:lnRef>
          <a:fillRef idx="0">
            <a:schemeClr val="accent6"/>
          </a:fillRef>
          <a:effectRef idx="2">
            <a:schemeClr val="accent6"/>
          </a:effectRef>
          <a:fontRef idx="minor">
            <a:schemeClr val="tx1"/>
          </a:fontRef>
        </p:style>
      </p:cxn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4" name="Oval 3"/>
          <p:cNvSpPr/>
          <p:nvPr/>
        </p:nvSpPr>
        <p:spPr>
          <a:xfrm>
            <a:off x="4082400" y="2476639"/>
            <a:ext cx="979200" cy="979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5" name="Rectangle 4"/>
          <p:cNvSpPr/>
          <p:nvPr/>
        </p:nvSpPr>
        <p:spPr>
          <a:xfrm>
            <a:off x="2129279" y="1782311"/>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PLAN</a:t>
            </a:r>
            <a:endParaRPr lang="en-IN" dirty="0">
              <a:latin typeface="Cambria" panose="02040503050406030204" pitchFamily="18" charset="0"/>
              <a:ea typeface="Cambria" panose="02040503050406030204" pitchFamily="18" charset="0"/>
            </a:endParaRPr>
          </a:p>
        </p:txBody>
      </p:sp>
      <p:sp>
        <p:nvSpPr>
          <p:cNvPr id="10" name="Rectangle 9"/>
          <p:cNvSpPr/>
          <p:nvPr/>
        </p:nvSpPr>
        <p:spPr>
          <a:xfrm>
            <a:off x="2129279" y="2428300"/>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CODE</a:t>
            </a:r>
            <a:endParaRPr lang="en-IN" dirty="0">
              <a:latin typeface="Cambria" panose="02040503050406030204" pitchFamily="18" charset="0"/>
              <a:ea typeface="Cambria" panose="02040503050406030204" pitchFamily="18" charset="0"/>
            </a:endParaRPr>
          </a:p>
        </p:txBody>
      </p:sp>
      <p:sp>
        <p:nvSpPr>
          <p:cNvPr id="11" name="Rectangle 10"/>
          <p:cNvSpPr/>
          <p:nvPr/>
        </p:nvSpPr>
        <p:spPr>
          <a:xfrm>
            <a:off x="2129279" y="3080575"/>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BUILD</a:t>
            </a:r>
            <a:endParaRPr lang="en-IN" dirty="0">
              <a:latin typeface="Cambria" panose="02040503050406030204" pitchFamily="18" charset="0"/>
              <a:ea typeface="Cambria" panose="02040503050406030204" pitchFamily="18" charset="0"/>
            </a:endParaRPr>
          </a:p>
        </p:txBody>
      </p:sp>
      <p:sp>
        <p:nvSpPr>
          <p:cNvPr id="12" name="Rectangle 11"/>
          <p:cNvSpPr/>
          <p:nvPr/>
        </p:nvSpPr>
        <p:spPr>
          <a:xfrm>
            <a:off x="2129279" y="3728499"/>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TEST</a:t>
            </a:r>
            <a:endParaRPr lang="en-IN" dirty="0">
              <a:latin typeface="Cambria" panose="02040503050406030204" pitchFamily="18" charset="0"/>
              <a:ea typeface="Cambria" panose="02040503050406030204" pitchFamily="18" charset="0"/>
            </a:endParaRPr>
          </a:p>
        </p:txBody>
      </p:sp>
      <p:sp>
        <p:nvSpPr>
          <p:cNvPr id="30" name="TextBox 29"/>
          <p:cNvSpPr txBox="1"/>
          <p:nvPr/>
        </p:nvSpPr>
        <p:spPr>
          <a:xfrm>
            <a:off x="4117063" y="2801791"/>
            <a:ext cx="944489" cy="369332"/>
          </a:xfrm>
          <a:prstGeom prst="rect">
            <a:avLst/>
          </a:prstGeom>
          <a:noFill/>
        </p:spPr>
        <p:txBody>
          <a:bodyPr wrap="none" rtlCol="0">
            <a:spAutoFit/>
          </a:bodyPr>
          <a:lstStyle/>
          <a:p>
            <a:r>
              <a:rPr lang="en-US" sz="900" b="1" dirty="0">
                <a:latin typeface="Cambria" panose="02040503050406030204" pitchFamily="18" charset="0"/>
                <a:ea typeface="Cambria" panose="02040503050406030204" pitchFamily="18" charset="0"/>
              </a:rPr>
              <a:t>CONTINUOUS</a:t>
            </a:r>
          </a:p>
          <a:p>
            <a:r>
              <a:rPr lang="en-US" sz="900" b="1" dirty="0">
                <a:latin typeface="Cambria" panose="02040503050406030204" pitchFamily="18" charset="0"/>
                <a:ea typeface="Cambria" panose="02040503050406030204" pitchFamily="18" charset="0"/>
              </a:rPr>
              <a:t>INTEGRATION</a:t>
            </a:r>
            <a:endParaRPr lang="en-IN" sz="900" b="1" dirty="0">
              <a:latin typeface="Cambria" panose="02040503050406030204" pitchFamily="18" charset="0"/>
              <a:ea typeface="Cambria" panose="02040503050406030204" pitchFamily="18" charset="0"/>
            </a:endParaRPr>
          </a:p>
        </p:txBody>
      </p:sp>
      <p:sp>
        <p:nvSpPr>
          <p:cNvPr id="35" name="Left Bracket 34"/>
          <p:cNvSpPr/>
          <p:nvPr/>
        </p:nvSpPr>
        <p:spPr>
          <a:xfrm>
            <a:off x="1984230" y="1903455"/>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7" name="Left Bracket 56"/>
          <p:cNvSpPr/>
          <p:nvPr/>
        </p:nvSpPr>
        <p:spPr>
          <a:xfrm>
            <a:off x="1984233" y="3151680"/>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860441" y="2183519"/>
            <a:ext cx="1087157" cy="461665"/>
          </a:xfrm>
          <a:prstGeom prst="rect">
            <a:avLst/>
          </a:prstGeom>
          <a:noFill/>
        </p:spPr>
        <p:txBody>
          <a:bodyPr wrap="none" rtlCol="0">
            <a:spAutoFit/>
          </a:bodyPr>
          <a:lstStyle/>
          <a:p>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Development</a:t>
            </a:r>
            <a:endParaRPr lang="en-IN" sz="1200" dirty="0">
              <a:solidFill>
                <a:schemeClr val="bg1"/>
              </a:solidFill>
              <a:latin typeface="Cambria" panose="02040503050406030204" pitchFamily="18" charset="0"/>
              <a:ea typeface="Cambria" panose="02040503050406030204" pitchFamily="18" charset="0"/>
            </a:endParaRPr>
          </a:p>
        </p:txBody>
      </p:sp>
      <p:sp>
        <p:nvSpPr>
          <p:cNvPr id="58" name="TextBox 57"/>
          <p:cNvSpPr txBox="1"/>
          <p:nvPr/>
        </p:nvSpPr>
        <p:spPr>
          <a:xfrm>
            <a:off x="924561" y="3454064"/>
            <a:ext cx="958916" cy="461665"/>
          </a:xfrm>
          <a:prstGeom prst="rect">
            <a:avLst/>
          </a:prstGeom>
          <a:noFill/>
        </p:spPr>
        <p:txBody>
          <a:bodyPr wrap="none" rtlCol="0">
            <a:spAutoFit/>
          </a:bodyPr>
          <a:lstStyle/>
          <a:p>
            <a:pPr algn="ctr"/>
            <a:r>
              <a:rPr lang="en-US" sz="1200" dirty="0">
                <a:solidFill>
                  <a:schemeClr val="bg1"/>
                </a:solidFill>
                <a:latin typeface="Cambria" panose="02040503050406030204" pitchFamily="18" charset="0"/>
                <a:ea typeface="Cambria" panose="02040503050406030204" pitchFamily="18" charset="0"/>
              </a:rPr>
              <a:t>Continuous</a:t>
            </a:r>
          </a:p>
          <a:p>
            <a:r>
              <a:rPr lang="en-US" sz="1200" dirty="0">
                <a:solidFill>
                  <a:schemeClr val="bg1"/>
                </a:solidFill>
                <a:latin typeface="Cambria" panose="02040503050406030204" pitchFamily="18" charset="0"/>
                <a:ea typeface="Cambria" panose="02040503050406030204" pitchFamily="18" charset="0"/>
              </a:rPr>
              <a:t>Testing</a:t>
            </a:r>
            <a:endParaRPr lang="en-IN" sz="1200" dirty="0">
              <a:solidFill>
                <a:schemeClr val="bg1"/>
              </a:solidFill>
              <a:latin typeface="Cambria" panose="02040503050406030204" pitchFamily="18" charset="0"/>
              <a:ea typeface="Cambria" panose="02040503050406030204" pitchFamily="18" charset="0"/>
            </a:endParaRPr>
          </a:p>
        </p:txBody>
      </p:sp>
      <p:sp>
        <p:nvSpPr>
          <p:cNvPr id="59" name="Rectangle 58"/>
          <p:cNvSpPr/>
          <p:nvPr/>
        </p:nvSpPr>
        <p:spPr>
          <a:xfrm>
            <a:off x="5567232" y="1789568"/>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PLAN</a:t>
            </a:r>
            <a:endParaRPr lang="en-IN" dirty="0">
              <a:latin typeface="Cambria" panose="02040503050406030204" pitchFamily="18" charset="0"/>
              <a:ea typeface="Cambria" panose="02040503050406030204" pitchFamily="18" charset="0"/>
            </a:endParaRPr>
          </a:p>
        </p:txBody>
      </p:sp>
      <p:sp>
        <p:nvSpPr>
          <p:cNvPr id="61" name="Rectangle 60"/>
          <p:cNvSpPr/>
          <p:nvPr/>
        </p:nvSpPr>
        <p:spPr>
          <a:xfrm>
            <a:off x="5567232" y="2428300"/>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CODE</a:t>
            </a:r>
            <a:endParaRPr lang="en-IN" dirty="0">
              <a:latin typeface="Cambria" panose="02040503050406030204" pitchFamily="18" charset="0"/>
              <a:ea typeface="Cambria" panose="02040503050406030204" pitchFamily="18" charset="0"/>
            </a:endParaRPr>
          </a:p>
        </p:txBody>
      </p:sp>
      <p:sp>
        <p:nvSpPr>
          <p:cNvPr id="62" name="Rectangle 61"/>
          <p:cNvSpPr/>
          <p:nvPr/>
        </p:nvSpPr>
        <p:spPr>
          <a:xfrm>
            <a:off x="5567232" y="3080575"/>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BUILD</a:t>
            </a:r>
            <a:endParaRPr lang="en-IN" dirty="0">
              <a:latin typeface="Cambria" panose="02040503050406030204" pitchFamily="18" charset="0"/>
              <a:ea typeface="Cambria" panose="02040503050406030204" pitchFamily="18" charset="0"/>
            </a:endParaRPr>
          </a:p>
        </p:txBody>
      </p:sp>
      <p:sp>
        <p:nvSpPr>
          <p:cNvPr id="63" name="Rectangle 62"/>
          <p:cNvSpPr/>
          <p:nvPr/>
        </p:nvSpPr>
        <p:spPr>
          <a:xfrm>
            <a:off x="5567232" y="3728499"/>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TEST</a:t>
            </a:r>
            <a:endParaRPr lang="en-IN" dirty="0">
              <a:latin typeface="Cambria" panose="02040503050406030204" pitchFamily="18" charset="0"/>
              <a:ea typeface="Cambria" panose="02040503050406030204" pitchFamily="18" charset="0"/>
            </a:endParaRPr>
          </a:p>
        </p:txBody>
      </p:sp>
      <p:sp>
        <p:nvSpPr>
          <p:cNvPr id="65" name="Left Bracket 64"/>
          <p:cNvSpPr/>
          <p:nvPr/>
        </p:nvSpPr>
        <p:spPr>
          <a:xfrm flipH="1">
            <a:off x="7091320" y="1903455"/>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6" name="Left Bracket 65"/>
          <p:cNvSpPr/>
          <p:nvPr/>
        </p:nvSpPr>
        <p:spPr>
          <a:xfrm flipH="1">
            <a:off x="7091323" y="3151680"/>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7" name="TextBox 66"/>
          <p:cNvSpPr txBox="1"/>
          <p:nvPr/>
        </p:nvSpPr>
        <p:spPr>
          <a:xfrm>
            <a:off x="7282601" y="2183519"/>
            <a:ext cx="989374" cy="461665"/>
          </a:xfrm>
          <a:prstGeom prst="rect">
            <a:avLst/>
          </a:prstGeom>
          <a:noFill/>
        </p:spPr>
        <p:txBody>
          <a:bodyPr wrap="none" rtlCol="0">
            <a:spAutoFit/>
          </a:bodyPr>
          <a:lstStyle/>
          <a:p>
            <a:pPr algn="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Deployment</a:t>
            </a:r>
            <a:endParaRPr lang="en-IN" sz="1200" dirty="0">
              <a:solidFill>
                <a:schemeClr val="bg1"/>
              </a:solidFill>
              <a:latin typeface="Cambria" panose="02040503050406030204" pitchFamily="18" charset="0"/>
              <a:ea typeface="Cambria" panose="02040503050406030204" pitchFamily="18" charset="0"/>
            </a:endParaRPr>
          </a:p>
        </p:txBody>
      </p:sp>
      <p:sp>
        <p:nvSpPr>
          <p:cNvPr id="68" name="TextBox 67"/>
          <p:cNvSpPr txBox="1"/>
          <p:nvPr/>
        </p:nvSpPr>
        <p:spPr>
          <a:xfrm>
            <a:off x="7297830" y="3457454"/>
            <a:ext cx="958916" cy="461665"/>
          </a:xfrm>
          <a:prstGeom prst="rect">
            <a:avLst/>
          </a:prstGeom>
          <a:noFill/>
        </p:spPr>
        <p:txBody>
          <a:bodyPr wrap="none" rtlCol="0">
            <a:spAutoFit/>
          </a:bodyPr>
          <a:lstStyle/>
          <a:p>
            <a:pPr algn="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Monitoring</a:t>
            </a:r>
            <a:endParaRPr lang="en-IN" sz="1200" dirty="0">
              <a:solidFill>
                <a:schemeClr val="bg1"/>
              </a:solidFill>
              <a:latin typeface="Cambria" panose="02040503050406030204" pitchFamily="18" charset="0"/>
              <a:ea typeface="Cambria" panose="02040503050406030204" pitchFamily="18" charset="0"/>
            </a:endParaRPr>
          </a:p>
        </p:txBody>
      </p:sp>
      <p:sp>
        <p:nvSpPr>
          <p:cNvPr id="9" name="TextBox 8"/>
          <p:cNvSpPr txBox="1"/>
          <p:nvPr/>
        </p:nvSpPr>
        <p:spPr>
          <a:xfrm>
            <a:off x="1734525" y="1037106"/>
            <a:ext cx="5674950" cy="307777"/>
          </a:xfrm>
          <a:prstGeom prst="rect">
            <a:avLst/>
          </a:prstGeom>
          <a:gradFill flip="none" rotWithShape="1">
            <a:gsLst>
              <a:gs pos="68000">
                <a:schemeClr val="accent4">
                  <a:lumMod val="50000"/>
                </a:schemeClr>
              </a:gs>
              <a:gs pos="100000">
                <a:schemeClr val="accent4">
                  <a:lumMod val="75000"/>
                </a:schemeClr>
              </a:gs>
            </a:gsLst>
            <a:lin ang="16200000" scaled="1"/>
            <a:tileRect/>
          </a:gradFill>
          <a:ln>
            <a:noFill/>
          </a:ln>
        </p:spPr>
        <p:style>
          <a:lnRef idx="3">
            <a:schemeClr val="lt1"/>
          </a:lnRef>
          <a:fillRef idx="1">
            <a:schemeClr val="dk1"/>
          </a:fillRef>
          <a:effectRef idx="1">
            <a:schemeClr val="dk1"/>
          </a:effectRef>
          <a:fontRef idx="minor">
            <a:schemeClr val="lt1"/>
          </a:fontRef>
        </p:style>
        <p:txBody>
          <a:bodyPr wrap="none" rtlCol="0" anchor="t">
            <a:spAutoFit/>
          </a:bodyPr>
          <a:lstStyle/>
          <a:p>
            <a:pPr algn="ctr"/>
            <a:r>
              <a:rPr lang="en-US" dirty="0">
                <a:solidFill>
                  <a:schemeClr val="bg1"/>
                </a:solidFill>
                <a:latin typeface="Cambria" panose="02040503050406030204" pitchFamily="18" charset="0"/>
                <a:ea typeface="Cambria" panose="02040503050406030204" pitchFamily="18" charset="0"/>
              </a:rPr>
              <a:t>The DevOps lifecycle divides the SDLC lifecycle into the following stages</a:t>
            </a:r>
          </a:p>
        </p:txBody>
      </p:sp>
      <p:sp>
        <p:nvSpPr>
          <p:cNvPr id="14" name="Text Placeholder 13">
            <a:extLst>
              <a:ext uri="{FF2B5EF4-FFF2-40B4-BE49-F238E27FC236}">
                <a16:creationId xmlns:a16="http://schemas.microsoft.com/office/drawing/2014/main" id="{46E33B3B-6B24-4E42-B480-BDE55BF1E781}"/>
              </a:ext>
            </a:extLst>
          </p:cNvPr>
          <p:cNvSpPr>
            <a:spLocks noGrp="1"/>
          </p:cNvSpPr>
          <p:nvPr>
            <p:ph type="body" idx="1"/>
          </p:nvPr>
        </p:nvSpPr>
        <p:spPr/>
        <p:txBody>
          <a:bodyPr/>
          <a:lstStyle/>
          <a:p>
            <a:pPr marL="152400" indent="0">
              <a:buNone/>
            </a:pPr>
            <a:endParaRPr lang="en-IN" dirty="0"/>
          </a:p>
          <a:p>
            <a:pPr marL="152400" indent="0">
              <a:buNone/>
            </a:pPr>
            <a:endParaRPr lang="en-US" dirty="0"/>
          </a:p>
        </p:txBody>
      </p:sp>
    </p:spTree>
    <p:extLst>
      <p:ext uri="{BB962C8B-B14F-4D97-AF65-F5344CB8AC3E}">
        <p14:creationId xmlns:p14="http://schemas.microsoft.com/office/powerpoint/2010/main" val="250182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8" name="TextBox 7"/>
          <p:cNvSpPr txBox="1"/>
          <p:nvPr/>
        </p:nvSpPr>
        <p:spPr>
          <a:xfrm>
            <a:off x="2573460" y="1317001"/>
            <a:ext cx="1087157" cy="461665"/>
          </a:xfrm>
          <a:prstGeom prst="rect">
            <a:avLst/>
          </a:prstGeom>
          <a:noFill/>
        </p:spPr>
        <p:txBody>
          <a:bodyPr wrap="none" rtlCol="0">
            <a:spAutoFit/>
          </a:bodyPr>
          <a:lstStyle/>
          <a:p>
            <a:pPr algn="ct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Development</a:t>
            </a:r>
            <a:endParaRPr lang="en-IN" sz="1200" dirty="0">
              <a:solidFill>
                <a:schemeClr val="bg1"/>
              </a:solidFill>
              <a:latin typeface="Cambria" panose="02040503050406030204" pitchFamily="18" charset="0"/>
              <a:ea typeface="Cambria" panose="02040503050406030204" pitchFamily="18" charset="0"/>
            </a:endParaRPr>
          </a:p>
        </p:txBody>
      </p:sp>
      <p:sp>
        <p:nvSpPr>
          <p:cNvPr id="58" name="TextBox 57"/>
          <p:cNvSpPr txBox="1"/>
          <p:nvPr/>
        </p:nvSpPr>
        <p:spPr>
          <a:xfrm>
            <a:off x="3928197" y="2966872"/>
            <a:ext cx="958916" cy="461665"/>
          </a:xfrm>
          <a:prstGeom prst="rect">
            <a:avLst/>
          </a:prstGeom>
          <a:noFill/>
        </p:spPr>
        <p:txBody>
          <a:bodyPr wrap="none" rtlCol="0">
            <a:spAutoFit/>
          </a:bodyPr>
          <a:lstStyle/>
          <a:p>
            <a:pPr algn="ct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Testing</a:t>
            </a:r>
            <a:endParaRPr lang="en-IN" sz="1200" dirty="0">
              <a:solidFill>
                <a:schemeClr val="bg1"/>
              </a:solidFill>
              <a:latin typeface="Cambria" panose="02040503050406030204" pitchFamily="18" charset="0"/>
              <a:ea typeface="Cambria" panose="02040503050406030204" pitchFamily="18" charset="0"/>
            </a:endParaRPr>
          </a:p>
        </p:txBody>
      </p:sp>
      <p:sp>
        <p:nvSpPr>
          <p:cNvPr id="67" name="TextBox 66"/>
          <p:cNvSpPr txBox="1"/>
          <p:nvPr/>
        </p:nvSpPr>
        <p:spPr>
          <a:xfrm>
            <a:off x="5587584" y="2372769"/>
            <a:ext cx="989374" cy="461665"/>
          </a:xfrm>
          <a:prstGeom prst="rect">
            <a:avLst/>
          </a:prstGeom>
          <a:noFill/>
        </p:spPr>
        <p:txBody>
          <a:bodyPr wrap="none" rtlCol="0">
            <a:spAutoFit/>
          </a:bodyPr>
          <a:lstStyle/>
          <a:p>
            <a:pPr algn="ct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Deployment</a:t>
            </a:r>
            <a:endParaRPr lang="en-IN" sz="1200" dirty="0">
              <a:solidFill>
                <a:schemeClr val="bg1"/>
              </a:solidFill>
              <a:latin typeface="Cambria" panose="02040503050406030204" pitchFamily="18" charset="0"/>
              <a:ea typeface="Cambria" panose="02040503050406030204" pitchFamily="18" charset="0"/>
            </a:endParaRPr>
          </a:p>
        </p:txBody>
      </p:sp>
      <p:sp>
        <p:nvSpPr>
          <p:cNvPr id="68" name="TextBox 67"/>
          <p:cNvSpPr txBox="1"/>
          <p:nvPr/>
        </p:nvSpPr>
        <p:spPr>
          <a:xfrm>
            <a:off x="1352056" y="3716319"/>
            <a:ext cx="958916" cy="461665"/>
          </a:xfrm>
          <a:prstGeom prst="rect">
            <a:avLst/>
          </a:prstGeom>
          <a:noFill/>
        </p:spPr>
        <p:txBody>
          <a:bodyPr wrap="none" rtlCol="0">
            <a:spAutoFit/>
          </a:bodyPr>
          <a:lstStyle/>
          <a:p>
            <a:pPr algn="ctr"/>
            <a:r>
              <a:rPr lang="en-US" sz="1200" dirty="0">
                <a:solidFill>
                  <a:schemeClr val="bg1"/>
                </a:solidFill>
                <a:latin typeface="Cambria" panose="02040503050406030204" pitchFamily="18" charset="0"/>
                <a:ea typeface="Cambria" panose="02040503050406030204" pitchFamily="18" charset="0"/>
              </a:rPr>
              <a:t>Continuous</a:t>
            </a:r>
          </a:p>
          <a:p>
            <a:pPr algn="ctr"/>
            <a:r>
              <a:rPr lang="en-US" sz="1200" dirty="0">
                <a:solidFill>
                  <a:schemeClr val="bg1"/>
                </a:solidFill>
                <a:latin typeface="Cambria" panose="02040503050406030204" pitchFamily="18" charset="0"/>
                <a:ea typeface="Cambria" panose="02040503050406030204" pitchFamily="18" charset="0"/>
              </a:rPr>
              <a:t>Monitoring</a:t>
            </a:r>
            <a:endParaRPr lang="en-IN" sz="1200" dirty="0">
              <a:solidFill>
                <a:schemeClr val="bg1"/>
              </a:solidFill>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748" y="1455596"/>
            <a:ext cx="678307" cy="67830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611" y="1402852"/>
            <a:ext cx="708861" cy="70886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6239" y="2881769"/>
            <a:ext cx="637647" cy="637647"/>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1349" y="2920955"/>
            <a:ext cx="598461" cy="598461"/>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4043" y="1380664"/>
            <a:ext cx="753239" cy="753239"/>
          </a:xfrm>
          <a:prstGeom prst="rect">
            <a:avLst/>
          </a:prstGeom>
        </p:spPr>
      </p:pic>
      <p:sp>
        <p:nvSpPr>
          <p:cNvPr id="17" name="Right Arrow 16"/>
          <p:cNvSpPr/>
          <p:nvPr/>
        </p:nvSpPr>
        <p:spPr>
          <a:xfrm>
            <a:off x="2679402" y="1794749"/>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3" name="Right Arrow 32"/>
          <p:cNvSpPr/>
          <p:nvPr/>
        </p:nvSpPr>
        <p:spPr>
          <a:xfrm>
            <a:off x="4651982" y="1794749"/>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6" name="Right Arrow 35"/>
          <p:cNvSpPr/>
          <p:nvPr/>
        </p:nvSpPr>
        <p:spPr>
          <a:xfrm rot="7499333">
            <a:off x="5180556" y="2445142"/>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7" name="Right Arrow 36"/>
          <p:cNvSpPr/>
          <p:nvPr/>
        </p:nvSpPr>
        <p:spPr>
          <a:xfrm rot="14100667" flipH="1">
            <a:off x="6148112" y="2448685"/>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8" name="TextBox 37"/>
          <p:cNvSpPr txBox="1"/>
          <p:nvPr/>
        </p:nvSpPr>
        <p:spPr>
          <a:xfrm>
            <a:off x="1620778" y="2108626"/>
            <a:ext cx="973343" cy="307777"/>
          </a:xfrm>
          <a:prstGeom prst="rect">
            <a:avLst/>
          </a:prstGeom>
          <a:noFill/>
        </p:spPr>
        <p:txBody>
          <a:bodyPr wrap="none" rtlCol="0">
            <a:spAutoFit/>
          </a:bodyPr>
          <a:lstStyle/>
          <a:p>
            <a:r>
              <a:rPr lang="en-US" dirty="0">
                <a:solidFill>
                  <a:schemeClr val="accent1">
                    <a:lumMod val="60000"/>
                    <a:lumOff val="40000"/>
                  </a:schemeClr>
                </a:solidFill>
                <a:latin typeface="Cambria" panose="02040503050406030204" pitchFamily="18" charset="0"/>
                <a:ea typeface="Cambria" panose="02040503050406030204" pitchFamily="18" charset="0"/>
              </a:rPr>
              <a:t>Developer</a:t>
            </a:r>
            <a:endParaRPr lang="en-IN" dirty="0">
              <a:solidFill>
                <a:schemeClr val="accent1">
                  <a:lumMod val="60000"/>
                  <a:lumOff val="40000"/>
                </a:schemeClr>
              </a:solidFill>
              <a:latin typeface="Cambria" panose="02040503050406030204" pitchFamily="18" charset="0"/>
              <a:ea typeface="Cambria" panose="02040503050406030204" pitchFamily="18" charset="0"/>
            </a:endParaRPr>
          </a:p>
        </p:txBody>
      </p:sp>
      <p:sp>
        <p:nvSpPr>
          <p:cNvPr id="39" name="TextBox 38"/>
          <p:cNvSpPr txBox="1"/>
          <p:nvPr/>
        </p:nvSpPr>
        <p:spPr>
          <a:xfrm>
            <a:off x="3360206" y="2111159"/>
            <a:ext cx="1391728" cy="523220"/>
          </a:xfrm>
          <a:prstGeom prst="rect">
            <a:avLst/>
          </a:prstGeom>
          <a:noFill/>
        </p:spPr>
        <p:txBody>
          <a:bodyPr wrap="none" rtlCol="0">
            <a:spAutoFit/>
          </a:bodyPr>
          <a:lstStyle/>
          <a:p>
            <a:pPr algn="ctr"/>
            <a:r>
              <a:rPr lang="en-US" dirty="0">
                <a:solidFill>
                  <a:schemeClr val="tx2">
                    <a:lumMod val="60000"/>
                    <a:lumOff val="40000"/>
                  </a:schemeClr>
                </a:solidFill>
                <a:latin typeface="Cambria" panose="02040503050406030204" pitchFamily="18" charset="0"/>
                <a:ea typeface="Cambria" panose="02040503050406030204" pitchFamily="18" charset="0"/>
              </a:rPr>
              <a:t>Version Control</a:t>
            </a:r>
          </a:p>
          <a:p>
            <a:pPr algn="ctr"/>
            <a:r>
              <a:rPr lang="en-US" dirty="0">
                <a:solidFill>
                  <a:schemeClr val="tx2">
                    <a:lumMod val="60000"/>
                    <a:lumOff val="40000"/>
                  </a:schemeClr>
                </a:solidFill>
                <a:latin typeface="Cambria" panose="02040503050406030204" pitchFamily="18" charset="0"/>
                <a:ea typeface="Cambria" panose="02040503050406030204" pitchFamily="18" charset="0"/>
              </a:rPr>
              <a:t>System</a:t>
            </a:r>
            <a:endParaRPr lang="en-IN" dirty="0">
              <a:solidFill>
                <a:schemeClr val="tx2">
                  <a:lumMod val="60000"/>
                  <a:lumOff val="40000"/>
                </a:schemeClr>
              </a:solidFill>
              <a:latin typeface="Cambria" panose="02040503050406030204" pitchFamily="18" charset="0"/>
              <a:ea typeface="Cambria" panose="02040503050406030204" pitchFamily="18" charset="0"/>
            </a:endParaRPr>
          </a:p>
        </p:txBody>
      </p:sp>
      <p:sp>
        <p:nvSpPr>
          <p:cNvPr id="40" name="TextBox 39"/>
          <p:cNvSpPr txBox="1"/>
          <p:nvPr/>
        </p:nvSpPr>
        <p:spPr>
          <a:xfrm>
            <a:off x="6449929" y="1531112"/>
            <a:ext cx="1063112" cy="523220"/>
          </a:xfrm>
          <a:prstGeom prst="rect">
            <a:avLst/>
          </a:prstGeom>
          <a:noFill/>
        </p:spPr>
        <p:txBody>
          <a:bodyPr wrap="none" rtlCol="0">
            <a:spAutoFit/>
          </a:bodyPr>
          <a:lstStyle/>
          <a:p>
            <a:pPr algn="ctr"/>
            <a:r>
              <a:rPr lang="en-US" dirty="0">
                <a:solidFill>
                  <a:schemeClr val="accent6">
                    <a:lumMod val="40000"/>
                    <a:lumOff val="60000"/>
                  </a:schemeClr>
                </a:solidFill>
                <a:latin typeface="Cambria" panose="02040503050406030204" pitchFamily="18" charset="0"/>
                <a:ea typeface="Cambria" panose="02040503050406030204" pitchFamily="18" charset="0"/>
              </a:rPr>
              <a:t>Continuous</a:t>
            </a:r>
          </a:p>
          <a:p>
            <a:pPr algn="ctr"/>
            <a:r>
              <a:rPr lang="en-US" dirty="0">
                <a:solidFill>
                  <a:schemeClr val="accent6">
                    <a:lumMod val="40000"/>
                    <a:lumOff val="60000"/>
                  </a:schemeClr>
                </a:solidFill>
                <a:latin typeface="Cambria" panose="02040503050406030204" pitchFamily="18" charset="0"/>
                <a:ea typeface="Cambria" panose="02040503050406030204" pitchFamily="18" charset="0"/>
              </a:rPr>
              <a:t>Integration</a:t>
            </a:r>
            <a:endParaRPr lang="en-IN" dirty="0">
              <a:solidFill>
                <a:schemeClr val="accent6">
                  <a:lumMod val="40000"/>
                  <a:lumOff val="60000"/>
                </a:schemeClr>
              </a:solidFill>
              <a:latin typeface="Cambria" panose="02040503050406030204" pitchFamily="18" charset="0"/>
              <a:ea typeface="Cambria" panose="02040503050406030204" pitchFamily="18" charset="0"/>
            </a:endParaRPr>
          </a:p>
        </p:txBody>
      </p:sp>
      <p:sp>
        <p:nvSpPr>
          <p:cNvPr id="41" name="TextBox 40"/>
          <p:cNvSpPr txBox="1"/>
          <p:nvPr/>
        </p:nvSpPr>
        <p:spPr>
          <a:xfrm>
            <a:off x="4981318" y="3551637"/>
            <a:ext cx="755335" cy="523220"/>
          </a:xfrm>
          <a:prstGeom prst="rect">
            <a:avLst/>
          </a:prstGeom>
          <a:noFill/>
        </p:spPr>
        <p:txBody>
          <a:bodyPr wrap="none" rtlCol="0">
            <a:spAutoFit/>
          </a:bodyPr>
          <a:lstStyle/>
          <a:p>
            <a:pPr algn="ctr"/>
            <a:r>
              <a:rPr lang="en-US" dirty="0">
                <a:solidFill>
                  <a:schemeClr val="bg2">
                    <a:lumMod val="90000"/>
                  </a:schemeClr>
                </a:solidFill>
                <a:latin typeface="Cambria" panose="02040503050406030204" pitchFamily="18" charset="0"/>
                <a:ea typeface="Cambria" panose="02040503050406030204" pitchFamily="18" charset="0"/>
              </a:rPr>
              <a:t>Testing</a:t>
            </a:r>
          </a:p>
          <a:p>
            <a:pPr algn="ctr"/>
            <a:r>
              <a:rPr lang="en-US" dirty="0">
                <a:solidFill>
                  <a:schemeClr val="bg2">
                    <a:lumMod val="90000"/>
                  </a:schemeClr>
                </a:solidFill>
                <a:latin typeface="Cambria" panose="02040503050406030204" pitchFamily="18" charset="0"/>
                <a:ea typeface="Cambria" panose="02040503050406030204" pitchFamily="18" charset="0"/>
              </a:rPr>
              <a:t>Server</a:t>
            </a:r>
            <a:endParaRPr lang="en-IN" dirty="0">
              <a:solidFill>
                <a:schemeClr val="bg2">
                  <a:lumMod val="90000"/>
                </a:schemeClr>
              </a:solidFill>
              <a:latin typeface="Cambria" panose="02040503050406030204" pitchFamily="18" charset="0"/>
              <a:ea typeface="Cambria" panose="02040503050406030204" pitchFamily="18" charset="0"/>
            </a:endParaRPr>
          </a:p>
        </p:txBody>
      </p:sp>
      <p:sp>
        <p:nvSpPr>
          <p:cNvPr id="42" name="TextBox 41"/>
          <p:cNvSpPr txBox="1"/>
          <p:nvPr/>
        </p:nvSpPr>
        <p:spPr>
          <a:xfrm>
            <a:off x="6148391" y="3555186"/>
            <a:ext cx="1362874" cy="523220"/>
          </a:xfrm>
          <a:prstGeom prst="rect">
            <a:avLst/>
          </a:prstGeom>
          <a:noFill/>
        </p:spPr>
        <p:txBody>
          <a:bodyPr wrap="none" rtlCol="0">
            <a:spAutoFit/>
          </a:bodyPr>
          <a:lstStyle/>
          <a:p>
            <a:pPr algn="ctr"/>
            <a:r>
              <a:rPr lang="en-US" dirty="0">
                <a:solidFill>
                  <a:schemeClr val="accent3">
                    <a:lumMod val="60000"/>
                    <a:lumOff val="40000"/>
                  </a:schemeClr>
                </a:solidFill>
                <a:latin typeface="Cambria" panose="02040503050406030204" pitchFamily="18" charset="0"/>
                <a:ea typeface="Cambria" panose="02040503050406030204" pitchFamily="18" charset="0"/>
              </a:rPr>
              <a:t>Pre-Production</a:t>
            </a:r>
          </a:p>
          <a:p>
            <a:pPr algn="ctr"/>
            <a:r>
              <a:rPr lang="en-US" dirty="0">
                <a:solidFill>
                  <a:schemeClr val="accent3">
                    <a:lumMod val="60000"/>
                    <a:lumOff val="40000"/>
                  </a:schemeClr>
                </a:solidFill>
                <a:latin typeface="Cambria" panose="02040503050406030204" pitchFamily="18" charset="0"/>
                <a:ea typeface="Cambria" panose="02040503050406030204" pitchFamily="18" charset="0"/>
              </a:rPr>
              <a:t>Server</a:t>
            </a:r>
            <a:endParaRPr lang="en-IN" dirty="0">
              <a:solidFill>
                <a:schemeClr val="accent3">
                  <a:lumMod val="60000"/>
                  <a:lumOff val="40000"/>
                </a:schemeClr>
              </a:solidFill>
              <a:latin typeface="Cambria" panose="02040503050406030204" pitchFamily="18" charset="0"/>
              <a:ea typeface="Cambria" panose="02040503050406030204" pitchFamily="18" charset="0"/>
            </a:endParaRPr>
          </a:p>
        </p:txBody>
      </p:sp>
      <p:sp>
        <p:nvSpPr>
          <p:cNvPr id="18" name="Curved Left Arrow 17"/>
          <p:cNvSpPr/>
          <p:nvPr/>
        </p:nvSpPr>
        <p:spPr>
          <a:xfrm rot="6628855">
            <a:off x="2565635" y="1790190"/>
            <a:ext cx="1204253" cy="3426650"/>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43" name="TextBox 42"/>
          <p:cNvSpPr txBox="1"/>
          <p:nvPr/>
        </p:nvSpPr>
        <p:spPr>
          <a:xfrm>
            <a:off x="3337442" y="4266434"/>
            <a:ext cx="811441" cy="276999"/>
          </a:xfrm>
          <a:prstGeom prst="rect">
            <a:avLst/>
          </a:prstGeom>
          <a:noFill/>
        </p:spPr>
        <p:txBody>
          <a:bodyPr wrap="none" rtlCol="0">
            <a:spAutoFit/>
          </a:bodyPr>
          <a:lstStyle/>
          <a:p>
            <a:r>
              <a:rPr lang="en-US" sz="1200" dirty="0">
                <a:solidFill>
                  <a:srgbClr val="CCFF99"/>
                </a:solidFill>
                <a:latin typeface="Cambria" panose="02040503050406030204" pitchFamily="18" charset="0"/>
                <a:ea typeface="Cambria" panose="02040503050406030204" pitchFamily="18" charset="0"/>
              </a:rPr>
              <a:t>Feedback</a:t>
            </a:r>
            <a:endParaRPr lang="en-IN" sz="1200" dirty="0">
              <a:solidFill>
                <a:srgbClr val="CCFF99"/>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0049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463233"/>
            <a:ext cx="4101266" cy="132182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This stage involves committing code to version control tools such as </a:t>
            </a:r>
            <a:r>
              <a:rPr lang="en-US" sz="1200" b="1" kern="100" spc="30" dirty="0">
                <a:solidFill>
                  <a:schemeClr val="accent3">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GIT</a:t>
            </a: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 or </a:t>
            </a:r>
            <a:r>
              <a:rPr lang="en-US" sz="1200" b="1" kern="100" spc="30" dirty="0">
                <a:solidFill>
                  <a:schemeClr val="accent3">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SVN</a:t>
            </a: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 for maintaining the different versions of the code and tools like </a:t>
            </a:r>
            <a:r>
              <a:rPr lang="en-US" sz="1200" b="1" kern="100" spc="30" dirty="0">
                <a:solidFill>
                  <a:schemeClr val="accent3">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Ant, Maven, </a:t>
            </a:r>
            <a:r>
              <a:rPr lang="en-US" sz="1200" b="1" kern="100" spc="30" dirty="0" err="1">
                <a:solidFill>
                  <a:schemeClr val="accent3">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Gradle</a:t>
            </a:r>
            <a:r>
              <a:rPr lang="en-US" sz="1200" b="1" kern="100" spc="30" dirty="0">
                <a:solidFill>
                  <a:schemeClr val="accent3">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for building or packaging the code into executable file that can be forwarded to the QAs for testing.</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292" y="3010747"/>
            <a:ext cx="1109791" cy="1109791"/>
          </a:xfrm>
          <a:prstGeom prst="rect">
            <a:avLst/>
          </a:prstGeom>
        </p:spPr>
      </p:pic>
      <p:sp>
        <p:nvSpPr>
          <p:cNvPr id="38" name="TextBox 37"/>
          <p:cNvSpPr txBox="1"/>
          <p:nvPr/>
        </p:nvSpPr>
        <p:spPr>
          <a:xfrm>
            <a:off x="2264245" y="4033472"/>
            <a:ext cx="1117642" cy="338554"/>
          </a:xfrm>
          <a:prstGeom prst="rect">
            <a:avLst/>
          </a:prstGeom>
          <a:noFill/>
        </p:spPr>
        <p:txBody>
          <a:bodyPr wrap="square" rtlCol="0">
            <a:spAutoFit/>
          </a:bodyPr>
          <a:lstStyle/>
          <a:p>
            <a:r>
              <a:rPr lang="en-US" sz="1600" dirty="0">
                <a:solidFill>
                  <a:schemeClr val="accent1">
                    <a:lumMod val="60000"/>
                    <a:lumOff val="40000"/>
                  </a:schemeClr>
                </a:solidFill>
                <a:latin typeface="Cambria" panose="02040503050406030204" pitchFamily="18" charset="0"/>
                <a:ea typeface="Cambria" panose="02040503050406030204" pitchFamily="18" charset="0"/>
              </a:rPr>
              <a:t>Developer</a:t>
            </a:r>
            <a:endParaRPr lang="en-IN" sz="1600" dirty="0">
              <a:solidFill>
                <a:schemeClr val="accent1">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160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690059"/>
            <a:ext cx="4101266" cy="1081493"/>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This stage is a critical point in the whole DevOps lifecycle. It deals with integrating the different stages of the DevOps lifecycle, and is therefore the key in automating the whole DevOps process.</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250" y="2919915"/>
            <a:ext cx="1238584" cy="1238584"/>
          </a:xfrm>
          <a:prstGeom prst="rect">
            <a:avLst/>
          </a:prstGeom>
        </p:spPr>
      </p:pic>
    </p:spTree>
    <p:extLst>
      <p:ext uri="{BB962C8B-B14F-4D97-AF65-F5344CB8AC3E}">
        <p14:creationId xmlns:p14="http://schemas.microsoft.com/office/powerpoint/2010/main" val="71927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 Placeholder 1"/>
          <p:cNvSpPr>
            <a:spLocks noGrp="1"/>
          </p:cNvSpPr>
          <p:nvPr>
            <p:ph type="body" idx="1"/>
          </p:nvPr>
        </p:nvSpPr>
        <p:spPr>
          <a:xfrm>
            <a:off x="720000" y="1518329"/>
            <a:ext cx="7704000" cy="3500071"/>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a:lnSpc>
                <a:spcPct val="150000"/>
              </a:lnSpc>
              <a:buFont typeface="Wingdings" panose="05000000000000000000" pitchFamily="2" charset="2"/>
              <a:buChar char="v"/>
            </a:pPr>
            <a:endParaRPr lang="en-US" sz="1200" b="1" kern="100" spc="30" dirty="0">
              <a:solidFill>
                <a:schemeClr val="accent3">
                  <a:lumMod val="20000"/>
                  <a:lumOff val="80000"/>
                </a:schemeClr>
              </a:solidFill>
              <a:latin typeface="Cambria" panose="02040503050406030204" pitchFamily="18" charset="0"/>
              <a:ea typeface="Cambria" panose="02040503050406030204" pitchFamily="18" charset="0"/>
            </a:endParaRP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DevOps - Start a new journey</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Introduction to DevOps</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Why did DevOps originate ?</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Understanding of primary phases DevOps lifecycle</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DevOps Principles</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Why DevOps is needed ?</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Traditional IT vs DevOps</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DevOps Lifecycle</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How DevOps Works ?</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DevOps Tools</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Who is a DevOps Engineer ?</a:t>
            </a:r>
          </a:p>
          <a:p>
            <a:pPr>
              <a:lnSpc>
                <a:spcPct val="150000"/>
              </a:lnSpc>
              <a:buFont typeface="Wingdings" panose="05000000000000000000" pitchFamily="2" charset="2"/>
              <a:buChar char="v"/>
            </a:pPr>
            <a:r>
              <a:rPr lang="en-US" sz="1200" b="1" kern="100" spc="30" dirty="0">
                <a:solidFill>
                  <a:schemeClr val="accent3">
                    <a:lumMod val="20000"/>
                    <a:lumOff val="80000"/>
                  </a:schemeClr>
                </a:solidFill>
                <a:latin typeface="Cambria" panose="02040503050406030204" pitchFamily="18" charset="0"/>
                <a:ea typeface="Cambria" panose="02040503050406030204" pitchFamily="18" charset="0"/>
              </a:rPr>
              <a:t>Roles , Responsibilities and Skills of a DevOps Engineer</a:t>
            </a:r>
          </a:p>
          <a:p>
            <a:pPr marL="152400" indent="0">
              <a:lnSpc>
                <a:spcPct val="150000"/>
              </a:lnSpc>
              <a:buNone/>
            </a:pP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895089"/>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dirty="0">
                <a:solidFill>
                  <a:schemeClr val="accent5">
                    <a:lumMod val="50000"/>
                  </a:schemeClr>
                </a:solidFill>
              </a:rPr>
              <a:t>     AGENDA</a:t>
            </a:r>
            <a:endParaRPr lang="en-IN" dirty="0">
              <a:solidFill>
                <a:schemeClr val="accent5">
                  <a:lumMod val="50000"/>
                </a:schemeClr>
              </a:solidFill>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1" y="609598"/>
            <a:ext cx="702249" cy="702249"/>
          </a:xfrm>
          <a:prstGeom prst="rect">
            <a:avLst/>
          </a:prstGeom>
          <a:ln>
            <a:noFill/>
          </a:ln>
          <a:effectLst>
            <a:outerShdw blurRad="190500" algn="tl" rotWithShape="0">
              <a:srgbClr val="000000">
                <a:alpha val="70000"/>
              </a:srgbClr>
            </a:outerShdw>
          </a:effectLst>
        </p:spPr>
      </p:pic>
      <p:sp>
        <p:nvSpPr>
          <p:cNvPr id="32" name="Google Shape;399;p31"/>
          <p:cNvSpPr txBox="1">
            <a:spLocks/>
          </p:cNvSpPr>
          <p:nvPr/>
        </p:nvSpPr>
        <p:spPr>
          <a:xfrm>
            <a:off x="3476410" y="127558"/>
            <a:ext cx="253270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a:solidFill>
                  <a:schemeClr val="accent3">
                    <a:lumMod val="60000"/>
                    <a:lumOff val="40000"/>
                  </a:schemeClr>
                </a:solidFill>
                <a:latin typeface="Calibri" panose="020F0502020204030204"/>
                <a:ea typeface="Microsoft YaHei" panose="020B0503020204020204" charset="-122"/>
              </a:rPr>
              <a:t>DevOps - Master PPT</a:t>
            </a:r>
            <a:endParaRPr lang="en-US" sz="2000" dirty="0">
              <a:solidFill>
                <a:schemeClr val="accent3">
                  <a:lumMod val="60000"/>
                  <a:lumOff val="4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463233"/>
            <a:ext cx="4101266" cy="149512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In this stage the code is built, the environment or the application is containerized and is pushed on to the desired server. The key processes in this stage are Configuration Management, Virtualization and Containerization.</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572" y="3340707"/>
            <a:ext cx="925277" cy="92527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39" y="3328240"/>
            <a:ext cx="751180" cy="751180"/>
          </a:xfrm>
          <a:prstGeom prst="rect">
            <a:avLst/>
          </a:prstGeom>
        </p:spPr>
      </p:pic>
      <p:sp>
        <p:nvSpPr>
          <p:cNvPr id="5" name="Right Arrow 4"/>
          <p:cNvSpPr/>
          <p:nvPr/>
        </p:nvSpPr>
        <p:spPr>
          <a:xfrm>
            <a:off x="2466751" y="3654139"/>
            <a:ext cx="563498" cy="7588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0363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463233"/>
            <a:ext cx="4101266" cy="1495122"/>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This stage deals with automated testing of the application pushed by the developer. If there is an error, the message is sent to the integration tool, this tool in turn notifies the developer of the error. If the test was  a success, the message is sent to the integration tool which pushes the build on the production server.</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147" y="3276917"/>
            <a:ext cx="793593" cy="793593"/>
          </a:xfrm>
          <a:prstGeom prst="rect">
            <a:avLst/>
          </a:prstGeom>
        </p:spPr>
      </p:pic>
    </p:spTree>
    <p:extLst>
      <p:ext uri="{BB962C8B-B14F-4D97-AF65-F5344CB8AC3E}">
        <p14:creationId xmlns:p14="http://schemas.microsoft.com/office/powerpoint/2010/main" val="372072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How DevOps </a:t>
            </a:r>
            <a:r>
              <a:rPr lang="en-US" sz="2800" dirty="0">
                <a:solidFill>
                  <a:schemeClr val="bg1"/>
                </a:solidFill>
                <a:effectLst>
                  <a:outerShdw blurRad="38100" dist="38100" dir="2700000" algn="tl">
                    <a:srgbClr val="000000">
                      <a:alpha val="43137"/>
                    </a:srgbClr>
                  </a:outerShdw>
                </a:effectLst>
              </a:rPr>
              <a:t>Works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463233"/>
            <a:ext cx="4101266" cy="1152376"/>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This stage continuously monitors the deployed application for bugs or crashes. It can also be set up to collect user feedback. The collected data is then sent to the developers to improve the application.</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27" y="3124685"/>
            <a:ext cx="1098392" cy="1098392"/>
          </a:xfrm>
          <a:prstGeom prst="rect">
            <a:avLst/>
          </a:prstGeom>
        </p:spPr>
      </p:pic>
    </p:spTree>
    <p:extLst>
      <p:ext uri="{BB962C8B-B14F-4D97-AF65-F5344CB8AC3E}">
        <p14:creationId xmlns:p14="http://schemas.microsoft.com/office/powerpoint/2010/main" val="4157717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31" name="Text Placeholder 1"/>
          <p:cNvSpPr txBox="1">
            <a:spLocks/>
          </p:cNvSpPr>
          <p:nvPr/>
        </p:nvSpPr>
        <p:spPr>
          <a:xfrm>
            <a:off x="969052" y="1463233"/>
            <a:ext cx="7205896" cy="727074"/>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gn="ctr">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We have discussed the DevOps Methodology, but this methodology cannot be put into action without its corresponding tools. Let us discuss the DevOps tools with their respective lifecycle stages.</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4" name="Rounded Rectangle 3"/>
          <p:cNvSpPr/>
          <p:nvPr/>
        </p:nvSpPr>
        <p:spPr>
          <a:xfrm>
            <a:off x="1034902" y="2530549"/>
            <a:ext cx="7140046" cy="187133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127" y="2917529"/>
            <a:ext cx="1430507" cy="46044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305" y="3694296"/>
            <a:ext cx="549181" cy="46989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594" y="2961766"/>
            <a:ext cx="1371259" cy="37196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0191" y="3827499"/>
            <a:ext cx="828932" cy="34614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1471" y="3022449"/>
            <a:ext cx="1153878" cy="286162"/>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0546" y="3678329"/>
            <a:ext cx="674183" cy="485859"/>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99796" y="2892421"/>
            <a:ext cx="1176144" cy="415326"/>
          </a:xfrm>
          <a:prstGeom prst="rect">
            <a:avLst/>
          </a:prstGeom>
        </p:spPr>
      </p:pic>
      <p:pic>
        <p:nvPicPr>
          <p:cNvPr id="7" name="Picture 6">
            <a:extLst>
              <a:ext uri="{FF2B5EF4-FFF2-40B4-BE49-F238E27FC236}">
                <a16:creationId xmlns:a16="http://schemas.microsoft.com/office/drawing/2014/main" id="{9980F76E-5DF1-4169-A78D-1EDDBD83ED93}"/>
              </a:ext>
            </a:extLst>
          </p:cNvPr>
          <p:cNvPicPr>
            <a:picLocks noChangeAspect="1"/>
          </p:cNvPicPr>
          <p:nvPr/>
        </p:nvPicPr>
        <p:blipFill>
          <a:blip r:embed="rId10"/>
          <a:stretch>
            <a:fillRect/>
          </a:stretch>
        </p:blipFill>
        <p:spPr>
          <a:xfrm>
            <a:off x="1263806" y="3793555"/>
            <a:ext cx="765541" cy="419100"/>
          </a:xfrm>
          <a:prstGeom prst="rect">
            <a:avLst/>
          </a:prstGeom>
        </p:spPr>
      </p:pic>
    </p:spTree>
    <p:extLst>
      <p:ext uri="{BB962C8B-B14F-4D97-AF65-F5344CB8AC3E}">
        <p14:creationId xmlns:p14="http://schemas.microsoft.com/office/powerpoint/2010/main" val="3063615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5" name="Rounded Rectangle 14"/>
          <p:cNvSpPr/>
          <p:nvPr/>
        </p:nvSpPr>
        <p:spPr>
          <a:xfrm>
            <a:off x="1766532" y="3148274"/>
            <a:ext cx="2195868" cy="105121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463233"/>
            <a:ext cx="4101266" cy="152827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err="1">
                <a:solidFill>
                  <a:schemeClr val="accent3">
                    <a:lumMod val="20000"/>
                    <a:lumOff val="80000"/>
                  </a:schemeClr>
                </a:solidFill>
                <a:latin typeface="Cambria" panose="02040503050406030204" pitchFamily="18" charset="0"/>
                <a:ea typeface="Cambria" panose="02040503050406030204" pitchFamily="18" charset="0"/>
              </a:rPr>
              <a:t>Git</a:t>
            </a: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 is a Distributed Version-Control System for tracking changes in computer files and coordinating work on those files among multiple people. It is primarily used for source-code management in Software Development, but it can be used to keep track of changes in any set of files.</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02" y="3347692"/>
            <a:ext cx="1612088" cy="673179"/>
          </a:xfrm>
          <a:prstGeom prst="rect">
            <a:avLst/>
          </a:prstGeom>
        </p:spPr>
      </p:pic>
    </p:spTree>
    <p:extLst>
      <p:ext uri="{BB962C8B-B14F-4D97-AF65-F5344CB8AC3E}">
        <p14:creationId xmlns:p14="http://schemas.microsoft.com/office/powerpoint/2010/main" val="210301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4" name="Rounded Rectangle 13"/>
          <p:cNvSpPr/>
          <p:nvPr/>
        </p:nvSpPr>
        <p:spPr>
          <a:xfrm>
            <a:off x="1580707" y="3119922"/>
            <a:ext cx="2558901" cy="105121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690059"/>
            <a:ext cx="4101266" cy="1235895"/>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Jenkins is an open source automation server written in JAVA. Jenkins helps to automate the non-human part of the software development process, with continuous integration and facilitating technical aspects of continuous delivery.</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121" y="3247795"/>
            <a:ext cx="2332074" cy="750636"/>
          </a:xfrm>
          <a:prstGeom prst="rect">
            <a:avLst/>
          </a:prstGeom>
        </p:spPr>
      </p:pic>
    </p:spTree>
    <p:extLst>
      <p:ext uri="{BB962C8B-B14F-4D97-AF65-F5344CB8AC3E}">
        <p14:creationId xmlns:p14="http://schemas.microsoft.com/office/powerpoint/2010/main" val="2442685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1" name="Down Arrow 20"/>
          <p:cNvSpPr/>
          <p:nvPr/>
        </p:nvSpPr>
        <p:spPr>
          <a:xfrm>
            <a:off x="1336730" y="1993565"/>
            <a:ext cx="229800" cy="1410317"/>
          </a:xfrm>
          <a:prstGeom prst="downArrow">
            <a:avLst>
              <a:gd name="adj1" fmla="val 34001"/>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Down Arrow 22"/>
          <p:cNvSpPr/>
          <p:nvPr/>
        </p:nvSpPr>
        <p:spPr>
          <a:xfrm>
            <a:off x="3431338" y="1997111"/>
            <a:ext cx="229800" cy="1410317"/>
          </a:xfrm>
          <a:prstGeom prst="downArrow">
            <a:avLst>
              <a:gd name="adj1" fmla="val 34001"/>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ounded Rectangle 18"/>
          <p:cNvSpPr/>
          <p:nvPr/>
        </p:nvSpPr>
        <p:spPr>
          <a:xfrm>
            <a:off x="2183219" y="3452037"/>
            <a:ext cx="2700669" cy="87187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7" name="Rounded Rectangle 16"/>
          <p:cNvSpPr/>
          <p:nvPr/>
        </p:nvSpPr>
        <p:spPr>
          <a:xfrm>
            <a:off x="910290" y="3452037"/>
            <a:ext cx="975217" cy="87187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582" y="3600582"/>
            <a:ext cx="727096" cy="52399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941" y="3682163"/>
            <a:ext cx="1092266" cy="38570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497" y="3599412"/>
            <a:ext cx="613775" cy="525161"/>
          </a:xfrm>
          <a:prstGeom prst="rect">
            <a:avLst/>
          </a:prstGeom>
        </p:spPr>
      </p:pic>
      <p:sp>
        <p:nvSpPr>
          <p:cNvPr id="18" name="Text Placeholder 1"/>
          <p:cNvSpPr txBox="1">
            <a:spLocks/>
          </p:cNvSpPr>
          <p:nvPr/>
        </p:nvSpPr>
        <p:spPr>
          <a:xfrm>
            <a:off x="1099589" y="1640281"/>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819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3" name="Rounded Rectangle 12"/>
          <p:cNvSpPr/>
          <p:nvPr/>
        </p:nvSpPr>
        <p:spPr>
          <a:xfrm>
            <a:off x="1631851" y="3366337"/>
            <a:ext cx="2599907" cy="87187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89061"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89061"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89061"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89061" y="3234389"/>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89061" y="36738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31554" y="1888530"/>
            <a:ext cx="4101266" cy="1321820"/>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Selenium is a portable Software-testing framework used for Web applications. It is an Open source tool which is used for automating the tests carried out on Web browsers (Web applications are tested using any Web browsers). </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447" y="3595907"/>
            <a:ext cx="1963479" cy="412731"/>
          </a:xfrm>
          <a:prstGeom prst="rect">
            <a:avLst/>
          </a:prstGeom>
        </p:spPr>
      </p:pic>
    </p:spTree>
    <p:extLst>
      <p:ext uri="{BB962C8B-B14F-4D97-AF65-F5344CB8AC3E}">
        <p14:creationId xmlns:p14="http://schemas.microsoft.com/office/powerpoint/2010/main" val="2390941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3" name="Rounded Rectangle 12"/>
          <p:cNvSpPr/>
          <p:nvPr/>
        </p:nvSpPr>
        <p:spPr>
          <a:xfrm>
            <a:off x="1643564" y="3179220"/>
            <a:ext cx="2700669" cy="87187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25" name="Text Placeholder 1"/>
          <p:cNvSpPr txBox="1">
            <a:spLocks/>
          </p:cNvSpPr>
          <p:nvPr/>
        </p:nvSpPr>
        <p:spPr>
          <a:xfrm>
            <a:off x="5267797" y="1886381"/>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Development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6" name="Text Placeholder 1"/>
          <p:cNvSpPr txBox="1">
            <a:spLocks/>
          </p:cNvSpPr>
          <p:nvPr/>
        </p:nvSpPr>
        <p:spPr>
          <a:xfrm>
            <a:off x="5267797" y="2335717"/>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Integration</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7" name="Text Placeholder 1"/>
          <p:cNvSpPr txBox="1">
            <a:spLocks/>
          </p:cNvSpPr>
          <p:nvPr/>
        </p:nvSpPr>
        <p:spPr>
          <a:xfrm>
            <a:off x="5267797" y="2785053"/>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Deployment</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8" name="Text Placeholder 1"/>
          <p:cNvSpPr txBox="1">
            <a:spLocks/>
          </p:cNvSpPr>
          <p:nvPr/>
        </p:nvSpPr>
        <p:spPr>
          <a:xfrm>
            <a:off x="5267797" y="3234389"/>
            <a:ext cx="2899962" cy="353284"/>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Testing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29" name="Text Placeholder 1"/>
          <p:cNvSpPr txBox="1">
            <a:spLocks/>
          </p:cNvSpPr>
          <p:nvPr/>
        </p:nvSpPr>
        <p:spPr>
          <a:xfrm>
            <a:off x="5267797" y="3673881"/>
            <a:ext cx="2899962" cy="353284"/>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1600" dirty="0">
                <a:solidFill>
                  <a:schemeClr val="accent5">
                    <a:lumMod val="50000"/>
                  </a:schemeClr>
                </a:solidFill>
                <a:latin typeface="Cambria" panose="02040503050406030204" pitchFamily="18" charset="0"/>
                <a:ea typeface="Cambria" panose="02040503050406030204" pitchFamily="18" charset="0"/>
              </a:rPr>
              <a:t>Continuous Monitoring</a:t>
            </a:r>
            <a:endParaRPr lang="en-IN" sz="16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Text Placeholder 1"/>
          <p:cNvSpPr txBox="1">
            <a:spLocks/>
          </p:cNvSpPr>
          <p:nvPr/>
        </p:nvSpPr>
        <p:spPr>
          <a:xfrm>
            <a:off x="910290" y="1846004"/>
            <a:ext cx="4101266" cy="1095669"/>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marR="30480" indent="0">
              <a:lnSpc>
                <a:spcPct val="110000"/>
              </a:lnSpc>
              <a:spcBef>
                <a:spcPts val="600"/>
              </a:spcBef>
              <a:spcAft>
                <a:spcPts val="720"/>
              </a:spcAft>
            </a:pPr>
            <a:r>
              <a:rPr lang="en-US" sz="1200" kern="100" spc="30" dirty="0">
                <a:solidFill>
                  <a:schemeClr val="accent3">
                    <a:lumMod val="20000"/>
                    <a:lumOff val="80000"/>
                  </a:schemeClr>
                </a:solidFill>
                <a:latin typeface="Cambria" panose="02040503050406030204" pitchFamily="18" charset="0"/>
                <a:ea typeface="Cambria" panose="02040503050406030204" pitchFamily="18" charset="0"/>
              </a:rPr>
              <a:t>Nagios is an Open source DevOps tool which is used for monitoring systems, network and infrastructure. It also offers monitoring and alerting services for any configurable event. </a:t>
            </a:r>
            <a:endParaRPr lang="en-IN" sz="12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907" y="3396287"/>
            <a:ext cx="2019743" cy="500896"/>
          </a:xfrm>
          <a:prstGeom prst="rect">
            <a:avLst/>
          </a:prstGeom>
        </p:spPr>
      </p:pic>
    </p:spTree>
    <p:extLst>
      <p:ext uri="{BB962C8B-B14F-4D97-AF65-F5344CB8AC3E}">
        <p14:creationId xmlns:p14="http://schemas.microsoft.com/office/powerpoint/2010/main" val="2555238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4" name="Rounded Rectangle 43"/>
          <p:cNvSpPr/>
          <p:nvPr/>
        </p:nvSpPr>
        <p:spPr>
          <a:xfrm>
            <a:off x="6995332" y="3625112"/>
            <a:ext cx="954189" cy="39399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712" y="2881769"/>
            <a:ext cx="637647" cy="63764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548" y="2906779"/>
            <a:ext cx="598461" cy="59846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2543" y="1380664"/>
            <a:ext cx="753239" cy="753239"/>
          </a:xfrm>
          <a:prstGeom prst="rect">
            <a:avLst/>
          </a:prstGeom>
        </p:spPr>
      </p:pic>
      <p:sp>
        <p:nvSpPr>
          <p:cNvPr id="17" name="Right Arrow 16"/>
          <p:cNvSpPr/>
          <p:nvPr/>
        </p:nvSpPr>
        <p:spPr>
          <a:xfrm>
            <a:off x="2317902" y="1794749"/>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3" name="Right Arrow 32"/>
          <p:cNvSpPr/>
          <p:nvPr/>
        </p:nvSpPr>
        <p:spPr>
          <a:xfrm>
            <a:off x="4290482" y="1794749"/>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6" name="Right Arrow 35"/>
          <p:cNvSpPr/>
          <p:nvPr/>
        </p:nvSpPr>
        <p:spPr>
          <a:xfrm rot="7499333">
            <a:off x="4819056" y="2445142"/>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7" name="Right Arrow 36"/>
          <p:cNvSpPr/>
          <p:nvPr/>
        </p:nvSpPr>
        <p:spPr>
          <a:xfrm rot="14100667" flipH="1">
            <a:off x="5914199" y="2448685"/>
            <a:ext cx="857693" cy="694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8" name="TextBox 37"/>
          <p:cNvSpPr txBox="1"/>
          <p:nvPr/>
        </p:nvSpPr>
        <p:spPr>
          <a:xfrm>
            <a:off x="1259278" y="2108626"/>
            <a:ext cx="973343" cy="307777"/>
          </a:xfrm>
          <a:prstGeom prst="rect">
            <a:avLst/>
          </a:prstGeom>
          <a:noFill/>
        </p:spPr>
        <p:txBody>
          <a:bodyPr wrap="none" rtlCol="0">
            <a:spAutoFit/>
          </a:bodyPr>
          <a:lstStyle/>
          <a:p>
            <a:r>
              <a:rPr lang="en-US" dirty="0">
                <a:solidFill>
                  <a:schemeClr val="accent1">
                    <a:lumMod val="60000"/>
                    <a:lumOff val="40000"/>
                  </a:schemeClr>
                </a:solidFill>
                <a:latin typeface="Cambria" panose="02040503050406030204" pitchFamily="18" charset="0"/>
                <a:ea typeface="Cambria" panose="02040503050406030204" pitchFamily="18" charset="0"/>
              </a:rPr>
              <a:t>Developer</a:t>
            </a:r>
            <a:endParaRPr lang="en-IN" dirty="0">
              <a:solidFill>
                <a:schemeClr val="accent1">
                  <a:lumMod val="60000"/>
                  <a:lumOff val="40000"/>
                </a:schemeClr>
              </a:solidFill>
              <a:latin typeface="Cambria" panose="02040503050406030204" pitchFamily="18" charset="0"/>
              <a:ea typeface="Cambria" panose="02040503050406030204" pitchFamily="18" charset="0"/>
            </a:endParaRPr>
          </a:p>
        </p:txBody>
      </p:sp>
      <p:sp>
        <p:nvSpPr>
          <p:cNvPr id="41" name="TextBox 40"/>
          <p:cNvSpPr txBox="1"/>
          <p:nvPr/>
        </p:nvSpPr>
        <p:spPr>
          <a:xfrm>
            <a:off x="6200517" y="3537461"/>
            <a:ext cx="755335" cy="523220"/>
          </a:xfrm>
          <a:prstGeom prst="rect">
            <a:avLst/>
          </a:prstGeom>
          <a:noFill/>
        </p:spPr>
        <p:txBody>
          <a:bodyPr wrap="none" rtlCol="0">
            <a:spAutoFit/>
          </a:bodyPr>
          <a:lstStyle/>
          <a:p>
            <a:pPr algn="ctr"/>
            <a:r>
              <a:rPr lang="en-US" dirty="0">
                <a:solidFill>
                  <a:schemeClr val="bg2">
                    <a:lumMod val="90000"/>
                  </a:schemeClr>
                </a:solidFill>
                <a:latin typeface="Cambria" panose="02040503050406030204" pitchFamily="18" charset="0"/>
                <a:ea typeface="Cambria" panose="02040503050406030204" pitchFamily="18" charset="0"/>
              </a:rPr>
              <a:t>Testing</a:t>
            </a:r>
          </a:p>
          <a:p>
            <a:pPr algn="ctr"/>
            <a:r>
              <a:rPr lang="en-US" dirty="0">
                <a:solidFill>
                  <a:schemeClr val="bg2">
                    <a:lumMod val="90000"/>
                  </a:schemeClr>
                </a:solidFill>
                <a:latin typeface="Cambria" panose="02040503050406030204" pitchFamily="18" charset="0"/>
                <a:ea typeface="Cambria" panose="02040503050406030204" pitchFamily="18" charset="0"/>
              </a:rPr>
              <a:t>Server</a:t>
            </a:r>
            <a:endParaRPr lang="en-IN" dirty="0">
              <a:solidFill>
                <a:schemeClr val="bg2">
                  <a:lumMod val="90000"/>
                </a:schemeClr>
              </a:solidFill>
              <a:latin typeface="Cambria" panose="02040503050406030204" pitchFamily="18" charset="0"/>
              <a:ea typeface="Cambria" panose="02040503050406030204" pitchFamily="18" charset="0"/>
            </a:endParaRPr>
          </a:p>
        </p:txBody>
      </p:sp>
      <p:sp>
        <p:nvSpPr>
          <p:cNvPr id="42" name="TextBox 41"/>
          <p:cNvSpPr txBox="1"/>
          <p:nvPr/>
        </p:nvSpPr>
        <p:spPr>
          <a:xfrm>
            <a:off x="4502767" y="3555186"/>
            <a:ext cx="1039067" cy="523220"/>
          </a:xfrm>
          <a:prstGeom prst="rect">
            <a:avLst/>
          </a:prstGeom>
          <a:noFill/>
        </p:spPr>
        <p:txBody>
          <a:bodyPr wrap="none" rtlCol="0">
            <a:spAutoFit/>
          </a:bodyPr>
          <a:lstStyle/>
          <a:p>
            <a:pPr algn="ctr"/>
            <a:r>
              <a:rPr lang="en-US" dirty="0">
                <a:solidFill>
                  <a:schemeClr val="accent3">
                    <a:lumMod val="60000"/>
                    <a:lumOff val="40000"/>
                  </a:schemeClr>
                </a:solidFill>
                <a:latin typeface="Cambria" panose="02040503050406030204" pitchFamily="18" charset="0"/>
                <a:ea typeface="Cambria" panose="02040503050406030204" pitchFamily="18" charset="0"/>
              </a:rPr>
              <a:t>Production</a:t>
            </a:r>
          </a:p>
          <a:p>
            <a:pPr algn="ctr"/>
            <a:r>
              <a:rPr lang="en-US" dirty="0">
                <a:solidFill>
                  <a:schemeClr val="accent3">
                    <a:lumMod val="60000"/>
                    <a:lumOff val="40000"/>
                  </a:schemeClr>
                </a:solidFill>
                <a:latin typeface="Cambria" panose="02040503050406030204" pitchFamily="18" charset="0"/>
                <a:ea typeface="Cambria" panose="02040503050406030204" pitchFamily="18" charset="0"/>
              </a:rPr>
              <a:t>Server</a:t>
            </a:r>
            <a:endParaRPr lang="en-IN" dirty="0">
              <a:solidFill>
                <a:schemeClr val="accent3">
                  <a:lumMod val="60000"/>
                  <a:lumOff val="40000"/>
                </a:schemeClr>
              </a:solidFill>
              <a:latin typeface="Cambria" panose="02040503050406030204" pitchFamily="18" charset="0"/>
              <a:ea typeface="Cambria" panose="02040503050406030204" pitchFamily="18" charset="0"/>
            </a:endParaRPr>
          </a:p>
        </p:txBody>
      </p:sp>
      <p:sp>
        <p:nvSpPr>
          <p:cNvPr id="18" name="Curved Left Arrow 17"/>
          <p:cNvSpPr/>
          <p:nvPr/>
        </p:nvSpPr>
        <p:spPr>
          <a:xfrm rot="6628855">
            <a:off x="2204135" y="1790190"/>
            <a:ext cx="1204253" cy="3426650"/>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43" name="TextBox 42"/>
          <p:cNvSpPr txBox="1"/>
          <p:nvPr/>
        </p:nvSpPr>
        <p:spPr>
          <a:xfrm>
            <a:off x="2975942" y="4266434"/>
            <a:ext cx="811441" cy="276999"/>
          </a:xfrm>
          <a:prstGeom prst="rect">
            <a:avLst/>
          </a:prstGeom>
          <a:noFill/>
        </p:spPr>
        <p:txBody>
          <a:bodyPr wrap="none" rtlCol="0">
            <a:spAutoFit/>
          </a:bodyPr>
          <a:lstStyle/>
          <a:p>
            <a:r>
              <a:rPr lang="en-US" sz="1200" dirty="0">
                <a:solidFill>
                  <a:srgbClr val="CCFF99"/>
                </a:solidFill>
                <a:latin typeface="Cambria" panose="02040503050406030204" pitchFamily="18" charset="0"/>
                <a:ea typeface="Cambria" panose="02040503050406030204" pitchFamily="18" charset="0"/>
              </a:rPr>
              <a:t>Feedback</a:t>
            </a:r>
            <a:endParaRPr lang="en-IN" sz="1200" dirty="0">
              <a:solidFill>
                <a:srgbClr val="CCFF99"/>
              </a:solidFill>
              <a:latin typeface="Cambria" panose="02040503050406030204" pitchFamily="18" charset="0"/>
              <a:ea typeface="Cambria" panose="02040503050406030204" pitchFamily="18" charset="0"/>
            </a:endParaRPr>
          </a:p>
        </p:txBody>
      </p:sp>
      <p:sp>
        <p:nvSpPr>
          <p:cNvPr id="25" name="Rounded Rectangle 24"/>
          <p:cNvSpPr/>
          <p:nvPr/>
        </p:nvSpPr>
        <p:spPr>
          <a:xfrm>
            <a:off x="3268407" y="1594884"/>
            <a:ext cx="938098" cy="44908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247" y="1677000"/>
            <a:ext cx="688701" cy="287589"/>
          </a:xfrm>
          <a:prstGeom prst="rect">
            <a:avLst/>
          </a:prstGeom>
        </p:spPr>
      </p:pic>
      <p:sp>
        <p:nvSpPr>
          <p:cNvPr id="27" name="Rounded Rectangle 26"/>
          <p:cNvSpPr/>
          <p:nvPr/>
        </p:nvSpPr>
        <p:spPr>
          <a:xfrm>
            <a:off x="5247902" y="1594884"/>
            <a:ext cx="1080656" cy="4439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6753" y="1681990"/>
            <a:ext cx="893773" cy="287683"/>
          </a:xfrm>
          <a:prstGeom prst="rect">
            <a:avLst/>
          </a:prstGeom>
        </p:spPr>
      </p:pic>
      <p:sp>
        <p:nvSpPr>
          <p:cNvPr id="29" name="Rounded Rectangle 28"/>
          <p:cNvSpPr/>
          <p:nvPr/>
        </p:nvSpPr>
        <p:spPr>
          <a:xfrm>
            <a:off x="6453489" y="2108626"/>
            <a:ext cx="1207614" cy="38986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4931" y="2159055"/>
            <a:ext cx="325124" cy="234305"/>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2714" y="2211719"/>
            <a:ext cx="488411" cy="172470"/>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2019" y="3743598"/>
            <a:ext cx="730118" cy="153474"/>
          </a:xfrm>
          <a:prstGeom prst="rect">
            <a:avLst/>
          </a:prstGeom>
        </p:spPr>
      </p:pic>
      <p:sp>
        <p:nvSpPr>
          <p:cNvPr id="34" name="Rounded Rectangle 33"/>
          <p:cNvSpPr/>
          <p:nvPr/>
        </p:nvSpPr>
        <p:spPr>
          <a:xfrm>
            <a:off x="2159274" y="3260916"/>
            <a:ext cx="1018341" cy="32875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2907" y="3339038"/>
            <a:ext cx="761585" cy="188873"/>
          </a:xfrm>
          <a:prstGeom prst="rect">
            <a:avLst/>
          </a:prstGeom>
        </p:spPr>
      </p:pic>
    </p:spTree>
    <p:extLst>
      <p:ext uri="{BB962C8B-B14F-4D97-AF65-F5344CB8AC3E}">
        <p14:creationId xmlns:p14="http://schemas.microsoft.com/office/powerpoint/2010/main" val="403172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 Placeholder 1"/>
          <p:cNvSpPr>
            <a:spLocks noGrp="1"/>
          </p:cNvSpPr>
          <p:nvPr>
            <p:ph type="body" idx="1"/>
          </p:nvPr>
        </p:nvSpPr>
        <p:spPr>
          <a:xfrm>
            <a:off x="720000" y="1603804"/>
            <a:ext cx="7704000" cy="3277796"/>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marL="0" marR="30480" indent="0">
              <a:lnSpc>
                <a:spcPct val="110000"/>
              </a:lnSpc>
              <a:spcBef>
                <a:spcPts val="600"/>
              </a:spcBef>
              <a:spcAft>
                <a:spcPts val="720"/>
              </a:spcAft>
              <a:buNone/>
            </a:pPr>
            <a:endParaRPr lang="en-IN" sz="14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r>
              <a:rPr lang="en-IN" sz="1400" dirty="0">
                <a:latin typeface="Cambria" panose="02040503050406030204" pitchFamily="18" charset="0"/>
                <a:ea typeface="Cambria" panose="02040503050406030204" pitchFamily="18" charset="0"/>
              </a:rPr>
              <a:t>Software Development Life Cycle (SDLC) is a process used by the software industry to design, develop and test high quality software’s. The SDLC aims to produce a high-quality software that meets or exceeds customer expectations, reaches completion within times and cost estimates.</a:t>
            </a:r>
          </a:p>
          <a:p>
            <a:pPr marL="285750" marR="30480" lvl="0" indent="-285750">
              <a:lnSpc>
                <a:spcPct val="110000"/>
              </a:lnSpc>
              <a:spcBef>
                <a:spcPts val="600"/>
              </a:spcBef>
              <a:spcAft>
                <a:spcPts val="720"/>
              </a:spcAft>
              <a:buFont typeface="Wingdings" panose="05000000000000000000" pitchFamily="2" charset="2"/>
              <a:buChar char="v"/>
            </a:pPr>
            <a:r>
              <a:rPr lang="en-IN" sz="1400" dirty="0">
                <a:latin typeface="Cambria" panose="02040503050406030204" pitchFamily="18" charset="0"/>
                <a:ea typeface="Cambria" panose="02040503050406030204" pitchFamily="18" charset="0"/>
              </a:rPr>
              <a:t>SDLC is the acronym of Software Development Life Cycle.</a:t>
            </a:r>
          </a:p>
          <a:p>
            <a:pPr marL="285750" marR="30480" lvl="0" indent="-285750">
              <a:lnSpc>
                <a:spcPct val="110000"/>
              </a:lnSpc>
              <a:spcBef>
                <a:spcPts val="600"/>
              </a:spcBef>
              <a:spcAft>
                <a:spcPts val="720"/>
              </a:spcAft>
              <a:buFont typeface="Wingdings" panose="05000000000000000000" pitchFamily="2" charset="2"/>
              <a:buChar char="v"/>
            </a:pPr>
            <a:r>
              <a:rPr lang="en-IN" sz="1400" dirty="0">
                <a:latin typeface="Cambria" panose="02040503050406030204" pitchFamily="18" charset="0"/>
                <a:ea typeface="Cambria" panose="02040503050406030204" pitchFamily="18" charset="0"/>
              </a:rPr>
              <a:t>It is also called as Software Development Process.</a:t>
            </a:r>
          </a:p>
          <a:p>
            <a:pPr marL="285750" marR="30480" lvl="0" indent="-285750">
              <a:lnSpc>
                <a:spcPct val="110000"/>
              </a:lnSpc>
              <a:spcBef>
                <a:spcPts val="600"/>
              </a:spcBef>
              <a:spcAft>
                <a:spcPts val="720"/>
              </a:spcAft>
              <a:buFont typeface="Wingdings" panose="05000000000000000000" pitchFamily="2" charset="2"/>
              <a:buChar char="v"/>
            </a:pPr>
            <a:r>
              <a:rPr lang="en-IN" sz="1400" dirty="0">
                <a:latin typeface="Cambria" panose="02040503050406030204" pitchFamily="18" charset="0"/>
                <a:ea typeface="Cambria" panose="02040503050406030204" pitchFamily="18" charset="0"/>
              </a:rPr>
              <a:t>SDLC is a framework defining tasks performed at each step in the software development process.</a:t>
            </a:r>
          </a:p>
          <a:p>
            <a:pPr marL="0" marR="30480" indent="0">
              <a:lnSpc>
                <a:spcPct val="110000"/>
              </a:lnSpc>
              <a:spcBef>
                <a:spcPts val="600"/>
              </a:spcBef>
              <a:spcAft>
                <a:spcPts val="720"/>
              </a:spcAft>
              <a:buNone/>
            </a:pPr>
            <a:r>
              <a:rPr lang="en-IN" sz="1400" dirty="0">
                <a:latin typeface="Cambria" panose="02040503050406030204" pitchFamily="18" charset="0"/>
                <a:ea typeface="Cambria" panose="02040503050406030204" pitchFamily="18" charset="0"/>
              </a:rPr>
              <a:t>ISO</a:t>
            </a:r>
            <a:r>
              <a:rPr lang="en-US" altLang="en-IN" sz="1400" dirty="0">
                <a:latin typeface="Cambria" panose="02040503050406030204" pitchFamily="18" charset="0"/>
                <a:ea typeface="Cambria" panose="02040503050406030204" pitchFamily="18" charset="0"/>
              </a:rPr>
              <a:t>-</a:t>
            </a:r>
            <a:r>
              <a:rPr lang="en-IN" sz="1400" dirty="0">
                <a:latin typeface="Cambria" panose="02040503050406030204" pitchFamily="18" charset="0"/>
                <a:ea typeface="Cambria" panose="02040503050406030204" pitchFamily="18" charset="0"/>
              </a:rPr>
              <a:t> 12207 is an international standard for software life-cycle processes. It aims to be the standard that defines all the tasks required for developing and maintaining software.</a:t>
            </a:r>
          </a:p>
          <a:p>
            <a:pPr marL="0" marR="30480" indent="0">
              <a:lnSpc>
                <a:spcPct val="110000"/>
              </a:lnSpc>
              <a:spcBef>
                <a:spcPts val="600"/>
              </a:spcBef>
              <a:spcAft>
                <a:spcPts val="720"/>
              </a:spcAft>
              <a:buNone/>
            </a:pPr>
            <a:endParaRPr lang="en-IN" sz="1400" dirty="0">
              <a:latin typeface="Cambria" panose="02040503050406030204" pitchFamily="18" charset="0"/>
              <a:ea typeface="Cambria" panose="02040503050406030204" pitchFamily="18" charset="0"/>
            </a:endParaRPr>
          </a:p>
          <a:p>
            <a:pPr marL="152400" indent="0">
              <a:buNone/>
            </a:pPr>
            <a:endParaRPr lang="en-IN" sz="14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 name="Title 2"/>
          <p:cNvSpPr>
            <a:spLocks noGrp="1"/>
          </p:cNvSpPr>
          <p:nvPr>
            <p:ph type="title"/>
          </p:nvPr>
        </p:nvSpPr>
        <p:spPr>
          <a:xfrm>
            <a:off x="720000" y="8950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dirty="0"/>
              <a:t>     </a:t>
            </a:r>
            <a:r>
              <a:rPr lang="en-US" sz="2800" dirty="0">
                <a:solidFill>
                  <a:schemeClr val="accent5">
                    <a:lumMod val="50000"/>
                  </a:schemeClr>
                </a:solidFill>
              </a:rPr>
              <a:t>SOFTWARE</a:t>
            </a:r>
            <a:r>
              <a:rPr lang="en-US" sz="2800" dirty="0"/>
              <a:t>   </a:t>
            </a:r>
            <a:r>
              <a:rPr lang="en-US" sz="2800" dirty="0">
                <a:solidFill>
                  <a:schemeClr val="accent5">
                    <a:lumMod val="50000"/>
                  </a:schemeClr>
                </a:solidFill>
              </a:rPr>
              <a:t>DEVELOPMENT</a:t>
            </a:r>
            <a:endParaRPr lang="en-IN" sz="2800" dirty="0">
              <a:solidFill>
                <a:schemeClr val="accent5">
                  <a:lumMod val="50000"/>
                </a:schemeClr>
              </a:solidFill>
            </a:endParaRPr>
          </a:p>
        </p:txBody>
      </p:sp>
      <p:sp>
        <p:nvSpPr>
          <p:cNvPr id="32" name="Google Shape;399;p31"/>
          <p:cNvSpPr txBox="1">
            <a:spLocks/>
          </p:cNvSpPr>
          <p:nvPr/>
        </p:nvSpPr>
        <p:spPr>
          <a:xfrm>
            <a:off x="3404410" y="1059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651" y="276788"/>
            <a:ext cx="1117350" cy="1117350"/>
          </a:xfrm>
          <a:prstGeom prst="rect">
            <a:avLst/>
          </a:prstGeom>
        </p:spPr>
      </p:pic>
    </p:spTree>
    <p:extLst>
      <p:ext uri="{BB962C8B-B14F-4D97-AF65-F5344CB8AC3E}">
        <p14:creationId xmlns:p14="http://schemas.microsoft.com/office/powerpoint/2010/main" val="104329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 Placeholder 1"/>
          <p:cNvSpPr>
            <a:spLocks noGrp="1"/>
          </p:cNvSpPr>
          <p:nvPr>
            <p:ph type="body" idx="1"/>
          </p:nvPr>
        </p:nvSpPr>
        <p:spPr>
          <a:xfrm>
            <a:off x="720000" y="1550673"/>
            <a:ext cx="7704000" cy="308846"/>
          </a:xfrm>
          <a:ln/>
        </p:spPr>
        <p:style>
          <a:lnRef idx="0">
            <a:schemeClr val="accent4"/>
          </a:lnRef>
          <a:fillRef idx="3">
            <a:schemeClr val="accent4"/>
          </a:fillRef>
          <a:effectRef idx="3">
            <a:schemeClr val="accent4"/>
          </a:effectRef>
          <a:fontRef idx="minor">
            <a:schemeClr val="lt1"/>
          </a:fontRef>
        </p:style>
        <p:txBody>
          <a:bodyPr anchor="b"/>
          <a:lstStyle/>
          <a:p>
            <a:pPr algn="ctr">
              <a:buFont typeface="Wingdings" panose="05000000000000000000" pitchFamily="2" charset="2"/>
              <a:buChar char="v"/>
            </a:pPr>
            <a:endParaRPr lang="en-US" sz="1200" b="1" kern="100" spc="30" dirty="0">
              <a:solidFill>
                <a:schemeClr val="accent5">
                  <a:lumMod val="50000"/>
                </a:schemeClr>
              </a:solidFill>
              <a:latin typeface="Cambria" panose="02040503050406030204" pitchFamily="18" charset="0"/>
              <a:ea typeface="Cambria" panose="02040503050406030204" pitchFamily="18" charset="0"/>
            </a:endParaRPr>
          </a:p>
          <a:p>
            <a:pPr marL="152400" indent="0" algn="ctr">
              <a:buNone/>
            </a:pPr>
            <a:r>
              <a:rPr lang="en-US" sz="1200" b="1" kern="100" spc="30" dirty="0">
                <a:solidFill>
                  <a:schemeClr val="accent5">
                    <a:lumMod val="50000"/>
                  </a:schemeClr>
                </a:solidFill>
                <a:latin typeface="Cambria" panose="02040503050406030204" pitchFamily="18" charset="0"/>
                <a:ea typeface="Cambria" panose="02040503050406030204" pitchFamily="18" charset="0"/>
              </a:rPr>
              <a:t>Most Used DevOps tools</a:t>
            </a:r>
            <a:endParaRPr lang="en-IN" sz="1200" b="1" kern="100" spc="30" dirty="0">
              <a:solidFill>
                <a:schemeClr val="accent5">
                  <a:lumMod val="50000"/>
                </a:schemeClr>
              </a:solidFill>
              <a:latin typeface="Cambria" panose="02040503050406030204" pitchFamily="18" charset="0"/>
              <a:ea typeface="Cambria" panose="02040503050406030204" pitchFamily="18" charset="0"/>
            </a:endParaRPr>
          </a:p>
        </p:txBody>
      </p:sp>
      <p:sp>
        <p:nvSpPr>
          <p:cNvPr id="98" name="Text Placeholder 1"/>
          <p:cNvSpPr txBox="1">
            <a:spLocks/>
          </p:cNvSpPr>
          <p:nvPr/>
        </p:nvSpPr>
        <p:spPr>
          <a:xfrm>
            <a:off x="715727" y="601240"/>
            <a:ext cx="3721594" cy="933042"/>
          </a:xfrm>
          <a:prstGeom prst="rect">
            <a:avLst/>
          </a:prstGeom>
          <a:gradFill flip="none" rotWithShape="1">
            <a:gsLst>
              <a:gs pos="14000">
                <a:schemeClr val="accent6">
                  <a:lumMod val="100000"/>
                </a:schemeClr>
              </a:gs>
              <a:gs pos="65000">
                <a:schemeClr val="accent6">
                  <a:lumMod val="50000"/>
                </a:schemeClr>
              </a:gs>
            </a:gsLst>
            <a:path path="circle">
              <a:fillToRect l="50000" t="50000" r="50000" b="50000"/>
            </a:path>
            <a:tileRect/>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Anaheim"/>
              <a:buAutoNum type="arabicPeriod"/>
              <a:defRPr sz="11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2400" indent="0">
              <a:buNone/>
            </a:pPr>
            <a:r>
              <a:rPr lang="fr-FR" sz="1200" i="1" dirty="0">
                <a:latin typeface="Cambria" panose="02040503050406030204" pitchFamily="18" charset="0"/>
                <a:ea typeface="Cambria" panose="02040503050406030204" pitchFamily="18" charset="0"/>
                <a:sym typeface="+mn-ea"/>
              </a:rPr>
              <a:t>Infrastructure Automation </a:t>
            </a:r>
            <a:r>
              <a:rPr lang="fr-FR" sz="1200" dirty="0">
                <a:latin typeface="Cambria" panose="02040503050406030204" pitchFamily="18" charset="0"/>
                <a:ea typeface="Cambria" panose="02040503050406030204" pitchFamily="18" charset="0"/>
                <a:sym typeface="+mn-ea"/>
              </a:rPr>
              <a:t>: </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AWS</a:t>
            </a:r>
            <a:endPar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marL="152400" indent="0">
              <a:buNone/>
            </a:pPr>
            <a:r>
              <a:rPr lang="fr-FR" sz="1200" i="1" dirty="0">
                <a:latin typeface="Cambria" panose="02040503050406030204" pitchFamily="18" charset="0"/>
                <a:ea typeface="Cambria" panose="02040503050406030204" pitchFamily="18" charset="0"/>
                <a:sym typeface="+mn-ea"/>
              </a:rPr>
              <a:t>Configuration Management </a:t>
            </a:r>
            <a:r>
              <a:rPr lang="fr-FR" sz="1200" dirty="0">
                <a:latin typeface="Cambria" panose="02040503050406030204" pitchFamily="18" charset="0"/>
                <a:ea typeface="Cambria" panose="02040503050406030204" pitchFamily="18" charset="0"/>
                <a:sym typeface="+mn-ea"/>
              </a:rPr>
              <a:t>: </a:t>
            </a:r>
            <a:r>
              <a:rPr lang="fr-FR" sz="1200" b="1"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Ansible</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 Chef, </a:t>
            </a:r>
            <a:r>
              <a:rPr lang="fr-FR" sz="1200" b="1"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Puppet</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 </a:t>
            </a:r>
            <a:endPar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marL="152400" indent="0">
              <a:buNone/>
            </a:pPr>
            <a:r>
              <a:rPr lang="fr-FR" sz="1200" i="1" dirty="0" err="1">
                <a:latin typeface="Cambria" panose="02040503050406030204" pitchFamily="18" charset="0"/>
                <a:ea typeface="Cambria" panose="02040503050406030204" pitchFamily="18" charset="0"/>
                <a:sym typeface="+mn-ea"/>
              </a:rPr>
              <a:t>Deployment</a:t>
            </a:r>
            <a:r>
              <a:rPr lang="fr-FR" sz="1200" i="1" dirty="0">
                <a:latin typeface="Cambria" panose="02040503050406030204" pitchFamily="18" charset="0"/>
                <a:ea typeface="Cambria" panose="02040503050406030204" pitchFamily="18" charset="0"/>
                <a:sym typeface="+mn-ea"/>
              </a:rPr>
              <a:t> Automation </a:t>
            </a:r>
            <a:r>
              <a:rPr lang="fr-FR" sz="1200" dirty="0">
                <a:latin typeface="Cambria" panose="02040503050406030204" pitchFamily="18" charset="0"/>
                <a:ea typeface="Cambria" panose="02040503050406030204" pitchFamily="18" charset="0"/>
                <a:sym typeface="+mn-ea"/>
              </a:rPr>
              <a:t>: </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Jenkins</a:t>
            </a:r>
            <a:r>
              <a:rPr lang="fr-FR" sz="1200" dirty="0">
                <a:latin typeface="Cambria" panose="02040503050406030204" pitchFamily="18" charset="0"/>
                <a:ea typeface="Cambria" panose="02040503050406030204" pitchFamily="18" charset="0"/>
                <a:sym typeface="+mn-ea"/>
              </a:rPr>
              <a:t> </a:t>
            </a:r>
            <a:endParaRPr lang="fr-FR" sz="1200" dirty="0">
              <a:latin typeface="Cambria" panose="02040503050406030204" pitchFamily="18" charset="0"/>
              <a:ea typeface="Cambria" panose="02040503050406030204" pitchFamily="18" charset="0"/>
            </a:endParaRPr>
          </a:p>
        </p:txBody>
      </p:sp>
      <p:sp>
        <p:nvSpPr>
          <p:cNvPr id="100" name="Text Placeholder 1"/>
          <p:cNvSpPr txBox="1">
            <a:spLocks/>
          </p:cNvSpPr>
          <p:nvPr/>
        </p:nvSpPr>
        <p:spPr>
          <a:xfrm>
            <a:off x="4702406" y="597460"/>
            <a:ext cx="3721594" cy="933042"/>
          </a:xfrm>
          <a:prstGeom prst="rect">
            <a:avLst/>
          </a:prstGeom>
          <a:gradFill flip="none" rotWithShape="1">
            <a:gsLst>
              <a:gs pos="14000">
                <a:schemeClr val="accent6">
                  <a:lumMod val="100000"/>
                </a:schemeClr>
              </a:gs>
              <a:gs pos="65000">
                <a:schemeClr val="accent6">
                  <a:lumMod val="50000"/>
                </a:schemeClr>
              </a:gs>
            </a:gsLst>
            <a:path path="circle">
              <a:fillToRect l="50000" t="50000" r="50000" b="50000"/>
            </a:path>
            <a:tileRect/>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Anaheim"/>
              <a:buAutoNum type="arabicPeriod"/>
              <a:defRPr sz="11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2400" indent="0">
              <a:buNone/>
            </a:pPr>
            <a:r>
              <a:rPr lang="fr-FR" sz="1200" i="1" dirty="0">
                <a:latin typeface="Cambria" panose="02040503050406030204" pitchFamily="18" charset="0"/>
                <a:ea typeface="Cambria" panose="02040503050406030204" pitchFamily="18" charset="0"/>
                <a:sym typeface="+mn-ea"/>
              </a:rPr>
              <a:t>Performance Management </a:t>
            </a:r>
            <a:r>
              <a:rPr lang="fr-FR" sz="1200" dirty="0">
                <a:latin typeface="Cambria" panose="02040503050406030204" pitchFamily="18" charset="0"/>
                <a:ea typeface="Cambria" panose="02040503050406030204" pitchFamily="18" charset="0"/>
                <a:sym typeface="+mn-ea"/>
              </a:rPr>
              <a:t>: </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App </a:t>
            </a:r>
            <a:r>
              <a:rPr lang="fr-FR" sz="1200" b="1"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Dynamic</a:t>
            </a:r>
            <a:endPar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marL="152400" indent="0">
              <a:buNone/>
            </a:pPr>
            <a:r>
              <a:rPr lang="fr-FR" sz="1200" i="1" dirty="0">
                <a:latin typeface="Cambria" panose="02040503050406030204" pitchFamily="18" charset="0"/>
                <a:ea typeface="Cambria" panose="02040503050406030204" pitchFamily="18" charset="0"/>
                <a:sym typeface="+mn-ea"/>
              </a:rPr>
              <a:t>Log Management </a:t>
            </a:r>
            <a:r>
              <a:rPr lang="fr-FR" sz="1200" dirty="0">
                <a:latin typeface="Cambria" panose="02040503050406030204" pitchFamily="18" charset="0"/>
                <a:ea typeface="Cambria" panose="02040503050406030204" pitchFamily="18" charset="0"/>
                <a:sym typeface="+mn-ea"/>
              </a:rPr>
              <a:t>: </a:t>
            </a:r>
            <a:r>
              <a:rPr lang="fr-FR" sz="1200" b="1"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Splunk</a:t>
            </a:r>
            <a:endPar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marL="152400" indent="0">
              <a:buNone/>
            </a:pPr>
            <a:r>
              <a:rPr lang="fr-FR" sz="1200" i="1" dirty="0">
                <a:latin typeface="Cambria" panose="02040503050406030204" pitchFamily="18" charset="0"/>
                <a:ea typeface="Cambria" panose="02040503050406030204" pitchFamily="18" charset="0"/>
                <a:sym typeface="+mn-ea"/>
              </a:rPr>
              <a:t>Monitoring</a:t>
            </a:r>
            <a:r>
              <a:rPr lang="fr-FR" sz="1200" dirty="0">
                <a:latin typeface="Cambria" panose="02040503050406030204" pitchFamily="18" charset="0"/>
                <a:ea typeface="Cambria" panose="02040503050406030204" pitchFamily="18" charset="0"/>
                <a:sym typeface="+mn-ea"/>
              </a:rPr>
              <a:t> : </a:t>
            </a:r>
            <a:r>
              <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sym typeface="+mn-ea"/>
              </a:rPr>
              <a:t>Nagios</a:t>
            </a:r>
            <a:endParaRPr lang="fr-FR" sz="1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96" name="Rectangle 95"/>
          <p:cNvSpPr/>
          <p:nvPr/>
        </p:nvSpPr>
        <p:spPr>
          <a:xfrm>
            <a:off x="7641383" y="4439132"/>
            <a:ext cx="547645" cy="22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7631943" y="1982904"/>
            <a:ext cx="547645" cy="418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804502" y="4811502"/>
            <a:ext cx="567971" cy="23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7654175" y="3054944"/>
            <a:ext cx="525811" cy="374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7654175" y="3833625"/>
            <a:ext cx="525811" cy="25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766477" y="2054271"/>
            <a:ext cx="658204"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3676783" y="2054551"/>
            <a:ext cx="959620"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4159580" y="4741121"/>
            <a:ext cx="959620" cy="3231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H="1">
            <a:off x="4646024" y="3860532"/>
            <a:ext cx="4101" cy="89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716686" y="2411639"/>
            <a:ext cx="333828" cy="81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273779" y="2411639"/>
            <a:ext cx="337494" cy="84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V="1">
            <a:off x="3577054" y="2719926"/>
            <a:ext cx="1981347" cy="1799571"/>
          </a:xfrm>
          <a:prstGeom prst="bentConnector3">
            <a:avLst>
              <a:gd name="adj1" fmla="val 71610"/>
            </a:avLst>
          </a:prstGeom>
          <a:ln>
            <a:gradFill>
              <a:gsLst>
                <a:gs pos="0">
                  <a:schemeClr val="tx2">
                    <a:lumMod val="60000"/>
                    <a:lumOff val="40000"/>
                  </a:schemeClr>
                </a:gs>
                <a:gs pos="100000">
                  <a:schemeClr val="tx2">
                    <a:lumMod val="60000"/>
                    <a:lumOff val="40000"/>
                  </a:schemeClr>
                </a:gs>
              </a:gsLst>
              <a:lin ang="5400000" scaled="1"/>
            </a:gradFill>
            <a:tailEnd type="triangle"/>
          </a:ln>
        </p:spPr>
        <p:style>
          <a:lnRef idx="3">
            <a:schemeClr val="accent1"/>
          </a:lnRef>
          <a:fillRef idx="0">
            <a:schemeClr val="accent1"/>
          </a:fillRef>
          <a:effectRef idx="2">
            <a:schemeClr val="accent1"/>
          </a:effectRef>
          <a:fontRef idx="minor">
            <a:schemeClr val="tx1"/>
          </a:fontRef>
        </p:style>
      </p:cxnSp>
      <p:cxnSp>
        <p:nvCxnSpPr>
          <p:cNvPr id="21" name="Elbow Connector 20"/>
          <p:cNvCxnSpPr>
            <a:stCxn id="15" idx="1"/>
          </p:cNvCxnSpPr>
          <p:nvPr/>
        </p:nvCxnSpPr>
        <p:spPr>
          <a:xfrm rot="10800000">
            <a:off x="3607200" y="2609852"/>
            <a:ext cx="2037902" cy="1790836"/>
          </a:xfrm>
          <a:prstGeom prst="bentConnector3">
            <a:avLst>
              <a:gd name="adj1" fmla="val 68162"/>
            </a:avLst>
          </a:prstGeom>
          <a:ln>
            <a:gradFill>
              <a:gsLst>
                <a:gs pos="0">
                  <a:schemeClr val="accent6">
                    <a:lumMod val="40000"/>
                    <a:lumOff val="60000"/>
                  </a:schemeClr>
                </a:gs>
                <a:gs pos="100000">
                  <a:schemeClr val="accent6">
                    <a:lumMod val="60000"/>
                    <a:lumOff val="40000"/>
                  </a:schemeClr>
                </a:gs>
              </a:gsLst>
              <a:lin ang="5400000" scaled="1"/>
            </a:gradFill>
            <a:tailEnd type="triangle"/>
          </a:ln>
        </p:spPr>
        <p:style>
          <a:lnRef idx="3">
            <a:schemeClr val="accent6"/>
          </a:lnRef>
          <a:fillRef idx="0">
            <a:schemeClr val="accent6"/>
          </a:fillRef>
          <a:effectRef idx="2">
            <a:schemeClr val="accent6"/>
          </a:effectRef>
          <a:fontRef idx="minor">
            <a:schemeClr val="tx1"/>
          </a:fontRef>
        </p:style>
      </p:cxnSp>
      <p:sp>
        <p:nvSpPr>
          <p:cNvPr id="3" name="Title 2"/>
          <p:cNvSpPr>
            <a:spLocks noGrp="1"/>
          </p:cNvSpPr>
          <p:nvPr>
            <p:ph type="title"/>
          </p:nvPr>
        </p:nvSpPr>
        <p:spPr>
          <a:xfrm>
            <a:off x="720000" y="14111"/>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DevOps </a:t>
            </a:r>
            <a:r>
              <a:rPr lang="en-US" sz="2800" dirty="0">
                <a:solidFill>
                  <a:schemeClr val="bg1"/>
                </a:solidFill>
                <a:effectLst>
                  <a:outerShdw blurRad="38100" dist="38100" dir="2700000" algn="tl">
                    <a:srgbClr val="000000">
                      <a:alpha val="43137"/>
                    </a:srgbClr>
                  </a:outerShdw>
                </a:effectLst>
              </a:rPr>
              <a:t>Tools ?</a:t>
            </a:r>
            <a:endParaRPr lang="en-IN" sz="2800" dirty="0">
              <a:solidFill>
                <a:schemeClr val="accent5">
                  <a:lumMod val="50000"/>
                </a:schemeClr>
              </a:solidFill>
            </a:endParaRPr>
          </a:p>
        </p:txBody>
      </p:sp>
      <p:sp>
        <p:nvSpPr>
          <p:cNvPr id="4" name="Oval 3"/>
          <p:cNvSpPr/>
          <p:nvPr/>
        </p:nvSpPr>
        <p:spPr>
          <a:xfrm>
            <a:off x="4140000" y="2968596"/>
            <a:ext cx="979200" cy="979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5" name="Rectangle 4"/>
          <p:cNvSpPr/>
          <p:nvPr/>
        </p:nvSpPr>
        <p:spPr>
          <a:xfrm>
            <a:off x="2030098" y="2274268"/>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PLAN</a:t>
            </a:r>
            <a:endParaRPr lang="en-IN" dirty="0">
              <a:latin typeface="Cambria" panose="02040503050406030204" pitchFamily="18" charset="0"/>
              <a:ea typeface="Cambria" panose="02040503050406030204" pitchFamily="18" charset="0"/>
            </a:endParaRPr>
          </a:p>
        </p:txBody>
      </p:sp>
      <p:sp>
        <p:nvSpPr>
          <p:cNvPr id="10" name="Rectangle 9"/>
          <p:cNvSpPr/>
          <p:nvPr/>
        </p:nvSpPr>
        <p:spPr>
          <a:xfrm>
            <a:off x="2030098" y="2920257"/>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CODE</a:t>
            </a:r>
            <a:endParaRPr lang="en-IN" dirty="0">
              <a:latin typeface="Cambria" panose="02040503050406030204" pitchFamily="18" charset="0"/>
              <a:ea typeface="Cambria" panose="02040503050406030204" pitchFamily="18" charset="0"/>
            </a:endParaRPr>
          </a:p>
        </p:txBody>
      </p:sp>
      <p:sp>
        <p:nvSpPr>
          <p:cNvPr id="11" name="Rectangle 10"/>
          <p:cNvSpPr/>
          <p:nvPr/>
        </p:nvSpPr>
        <p:spPr>
          <a:xfrm>
            <a:off x="2030098" y="3572532"/>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BUILD</a:t>
            </a:r>
            <a:endParaRPr lang="en-IN" dirty="0">
              <a:latin typeface="Cambria" panose="02040503050406030204" pitchFamily="18" charset="0"/>
              <a:ea typeface="Cambria" panose="02040503050406030204" pitchFamily="18" charset="0"/>
            </a:endParaRPr>
          </a:p>
        </p:txBody>
      </p:sp>
      <p:sp>
        <p:nvSpPr>
          <p:cNvPr id="12" name="Rectangle 11"/>
          <p:cNvSpPr/>
          <p:nvPr/>
        </p:nvSpPr>
        <p:spPr>
          <a:xfrm>
            <a:off x="2030098" y="4220456"/>
            <a:ext cx="1490400" cy="57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TEST</a:t>
            </a:r>
            <a:endParaRPr lang="en-IN" dirty="0">
              <a:latin typeface="Cambria" panose="02040503050406030204" pitchFamily="18" charset="0"/>
              <a:ea typeface="Cambria" panose="02040503050406030204" pitchFamily="18" charset="0"/>
            </a:endParaRPr>
          </a:p>
        </p:txBody>
      </p:sp>
      <p:sp>
        <p:nvSpPr>
          <p:cNvPr id="13" name="Rectangle 12"/>
          <p:cNvSpPr/>
          <p:nvPr/>
        </p:nvSpPr>
        <p:spPr>
          <a:xfrm>
            <a:off x="5645102" y="2274268"/>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DEPLOY</a:t>
            </a:r>
            <a:endParaRPr lang="en-IN" dirty="0">
              <a:latin typeface="Cambria" panose="02040503050406030204" pitchFamily="18" charset="0"/>
              <a:ea typeface="Cambria" panose="02040503050406030204" pitchFamily="18" charset="0"/>
            </a:endParaRPr>
          </a:p>
        </p:txBody>
      </p:sp>
      <p:sp>
        <p:nvSpPr>
          <p:cNvPr id="14" name="Rectangle 13"/>
          <p:cNvSpPr/>
          <p:nvPr/>
        </p:nvSpPr>
        <p:spPr>
          <a:xfrm>
            <a:off x="5643756" y="3139382"/>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OPERATE</a:t>
            </a:r>
            <a:endParaRPr lang="en-IN" dirty="0">
              <a:latin typeface="Cambria" panose="02040503050406030204" pitchFamily="18" charset="0"/>
              <a:ea typeface="Cambria" panose="02040503050406030204" pitchFamily="18" charset="0"/>
            </a:endParaRPr>
          </a:p>
        </p:txBody>
      </p:sp>
      <p:sp>
        <p:nvSpPr>
          <p:cNvPr id="15" name="Rectangle 14"/>
          <p:cNvSpPr/>
          <p:nvPr/>
        </p:nvSpPr>
        <p:spPr>
          <a:xfrm>
            <a:off x="5645102" y="3999718"/>
            <a:ext cx="1490400" cy="801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MONITOR</a:t>
            </a:r>
            <a:endParaRPr lang="en-IN" dirty="0">
              <a:latin typeface="Cambria" panose="02040503050406030204" pitchFamily="18" charset="0"/>
              <a:ea typeface="Cambria" panose="02040503050406030204" pitchFamily="18" charset="0"/>
            </a:endParaRPr>
          </a:p>
        </p:txBody>
      </p:sp>
      <p:sp>
        <p:nvSpPr>
          <p:cNvPr id="6" name="Down Arrow 5"/>
          <p:cNvSpPr/>
          <p:nvPr/>
        </p:nvSpPr>
        <p:spPr>
          <a:xfrm>
            <a:off x="2717698" y="2750344"/>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7" name="Down Arrow 16"/>
          <p:cNvSpPr/>
          <p:nvPr/>
        </p:nvSpPr>
        <p:spPr>
          <a:xfrm>
            <a:off x="2717698" y="3391144"/>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8" name="Down Arrow 17"/>
          <p:cNvSpPr/>
          <p:nvPr/>
        </p:nvSpPr>
        <p:spPr>
          <a:xfrm>
            <a:off x="2717698" y="4042031"/>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9" name="Down Arrow 18"/>
          <p:cNvSpPr/>
          <p:nvPr/>
        </p:nvSpPr>
        <p:spPr>
          <a:xfrm>
            <a:off x="6362098" y="2959524"/>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Down Arrow 19"/>
          <p:cNvSpPr/>
          <p:nvPr/>
        </p:nvSpPr>
        <p:spPr>
          <a:xfrm>
            <a:off x="6362098" y="3866724"/>
            <a:ext cx="115200" cy="28215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0" name="TextBox 29"/>
          <p:cNvSpPr txBox="1"/>
          <p:nvPr/>
        </p:nvSpPr>
        <p:spPr>
          <a:xfrm>
            <a:off x="4094836" y="3351804"/>
            <a:ext cx="1069524" cy="253916"/>
          </a:xfrm>
          <a:prstGeom prst="rect">
            <a:avLst/>
          </a:prstGeom>
          <a:noFill/>
        </p:spPr>
        <p:txBody>
          <a:bodyPr wrap="none" rtlCol="0">
            <a:spAutoFit/>
          </a:bodyPr>
          <a:lstStyle/>
          <a:p>
            <a:r>
              <a:rPr lang="en-US" sz="1050" b="1" dirty="0">
                <a:latin typeface="Cambria" panose="02040503050406030204" pitchFamily="18" charset="0"/>
                <a:ea typeface="Cambria" panose="02040503050406030204" pitchFamily="18" charset="0"/>
              </a:rPr>
              <a:t>INTEGRATION</a:t>
            </a:r>
            <a:endParaRPr lang="en-IN" sz="1050" b="1" dirty="0">
              <a:latin typeface="Cambria" panose="02040503050406030204" pitchFamily="18" charset="0"/>
              <a:ea typeface="Cambria" panose="02040503050406030204" pitchFamily="18" charset="0"/>
            </a:endParaRPr>
          </a:p>
        </p:txBody>
      </p:sp>
      <p:sp>
        <p:nvSpPr>
          <p:cNvPr id="35" name="Left Bracket 34"/>
          <p:cNvSpPr/>
          <p:nvPr/>
        </p:nvSpPr>
        <p:spPr>
          <a:xfrm>
            <a:off x="1885049" y="2395412"/>
            <a:ext cx="115653" cy="108334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Left Bracket 36"/>
          <p:cNvSpPr/>
          <p:nvPr/>
        </p:nvSpPr>
        <p:spPr>
          <a:xfrm>
            <a:off x="1885052" y="3636379"/>
            <a:ext cx="145046" cy="4657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Left Bracket 37"/>
          <p:cNvSpPr/>
          <p:nvPr/>
        </p:nvSpPr>
        <p:spPr>
          <a:xfrm>
            <a:off x="1892311" y="4282263"/>
            <a:ext cx="145046" cy="46577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9" name="Left Bracket 38"/>
          <p:cNvSpPr/>
          <p:nvPr/>
        </p:nvSpPr>
        <p:spPr>
          <a:xfrm flipH="1">
            <a:off x="7144235" y="2295582"/>
            <a:ext cx="93167" cy="15711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0" name="Left Bracket 39"/>
          <p:cNvSpPr/>
          <p:nvPr/>
        </p:nvSpPr>
        <p:spPr>
          <a:xfrm flipH="1">
            <a:off x="7113058" y="4093305"/>
            <a:ext cx="134584" cy="6117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348" y="2051299"/>
            <a:ext cx="367137" cy="306763"/>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434" y="2142285"/>
            <a:ext cx="816293" cy="147151"/>
          </a:xfrm>
          <a:prstGeom prst="rect">
            <a:avLst/>
          </a:prstGeom>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8131" y="4785372"/>
            <a:ext cx="729059" cy="234666"/>
          </a:xfrm>
          <a:prstGeom prst="rect">
            <a:avLst/>
          </a:prstGeom>
        </p:spPr>
      </p:pic>
      <p:cxnSp>
        <p:nvCxnSpPr>
          <p:cNvPr id="60" name="Straight Arrow Connector 59"/>
          <p:cNvCxnSpPr/>
          <p:nvPr/>
        </p:nvCxnSpPr>
        <p:spPr>
          <a:xfrm flipH="1" flipV="1">
            <a:off x="1435510" y="2288946"/>
            <a:ext cx="449540" cy="15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435510" y="3071623"/>
            <a:ext cx="449539" cy="11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7247642" y="2244785"/>
            <a:ext cx="272161" cy="21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247642" y="2564990"/>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7237402" y="2853438"/>
            <a:ext cx="340459" cy="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247642" y="3240991"/>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247642" y="3746414"/>
            <a:ext cx="337476" cy="166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247642" y="3607972"/>
            <a:ext cx="337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1428688" y="2743149"/>
            <a:ext cx="456361" cy="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1435510" y="4063452"/>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1458229" y="3656071"/>
            <a:ext cx="401590" cy="1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7" idx="1"/>
          </p:cNvCxnSpPr>
          <p:nvPr/>
        </p:nvCxnSpPr>
        <p:spPr>
          <a:xfrm flipH="1">
            <a:off x="1435510" y="3869268"/>
            <a:ext cx="449542" cy="4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7247642" y="4220456"/>
            <a:ext cx="344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7247642" y="4406248"/>
            <a:ext cx="344733" cy="10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7247642" y="4706600"/>
            <a:ext cx="344733" cy="19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8847" y="3088707"/>
            <a:ext cx="279659" cy="29923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2937" y="4503227"/>
            <a:ext cx="465237" cy="140738"/>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54175" y="4777942"/>
            <a:ext cx="525811" cy="23428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48471" y="4118290"/>
            <a:ext cx="531516" cy="24500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48471" y="3477815"/>
            <a:ext cx="531515" cy="265758"/>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48471" y="3788757"/>
            <a:ext cx="531514" cy="275658"/>
          </a:xfrm>
          <a:prstGeom prst="rect">
            <a:avLst/>
          </a:prstGeom>
        </p:spPr>
      </p:pic>
      <p:pic>
        <p:nvPicPr>
          <p:cNvPr id="27" name="Picture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98891" y="1996088"/>
            <a:ext cx="436563" cy="373534"/>
          </a:xfrm>
          <a:prstGeom prst="rect">
            <a:avLst/>
          </a:prstGeom>
        </p:spPr>
      </p:pic>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1504" y="2446634"/>
            <a:ext cx="528084" cy="234835"/>
          </a:xfrm>
          <a:prstGeom prst="rect">
            <a:avLst/>
          </a:prstGeom>
        </p:spPr>
      </p:pic>
      <p:pic>
        <p:nvPicPr>
          <p:cNvPr id="31" name="Picture 3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58186" y="2729282"/>
            <a:ext cx="521402" cy="273736"/>
          </a:xfrm>
          <a:prstGeom prst="rect">
            <a:avLst/>
          </a:prstGeom>
        </p:spPr>
      </p:pic>
      <p:pic>
        <p:nvPicPr>
          <p:cNvPr id="32" name="Picture 3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7768" y="4866398"/>
            <a:ext cx="557387" cy="117165"/>
          </a:xfrm>
          <a:prstGeom prst="rect">
            <a:avLst/>
          </a:prstGeom>
        </p:spPr>
      </p:pic>
      <p:pic>
        <p:nvPicPr>
          <p:cNvPr id="33" name="Picture 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1456" y="4605560"/>
            <a:ext cx="577886" cy="132695"/>
          </a:xfrm>
          <a:prstGeom prst="rect">
            <a:avLst/>
          </a:prstGeom>
        </p:spPr>
      </p:pic>
      <p:pic>
        <p:nvPicPr>
          <p:cNvPr id="36" name="Picture 3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1456" y="4099328"/>
            <a:ext cx="577498" cy="288749"/>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1456" y="3747333"/>
            <a:ext cx="577498" cy="324843"/>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1456" y="3506981"/>
            <a:ext cx="577498" cy="214097"/>
          </a:xfrm>
          <a:prstGeom prst="rect">
            <a:avLst/>
          </a:prstGeom>
        </p:spPr>
      </p:pic>
      <p:pic>
        <p:nvPicPr>
          <p:cNvPr id="46" name="Picture 4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5684" y="2935624"/>
            <a:ext cx="610430" cy="408357"/>
          </a:xfrm>
          <a:prstGeom prst="rect">
            <a:avLst/>
          </a:prstGeom>
        </p:spPr>
      </p:pic>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94013" y="2576680"/>
            <a:ext cx="623145" cy="311573"/>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84119" y="1936221"/>
            <a:ext cx="633039" cy="596657"/>
          </a:xfrm>
          <a:prstGeom prst="rect">
            <a:avLst/>
          </a:prstGeom>
        </p:spPr>
      </p:pic>
      <p:cxnSp>
        <p:nvCxnSpPr>
          <p:cNvPr id="76" name="Straight Arrow Connector 75"/>
          <p:cNvCxnSpPr/>
          <p:nvPr/>
        </p:nvCxnSpPr>
        <p:spPr>
          <a:xfrm flipH="1">
            <a:off x="1460318" y="4733302"/>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1456774" y="4524203"/>
            <a:ext cx="424307" cy="13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36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20000" y="198404"/>
            <a:ext cx="7704000" cy="5727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a:solidFill>
                  <a:schemeClr val="accent5">
                    <a:lumMod val="50000"/>
                  </a:schemeClr>
                </a:solidFill>
              </a:rPr>
              <a:t>Who is DevOps </a:t>
            </a:r>
            <a:r>
              <a:rPr lang="en-US" sz="2800" dirty="0">
                <a:solidFill>
                  <a:schemeClr val="bg1"/>
                </a:solidFill>
                <a:effectLst>
                  <a:outerShdw blurRad="38100" dist="38100" dir="2700000" algn="tl">
                    <a:srgbClr val="000000">
                      <a:alpha val="43137"/>
                    </a:srgbClr>
                  </a:outerShdw>
                </a:effectLst>
              </a:rPr>
              <a:t>Engineer ?</a:t>
            </a:r>
            <a:endParaRPr lang="en-IN" sz="2800" dirty="0">
              <a:solidFill>
                <a:schemeClr val="bg1"/>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20000" y="1139281"/>
            <a:ext cx="7704000" cy="3380100"/>
          </a:xfrm>
        </p:spPr>
        <p:txBody>
          <a:bodyPr/>
          <a:lstStyle/>
          <a:p>
            <a:pPr marL="152400" indent="0">
              <a:buNone/>
            </a:pPr>
            <a:r>
              <a:rPr lang="en-US" dirty="0"/>
              <a:t>  </a:t>
            </a:r>
            <a:endParaRPr lang="en-IN" dirty="0"/>
          </a:p>
        </p:txBody>
      </p:sp>
      <p:sp>
        <p:nvSpPr>
          <p:cNvPr id="31" name="Text Placeholder 1"/>
          <p:cNvSpPr txBox="1">
            <a:spLocks/>
          </p:cNvSpPr>
          <p:nvPr/>
        </p:nvSpPr>
        <p:spPr>
          <a:xfrm>
            <a:off x="910290" y="1538177"/>
            <a:ext cx="7319310" cy="2736111"/>
          </a:xfrm>
          <a:prstGeom prst="rect">
            <a:avLst/>
          </a:prstGeom>
          <a:gradFill flip="none" rotWithShape="1">
            <a:gsLst>
              <a:gs pos="14000">
                <a:schemeClr val="accent6">
                  <a:lumMod val="100000"/>
                </a:schemeClr>
              </a:gs>
              <a:gs pos="65000">
                <a:schemeClr val="accent6">
                  <a:lumMod val="50000"/>
                </a:schemeClr>
              </a:gs>
            </a:gsLst>
            <a:path path="circle">
              <a:fillToRect l="100000" t="100000"/>
            </a:path>
            <a:tileRect r="-100000" b="-100000"/>
          </a:gradFill>
          <a:ln w="38100" cap="flat" cmpd="sng" algn="ctr">
            <a:noFill/>
            <a:prstDash val="solid"/>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sym typeface="+mn-ea"/>
              </a:rPr>
              <a:t>A DevOps Engineer is an IT professional who works with software developers, system operators, and other production IT staff to administer code releases. </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sym typeface="+mn-ea"/>
              </a:rPr>
              <a:t>DevOps Engineer should have hard as well as soft skills to communicate and collaborate with development, testing, and operations teams. </a:t>
            </a: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sym typeface="+mn-ea"/>
              </a:rPr>
              <a:t>A DevOps engineer will work with development team staff to tackle the coding and scripting needed to connect elements of code, like libraries or software development kits.</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8263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11" name="Rectangle 110"/>
          <p:cNvSpPr/>
          <p:nvPr/>
        </p:nvSpPr>
        <p:spPr>
          <a:xfrm>
            <a:off x="8345714" y="91773"/>
            <a:ext cx="573315" cy="300113"/>
          </a:xfrm>
          <a:prstGeom prst="rect">
            <a:avLst/>
          </a:prstGeom>
          <a:solidFill>
            <a:srgbClr val="1E1E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 Placeholder 1"/>
          <p:cNvSpPr txBox="1">
            <a:spLocks/>
          </p:cNvSpPr>
          <p:nvPr/>
        </p:nvSpPr>
        <p:spPr>
          <a:xfrm>
            <a:off x="3122019" y="3271715"/>
            <a:ext cx="2899962" cy="560951"/>
          </a:xfrm>
          <a:prstGeom prst="rect">
            <a:avLst/>
          </a:pr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algn="ctr"/>
            <a:r>
              <a:rPr lang="en-US" sz="2800" dirty="0">
                <a:solidFill>
                  <a:schemeClr val="accent5">
                    <a:lumMod val="50000"/>
                  </a:schemeClr>
                </a:solidFill>
                <a:latin typeface="Cambria" panose="02040503050406030204" pitchFamily="18" charset="0"/>
                <a:ea typeface="Cambria" panose="02040503050406030204" pitchFamily="18" charset="0"/>
              </a:rPr>
              <a:t>Q &amp; A Session</a:t>
            </a:r>
            <a:endParaRPr lang="en-IN" sz="2800" dirty="0">
              <a:solidFill>
                <a:schemeClr val="accent5">
                  <a:lumMod val="50000"/>
                </a:schemeClr>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990" y="-8"/>
            <a:ext cx="3154019" cy="3154019"/>
          </a:xfrm>
          <a:prstGeom prst="rect">
            <a:avLst/>
          </a:prstGeom>
        </p:spPr>
      </p:pic>
    </p:spTree>
    <p:extLst>
      <p:ext uri="{BB962C8B-B14F-4D97-AF65-F5344CB8AC3E}">
        <p14:creationId xmlns:p14="http://schemas.microsoft.com/office/powerpoint/2010/main" val="227975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Title 2"/>
          <p:cNvSpPr>
            <a:spLocks noGrp="1"/>
          </p:cNvSpPr>
          <p:nvPr>
            <p:ph type="title"/>
          </p:nvPr>
        </p:nvSpPr>
        <p:spPr>
          <a:xfrm>
            <a:off x="720000" y="7654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000" dirty="0"/>
              <a:t>     </a:t>
            </a:r>
            <a:r>
              <a:rPr lang="en-US" sz="2000" dirty="0">
                <a:solidFill>
                  <a:schemeClr val="accent5">
                    <a:lumMod val="50000"/>
                  </a:schemeClr>
                </a:solidFill>
              </a:rPr>
              <a:t>SOFTWARE  DEVELOPMENT  LIFE  CYCLE</a:t>
            </a:r>
            <a:endParaRPr lang="en-IN" sz="2000" dirty="0">
              <a:solidFill>
                <a:schemeClr val="accent5">
                  <a:lumMod val="50000"/>
                </a:schemeClr>
              </a:solidFill>
            </a:endParaRPr>
          </a:p>
        </p:txBody>
      </p:sp>
      <p:sp>
        <p:nvSpPr>
          <p:cNvPr id="32" name="Google Shape;399;p31"/>
          <p:cNvSpPr txBox="1">
            <a:spLocks/>
          </p:cNvSpPr>
          <p:nvPr/>
        </p:nvSpPr>
        <p:spPr>
          <a:xfrm>
            <a:off x="34260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59" y="644344"/>
            <a:ext cx="814990" cy="814990"/>
          </a:xfrm>
          <a:prstGeom prst="rect">
            <a:avLst/>
          </a:prstGeom>
          <a:ln>
            <a:noFill/>
          </a:ln>
          <a:effectLst>
            <a:outerShdw blurRad="190500" algn="tl" rotWithShape="0">
              <a:srgbClr val="000000">
                <a:alpha val="70000"/>
              </a:srgbClr>
            </a:outerShdw>
          </a:effectLst>
        </p:spPr>
      </p:pic>
      <p:sp>
        <p:nvSpPr>
          <p:cNvPr id="7" name="Oval 6"/>
          <p:cNvSpPr/>
          <p:nvPr/>
        </p:nvSpPr>
        <p:spPr>
          <a:xfrm>
            <a:off x="3330828" y="1746271"/>
            <a:ext cx="2547971" cy="2547971"/>
          </a:xfrm>
          <a:prstGeom prst="ellipse">
            <a:avLst/>
          </a:prstGeom>
          <a:noFill/>
          <a:ln w="12700" cap="sq" cmpd="thickThin">
            <a:solidFill>
              <a:schemeClr val="accent6">
                <a:lumMod val="20000"/>
                <a:lumOff val="80000"/>
              </a:schemeClr>
            </a:solidFill>
            <a:prstDash val="solid"/>
            <a:beve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784177" y="2291468"/>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2" name="Rounded Rectangle 21"/>
          <p:cNvSpPr/>
          <p:nvPr/>
        </p:nvSpPr>
        <p:spPr>
          <a:xfrm>
            <a:off x="2784178" y="3260455"/>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4" name="Rounded Rectangle 23"/>
          <p:cNvSpPr/>
          <p:nvPr/>
        </p:nvSpPr>
        <p:spPr>
          <a:xfrm>
            <a:off x="5027145" y="3262980"/>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5" name="Rounded Rectangle 24"/>
          <p:cNvSpPr/>
          <p:nvPr/>
        </p:nvSpPr>
        <p:spPr>
          <a:xfrm>
            <a:off x="5027146" y="2289690"/>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Rounded Rectangle 25"/>
          <p:cNvSpPr/>
          <p:nvPr/>
        </p:nvSpPr>
        <p:spPr>
          <a:xfrm>
            <a:off x="3884606" y="4044378"/>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7" name="Rounded Rectangle 26"/>
          <p:cNvSpPr/>
          <p:nvPr/>
        </p:nvSpPr>
        <p:spPr>
          <a:xfrm>
            <a:off x="3896454" y="1559071"/>
            <a:ext cx="1374787" cy="388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6" name="Google Shape;399;p31"/>
          <p:cNvSpPr txBox="1">
            <a:spLocks/>
          </p:cNvSpPr>
          <p:nvPr/>
        </p:nvSpPr>
        <p:spPr>
          <a:xfrm>
            <a:off x="4066085" y="1432074"/>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PLANNING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17" name="Google Shape;399;p31"/>
          <p:cNvSpPr txBox="1">
            <a:spLocks/>
          </p:cNvSpPr>
          <p:nvPr/>
        </p:nvSpPr>
        <p:spPr>
          <a:xfrm>
            <a:off x="2810863" y="2177720"/>
            <a:ext cx="1394702"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DEPLOYMENT</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18" name="Google Shape;399;p31"/>
          <p:cNvSpPr txBox="1">
            <a:spLocks/>
          </p:cNvSpPr>
          <p:nvPr/>
        </p:nvSpPr>
        <p:spPr>
          <a:xfrm>
            <a:off x="5251823" y="2177720"/>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DEFINING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19" name="Google Shape;399;p31"/>
          <p:cNvSpPr txBox="1">
            <a:spLocks/>
          </p:cNvSpPr>
          <p:nvPr/>
        </p:nvSpPr>
        <p:spPr>
          <a:xfrm>
            <a:off x="5200580" y="3149130"/>
            <a:ext cx="1114315"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DESIGNING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20" name="Google Shape;399;p31"/>
          <p:cNvSpPr txBox="1">
            <a:spLocks/>
          </p:cNvSpPr>
          <p:nvPr/>
        </p:nvSpPr>
        <p:spPr>
          <a:xfrm>
            <a:off x="3043576" y="3149130"/>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TESTING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21" name="Google Shape;399;p31"/>
          <p:cNvSpPr txBox="1">
            <a:spLocks/>
          </p:cNvSpPr>
          <p:nvPr/>
        </p:nvSpPr>
        <p:spPr>
          <a:xfrm>
            <a:off x="4092332" y="3933053"/>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BUILDING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858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925" y="909489"/>
            <a:ext cx="7143750" cy="4762500"/>
          </a:xfrm>
          <a:prstGeom prst="rect">
            <a:avLst/>
          </a:prstGeom>
        </p:spPr>
      </p:pic>
      <p:sp>
        <p:nvSpPr>
          <p:cNvPr id="3" name="Title 2"/>
          <p:cNvSpPr>
            <a:spLocks noGrp="1"/>
          </p:cNvSpPr>
          <p:nvPr>
            <p:ph type="title"/>
          </p:nvPr>
        </p:nvSpPr>
        <p:spPr>
          <a:xfrm>
            <a:off x="720000" y="9094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1800" dirty="0">
                <a:solidFill>
                  <a:schemeClr val="accent5">
                    <a:lumMod val="50000"/>
                  </a:schemeClr>
                </a:solidFill>
              </a:rPr>
              <a:t>SOFTWARE  DEVELOPMENT  LIFE  CYCLE  </a:t>
            </a:r>
            <a:r>
              <a:rPr lang="en-US" sz="2400" dirty="0">
                <a:solidFill>
                  <a:schemeClr val="bg1"/>
                </a:solidFill>
                <a:effectLst>
                  <a:outerShdw blurRad="38100" dist="38100" dir="2700000" algn="tl">
                    <a:srgbClr val="000000">
                      <a:alpha val="43137"/>
                    </a:srgbClr>
                  </a:outerShdw>
                </a:effectLst>
              </a:rPr>
              <a:t>MODELS</a:t>
            </a:r>
            <a:endParaRPr lang="en-IN" sz="2400" dirty="0">
              <a:solidFill>
                <a:schemeClr val="bg1"/>
              </a:solidFill>
              <a:effectLst>
                <a:outerShdw blurRad="38100" dist="38100" dir="2700000" algn="tl">
                  <a:srgbClr val="000000">
                    <a:alpha val="43137"/>
                  </a:srgbClr>
                </a:outerShdw>
              </a:effectLst>
            </a:endParaRPr>
          </a:p>
        </p:txBody>
      </p:sp>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sp>
        <p:nvSpPr>
          <p:cNvPr id="16" name="Google Shape;399;p31"/>
          <p:cNvSpPr txBox="1">
            <a:spLocks/>
          </p:cNvSpPr>
          <p:nvPr/>
        </p:nvSpPr>
        <p:spPr>
          <a:xfrm>
            <a:off x="5674876" y="1913995"/>
            <a:ext cx="1336647"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4">
                    <a:lumMod val="75000"/>
                  </a:schemeClr>
                </a:solidFill>
                <a:latin typeface="Cambria" panose="02040503050406030204" pitchFamily="18" charset="0"/>
                <a:ea typeface="Cambria" panose="02040503050406030204" pitchFamily="18" charset="0"/>
              </a:rPr>
              <a:t>WATERFALL</a:t>
            </a:r>
          </a:p>
          <a:p>
            <a:r>
              <a:rPr lang="en-US" sz="1400" spc="-1" dirty="0">
                <a:solidFill>
                  <a:schemeClr val="accent4">
                    <a:lumMod val="75000"/>
                  </a:schemeClr>
                </a:solidFill>
                <a:latin typeface="Cambria" panose="02040503050406030204" pitchFamily="18" charset="0"/>
                <a:ea typeface="Cambria" panose="02040503050406030204" pitchFamily="18" charset="0"/>
              </a:rPr>
              <a:t>MODEL</a:t>
            </a:r>
            <a:endParaRPr lang="en-US" sz="1400" dirty="0">
              <a:solidFill>
                <a:schemeClr val="accent4">
                  <a:lumMod val="75000"/>
                </a:schemeClr>
              </a:solidFill>
              <a:latin typeface="Cambria" panose="02040503050406030204" pitchFamily="18" charset="0"/>
              <a:ea typeface="Cambria" panose="02040503050406030204" pitchFamily="18" charset="0"/>
            </a:endParaRPr>
          </a:p>
        </p:txBody>
      </p:sp>
      <p:sp>
        <p:nvSpPr>
          <p:cNvPr id="23" name="Google Shape;399;p31"/>
          <p:cNvSpPr txBox="1">
            <a:spLocks/>
          </p:cNvSpPr>
          <p:nvPr/>
        </p:nvSpPr>
        <p:spPr>
          <a:xfrm>
            <a:off x="5674875" y="3671995"/>
            <a:ext cx="1336647"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rgbClr val="FF8C19"/>
                </a:solidFill>
                <a:latin typeface="Cambria" panose="02040503050406030204" pitchFamily="18" charset="0"/>
                <a:ea typeface="Cambria" panose="02040503050406030204" pitchFamily="18" charset="0"/>
              </a:rPr>
              <a:t>AGILE</a:t>
            </a:r>
          </a:p>
          <a:p>
            <a:r>
              <a:rPr lang="en-US" sz="1400" spc="-1" dirty="0">
                <a:solidFill>
                  <a:srgbClr val="FF8C19"/>
                </a:solidFill>
                <a:latin typeface="Cambria" panose="02040503050406030204" pitchFamily="18" charset="0"/>
                <a:ea typeface="Cambria" panose="02040503050406030204" pitchFamily="18" charset="0"/>
              </a:rPr>
              <a:t>MODEL</a:t>
            </a:r>
            <a:endParaRPr lang="en-US" sz="1400" dirty="0">
              <a:solidFill>
                <a:srgbClr val="FF8C19"/>
              </a:solidFill>
              <a:latin typeface="Cambria" panose="02040503050406030204" pitchFamily="18" charset="0"/>
              <a:ea typeface="Cambria" panose="02040503050406030204" pitchFamily="18" charset="0"/>
            </a:endParaRPr>
          </a:p>
        </p:txBody>
      </p:sp>
      <p:sp>
        <p:nvSpPr>
          <p:cNvPr id="28" name="Google Shape;399;p31"/>
          <p:cNvSpPr txBox="1">
            <a:spLocks/>
          </p:cNvSpPr>
          <p:nvPr/>
        </p:nvSpPr>
        <p:spPr>
          <a:xfrm>
            <a:off x="2339344" y="2858946"/>
            <a:ext cx="1273866" cy="7410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800" spc="-1" dirty="0">
                <a:solidFill>
                  <a:schemeClr val="accent6">
                    <a:lumMod val="75000"/>
                  </a:schemeClr>
                </a:solidFill>
                <a:latin typeface="Cambria" panose="02040503050406030204" pitchFamily="18" charset="0"/>
                <a:ea typeface="Cambria" panose="02040503050406030204" pitchFamily="18" charset="0"/>
              </a:rPr>
              <a:t>  S D L C</a:t>
            </a:r>
          </a:p>
          <a:p>
            <a:r>
              <a:rPr lang="en-US" sz="1800" spc="-1" dirty="0">
                <a:solidFill>
                  <a:schemeClr val="accent6">
                    <a:lumMod val="75000"/>
                  </a:schemeClr>
                </a:solidFill>
                <a:latin typeface="Cambria" panose="02040503050406030204" pitchFamily="18" charset="0"/>
                <a:ea typeface="Cambria" panose="02040503050406030204" pitchFamily="18" charset="0"/>
              </a:rPr>
              <a:t>MODELS</a:t>
            </a:r>
            <a:endParaRPr lang="en-US" sz="1800" dirty="0">
              <a:solidFill>
                <a:schemeClr val="accent6">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310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5" name="Rounded Rectangle 24"/>
          <p:cNvSpPr/>
          <p:nvPr/>
        </p:nvSpPr>
        <p:spPr>
          <a:xfrm>
            <a:off x="2041838" y="4000830"/>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8" name="Bent Arrow 37"/>
          <p:cNvSpPr/>
          <p:nvPr/>
        </p:nvSpPr>
        <p:spPr>
          <a:xfrm rot="5400000">
            <a:off x="3546312" y="3806948"/>
            <a:ext cx="313770" cy="255456"/>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24" name="Rounded Rectangle 23"/>
          <p:cNvSpPr/>
          <p:nvPr/>
        </p:nvSpPr>
        <p:spPr>
          <a:xfrm>
            <a:off x="1797294" y="3515282"/>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7" name="Bent Arrow 36"/>
          <p:cNvSpPr/>
          <p:nvPr/>
        </p:nvSpPr>
        <p:spPr>
          <a:xfrm rot="5400000">
            <a:off x="3329647" y="3316706"/>
            <a:ext cx="313770" cy="255456"/>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21" name="Rounded Rectangle 20"/>
          <p:cNvSpPr/>
          <p:nvPr/>
        </p:nvSpPr>
        <p:spPr>
          <a:xfrm>
            <a:off x="1566926" y="3036814"/>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6" name="Bent Arrow 35"/>
          <p:cNvSpPr/>
          <p:nvPr/>
        </p:nvSpPr>
        <p:spPr>
          <a:xfrm rot="5400000">
            <a:off x="3092044" y="2826464"/>
            <a:ext cx="313770" cy="255456"/>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19" name="Rounded Rectangle 18"/>
          <p:cNvSpPr/>
          <p:nvPr/>
        </p:nvSpPr>
        <p:spPr>
          <a:xfrm>
            <a:off x="1329470" y="2551255"/>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6" name="Bent Arrow 25"/>
          <p:cNvSpPr/>
          <p:nvPr/>
        </p:nvSpPr>
        <p:spPr>
          <a:xfrm rot="5400000">
            <a:off x="2837759" y="2376944"/>
            <a:ext cx="313770" cy="255456"/>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18" name="Rounded Rectangle 17"/>
          <p:cNvSpPr/>
          <p:nvPr/>
        </p:nvSpPr>
        <p:spPr>
          <a:xfrm>
            <a:off x="1092014" y="2072792"/>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 name="Bent Arrow 4"/>
          <p:cNvSpPr/>
          <p:nvPr/>
        </p:nvSpPr>
        <p:spPr>
          <a:xfrm rot="5400000">
            <a:off x="2582303" y="1868477"/>
            <a:ext cx="313770" cy="255456"/>
          </a:xfrm>
          <a:prstGeom prst="ben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3" name="Title 2"/>
          <p:cNvSpPr>
            <a:spLocks noGrp="1"/>
          </p:cNvSpPr>
          <p:nvPr>
            <p:ph type="title"/>
          </p:nvPr>
        </p:nvSpPr>
        <p:spPr>
          <a:xfrm>
            <a:off x="720000" y="765489"/>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000" dirty="0"/>
              <a:t>     </a:t>
            </a:r>
            <a:r>
              <a:rPr lang="en-US" sz="2000" dirty="0">
                <a:solidFill>
                  <a:schemeClr val="accent5">
                    <a:lumMod val="50000"/>
                  </a:schemeClr>
                </a:solidFill>
              </a:rPr>
              <a:t>WATERFALL  MODEL</a:t>
            </a:r>
            <a:endParaRPr lang="en-IN" sz="2000" dirty="0">
              <a:solidFill>
                <a:schemeClr val="accent5">
                  <a:lumMod val="50000"/>
                </a:schemeClr>
              </a:solidFill>
            </a:endParaRPr>
          </a:p>
        </p:txBody>
      </p:sp>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sp>
        <p:nvSpPr>
          <p:cNvPr id="27" name="Rounded Rectangle 26"/>
          <p:cNvSpPr/>
          <p:nvPr/>
        </p:nvSpPr>
        <p:spPr>
          <a:xfrm>
            <a:off x="854558" y="1587250"/>
            <a:ext cx="1841106" cy="38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Google Shape;399;p31"/>
          <p:cNvSpPr txBox="1">
            <a:spLocks/>
          </p:cNvSpPr>
          <p:nvPr/>
        </p:nvSpPr>
        <p:spPr>
          <a:xfrm>
            <a:off x="1030490" y="1454972"/>
            <a:ext cx="159497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REQUIREMENTS</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35" name="Google Shape;399;p31"/>
          <p:cNvSpPr txBox="1">
            <a:spLocks/>
          </p:cNvSpPr>
          <p:nvPr/>
        </p:nvSpPr>
        <p:spPr>
          <a:xfrm>
            <a:off x="4331119" y="1850298"/>
            <a:ext cx="3736800" cy="1892222"/>
          </a:xfrm>
          <a:prstGeom prst="rect">
            <a:avLst/>
          </a:prstGeom>
          <a:gradFill>
            <a:gsLst>
              <a:gs pos="14000">
                <a:schemeClr val="accent6">
                  <a:lumMod val="100000"/>
                </a:schemeClr>
              </a:gs>
              <a:gs pos="65000">
                <a:schemeClr val="accent6">
                  <a:lumMod val="50000"/>
                </a:schemeClr>
              </a:gs>
            </a:gsLst>
            <a:path path="circle">
              <a:fillToRect l="100000" t="100000"/>
            </a:path>
          </a:gradFill>
          <a:ln w="28575">
            <a:noFill/>
            <a:prstDash val="sys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algn="ctr"/>
            <a:r>
              <a:rPr lang="en-US" sz="1300" dirty="0">
                <a:latin typeface="Cambria" panose="02040503050406030204" pitchFamily="18" charset="0"/>
                <a:ea typeface="Cambria" panose="02040503050406030204" pitchFamily="18" charset="0"/>
              </a:rPr>
              <a:t>Waterfall approach was first SDLC Model to </a:t>
            </a:r>
          </a:p>
          <a:p>
            <a:pPr algn="ctr"/>
            <a:r>
              <a:rPr lang="en-US" sz="1300" dirty="0">
                <a:latin typeface="Cambria" panose="02040503050406030204" pitchFamily="18" charset="0"/>
                <a:ea typeface="Cambria" panose="02040503050406030204" pitchFamily="18" charset="0"/>
              </a:rPr>
              <a:t>be used widely in S/W engineering to ensure </a:t>
            </a:r>
          </a:p>
          <a:p>
            <a:pPr algn="ctr"/>
            <a:r>
              <a:rPr lang="en-US" sz="1300" dirty="0">
                <a:latin typeface="Cambria" panose="02040503050406030204" pitchFamily="18" charset="0"/>
                <a:ea typeface="Cambria" panose="02040503050406030204" pitchFamily="18" charset="0"/>
              </a:rPr>
              <a:t>success of the project. </a:t>
            </a:r>
            <a:br>
              <a:rPr lang="en-US" sz="1300" dirty="0">
                <a:latin typeface="Cambria" panose="02040503050406030204" pitchFamily="18" charset="0"/>
                <a:ea typeface="Cambria" panose="02040503050406030204" pitchFamily="18" charset="0"/>
              </a:rPr>
            </a:br>
            <a:br>
              <a:rPr lang="en-US" sz="1300" dirty="0">
                <a:latin typeface="Cambria" panose="02040503050406030204" pitchFamily="18" charset="0"/>
                <a:ea typeface="Cambria" panose="02040503050406030204" pitchFamily="18" charset="0"/>
              </a:rPr>
            </a:br>
            <a:r>
              <a:rPr lang="en-US" sz="1300" dirty="0">
                <a:latin typeface="Cambria" panose="02040503050406030204" pitchFamily="18" charset="0"/>
                <a:ea typeface="Cambria" panose="02040503050406030204" pitchFamily="18" charset="0"/>
              </a:rPr>
              <a:t>In “The Waterfall “ approach , the whole </a:t>
            </a:r>
          </a:p>
          <a:p>
            <a:pPr algn="ctr"/>
            <a:r>
              <a:rPr lang="en-US" sz="1300" dirty="0">
                <a:latin typeface="Cambria" panose="02040503050406030204" pitchFamily="18" charset="0"/>
                <a:ea typeface="Cambria" panose="02040503050406030204" pitchFamily="18" charset="0"/>
              </a:rPr>
              <a:t>process of software development is divided </a:t>
            </a:r>
          </a:p>
          <a:p>
            <a:pPr algn="ctr"/>
            <a:r>
              <a:rPr lang="en-US" sz="1300" dirty="0">
                <a:latin typeface="Cambria" panose="02040503050406030204" pitchFamily="18" charset="0"/>
                <a:ea typeface="Cambria" panose="02040503050406030204" pitchFamily="18" charset="0"/>
              </a:rPr>
              <a:t>into  separated phases mentioned below</a:t>
            </a:r>
            <a:br>
              <a:rPr lang="en-US" sz="1300" dirty="0">
                <a:latin typeface="Cambria" panose="02040503050406030204" pitchFamily="18" charset="0"/>
                <a:ea typeface="Cambria" panose="02040503050406030204" pitchFamily="18" charset="0"/>
              </a:rPr>
            </a:br>
            <a:endParaRPr lang="en-US" sz="1300" dirty="0">
              <a:solidFill>
                <a:schemeClr val="accent3">
                  <a:lumMod val="60000"/>
                  <a:lumOff val="40000"/>
                </a:schemeClr>
              </a:solidFill>
              <a:latin typeface="Cambria" panose="02040503050406030204" pitchFamily="18" charset="0"/>
              <a:ea typeface="Cambria" panose="02040503050406030204" pitchFamily="18" charset="0"/>
            </a:endParaRPr>
          </a:p>
        </p:txBody>
      </p:sp>
      <p:sp>
        <p:nvSpPr>
          <p:cNvPr id="17" name="Google Shape;399;p31"/>
          <p:cNvSpPr txBox="1">
            <a:spLocks/>
          </p:cNvSpPr>
          <p:nvPr/>
        </p:nvSpPr>
        <p:spPr>
          <a:xfrm>
            <a:off x="1604058" y="1959994"/>
            <a:ext cx="831631"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DESIGN</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20" name="Google Shape;399;p31"/>
          <p:cNvSpPr txBox="1">
            <a:spLocks/>
          </p:cNvSpPr>
          <p:nvPr/>
        </p:nvSpPr>
        <p:spPr>
          <a:xfrm>
            <a:off x="1565620" y="2436430"/>
            <a:ext cx="1556054"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DEVELOPMENT</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30" name="Google Shape;399;p31"/>
          <p:cNvSpPr txBox="1">
            <a:spLocks/>
          </p:cNvSpPr>
          <p:nvPr/>
        </p:nvSpPr>
        <p:spPr>
          <a:xfrm>
            <a:off x="2065286" y="2912959"/>
            <a:ext cx="105503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TESTING</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31" name="Google Shape;399;p31"/>
          <p:cNvSpPr txBox="1">
            <a:spLocks/>
          </p:cNvSpPr>
          <p:nvPr/>
        </p:nvSpPr>
        <p:spPr>
          <a:xfrm>
            <a:off x="2106635" y="3395636"/>
            <a:ext cx="1394702"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DEPLOYMENT</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
        <p:nvSpPr>
          <p:cNvPr id="34" name="Google Shape;399;p31"/>
          <p:cNvSpPr txBox="1">
            <a:spLocks/>
          </p:cNvSpPr>
          <p:nvPr/>
        </p:nvSpPr>
        <p:spPr>
          <a:xfrm>
            <a:off x="2270035" y="3879433"/>
            <a:ext cx="1540647"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1400" spc="-1" dirty="0">
                <a:solidFill>
                  <a:schemeClr val="accent5">
                    <a:lumMod val="50000"/>
                  </a:schemeClr>
                </a:solidFill>
                <a:latin typeface="Cambria" panose="02040503050406030204" pitchFamily="18" charset="0"/>
                <a:ea typeface="Cambria" panose="02040503050406030204" pitchFamily="18" charset="0"/>
              </a:rPr>
              <a:t>MAINTENANCE</a:t>
            </a:r>
            <a:endParaRPr lang="en-US" sz="1400" dirty="0">
              <a:solidFill>
                <a:schemeClr val="accent5">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694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2" name="Google Shape;399;p31"/>
          <p:cNvSpPr txBox="1">
            <a:spLocks/>
          </p:cNvSpPr>
          <p:nvPr/>
        </p:nvSpPr>
        <p:spPr>
          <a:xfrm>
            <a:off x="3296410" y="62758"/>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sp>
        <p:nvSpPr>
          <p:cNvPr id="35" name="Google Shape;399;p31"/>
          <p:cNvSpPr txBox="1">
            <a:spLocks/>
          </p:cNvSpPr>
          <p:nvPr/>
        </p:nvSpPr>
        <p:spPr>
          <a:xfrm>
            <a:off x="720456" y="1180800"/>
            <a:ext cx="7703544" cy="3405600"/>
          </a:xfrm>
          <a:prstGeom prst="rect">
            <a:avLst/>
          </a:prstGeom>
          <a:gradFill>
            <a:gsLst>
              <a:gs pos="14000">
                <a:schemeClr val="accent6">
                  <a:lumMod val="100000"/>
                </a:schemeClr>
              </a:gs>
              <a:gs pos="65000">
                <a:schemeClr val="accent6">
                  <a:lumMod val="50000"/>
                </a:schemeClr>
              </a:gs>
            </a:gsLst>
            <a:path path="circle">
              <a:fillToRect l="100000" t="100000"/>
            </a:path>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algn="ctr"/>
            <a:r>
              <a:rPr lang="en-US" sz="1200" dirty="0">
                <a:latin typeface="Cambria" panose="02040503050406030204" pitchFamily="18" charset="0"/>
                <a:ea typeface="Cambria" panose="02040503050406030204" pitchFamily="18" charset="0"/>
              </a:rPr>
              <a:t>In this Waterfall model , typically , the outcome of one phase act as the </a:t>
            </a:r>
          </a:p>
          <a:p>
            <a:pPr algn="ctr"/>
            <a:r>
              <a:rPr lang="en-US" sz="1200" dirty="0">
                <a:latin typeface="Cambria" panose="02040503050406030204" pitchFamily="18" charset="0"/>
                <a:ea typeface="Cambria" panose="02040503050406030204" pitchFamily="18" charset="0"/>
              </a:rPr>
              <a:t>input for the next phase sequentially.</a:t>
            </a:r>
            <a:endParaRPr lang="en-US" sz="1200" dirty="0">
              <a:solidFill>
                <a:schemeClr val="accent3">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147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 Placeholder 1"/>
          <p:cNvSpPr>
            <a:spLocks noGrp="1"/>
          </p:cNvSpPr>
          <p:nvPr>
            <p:ph type="body" idx="1"/>
          </p:nvPr>
        </p:nvSpPr>
        <p:spPr>
          <a:xfrm>
            <a:off x="719999" y="1262301"/>
            <a:ext cx="7705621" cy="3852399"/>
          </a:xfrm>
          <a:gradFill flip="none" rotWithShape="1">
            <a:gsLst>
              <a:gs pos="14000">
                <a:schemeClr val="accent6">
                  <a:lumMod val="100000"/>
                </a:schemeClr>
              </a:gs>
              <a:gs pos="65000">
                <a:schemeClr val="accent6">
                  <a:lumMod val="50000"/>
                </a:schemeClr>
              </a:gs>
            </a:gsLst>
            <a:path path="circle">
              <a:fillToRect l="100000" t="100000"/>
            </a:path>
            <a:tileRect r="-100000" b="-100000"/>
          </a:gradFill>
          <a:ln>
            <a:noFill/>
          </a:ln>
        </p:spPr>
        <p:style>
          <a:lnRef idx="3">
            <a:schemeClr val="lt1"/>
          </a:lnRef>
          <a:fillRef idx="1">
            <a:schemeClr val="accent6"/>
          </a:fillRef>
          <a:effectRef idx="1">
            <a:schemeClr val="accent6"/>
          </a:effectRef>
          <a:fontRef idx="minor">
            <a:schemeClr val="lt1"/>
          </a:fontRef>
        </p:style>
        <p:txBody>
          <a:bodyPr/>
          <a:lstStyle/>
          <a:p>
            <a:pPr marL="0" marR="30480" indent="0">
              <a:lnSpc>
                <a:spcPct val="110000"/>
              </a:lnSpc>
              <a:spcBef>
                <a:spcPts val="600"/>
              </a:spcBef>
              <a:spcAft>
                <a:spcPts val="720"/>
              </a:spcAft>
              <a:buNone/>
            </a:pPr>
            <a:endParaRPr lang="en-US" sz="9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900" dirty="0">
              <a:latin typeface="Cambria" panose="02040503050406030204" pitchFamily="18" charset="0"/>
              <a:ea typeface="Cambria" panose="02040503050406030204" pitchFamily="18" charset="0"/>
            </a:endParaRPr>
          </a:p>
          <a:p>
            <a:pPr marL="0" marR="30480" indent="0">
              <a:lnSpc>
                <a:spcPct val="110000"/>
              </a:lnSpc>
              <a:spcBef>
                <a:spcPts val="600"/>
              </a:spcBef>
              <a:spcAft>
                <a:spcPts val="720"/>
              </a:spcAft>
              <a:buNone/>
            </a:pPr>
            <a:endParaRPr lang="en-US" sz="900" dirty="0">
              <a:latin typeface="Cambria" panose="02040503050406030204" pitchFamily="18" charset="0"/>
              <a:ea typeface="Cambria" panose="02040503050406030204" pitchFamily="18" charset="0"/>
            </a:endParaRPr>
          </a:p>
          <a:p>
            <a:pPr marL="0" marR="30480" indent="0">
              <a:spcBef>
                <a:spcPts val="600"/>
              </a:spcBef>
              <a:spcAft>
                <a:spcPts val="720"/>
              </a:spcAft>
              <a:buNone/>
            </a:pPr>
            <a:r>
              <a:rPr lang="en-US" sz="900" dirty="0">
                <a:latin typeface="Cambria" panose="02040503050406030204" pitchFamily="18" charset="0"/>
                <a:ea typeface="Cambria" panose="02040503050406030204" pitchFamily="18" charset="0"/>
              </a:rPr>
              <a:t>The disadvantage of Waterfall development is that it does not allow much reflection or revision. Once an application is in the testing stage, it is very difficult to go back and change something that was not well documented or thought upon in  the concept stage.</a:t>
            </a:r>
          </a:p>
          <a:p>
            <a:pPr marL="0" marR="30480" indent="0">
              <a:spcBef>
                <a:spcPts val="600"/>
              </a:spcBef>
              <a:spcAft>
                <a:spcPts val="720"/>
              </a:spcAft>
              <a:buNone/>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The Major disadvantages of the Waterfall model are as follows : </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No working Software is produced until late during the life cycle.</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High amount of risk and uncertainty.</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Not a good model for Complex and Object Oriented Projects.</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Poor model for long and ongoing projects.</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Not suitable for the projects where requirements are at a moderate to high risk of changing. So, risk and uncertainty is high with this process model.</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It is difficult to measure progress within stages.</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Cannot accommodate changing requirements.</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Adjusting scope during the life cycle can end a project.</a:t>
            </a:r>
          </a:p>
          <a:p>
            <a:pPr marL="285750" marR="30480" indent="-285750">
              <a:spcBef>
                <a:spcPts val="600"/>
              </a:spcBef>
              <a:spcAft>
                <a:spcPts val="720"/>
              </a:spcAft>
              <a:buFont typeface="Wingdings" panose="05000000000000000000" pitchFamily="2" charset="2"/>
              <a:buChar char="v"/>
            </a:pPr>
            <a:r>
              <a:rPr lang="en-US" sz="900" kern="100" spc="30" dirty="0">
                <a:solidFill>
                  <a:schemeClr val="accent3">
                    <a:lumMod val="20000"/>
                    <a:lumOff val="80000"/>
                  </a:schemeClr>
                </a:solidFill>
                <a:latin typeface="Cambria" panose="02040503050406030204" pitchFamily="18" charset="0"/>
                <a:ea typeface="Cambria" panose="02040503050406030204" pitchFamily="18" charset="0"/>
              </a:rPr>
              <a:t>Integration is done as a “Big bang” at the very end, which doesn’t allow identifying any technological or business bottleneck or challenges early.</a:t>
            </a:r>
          </a:p>
          <a:p>
            <a:pPr marL="285750" marR="30480" indent="-285750">
              <a:lnSpc>
                <a:spcPct val="110000"/>
              </a:lnSpc>
              <a:spcBef>
                <a:spcPts val="600"/>
              </a:spcBef>
              <a:spcAft>
                <a:spcPts val="720"/>
              </a:spcAft>
              <a:buFont typeface="Wingdings" panose="05000000000000000000" pitchFamily="2" charset="2"/>
              <a:buChar char="v"/>
            </a:pPr>
            <a:endParaRPr lang="en-US" sz="9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US" sz="900" kern="100" spc="30" dirty="0">
              <a:solidFill>
                <a:schemeClr val="accent3">
                  <a:lumMod val="20000"/>
                  <a:lumOff val="80000"/>
                </a:schemeClr>
              </a:solidFill>
              <a:latin typeface="Cambria" panose="02040503050406030204" pitchFamily="18" charset="0"/>
              <a:ea typeface="Cambria" panose="02040503050406030204" pitchFamily="18" charset="0"/>
            </a:endParaRPr>
          </a:p>
          <a:p>
            <a:pPr marL="285750" marR="30480" indent="-285750">
              <a:lnSpc>
                <a:spcPct val="110000"/>
              </a:lnSpc>
              <a:spcBef>
                <a:spcPts val="600"/>
              </a:spcBef>
              <a:spcAft>
                <a:spcPts val="720"/>
              </a:spcAft>
              <a:buFont typeface="Wingdings" panose="05000000000000000000" pitchFamily="2" charset="2"/>
              <a:buChar char="v"/>
            </a:pPr>
            <a:endParaRPr lang="en-IN" sz="900" kern="100" spc="30" dirty="0">
              <a:solidFill>
                <a:schemeClr val="accent3">
                  <a:lumMod val="20000"/>
                  <a:lumOff val="80000"/>
                </a:schemeClr>
              </a:solidFill>
              <a:latin typeface="Cambria" panose="02040503050406030204" pitchFamily="18" charset="0"/>
              <a:ea typeface="Cambria" panose="02040503050406030204" pitchFamily="18" charset="0"/>
            </a:endParaRPr>
          </a:p>
        </p:txBody>
      </p:sp>
      <p:sp>
        <p:nvSpPr>
          <p:cNvPr id="32" name="Google Shape;399;p31"/>
          <p:cNvSpPr txBox="1">
            <a:spLocks/>
          </p:cNvSpPr>
          <p:nvPr/>
        </p:nvSpPr>
        <p:spPr>
          <a:xfrm>
            <a:off x="3296410" y="-2042"/>
            <a:ext cx="2773190" cy="625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n-US" sz="2000" spc="-1" dirty="0">
                <a:solidFill>
                  <a:schemeClr val="accent3">
                    <a:lumMod val="60000"/>
                    <a:lumOff val="40000"/>
                  </a:schemeClr>
                </a:solidFill>
                <a:latin typeface="Calibri" panose="020F0502020204030204"/>
                <a:ea typeface="Microsoft YaHei" panose="020B0503020204020204" charset="-122"/>
              </a:rPr>
              <a:t>DevOps – Journey Start</a:t>
            </a:r>
            <a:endParaRPr lang="en-US" sz="2000" dirty="0">
              <a:solidFill>
                <a:schemeClr val="accent3">
                  <a:lumMod val="60000"/>
                  <a:lumOff val="40000"/>
                </a:schemeClr>
              </a:solidFill>
            </a:endParaRPr>
          </a:p>
        </p:txBody>
      </p:sp>
      <p:sp>
        <p:nvSpPr>
          <p:cNvPr id="8" name="Title 2"/>
          <p:cNvSpPr>
            <a:spLocks noGrp="1"/>
          </p:cNvSpPr>
          <p:nvPr>
            <p:ph type="title"/>
          </p:nvPr>
        </p:nvSpPr>
        <p:spPr>
          <a:xfrm>
            <a:off x="720000" y="656704"/>
            <a:ext cx="7704000" cy="572700"/>
          </a:xfrm>
          <a:gradFill>
            <a:gsLst>
              <a:gs pos="43000">
                <a:schemeClr val="accent2">
                  <a:tint val="100000"/>
                  <a:shade val="100000"/>
                  <a:satMod val="130000"/>
                  <a:lumMod val="100000"/>
                </a:schemeClr>
              </a:gs>
              <a:gs pos="100000">
                <a:schemeClr val="accent2">
                  <a:tint val="50000"/>
                  <a:shade val="100000"/>
                  <a:satMod val="350000"/>
                </a:schemeClr>
              </a:gs>
            </a:gsLst>
          </a:gradFill>
        </p:spPr>
        <p:style>
          <a:lnRef idx="0">
            <a:schemeClr val="accent2"/>
          </a:lnRef>
          <a:fillRef idx="3">
            <a:schemeClr val="accent2"/>
          </a:fillRef>
          <a:effectRef idx="3">
            <a:schemeClr val="accent2"/>
          </a:effectRef>
          <a:fontRef idx="minor">
            <a:schemeClr val="lt1"/>
          </a:fontRef>
        </p:style>
        <p:txBody>
          <a:bodyPr/>
          <a:lstStyle/>
          <a:p>
            <a:pPr algn="ctr"/>
            <a:r>
              <a:rPr lang="en-US" sz="2400" dirty="0">
                <a:effectLst>
                  <a:outerShdw blurRad="38100" dist="38100" dir="2700000" algn="tl">
                    <a:srgbClr val="000000">
                      <a:alpha val="43137"/>
                    </a:srgbClr>
                  </a:outerShdw>
                </a:effectLst>
              </a:rPr>
              <a:t>     </a:t>
            </a:r>
            <a:r>
              <a:rPr lang="en-US" sz="2400" dirty="0">
                <a:solidFill>
                  <a:schemeClr val="accent5">
                    <a:lumMod val="50000"/>
                  </a:schemeClr>
                </a:solidFill>
              </a:rPr>
              <a:t>WATERFALL  MODEL  :  </a:t>
            </a:r>
            <a:r>
              <a:rPr lang="en-US" sz="2400" dirty="0">
                <a:solidFill>
                  <a:schemeClr val="bg1"/>
                </a:solidFill>
                <a:effectLst>
                  <a:outerShdw blurRad="38100" dist="38100" dir="2700000" algn="tl">
                    <a:srgbClr val="000000">
                      <a:alpha val="43137"/>
                    </a:srgbClr>
                  </a:outerShdw>
                </a:effectLst>
              </a:rPr>
              <a:t>DISADVANTAGES</a:t>
            </a:r>
            <a:endParaRPr lang="en-IN" sz="24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9052414"/>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8C08D1DDCE714185EF6F5BE11ABE6D" ma:contentTypeVersion="12" ma:contentTypeDescription="Create a new document." ma:contentTypeScope="" ma:versionID="c83196dc2702b078ca2a4f703ea0366e">
  <xsd:schema xmlns:xsd="http://www.w3.org/2001/XMLSchema" xmlns:xs="http://www.w3.org/2001/XMLSchema" xmlns:p="http://schemas.microsoft.com/office/2006/metadata/properties" xmlns:ns2="6aa71853-8db4-4e58-8f9b-fc95a58dbc85" xmlns:ns3="8ca10d90-c3a3-4d12-808a-46ff0ba6b3c3" targetNamespace="http://schemas.microsoft.com/office/2006/metadata/properties" ma:root="true" ma:fieldsID="3bf50c54f73dc218c681dbedfb65b761" ns2:_="" ns3:_="">
    <xsd:import namespace="6aa71853-8db4-4e58-8f9b-fc95a58dbc85"/>
    <xsd:import namespace="8ca10d90-c3a3-4d12-808a-46ff0ba6b3c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71853-8db4-4e58-8f9b-fc95a58db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c1cbaa5-bfb8-4182-abb7-5e30e106b71e"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a10d90-c3a3-4d12-808a-46ff0ba6b3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8c3fc5d-7660-4ea2-9d9e-d83965426e09}" ma:internalName="TaxCatchAll" ma:showField="CatchAllData" ma:web="8ca10d90-c3a3-4d12-808a-46ff0ba6b3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ca10d90-c3a3-4d12-808a-46ff0ba6b3c3" xsi:nil="true"/>
    <lcf76f155ced4ddcb4097134ff3c332f xmlns="6aa71853-8db4-4e58-8f9b-fc95a58dbc8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3269B5-AFB5-4ABF-9D5F-C56E1746154F}"/>
</file>

<file path=customXml/itemProps2.xml><?xml version="1.0" encoding="utf-8"?>
<ds:datastoreItem xmlns:ds="http://schemas.openxmlformats.org/officeDocument/2006/customXml" ds:itemID="{B89E7ACC-CA38-4FBC-8092-3923F7C22961}"/>
</file>

<file path=customXml/itemProps3.xml><?xml version="1.0" encoding="utf-8"?>
<ds:datastoreItem xmlns:ds="http://schemas.openxmlformats.org/officeDocument/2006/customXml" ds:itemID="{B014718A-EA95-4E6B-8638-DEE26AEFCF54}"/>
</file>

<file path=docProps/app.xml><?xml version="1.0" encoding="utf-8"?>
<Properties xmlns="http://schemas.openxmlformats.org/officeDocument/2006/extended-properties" xmlns:vt="http://schemas.openxmlformats.org/officeDocument/2006/docPropsVTypes">
  <TotalTime>1557</TotalTime>
  <Words>2121</Words>
  <Application>Microsoft Office PowerPoint</Application>
  <PresentationFormat>On-screen Show (16:9)</PresentationFormat>
  <Paragraphs>359</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Anaheim</vt:lpstr>
      <vt:lpstr>Arial</vt:lpstr>
      <vt:lpstr>Calibri</vt:lpstr>
      <vt:lpstr>Cambria</vt:lpstr>
      <vt:lpstr>Fira Code</vt:lpstr>
      <vt:lpstr>Fira Code Light</vt:lpstr>
      <vt:lpstr>Oswald</vt:lpstr>
      <vt:lpstr>Roboto Condensed Light</vt:lpstr>
      <vt:lpstr>Wingdings</vt:lpstr>
      <vt:lpstr>How to Code Workshop by Slidesgo</vt:lpstr>
      <vt:lpstr>SUBJECT</vt:lpstr>
      <vt:lpstr>DevOps - Master PPT</vt:lpstr>
      <vt:lpstr>     AGENDA</vt:lpstr>
      <vt:lpstr>     SOFTWARE   DEVELOPMENT</vt:lpstr>
      <vt:lpstr>     SOFTWARE  DEVELOPMENT  LIFE  CYCLE</vt:lpstr>
      <vt:lpstr>SOFTWARE  DEVELOPMENT  LIFE  CYCLE  MODELS</vt:lpstr>
      <vt:lpstr>     WATERFALL  MODEL</vt:lpstr>
      <vt:lpstr>PowerPoint Presentation</vt:lpstr>
      <vt:lpstr>     WATERFALL  MODEL  :  DISADVANTAGES</vt:lpstr>
      <vt:lpstr>     AGILE  MODEL</vt:lpstr>
      <vt:lpstr>     AGILE  MODEL : ADVANTAGES</vt:lpstr>
      <vt:lpstr>     AGILE  MODEL : DISADVANTAGES</vt:lpstr>
      <vt:lpstr>Introduction to DevOps</vt:lpstr>
      <vt:lpstr>Why DevOps ?</vt:lpstr>
      <vt:lpstr>Why DevOps ?</vt:lpstr>
      <vt:lpstr>Why DevOps ?</vt:lpstr>
      <vt:lpstr>Why DevOps ?</vt:lpstr>
      <vt:lpstr>Why DevOps ?</vt:lpstr>
      <vt:lpstr>Why DevOps ?</vt:lpstr>
      <vt:lpstr>What is DevOps ?</vt:lpstr>
      <vt:lpstr>Understanding of primary phases DevOps lifecycle</vt:lpstr>
      <vt:lpstr>DevOps PRINCIPLES</vt:lpstr>
      <vt:lpstr>Why DevOps is NEEDED ?</vt:lpstr>
      <vt:lpstr>Traditional IT v/s DevOps</vt:lpstr>
      <vt:lpstr>DevOps Lifecycle</vt:lpstr>
      <vt:lpstr>How DevOps Works ?</vt:lpstr>
      <vt:lpstr>How DevOps Works ?</vt:lpstr>
      <vt:lpstr>How DevOps Works ?</vt:lpstr>
      <vt:lpstr>How DevOps Works ?</vt:lpstr>
      <vt:lpstr>How DevOps Works ?</vt:lpstr>
      <vt:lpstr>How DevOps Works ?</vt:lpstr>
      <vt:lpstr>How DevOps Works ?</vt:lpstr>
      <vt:lpstr>DevOps Tools ?</vt:lpstr>
      <vt:lpstr>DevOps Tools ?</vt:lpstr>
      <vt:lpstr>DevOps Tools ?</vt:lpstr>
      <vt:lpstr>DevOps Tools ?</vt:lpstr>
      <vt:lpstr>DevOps Tools ?</vt:lpstr>
      <vt:lpstr>DevOps Tools ?</vt:lpstr>
      <vt:lpstr>DevOps Tools ?</vt:lpstr>
      <vt:lpstr>DevOps Tools ?</vt:lpstr>
      <vt:lpstr>Who is DevOps Engineer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dc:title>
  <dc:creator>Saheb</dc:creator>
  <cp:lastModifiedBy>Debashis Pal</cp:lastModifiedBy>
  <cp:revision>113</cp:revision>
  <dcterms:modified xsi:type="dcterms:W3CDTF">2023-03-20T16:36:23Z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0x0101002E8C08D1DDCE714185EF6F5BE11ABE6D</vt:lpwstr>
  </property>
</Properties>
</file>