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C9E97-EB46-4522-893F-0C38E9DD15B8}" v="1" dt="2022-03-15T02:21:31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kabenjamin74" userId="S::amakabenjamin74_gmail.com#ext#@kalkeysacserv.onmicrosoft.com::70f0ed30-4b35-4893-bfbf-ecfa5ce16c60" providerId="AD" clId="Web-{66AC9E97-EB46-4522-893F-0C38E9DD15B8}"/>
    <pc:docChg chg="modSld">
      <pc:chgData name="Amakabenjamin74" userId="S::amakabenjamin74_gmail.com#ext#@kalkeysacserv.onmicrosoft.com::70f0ed30-4b35-4893-bfbf-ecfa5ce16c60" providerId="AD" clId="Web-{66AC9E97-EB46-4522-893F-0C38E9DD15B8}" dt="2022-03-15T02:21:31.755" v="0"/>
      <pc:docMkLst>
        <pc:docMk/>
      </pc:docMkLst>
      <pc:sldChg chg="addSp">
        <pc:chgData name="Amakabenjamin74" userId="S::amakabenjamin74_gmail.com#ext#@kalkeysacserv.onmicrosoft.com::70f0ed30-4b35-4893-bfbf-ecfa5ce16c60" providerId="AD" clId="Web-{66AC9E97-EB46-4522-893F-0C38E9DD15B8}" dt="2022-03-15T02:21:31.755" v="0"/>
        <pc:sldMkLst>
          <pc:docMk/>
          <pc:sldMk cId="873866628" sldId="277"/>
        </pc:sldMkLst>
        <pc:spChg chg="add">
          <ac:chgData name="Amakabenjamin74" userId="S::amakabenjamin74_gmail.com#ext#@kalkeysacserv.onmicrosoft.com::70f0ed30-4b35-4893-bfbf-ecfa5ce16c60" providerId="AD" clId="Web-{66AC9E97-EB46-4522-893F-0C38E9DD15B8}" dt="2022-03-15T02:21:31.755" v="0"/>
          <ac:spMkLst>
            <pc:docMk/>
            <pc:sldMk cId="873866628" sldId="277"/>
            <ac:spMk id="2" creationId="{780B5818-A544-4BDE-89BA-68CDC7E804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0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3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1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0B204-258D-4821-ABDC-47161B4DBBF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0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072640" y="633240"/>
            <a:ext cx="9198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Linux</a:t>
            </a:r>
            <a:r>
              <a:rPr lang="en-US" sz="3200" spc="-12">
                <a:solidFill>
                  <a:srgbClr val="00B0F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Command</a:t>
            </a:r>
            <a:r>
              <a:rPr lang="en-US" sz="3200" spc="-12">
                <a:solidFill>
                  <a:srgbClr val="00B0F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Basics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438400" y="1463040"/>
            <a:ext cx="7497000" cy="30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Linux commands are case-sensitive; </a:t>
            </a:r>
            <a:r>
              <a:rPr lang="en-US" sz="2000" b="1" spc="-1">
                <a:latin typeface="Times New Roman"/>
                <a:ea typeface="DejaVu Sans"/>
              </a:rPr>
              <a:t>ls</a:t>
            </a:r>
            <a:r>
              <a:rPr lang="en-US" sz="2000" spc="-1">
                <a:latin typeface="Times New Roman"/>
                <a:ea typeface="DejaVu Sans"/>
              </a:rPr>
              <a:t> is not the same as </a:t>
            </a:r>
            <a:r>
              <a:rPr lang="en-US" sz="2000" b="1" spc="-1">
                <a:latin typeface="Times New Roman"/>
                <a:ea typeface="DejaVu Sans"/>
              </a:rPr>
              <a:t>LS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Linux commands may allow for arguments: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pc="-1">
                <a:latin typeface="Consolas"/>
                <a:ea typeface="Microsoft YaHei"/>
              </a:rPr>
              <a:t>$ ls /</a:t>
            </a:r>
            <a:r>
              <a:rPr lang="en-US" spc="-1" err="1">
                <a:latin typeface="Consolas"/>
                <a:ea typeface="Microsoft YaHei"/>
              </a:rPr>
              <a:t>tmp</a:t>
            </a:r>
            <a:endParaRPr lang="en-US" spc="-1">
              <a:latin typeface="Arial"/>
            </a:endParaRPr>
          </a:p>
          <a:p>
            <a:pPr marL="216000" indent="-21492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Microsoft YaHei"/>
              </a:rPr>
              <a:t>You can run more than one command on the same line by separating the commands with a semicolon (;)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pc="-1">
                <a:latin typeface="Consolas"/>
                <a:ea typeface="Microsoft YaHei"/>
              </a:rPr>
              <a:t>$ </a:t>
            </a:r>
            <a:r>
              <a:rPr lang="en-US" spc="-1" err="1">
                <a:latin typeface="Consolas"/>
                <a:ea typeface="Microsoft YaHei"/>
              </a:rPr>
              <a:t>ls;date</a:t>
            </a:r>
            <a:endParaRPr lang="en-US" spc="-1">
              <a:latin typeface="Arial"/>
            </a:endParaRPr>
          </a:p>
          <a:p>
            <a:pPr marL="216000" indent="-21492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Microsoft YaHei"/>
              </a:rPr>
              <a:t>Most Linux commands have a manual page or help to describe how they can be used in details.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pc="-1">
                <a:latin typeface="Consolas"/>
                <a:ea typeface="Microsoft YaHei"/>
              </a:rPr>
              <a:t>$ man ls</a:t>
            </a:r>
            <a:endParaRPr lang="en-US" spc="-1">
              <a:latin typeface="Arial"/>
            </a:endParaRPr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5638800" y="4297680"/>
            <a:ext cx="4183200" cy="194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97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072640" y="313200"/>
            <a:ext cx="83203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Arial"/>
                <a:ea typeface="DejaVu Sans"/>
              </a:rPr>
              <a:t>Simple filter and advance filter commands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346960" y="1005840"/>
            <a:ext cx="7680240" cy="52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i="1" spc="-1" err="1">
                <a:latin typeface="Times New Roman"/>
                <a:ea typeface="Microsoft YaHei"/>
              </a:rPr>
              <a:t>grep</a:t>
            </a:r>
            <a:r>
              <a:rPr lang="en-US" sz="2000" i="1" spc="-1">
                <a:latin typeface="Times New Roman"/>
                <a:ea typeface="Microsoft YaHei"/>
              </a:rPr>
              <a:t>–pattern matching search of a file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</a:t>
            </a:r>
            <a:r>
              <a:rPr lang="en-US" sz="1500" spc="-1" err="1">
                <a:latin typeface="Consolas"/>
                <a:ea typeface="Microsoft YaHei"/>
              </a:rPr>
              <a:t>grep</a:t>
            </a:r>
            <a:r>
              <a:rPr lang="en-US" sz="1500" spc="-1">
                <a:latin typeface="Consolas"/>
                <a:ea typeface="Microsoft YaHei"/>
              </a:rPr>
              <a:t> cat  nonsense.txt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</a:t>
            </a:r>
            <a:r>
              <a:rPr lang="en-US" sz="1500" spc="-1" err="1">
                <a:latin typeface="Consolas"/>
                <a:ea typeface="Microsoft YaHei"/>
              </a:rPr>
              <a:t>grep</a:t>
            </a:r>
            <a:r>
              <a:rPr lang="en-US" sz="1500" spc="-1">
                <a:latin typeface="Consolas"/>
                <a:ea typeface="Microsoft YaHei"/>
              </a:rPr>
              <a:t>  –</a:t>
            </a:r>
            <a:r>
              <a:rPr lang="en-US" sz="1500" spc="-1" err="1">
                <a:latin typeface="Consolas"/>
                <a:ea typeface="Microsoft YaHei"/>
              </a:rPr>
              <a:t>i</a:t>
            </a:r>
            <a:r>
              <a:rPr lang="en-US" sz="1500" spc="-1">
                <a:latin typeface="Consolas"/>
                <a:ea typeface="Microsoft YaHei"/>
              </a:rPr>
              <a:t> dog  nonsense.txt  # case insensitive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i="1" spc="-1" err="1">
                <a:latin typeface="Times New Roman"/>
                <a:ea typeface="Microsoft YaHei"/>
              </a:rPr>
              <a:t>uniq</a:t>
            </a:r>
            <a:r>
              <a:rPr lang="en-US" sz="2000" i="1" spc="-1">
                <a:latin typeface="Times New Roman"/>
                <a:ea typeface="Microsoft YaHei"/>
              </a:rPr>
              <a:t>–show or remove duplicate lines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</a:t>
            </a:r>
            <a:r>
              <a:rPr lang="en-US" sz="1500" spc="-1" err="1">
                <a:latin typeface="Consolas"/>
                <a:ea typeface="Microsoft YaHei"/>
              </a:rPr>
              <a:t>uniq</a:t>
            </a:r>
            <a:r>
              <a:rPr lang="en-US" sz="1500" spc="-1">
                <a:latin typeface="Consolas"/>
                <a:ea typeface="Microsoft YaHei"/>
              </a:rPr>
              <a:t> bears      # will show all unique lines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</a:t>
            </a:r>
            <a:r>
              <a:rPr lang="en-US" sz="1500" spc="-1" err="1">
                <a:latin typeface="Consolas"/>
                <a:ea typeface="Microsoft YaHei"/>
              </a:rPr>
              <a:t>uniq</a:t>
            </a:r>
            <a:r>
              <a:rPr lang="en-US" sz="1500" spc="-1">
                <a:latin typeface="Consolas"/>
                <a:ea typeface="Microsoft YaHei"/>
              </a:rPr>
              <a:t> –d  bears  # show only duplicate lines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</a:t>
            </a:r>
            <a:r>
              <a:rPr lang="en-US" sz="1500" spc="-1" err="1">
                <a:latin typeface="Consolas"/>
                <a:ea typeface="Microsoft YaHei"/>
              </a:rPr>
              <a:t>uniq</a:t>
            </a:r>
            <a:r>
              <a:rPr lang="en-US" sz="1500" spc="-1">
                <a:latin typeface="Consolas"/>
                <a:ea typeface="Microsoft YaHei"/>
              </a:rPr>
              <a:t> –c  bears  # show a count of each unique line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i="1" spc="-1">
                <a:latin typeface="Times New Roman"/>
                <a:ea typeface="Microsoft YaHei"/>
              </a:rPr>
              <a:t>Sorting-read a file,  sort the contents and output to the terminal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sort  –r  grades.txt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sort  -k2 grades.txt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sort  –</a:t>
            </a:r>
            <a:r>
              <a:rPr lang="en-US" sz="1500" spc="-1" err="1">
                <a:latin typeface="Consolas"/>
                <a:ea typeface="Microsoft YaHei"/>
              </a:rPr>
              <a:t>bnr</a:t>
            </a:r>
            <a:r>
              <a:rPr lang="en-US" sz="1500" spc="-1">
                <a:latin typeface="Consolas"/>
                <a:ea typeface="Microsoft YaHei"/>
              </a:rPr>
              <a:t>–k2  grades.txt</a:t>
            </a:r>
            <a:endParaRPr lang="en-US" sz="15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i="1" spc="-1" err="1">
                <a:latin typeface="Times New Roman"/>
                <a:ea typeface="Microsoft YaHei"/>
              </a:rPr>
              <a:t>awk</a:t>
            </a:r>
            <a:r>
              <a:rPr lang="en-US" sz="2000" i="1" spc="-1">
                <a:latin typeface="Times New Roman"/>
                <a:ea typeface="Microsoft YaHei"/>
              </a:rPr>
              <a:t>–text manipulation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>
                <a:latin typeface="Consolas"/>
                <a:ea typeface="Microsoft YaHei"/>
              </a:rPr>
              <a:t>$ </a:t>
            </a:r>
            <a:r>
              <a:rPr lang="en-US" sz="1500" spc="-1" err="1">
                <a:latin typeface="Consolas"/>
                <a:ea typeface="Microsoft YaHei"/>
              </a:rPr>
              <a:t>awk</a:t>
            </a:r>
            <a:r>
              <a:rPr lang="en-US" sz="1500" spc="-1">
                <a:latin typeface="Consolas"/>
                <a:ea typeface="Microsoft YaHei"/>
              </a:rPr>
              <a:t> ‘{print $</a:t>
            </a:r>
            <a:r>
              <a:rPr lang="en-US" sz="1500" spc="-1">
                <a:latin typeface="Consolas"/>
                <a:ea typeface="Arial;Arial"/>
              </a:rPr>
              <a:t>1</a:t>
            </a:r>
            <a:r>
              <a:rPr lang="en-US" sz="1500" spc="-1">
                <a:latin typeface="Consolas"/>
                <a:ea typeface="Microsoft YaHei"/>
              </a:rPr>
              <a:t>,$5,$3,$4,$2,$6}’</a:t>
            </a:r>
            <a:endParaRPr lang="en-US" sz="15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3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072640" y="633240"/>
            <a:ext cx="59490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Top 50 commands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072640" y="1371600"/>
            <a:ext cx="8319960" cy="49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pwd</a:t>
            </a:r>
            <a:r>
              <a:rPr lang="en-US" sz="1300" spc="-1">
                <a:latin typeface="Times New Roman"/>
                <a:ea typeface="DejaVu Sans"/>
              </a:rPr>
              <a:t>		Print current working directory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ls		List the contents of a particular directory and files.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cd		Short for Change Directory, the cd command is behind your movement from one directory to another.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mkdir</a:t>
            </a:r>
            <a:r>
              <a:rPr lang="en-US" sz="1300" spc="-1">
                <a:latin typeface="Times New Roman"/>
                <a:ea typeface="DejaVu Sans"/>
              </a:rPr>
              <a:t>		Lets you create folders anywhere you like in your Linux system.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rmdir</a:t>
            </a:r>
            <a:r>
              <a:rPr lang="en-US" sz="1300" spc="-1">
                <a:latin typeface="Times New Roman"/>
                <a:ea typeface="DejaVu Sans"/>
              </a:rPr>
              <a:t>		Remove or delete directory or folder.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lsblk</a:t>
            </a:r>
            <a:r>
              <a:rPr lang="en-US" sz="1300" spc="-1">
                <a:latin typeface="Times New Roman"/>
                <a:ea typeface="DejaVu Sans"/>
              </a:rPr>
              <a:t>		List the available block devices of your Linux system.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mount		Mount existing </a:t>
            </a:r>
            <a:r>
              <a:rPr lang="en-US" sz="1300" spc="-1" err="1">
                <a:latin typeface="Times New Roman"/>
                <a:ea typeface="DejaVu Sans"/>
              </a:rPr>
              <a:t>filesystem</a:t>
            </a:r>
            <a:r>
              <a:rPr lang="en-US" sz="1300" spc="-1">
                <a:latin typeface="Times New Roman"/>
                <a:ea typeface="DejaVu Sans"/>
              </a:rPr>
              <a:t> which are not being used.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df</a:t>
            </a:r>
            <a:r>
              <a:rPr lang="en-US" sz="1300" spc="-1">
                <a:latin typeface="Times New Roman"/>
                <a:ea typeface="DejaVu Sans"/>
              </a:rPr>
              <a:t>		Display essential information about the disk space on your </a:t>
            </a:r>
            <a:r>
              <a:rPr lang="en-US" sz="1300" spc="-1" err="1">
                <a:latin typeface="Times New Roman"/>
                <a:ea typeface="DejaVu Sans"/>
              </a:rPr>
              <a:t>filesystem</a:t>
            </a:r>
            <a:r>
              <a:rPr lang="en-US" sz="1300" spc="-1">
                <a:latin typeface="Times New Roman"/>
                <a:ea typeface="DejaVu Sans"/>
              </a:rPr>
              <a:t>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ps</a:t>
            </a:r>
            <a:r>
              <a:rPr lang="en-US" sz="1300" spc="-1">
                <a:latin typeface="Times New Roman"/>
                <a:ea typeface="DejaVu Sans"/>
              </a:rPr>
              <a:t>		Visualize processes currently running on your machine.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kill		Kill a stuck process or in some cases used to stop application.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touch		Creating a valid empty file.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cat		Create new files, view file contents in the terminal, and redirect output to another command-line tool or file.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head		View the beginning of a file or piped data directly from the terminal.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cp</a:t>
            </a:r>
            <a:r>
              <a:rPr lang="en-US" sz="1300" spc="-1">
                <a:latin typeface="Times New Roman"/>
                <a:ea typeface="DejaVu Sans"/>
              </a:rPr>
              <a:t>		Copy a file or directory from one folder to another.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mv		Move files or directories, same as </a:t>
            </a:r>
            <a:r>
              <a:rPr lang="en-US" sz="1300" spc="-1" err="1">
                <a:latin typeface="Times New Roman"/>
                <a:ea typeface="DejaVu Sans"/>
              </a:rPr>
              <a:t>cut+paste</a:t>
            </a:r>
            <a:r>
              <a:rPr lang="en-US" sz="1300" spc="-1">
                <a:latin typeface="Times New Roman"/>
                <a:ea typeface="DejaVu Sans"/>
              </a:rPr>
              <a:t>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comm</a:t>
            </a:r>
            <a:r>
              <a:rPr lang="en-US" sz="1300" spc="-1">
                <a:latin typeface="Times New Roman"/>
                <a:ea typeface="DejaVu Sans"/>
              </a:rPr>
              <a:t>		Compare two files for common and distinct lines.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ln		Commands for creating symbolic links to some specific file.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history	Print out the bash history of your terminal session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wget</a:t>
            </a:r>
            <a:r>
              <a:rPr lang="en-US" sz="1300" spc="-1">
                <a:latin typeface="Times New Roman"/>
                <a:ea typeface="DejaVu Sans"/>
              </a:rPr>
              <a:t>		Download files from the web right from the terminal. 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curl		Make request to a web URL. Used for querying web services.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find		To search for files based on certain criteria such as file permissions, ownership, modification date, size, etc.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which		Search are executable files in the $PATH system environment variable.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echo		Lets you output a specific text to the terminal console.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sort		Sort out a file in an alphabetical or reverse manner.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sudo</a:t>
            </a:r>
            <a:r>
              <a:rPr lang="en-US" sz="1300" spc="-1">
                <a:latin typeface="Times New Roman"/>
                <a:ea typeface="DejaVu Sans"/>
              </a:rPr>
              <a:t>		Lets non-privileged users access and modify files or to access root from your regular user account.</a:t>
            </a:r>
            <a:endParaRPr lang="en-US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0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072640" y="633240"/>
            <a:ext cx="59490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Top 50 commands contd...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2072640" y="1371600"/>
            <a:ext cx="8319960" cy="49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man		Manual or documentation page of a command, when that command is passed as a parameter.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tar		The tar command is used for archiving files and extracting them.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printenv</a:t>
            </a:r>
            <a:r>
              <a:rPr lang="en-US" sz="1300" spc="-1">
                <a:latin typeface="Times New Roman"/>
                <a:ea typeface="DejaVu Sans"/>
              </a:rPr>
              <a:t>	Display shell variables.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sleep		Pause command execution.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vi/vim		Text editor.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wc</a:t>
            </a:r>
            <a:r>
              <a:rPr lang="en-US" sz="1300" spc="-1">
                <a:latin typeface="Times New Roman"/>
                <a:ea typeface="DejaVu Sans"/>
              </a:rPr>
              <a:t>		Print number of lines, words or characters.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diff		Compare files line by line.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less		Scroll forward or back through a file.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netstat</a:t>
            </a:r>
            <a:r>
              <a:rPr lang="en-US" sz="1300" spc="-1">
                <a:latin typeface="Times New Roman"/>
                <a:ea typeface="DejaVu Sans"/>
              </a:rPr>
              <a:t>		Check connections on server ports (LISTEN/WAIT/ACK/FIN)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chown</a:t>
            </a:r>
            <a:r>
              <a:rPr lang="en-US" sz="1300" spc="-1">
                <a:latin typeface="Times New Roman"/>
                <a:ea typeface="DejaVu Sans"/>
              </a:rPr>
              <a:t>		Change ownership of a file/directory.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awk</a:t>
            </a:r>
            <a:r>
              <a:rPr lang="en-US" sz="1300" spc="-1">
                <a:latin typeface="Times New Roman"/>
                <a:ea typeface="DejaVu Sans"/>
              </a:rPr>
              <a:t>		Allows manipulation of text.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tail		View end of the file.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grep</a:t>
            </a:r>
            <a:r>
              <a:rPr lang="en-US" sz="1300" spc="-1">
                <a:latin typeface="Times New Roman"/>
                <a:ea typeface="DejaVu Sans"/>
              </a:rPr>
              <a:t>		Searching for patterns inside large volumes of text files.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sed</a:t>
            </a:r>
            <a:r>
              <a:rPr lang="en-US" sz="1300" spc="-1">
                <a:latin typeface="Times New Roman"/>
                <a:ea typeface="DejaVu Sans"/>
              </a:rPr>
              <a:t>		Commands to manipulate each line of a file or stream by replacing specified parts.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cut		Extract a portion of a file using columns and delimiters.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whoami</a:t>
            </a:r>
            <a:r>
              <a:rPr lang="en-US" sz="1300" spc="-1">
                <a:latin typeface="Times New Roman"/>
                <a:ea typeface="DejaVu Sans"/>
              </a:rPr>
              <a:t>	Displays username.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export		Export environment variables.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free		Check memory usage.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top		Monitor CPU, Memory and I/O usage.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rm</a:t>
            </a:r>
            <a:r>
              <a:rPr lang="en-US" sz="1300" spc="-1">
                <a:latin typeface="Times New Roman"/>
                <a:ea typeface="DejaVu Sans"/>
              </a:rPr>
              <a:t>		Delete files.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>
                <a:latin typeface="Times New Roman"/>
                <a:ea typeface="DejaVu Sans"/>
              </a:rPr>
              <a:t>date		Set/ get the system date.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nohup</a:t>
            </a:r>
            <a:r>
              <a:rPr lang="en-US" sz="1300" spc="-1">
                <a:latin typeface="Times New Roman"/>
                <a:ea typeface="DejaVu Sans"/>
              </a:rPr>
              <a:t>		Send process to foreground..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uniq</a:t>
            </a:r>
            <a:r>
              <a:rPr lang="en-US" sz="1300" spc="-1">
                <a:latin typeface="Times New Roman"/>
                <a:ea typeface="DejaVu Sans"/>
              </a:rPr>
              <a:t> 		Filtering out the duplicate line in a file.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useradd</a:t>
            </a:r>
            <a:r>
              <a:rPr lang="en-US" sz="1300" spc="-1">
                <a:latin typeface="Times New Roman"/>
                <a:ea typeface="DejaVu Sans"/>
              </a:rPr>
              <a:t>	Create/ add user.</a:t>
            </a:r>
            <a:endParaRPr lang="en-US" sz="13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spc="-1" err="1">
                <a:latin typeface="Times New Roman"/>
                <a:ea typeface="DejaVu Sans"/>
              </a:rPr>
              <a:t>usermod</a:t>
            </a:r>
            <a:r>
              <a:rPr lang="en-US" sz="1300" spc="-1">
                <a:latin typeface="Times New Roman"/>
                <a:ea typeface="DejaVu Sans"/>
              </a:rPr>
              <a:t>	Modify user home directory, shell, groups and other properties.</a:t>
            </a:r>
            <a:endParaRPr lang="en-US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7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072640" y="633240"/>
            <a:ext cx="66499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Lab 1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072640" y="1090440"/>
            <a:ext cx="8184064" cy="575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1. Display your current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2. Change to the /</a:t>
            </a:r>
            <a:r>
              <a:rPr lang="en-US" spc="-1" err="1">
                <a:latin typeface="Times New Roman"/>
                <a:ea typeface="DejaVu Sans"/>
              </a:rPr>
              <a:t>etc</a:t>
            </a:r>
            <a:r>
              <a:rPr lang="en-US" spc="-1">
                <a:latin typeface="Times New Roman"/>
                <a:ea typeface="DejaVu Sans"/>
              </a:rPr>
              <a:t>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3. Now change to your home directory using only three key presses.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4. Change to the /boot/grub2 directory using only eleven key presses.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5. Go to the parent directory of the current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6. Go to the root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7. List the contents of the root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8. List a long listing of the root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9. Stay where you are, and list the contents of /etc.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10. Stay where you are, and list the contents of /bin and /</a:t>
            </a:r>
            <a:r>
              <a:rPr lang="en-US" spc="-1" err="1">
                <a:latin typeface="Times New Roman"/>
                <a:ea typeface="DejaVu Sans"/>
              </a:rPr>
              <a:t>sbin</a:t>
            </a:r>
            <a:r>
              <a:rPr lang="en-US" spc="-1">
                <a:latin typeface="Times New Roman"/>
                <a:ea typeface="DejaVu Sans"/>
              </a:rPr>
              <a:t>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11. Stay where you are, and list the contents of ~.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12. List all the files (including hidden files) in your home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13. List the files in /boot in a human readable format.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14. Create a directory </a:t>
            </a:r>
            <a:r>
              <a:rPr lang="en-US" spc="-1" err="1">
                <a:latin typeface="Times New Roman"/>
                <a:ea typeface="DejaVu Sans"/>
              </a:rPr>
              <a:t>testdir</a:t>
            </a:r>
            <a:r>
              <a:rPr lang="en-US" spc="-1">
                <a:latin typeface="Times New Roman"/>
                <a:ea typeface="DejaVu Sans"/>
              </a:rPr>
              <a:t> in your home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15. Change to the /</a:t>
            </a:r>
            <a:r>
              <a:rPr lang="en-US" spc="-1" err="1">
                <a:latin typeface="Times New Roman"/>
                <a:ea typeface="DejaVu Sans"/>
              </a:rPr>
              <a:t>etc</a:t>
            </a:r>
            <a:r>
              <a:rPr lang="en-US" spc="-1">
                <a:latin typeface="Times New Roman"/>
                <a:ea typeface="DejaVu Sans"/>
              </a:rPr>
              <a:t> directory, stay here and create a directory </a:t>
            </a:r>
            <a:r>
              <a:rPr lang="en-US" spc="-1" err="1">
                <a:latin typeface="Times New Roman"/>
                <a:ea typeface="DejaVu Sans"/>
              </a:rPr>
              <a:t>newdir</a:t>
            </a:r>
            <a:r>
              <a:rPr lang="en-US" spc="-1">
                <a:latin typeface="Times New Roman"/>
                <a:ea typeface="DejaVu Sans"/>
              </a:rPr>
              <a:t> in your home directory.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16. Create in one command the directories ~/dir1/dir2/dir3 (dir3 is a subdirectory from dir2, and dir2 is a subdirectory from dir1 ).</a:t>
            </a:r>
            <a:endParaRPr lang="en-US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latin typeface="Times New Roman"/>
                <a:ea typeface="DejaVu Sans"/>
              </a:rPr>
              <a:t>17. Remove the directory </a:t>
            </a:r>
            <a:r>
              <a:rPr lang="en-US" spc="-1" err="1">
                <a:latin typeface="Times New Roman"/>
                <a:ea typeface="DejaVu Sans"/>
              </a:rPr>
              <a:t>testdir</a:t>
            </a:r>
            <a:r>
              <a:rPr lang="en-US" spc="-1">
                <a:latin typeface="Times New Roman"/>
                <a:ea typeface="DejaVu Sans"/>
              </a:rPr>
              <a:t>.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1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072640" y="633240"/>
            <a:ext cx="42292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Users and Groups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438400" y="2089080"/>
            <a:ext cx="7588440" cy="32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Users are associated with a unique user identification (UID) number that the system uses internally.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145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Users can be real people.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145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Users can be system entities.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145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Users can be herded via groups.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145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Groups also are associated with a unique group identification (GID) number by the system.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283"/>
              </a:spcBef>
              <a:spcAft>
                <a:spcPts val="145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Groups allow multiple users to access/share the same files.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94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072640" y="633240"/>
            <a:ext cx="5913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Ownership &amp; Permissions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29840" y="1554480"/>
            <a:ext cx="749700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Linux systems are multi user environments that allow users to create files, run programs and share data.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Files and directories have two types of ownership the user and group. A Linux group consists of one or more users.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Files and directories have three types of access permissions:</a:t>
            </a:r>
            <a:endParaRPr lang="en-US" sz="2000" spc="-1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lang="en-US" sz="2000" i="1" spc="-1">
                <a:latin typeface="Times New Roman"/>
                <a:ea typeface="DejaVu Sans"/>
              </a:rPr>
              <a:t>read permission (r)</a:t>
            </a:r>
            <a:endParaRPr lang="en-US" sz="2000" spc="-1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lang="en-US" sz="2000" i="1" spc="-1">
                <a:latin typeface="Times New Roman"/>
                <a:ea typeface="DejaVu Sans"/>
              </a:rPr>
              <a:t>write permission (w)</a:t>
            </a:r>
            <a:endParaRPr lang="en-US" sz="2000" spc="-1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lang="en-US" sz="2000" i="1" spc="-1">
                <a:latin typeface="Times New Roman"/>
                <a:ea typeface="DejaVu Sans"/>
              </a:rPr>
              <a:t>execute permission (x)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Every file and directory has permissions for three levels or entities of permissions:</a:t>
            </a:r>
            <a:endParaRPr lang="en-US" sz="2000" spc="-1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lang="en-US" sz="2000" i="1" spc="-1">
                <a:latin typeface="Times New Roman"/>
                <a:ea typeface="DejaVu Sans"/>
              </a:rPr>
              <a:t>user or owner (denoted by u)</a:t>
            </a:r>
            <a:endParaRPr lang="en-US" sz="2000" spc="-1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lang="en-US" sz="2000" i="1" spc="-1">
                <a:latin typeface="Times New Roman"/>
                <a:ea typeface="DejaVu Sans"/>
              </a:rPr>
              <a:t>group (one or more users denoted by g)</a:t>
            </a:r>
            <a:endParaRPr lang="en-US" sz="2000" spc="-1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lang="en-US" sz="2000" i="1" spc="-1">
                <a:latin typeface="Times New Roman"/>
                <a:ea typeface="DejaVu Sans"/>
              </a:rPr>
              <a:t>others or world (denoted by o)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5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072640" y="633240"/>
            <a:ext cx="4542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Permissions</a:t>
            </a:r>
            <a:r>
              <a:rPr lang="en-US" sz="3200" spc="-21">
                <a:solidFill>
                  <a:srgbClr val="00B0F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triplets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336880" y="1481041"/>
            <a:ext cx="7964280" cy="1436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784"/>
              </a:lnSpc>
            </a:pPr>
            <a:r>
              <a:rPr lang="en-US" sz="2000" spc="-1">
                <a:latin typeface="Times New Roman"/>
                <a:ea typeface="DejaVu Sans"/>
              </a:rPr>
              <a:t>Each triplet</a:t>
            </a:r>
            <a:r>
              <a:rPr lang="en-US" sz="2000" spc="-1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indicates</a:t>
            </a:r>
            <a:r>
              <a:rPr lang="en-US" sz="2000" spc="-2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the</a:t>
            </a:r>
            <a:r>
              <a:rPr lang="en-US" sz="2000" spc="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access permissions </a:t>
            </a:r>
            <a:r>
              <a:rPr lang="en-US" sz="2000" spc="-12">
                <a:latin typeface="Times New Roman"/>
                <a:ea typeface="DejaVu Sans"/>
              </a:rPr>
              <a:t>for</a:t>
            </a:r>
            <a:r>
              <a:rPr lang="en-US" sz="2000" spc="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that </a:t>
            </a:r>
            <a:r>
              <a:rPr lang="en-US" sz="2000" spc="-18">
                <a:latin typeface="Times New Roman"/>
                <a:ea typeface="DejaVu Sans"/>
              </a:rPr>
              <a:t>level</a:t>
            </a:r>
            <a:r>
              <a:rPr lang="en-US" sz="2000" spc="-3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– in the</a:t>
            </a:r>
            <a:r>
              <a:rPr lang="en-US" sz="2000" spc="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example </a:t>
            </a:r>
            <a:r>
              <a:rPr lang="en-US" sz="2000" spc="-26">
                <a:latin typeface="Times New Roman"/>
                <a:ea typeface="DejaVu Sans"/>
              </a:rPr>
              <a:t>below,</a:t>
            </a:r>
            <a:r>
              <a:rPr lang="en-US" sz="2000" spc="-21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the</a:t>
            </a:r>
            <a:r>
              <a:rPr lang="en-US" sz="2000" spc="-1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user/owner has </a:t>
            </a:r>
            <a:r>
              <a:rPr lang="en-US" sz="2000" spc="-12">
                <a:latin typeface="Times New Roman"/>
                <a:ea typeface="DejaVu Sans"/>
              </a:rPr>
              <a:t>read,</a:t>
            </a:r>
            <a:r>
              <a:rPr lang="en-US" sz="2000" spc="-22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write &amp;</a:t>
            </a:r>
            <a:r>
              <a:rPr lang="en-US" sz="2000" spc="-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execute permission,</a:t>
            </a:r>
            <a:r>
              <a:rPr lang="en-US" sz="2000" spc="-236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other </a:t>
            </a:r>
            <a:r>
              <a:rPr lang="en-US" sz="2000" spc="-15">
                <a:latin typeface="Times New Roman"/>
                <a:ea typeface="DejaVu Sans"/>
              </a:rPr>
              <a:t>group</a:t>
            </a:r>
            <a:r>
              <a:rPr lang="en-US" sz="2000" spc="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members</a:t>
            </a:r>
            <a:r>
              <a:rPr lang="en-US" sz="2000" spc="-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only </a:t>
            </a:r>
            <a:r>
              <a:rPr lang="en-US" sz="2000" spc="-41">
                <a:latin typeface="Times New Roman"/>
                <a:ea typeface="DejaVu Sans"/>
              </a:rPr>
              <a:t>have</a:t>
            </a:r>
            <a:r>
              <a:rPr lang="en-US" sz="2000" spc="32">
                <a:latin typeface="Times New Roman"/>
                <a:ea typeface="DejaVu Sans"/>
              </a:rPr>
              <a:t> </a:t>
            </a:r>
            <a:r>
              <a:rPr lang="en-US" sz="2000" spc="-18">
                <a:latin typeface="Times New Roman"/>
                <a:ea typeface="DejaVu Sans"/>
              </a:rPr>
              <a:t>read</a:t>
            </a:r>
            <a:r>
              <a:rPr lang="en-US" sz="2000" spc="1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and </a:t>
            </a:r>
            <a:r>
              <a:rPr lang="en-US" sz="2000" spc="-12">
                <a:latin typeface="Times New Roman"/>
                <a:ea typeface="DejaVu Sans"/>
              </a:rPr>
              <a:t>execute </a:t>
            </a:r>
            <a:r>
              <a:rPr lang="en-US" sz="2000" spc="-1">
                <a:latin typeface="Times New Roman"/>
                <a:ea typeface="DejaVu Sans"/>
              </a:rPr>
              <a:t>permissions and all others </a:t>
            </a:r>
            <a:r>
              <a:rPr lang="en-US" sz="2000" spc="-41">
                <a:latin typeface="Times New Roman"/>
                <a:ea typeface="DejaVu Sans"/>
              </a:rPr>
              <a:t>have</a:t>
            </a:r>
            <a:r>
              <a:rPr lang="en-US" sz="2000" spc="29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no access permissions.</a:t>
            </a:r>
            <a:endParaRPr lang="en-US" sz="2000" spc="-1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115920" y="3282840"/>
            <a:ext cx="5757840" cy="239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64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072640" y="633240"/>
            <a:ext cx="87444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Changing</a:t>
            </a:r>
            <a:r>
              <a:rPr lang="en-US" sz="3200" spc="-21">
                <a:solidFill>
                  <a:srgbClr val="00B0F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Permissions and Ownership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438400" y="1297440"/>
            <a:ext cx="7588440" cy="48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Use ‘ </a:t>
            </a:r>
            <a:r>
              <a:rPr lang="en-US" sz="2000" spc="-1" err="1">
                <a:latin typeface="Times New Roman"/>
                <a:ea typeface="DejaVu Sans"/>
              </a:rPr>
              <a:t>chmod</a:t>
            </a:r>
            <a:r>
              <a:rPr lang="en-US" sz="2000" spc="-1">
                <a:latin typeface="Times New Roman"/>
                <a:ea typeface="DejaVu Sans"/>
              </a:rPr>
              <a:t> ’ to change the file:</a:t>
            </a:r>
            <a:endParaRPr lang="en-US" sz="20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600" spc="-1" err="1">
                <a:latin typeface="Consolas"/>
                <a:ea typeface="DejaVu Sans"/>
              </a:rPr>
              <a:t>chmod</a:t>
            </a:r>
            <a:r>
              <a:rPr lang="en-US" sz="1600" spc="-1">
                <a:latin typeface="Consolas"/>
                <a:ea typeface="DejaVu Sans"/>
              </a:rPr>
              <a:t> [ </a:t>
            </a:r>
            <a:r>
              <a:rPr lang="en-US" sz="1600" spc="-1" err="1">
                <a:latin typeface="Consolas"/>
                <a:ea typeface="DejaVu Sans"/>
              </a:rPr>
              <a:t>ugoa</a:t>
            </a:r>
            <a:r>
              <a:rPr lang="en-US" sz="1600" spc="-1">
                <a:latin typeface="Consolas"/>
                <a:ea typeface="DejaVu Sans"/>
              </a:rPr>
              <a:t> ][+/-][ </a:t>
            </a:r>
            <a:r>
              <a:rPr lang="en-US" sz="1600" spc="-1" err="1">
                <a:latin typeface="Consolas"/>
                <a:ea typeface="DejaVu Sans"/>
              </a:rPr>
              <a:t>rwx</a:t>
            </a:r>
            <a:r>
              <a:rPr lang="en-US" sz="1600" spc="-1">
                <a:latin typeface="Consolas"/>
                <a:ea typeface="DejaVu Sans"/>
              </a:rPr>
              <a:t> ] filename</a:t>
            </a:r>
            <a:endParaRPr lang="en-US" sz="16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where u=user, g=group, o=others or world and a=all three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For example, to provide group read access to a file:</a:t>
            </a:r>
            <a:endParaRPr lang="en-US" sz="20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600" spc="-1">
                <a:latin typeface="Consolas"/>
                <a:ea typeface="DejaVu Sans"/>
              </a:rPr>
              <a:t>$ </a:t>
            </a:r>
            <a:r>
              <a:rPr lang="en-US" sz="1600" spc="-1" err="1">
                <a:latin typeface="Consolas"/>
                <a:ea typeface="DejaVu Sans"/>
              </a:rPr>
              <a:t>chmod</a:t>
            </a:r>
            <a:r>
              <a:rPr lang="en-US" sz="1600" spc="-1">
                <a:latin typeface="Consolas"/>
                <a:ea typeface="DejaVu Sans"/>
              </a:rPr>
              <a:t> </a:t>
            </a:r>
            <a:r>
              <a:rPr lang="en-US" sz="1600" spc="-1" err="1">
                <a:latin typeface="Consolas"/>
                <a:ea typeface="DejaVu Sans"/>
              </a:rPr>
              <a:t>g+r</a:t>
            </a:r>
            <a:r>
              <a:rPr lang="en-US" sz="1600" spc="-1">
                <a:latin typeface="Consolas"/>
                <a:ea typeface="DejaVu Sans"/>
              </a:rPr>
              <a:t> </a:t>
            </a:r>
            <a:r>
              <a:rPr lang="en-US" sz="1600" spc="-1" err="1">
                <a:latin typeface="Consolas"/>
                <a:ea typeface="DejaVu Sans"/>
              </a:rPr>
              <a:t>myfile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Or to remove file access to another than the owner or group members (in other words, others):</a:t>
            </a:r>
            <a:endParaRPr lang="en-US" sz="20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600" spc="-1">
                <a:latin typeface="Consolas"/>
                <a:ea typeface="DejaVu Sans"/>
              </a:rPr>
              <a:t>$ </a:t>
            </a:r>
            <a:r>
              <a:rPr lang="en-US" sz="1600" spc="-1" err="1">
                <a:latin typeface="Consolas"/>
                <a:ea typeface="DejaVu Sans"/>
              </a:rPr>
              <a:t>chmod</a:t>
            </a:r>
            <a:r>
              <a:rPr lang="en-US" sz="1600" spc="-1">
                <a:latin typeface="Consolas"/>
                <a:ea typeface="DejaVu Sans"/>
              </a:rPr>
              <a:t> o-</a:t>
            </a:r>
            <a:r>
              <a:rPr lang="en-US" sz="1600" spc="-1" err="1">
                <a:latin typeface="Consolas"/>
                <a:ea typeface="DejaVu Sans"/>
              </a:rPr>
              <a:t>rwx</a:t>
            </a:r>
            <a:r>
              <a:rPr lang="en-US" sz="1600" spc="-1">
                <a:latin typeface="Consolas"/>
                <a:ea typeface="DejaVu Sans"/>
              </a:rPr>
              <a:t> </a:t>
            </a:r>
            <a:r>
              <a:rPr lang="en-US" sz="1600" spc="-1" err="1">
                <a:latin typeface="Consolas"/>
                <a:ea typeface="DejaVu Sans"/>
              </a:rPr>
              <a:t>myfile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The ‘ </a:t>
            </a:r>
            <a:r>
              <a:rPr lang="en-US" sz="2000" spc="-1" err="1">
                <a:latin typeface="Times New Roman"/>
                <a:ea typeface="DejaVu Sans"/>
              </a:rPr>
              <a:t>chown</a:t>
            </a:r>
            <a:r>
              <a:rPr lang="en-US" sz="2000" spc="-1">
                <a:latin typeface="Times New Roman"/>
                <a:ea typeface="DejaVu Sans"/>
              </a:rPr>
              <a:t> ’ command is used to change file ownership and the </a:t>
            </a:r>
            <a:r>
              <a:rPr lang="en-US" sz="2000" spc="-1" err="1">
                <a:latin typeface="Times New Roman"/>
                <a:ea typeface="DejaVu Sans"/>
              </a:rPr>
              <a:t>chgrp</a:t>
            </a:r>
            <a:r>
              <a:rPr lang="en-US" sz="2000" spc="-1">
                <a:latin typeface="Times New Roman"/>
                <a:ea typeface="DejaVu Sans"/>
              </a:rPr>
              <a:t> ’ command can change group ownership of a file. As a regular user, you can not change the ownership of a file, but you can change the group ownership if you are a member of the group to which you are changing the group ownership.</a:t>
            </a:r>
            <a:endParaRPr lang="en-US" sz="2000" spc="-1">
              <a:latin typeface="Arial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You can use the </a:t>
            </a:r>
            <a:r>
              <a:rPr lang="en-US" sz="2000" b="1" spc="-1">
                <a:latin typeface="Times New Roman"/>
                <a:ea typeface="DejaVu Sans"/>
              </a:rPr>
              <a:t>R</a:t>
            </a:r>
            <a:r>
              <a:rPr lang="en-US" sz="2000" spc="-1">
                <a:latin typeface="Times New Roman"/>
                <a:ea typeface="DejaVu Sans"/>
              </a:rPr>
              <a:t> argument on any of the above to recursively make changes on a directory of files.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83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091000" y="579960"/>
            <a:ext cx="55378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F0"/>
                </a:solidFill>
                <a:latin typeface="BICBPU+BookmanOldStyle"/>
                <a:ea typeface="DejaVu Sans"/>
              </a:rPr>
              <a:t>Lab 2</a:t>
            </a:r>
            <a:endParaRPr lang="en-US" sz="3200" spc="-1">
              <a:solidFill>
                <a:srgbClr val="00B0F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346960" y="1371599"/>
            <a:ext cx="7679880" cy="5106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First go to your home directory.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Make a ‘</a:t>
            </a:r>
            <a:r>
              <a:rPr lang="en-US" sz="2000" spc="-1" err="1">
                <a:latin typeface="Times New Roman"/>
                <a:ea typeface="DejaVu Sans"/>
              </a:rPr>
              <a:t>LinuxClass</a:t>
            </a:r>
            <a:r>
              <a:rPr lang="en-US" sz="2000" spc="-1">
                <a:latin typeface="Times New Roman"/>
                <a:ea typeface="DejaVu Sans"/>
              </a:rPr>
              <a:t>’ directory using the </a:t>
            </a:r>
            <a:r>
              <a:rPr lang="en-US" sz="2000" spc="-1" err="1">
                <a:latin typeface="Times New Roman"/>
                <a:ea typeface="DejaVu Sans"/>
              </a:rPr>
              <a:t>mkdir</a:t>
            </a:r>
            <a:r>
              <a:rPr lang="en-US" sz="2000" spc="-1">
                <a:latin typeface="Times New Roman"/>
                <a:ea typeface="DejaVu Sans"/>
              </a:rPr>
              <a:t> command &amp; go into that directory.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Create 5 empty files in </a:t>
            </a:r>
            <a:r>
              <a:rPr lang="en-US" sz="2000" spc="-1" err="1">
                <a:latin typeface="Times New Roman"/>
                <a:ea typeface="DejaVu Sans"/>
              </a:rPr>
              <a:t>LinuxClass</a:t>
            </a:r>
            <a:r>
              <a:rPr lang="en-US" sz="2000" spc="-1">
                <a:latin typeface="Times New Roman"/>
                <a:ea typeface="DejaVu Sans"/>
              </a:rPr>
              <a:t> directory.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Show permission of newly created files.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Add execute permission for group on 2 of the files and make other 3 world readable.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Now, remove the execute permission of </a:t>
            </a:r>
            <a:r>
              <a:rPr lang="en-US" sz="2000" spc="-1" err="1">
                <a:latin typeface="Times New Roman"/>
                <a:ea typeface="DejaVu Sans"/>
              </a:rPr>
              <a:t>LinuxClass</a:t>
            </a:r>
            <a:r>
              <a:rPr lang="en-US" sz="2000" spc="-1">
                <a:latin typeface="Times New Roman"/>
                <a:ea typeface="DejaVu Sans"/>
              </a:rPr>
              <a:t> directory.</a:t>
            </a:r>
            <a:endParaRPr lang="en-US" sz="2000" spc="-1">
              <a:latin typeface="Arial"/>
            </a:endParaRP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Change directory to your home directory, then try to see all files under </a:t>
            </a:r>
            <a:r>
              <a:rPr lang="en-US" sz="2000" spc="-1" err="1">
                <a:latin typeface="Times New Roman"/>
                <a:ea typeface="DejaVu Sans"/>
              </a:rPr>
              <a:t>LinuxClass</a:t>
            </a:r>
            <a:r>
              <a:rPr lang="en-US" sz="2000" spc="-1">
                <a:latin typeface="Times New Roman"/>
                <a:ea typeface="DejaVu Sans"/>
              </a:rPr>
              <a:t>. </a:t>
            </a:r>
          </a:p>
          <a:p>
            <a:pPr marL="216000" indent="-21492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spc="-1">
                <a:latin typeface="Times New Roman"/>
                <a:ea typeface="DejaVu Sans"/>
              </a:rPr>
              <a:t>Explain what happened and why? 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53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8C08D1DDCE714185EF6F5BE11ABE6D" ma:contentTypeVersion="11" ma:contentTypeDescription="Create a new document." ma:contentTypeScope="" ma:versionID="68dacae740f750640d98537e9fe646ca">
  <xsd:schema xmlns:xsd="http://www.w3.org/2001/XMLSchema" xmlns:xs="http://www.w3.org/2001/XMLSchema" xmlns:p="http://schemas.microsoft.com/office/2006/metadata/properties" xmlns:ns2="6aa71853-8db4-4e58-8f9b-fc95a58dbc85" xmlns:ns3="8ca10d90-c3a3-4d12-808a-46ff0ba6b3c3" targetNamespace="http://schemas.microsoft.com/office/2006/metadata/properties" ma:root="true" ma:fieldsID="5615b1719ca526f5f136b4b90c51c91a" ns2:_="" ns3:_="">
    <xsd:import namespace="6aa71853-8db4-4e58-8f9b-fc95a58dbc85"/>
    <xsd:import namespace="8ca10d90-c3a3-4d12-808a-46ff0ba6b3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71853-8db4-4e58-8f9b-fc95a58db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c1cbaa5-bfb8-4182-abb7-5e30e106b7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10d90-c3a3-4d12-808a-46ff0ba6b3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8c3fc5d-7660-4ea2-9d9e-d83965426e09}" ma:internalName="TaxCatchAll" ma:showField="CatchAllData" ma:web="8ca10d90-c3a3-4d12-808a-46ff0ba6b3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a10d90-c3a3-4d12-808a-46ff0ba6b3c3" xsi:nil="true"/>
    <lcf76f155ced4ddcb4097134ff3c332f xmlns="6aa71853-8db4-4e58-8f9b-fc95a58dbc8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B854EB-C946-49DE-934D-F180AF2DA713}"/>
</file>

<file path=customXml/itemProps2.xml><?xml version="1.0" encoding="utf-8"?>
<ds:datastoreItem xmlns:ds="http://schemas.openxmlformats.org/officeDocument/2006/customXml" ds:itemID="{A117FC81-795C-40B3-B236-47A7C5ABBA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3D5058-929F-4610-A08F-496B9CA7D3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1548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BICBPU+BookmanOldStyle</vt:lpstr>
      <vt:lpstr>Calibri</vt:lpstr>
      <vt:lpstr>Calibri Light</vt:lpstr>
      <vt:lpstr>Consolas</vt:lpstr>
      <vt:lpstr>OpenSymbol</vt:lpstr>
      <vt:lpstr>StarSymbol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Suchismita chatterjee</dc:creator>
  <cp:lastModifiedBy>Debashis Pal</cp:lastModifiedBy>
  <cp:revision>3</cp:revision>
  <dcterms:created xsi:type="dcterms:W3CDTF">2020-09-15T13:56:23Z</dcterms:created>
  <dcterms:modified xsi:type="dcterms:W3CDTF">2022-03-26T08:48:46Z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0x0101002E8C08D1DDCE714185EF6F5BE11ABE6D</vt:lpwstr>
  </property>
</Properties>
</file>