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89C27-BC89-4CFD-A410-AA38601C8A20}" v="1" dt="2022-03-10T14:32:04.125"/>
    <p1510:client id="{675BA9ED-48A7-5175-5FF6-76B5710A11C8}" v="8" dt="2022-03-12T20:53:49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kabenjamin74" userId="S::amakabenjamin74_gmail.com#ext#@kalkeysacserv.onmicrosoft.com::70f0ed30-4b35-4893-bfbf-ecfa5ce16c60" providerId="AD" clId="Web-{675BA9ED-48A7-5175-5FF6-76B5710A11C8}"/>
    <pc:docChg chg="addSld delSld modSld">
      <pc:chgData name="Amakabenjamin74" userId="S::amakabenjamin74_gmail.com#ext#@kalkeysacserv.onmicrosoft.com::70f0ed30-4b35-4893-bfbf-ecfa5ce16c60" providerId="AD" clId="Web-{675BA9ED-48A7-5175-5FF6-76B5710A11C8}" dt="2022-03-12T20:53:49.474" v="7"/>
      <pc:docMkLst>
        <pc:docMk/>
      </pc:docMkLst>
      <pc:sldChg chg="addSp">
        <pc:chgData name="Amakabenjamin74" userId="S::amakabenjamin74_gmail.com#ext#@kalkeysacserv.onmicrosoft.com::70f0ed30-4b35-4893-bfbf-ecfa5ce16c60" providerId="AD" clId="Web-{675BA9ED-48A7-5175-5FF6-76B5710A11C8}" dt="2022-03-12T20:43:36.787" v="1"/>
        <pc:sldMkLst>
          <pc:docMk/>
          <pc:sldMk cId="0" sldId="257"/>
        </pc:sldMkLst>
        <pc:spChg chg="add">
          <ac:chgData name="Amakabenjamin74" userId="S::amakabenjamin74_gmail.com#ext#@kalkeysacserv.onmicrosoft.com::70f0ed30-4b35-4893-bfbf-ecfa5ce16c60" providerId="AD" clId="Web-{675BA9ED-48A7-5175-5FF6-76B5710A11C8}" dt="2022-03-12T20:43:24.849" v="0"/>
          <ac:spMkLst>
            <pc:docMk/>
            <pc:sldMk cId="0" sldId="257"/>
            <ac:spMk id="3" creationId="{33C7A524-D236-4831-B158-7C1DF3D38358}"/>
          </ac:spMkLst>
        </pc:spChg>
        <pc:spChg chg="add">
          <ac:chgData name="Amakabenjamin74" userId="S::amakabenjamin74_gmail.com#ext#@kalkeysacserv.onmicrosoft.com::70f0ed30-4b35-4893-bfbf-ecfa5ce16c60" providerId="AD" clId="Web-{675BA9ED-48A7-5175-5FF6-76B5710A11C8}" dt="2022-03-12T20:43:36.787" v="1"/>
          <ac:spMkLst>
            <pc:docMk/>
            <pc:sldMk cId="0" sldId="257"/>
            <ac:spMk id="5" creationId="{B8337D28-1EA2-49AC-9C33-F14E01C337F5}"/>
          </ac:spMkLst>
        </pc:spChg>
      </pc:sldChg>
      <pc:sldChg chg="new del">
        <pc:chgData name="Amakabenjamin74" userId="S::amakabenjamin74_gmail.com#ext#@kalkeysacserv.onmicrosoft.com::70f0ed30-4b35-4893-bfbf-ecfa5ce16c60" providerId="AD" clId="Web-{675BA9ED-48A7-5175-5FF6-76B5710A11C8}" dt="2022-03-12T20:53:49.474" v="7"/>
        <pc:sldMkLst>
          <pc:docMk/>
          <pc:sldMk cId="2975138386" sldId="265"/>
        </pc:sldMkLst>
      </pc:sldChg>
      <pc:sldChg chg="new del">
        <pc:chgData name="Amakabenjamin74" userId="S::amakabenjamin74_gmail.com#ext#@kalkeysacserv.onmicrosoft.com::70f0ed30-4b35-4893-bfbf-ecfa5ce16c60" providerId="AD" clId="Web-{675BA9ED-48A7-5175-5FF6-76B5710A11C8}" dt="2022-03-12T20:53:47.052" v="6"/>
        <pc:sldMkLst>
          <pc:docMk/>
          <pc:sldMk cId="1340749669" sldId="266"/>
        </pc:sldMkLst>
      </pc:sldChg>
      <pc:sldChg chg="new del">
        <pc:chgData name="Amakabenjamin74" userId="S::amakabenjamin74_gmail.com#ext#@kalkeysacserv.onmicrosoft.com::70f0ed30-4b35-4893-bfbf-ecfa5ce16c60" providerId="AD" clId="Web-{675BA9ED-48A7-5175-5FF6-76B5710A11C8}" dt="2022-03-12T20:53:45.318" v="5"/>
        <pc:sldMkLst>
          <pc:docMk/>
          <pc:sldMk cId="2903742307" sldId="267"/>
        </pc:sldMkLst>
      </pc:sldChg>
    </pc:docChg>
  </pc:docChgLst>
  <pc:docChgLst>
    <pc:chgData clId="Web-{57589C27-BC89-4CFD-A410-AA38601C8A20}"/>
    <pc:docChg chg="modSld">
      <pc:chgData name="" userId="" providerId="" clId="Web-{57589C27-BC89-4CFD-A410-AA38601C8A20}" dt="2022-03-10T14:32:04.125" v="0"/>
      <pc:docMkLst>
        <pc:docMk/>
      </pc:docMkLst>
      <pc:sldChg chg="addSp">
        <pc:chgData name="" userId="" providerId="" clId="Web-{57589C27-BC89-4CFD-A410-AA38601C8A20}" dt="2022-03-10T14:32:04.125" v="0"/>
        <pc:sldMkLst>
          <pc:docMk/>
          <pc:sldMk cId="0" sldId="257"/>
        </pc:sldMkLst>
        <pc:spChg chg="add">
          <ac:chgData name="" userId="" providerId="" clId="Web-{57589C27-BC89-4CFD-A410-AA38601C8A20}" dt="2022-03-10T14:32:04.125" v="0"/>
          <ac:spMkLst>
            <pc:docMk/>
            <pc:sldMk cId="0" sldId="257"/>
            <ac:spMk id="2" creationId="{17FE1B73-1119-4C62-8EBB-EE0FFBEE22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0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9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41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8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2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AC790F-3871-4244-A903-8D08BE3C1B6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35DF0F-B782-4F5A-A008-9E2A1C51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9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072640" y="633240"/>
            <a:ext cx="3204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Session outline</a:t>
            </a:r>
            <a:endParaRPr lang="en-US" sz="3200" spc="-1">
              <a:solidFill>
                <a:srgbClr val="00B050"/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346960" y="1371600"/>
            <a:ext cx="7131240" cy="47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What is Linux?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Linux Shell, Access and Linux File system structure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Basic Linux/ Unix commands 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Top 50 command used in Linux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Changing file permissions and ownership 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Filter commands/ Simple filter and advance filter commands. 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Start and Stop services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Working with Environment Variables 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Find and kill the process with id and name 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Package installation using RPM and YUM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07000"/>
              </a:lnSpc>
              <a:spcBef>
                <a:spcPts val="283"/>
              </a:spcBef>
              <a:spcAft>
                <a:spcPts val="10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Calibri"/>
              </a:rPr>
              <a:t>Shell scripts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072640" y="633240"/>
            <a:ext cx="3541680" cy="936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What is Linux</a:t>
            </a:r>
            <a:endParaRPr lang="en-US" sz="3200" spc="-1">
              <a:solidFill>
                <a:srgbClr val="00B050"/>
              </a:solidFill>
              <a:latin typeface="BICBPU+BookmanOldStyle"/>
            </a:endParaRPr>
          </a:p>
          <a:p>
            <a:pPr>
              <a:lnSpc>
                <a:spcPts val="3019"/>
              </a:lnSpc>
              <a:spcBef>
                <a:spcPts val="675"/>
              </a:spcBef>
            </a:pPr>
            <a:endParaRPr lang="en-US" sz="3200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438400" y="1592280"/>
            <a:ext cx="7405560" cy="24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019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i="1" spc="-1">
                <a:latin typeface="Times New Roman"/>
                <a:ea typeface="DejaVu Sans"/>
              </a:rPr>
              <a:t>Linus</a:t>
            </a:r>
            <a:r>
              <a:rPr lang="en-US" sz="2000" i="1" spc="-338">
                <a:latin typeface="Times New Roman"/>
                <a:ea typeface="DejaVu Sans"/>
              </a:rPr>
              <a:t> </a:t>
            </a:r>
            <a:r>
              <a:rPr lang="en-US" sz="2000" i="1" spc="-32">
                <a:latin typeface="Times New Roman"/>
                <a:ea typeface="DejaVu Sans"/>
              </a:rPr>
              <a:t>Torvalds,</a:t>
            </a:r>
            <a:r>
              <a:rPr lang="en-US" sz="2000" i="1" spc="-228">
                <a:latin typeface="Times New Roman"/>
                <a:ea typeface="DejaVu Sans"/>
              </a:rPr>
              <a:t> </a:t>
            </a:r>
            <a:r>
              <a:rPr lang="en-US" sz="2000" i="1" spc="-1">
                <a:latin typeface="Times New Roman"/>
                <a:ea typeface="DejaVu Sans"/>
              </a:rPr>
              <a:t>in 1991 Released</a:t>
            </a:r>
            <a:r>
              <a:rPr lang="en-US" sz="2000" i="1" spc="1">
                <a:latin typeface="Times New Roman"/>
                <a:ea typeface="DejaVu Sans"/>
              </a:rPr>
              <a:t> </a:t>
            </a:r>
            <a:r>
              <a:rPr lang="en-US" sz="2000" i="1" spc="-1">
                <a:latin typeface="Times New Roman"/>
                <a:ea typeface="DejaVu Sans"/>
              </a:rPr>
              <a:t>the first version of his Linux Kernel.</a:t>
            </a:r>
            <a:endParaRPr lang="en-US" sz="2000" spc="-1">
              <a:latin typeface="Arial"/>
            </a:endParaRPr>
          </a:p>
          <a:p>
            <a:pPr>
              <a:lnSpc>
                <a:spcPts val="3019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spc="-1">
                <a:latin typeface="Times New Roman"/>
                <a:ea typeface="Microsoft YaHei"/>
              </a:rPr>
              <a:t>Operating</a:t>
            </a:r>
            <a:r>
              <a:rPr lang="en-US" sz="2000" spc="-35">
                <a:latin typeface="Times New Roman"/>
                <a:ea typeface="Microsoft YaHei"/>
              </a:rPr>
              <a:t> </a:t>
            </a:r>
            <a:r>
              <a:rPr lang="en-US" sz="2000" spc="-1">
                <a:latin typeface="Times New Roman"/>
                <a:ea typeface="Microsoft YaHei"/>
              </a:rPr>
              <a:t>system</a:t>
            </a:r>
            <a:r>
              <a:rPr lang="en-US" sz="2000" spc="-253">
                <a:latin typeface="Times New Roman"/>
                <a:ea typeface="Microsoft YaHei"/>
              </a:rPr>
              <a:t> </a:t>
            </a:r>
            <a:r>
              <a:rPr lang="en-US" sz="2000" spc="-1">
                <a:latin typeface="Times New Roman"/>
                <a:ea typeface="Microsoft YaHei"/>
              </a:rPr>
              <a:t>“kernel”</a:t>
            </a:r>
            <a:r>
              <a:rPr lang="en-US" sz="2000" spc="-15">
                <a:latin typeface="Times New Roman"/>
                <a:ea typeface="Microsoft YaHei"/>
              </a:rPr>
              <a:t> </a:t>
            </a:r>
            <a:r>
              <a:rPr lang="en-US" sz="2000" spc="-1">
                <a:latin typeface="Times New Roman"/>
                <a:ea typeface="Microsoft YaHei"/>
              </a:rPr>
              <a:t>is the </a:t>
            </a:r>
            <a:r>
              <a:rPr lang="en-US" sz="2000" spc="-12">
                <a:latin typeface="Times New Roman"/>
                <a:ea typeface="Microsoft YaHei"/>
              </a:rPr>
              <a:t>core</a:t>
            </a:r>
            <a:r>
              <a:rPr lang="en-US" sz="2000" spc="-1">
                <a:latin typeface="Times New Roman"/>
                <a:ea typeface="Microsoft YaHei"/>
              </a:rPr>
              <a:t> software</a:t>
            </a:r>
            <a:r>
              <a:rPr lang="en-US" sz="2000" spc="1">
                <a:latin typeface="Times New Roman"/>
                <a:ea typeface="Microsoft YaHei"/>
              </a:rPr>
              <a:t> </a:t>
            </a:r>
            <a:r>
              <a:rPr lang="en-US" sz="2000" spc="-1">
                <a:latin typeface="Times New Roman"/>
                <a:ea typeface="Microsoft YaHei"/>
              </a:rPr>
              <a:t>used to communicate with computer</a:t>
            </a:r>
            <a:r>
              <a:rPr lang="en-US" sz="2000" spc="-43">
                <a:latin typeface="Times New Roman"/>
                <a:ea typeface="Microsoft YaHei"/>
              </a:rPr>
              <a:t> </a:t>
            </a:r>
            <a:r>
              <a:rPr lang="en-US" sz="2000" spc="-1">
                <a:latin typeface="Times New Roman"/>
                <a:ea typeface="Microsoft YaHei"/>
              </a:rPr>
              <a:t>hardware. </a:t>
            </a:r>
            <a:r>
              <a:rPr lang="en-US" sz="2000" spc="-52">
                <a:latin typeface="Times New Roman"/>
                <a:ea typeface="Microsoft YaHei"/>
              </a:rPr>
              <a:t>It’s</a:t>
            </a:r>
            <a:r>
              <a:rPr lang="en-US" sz="2000" spc="32">
                <a:latin typeface="Times New Roman"/>
                <a:ea typeface="Microsoft YaHei"/>
              </a:rPr>
              <a:t> </a:t>
            </a:r>
            <a:r>
              <a:rPr lang="en-US" sz="2000" spc="-1">
                <a:latin typeface="Times New Roman"/>
                <a:ea typeface="Microsoft YaHei"/>
              </a:rPr>
              <a:t>a </a:t>
            </a:r>
            <a:r>
              <a:rPr lang="en-US" sz="2000" spc="-12">
                <a:latin typeface="Times New Roman"/>
                <a:ea typeface="Microsoft YaHei"/>
              </a:rPr>
              <a:t>core</a:t>
            </a:r>
            <a:r>
              <a:rPr lang="en-US" sz="2000" spc="4">
                <a:latin typeface="Times New Roman"/>
                <a:ea typeface="Microsoft YaHei"/>
              </a:rPr>
              <a:t> </a:t>
            </a:r>
            <a:r>
              <a:rPr lang="en-US" sz="2000" spc="-1">
                <a:latin typeface="Times New Roman"/>
                <a:ea typeface="Microsoft YaHei"/>
              </a:rPr>
              <a:t>and modular</a:t>
            </a:r>
            <a:r>
              <a:rPr lang="en-US" sz="2000" spc="-41">
                <a:latin typeface="Times New Roman"/>
                <a:ea typeface="Microsoft YaHei"/>
              </a:rPr>
              <a:t> </a:t>
            </a:r>
            <a:r>
              <a:rPr lang="en-US" sz="2000" spc="-1">
                <a:latin typeface="Times New Roman"/>
                <a:ea typeface="Microsoft YaHei"/>
              </a:rPr>
              <a:t>system of drivers</a:t>
            </a:r>
            <a:r>
              <a:rPr lang="en-US" sz="2000" spc="-12">
                <a:latin typeface="Times New Roman"/>
                <a:ea typeface="Microsoft YaHei"/>
              </a:rPr>
              <a:t> </a:t>
            </a:r>
            <a:r>
              <a:rPr lang="en-US" sz="2000" spc="-1">
                <a:latin typeface="Times New Roman"/>
                <a:ea typeface="Microsoft YaHei"/>
              </a:rPr>
              <a:t>used</a:t>
            </a:r>
            <a:r>
              <a:rPr lang="en-US" sz="2000" spc="-12">
                <a:latin typeface="Times New Roman"/>
                <a:ea typeface="Microsoft YaHei"/>
              </a:rPr>
              <a:t> </a:t>
            </a:r>
            <a:r>
              <a:rPr lang="en-US" sz="2000" spc="-1">
                <a:latin typeface="Times New Roman"/>
                <a:ea typeface="Microsoft YaHei"/>
              </a:rPr>
              <a:t>to create a </a:t>
            </a:r>
            <a:r>
              <a:rPr lang="en-US" sz="2000" spc="-1">
                <a:latin typeface="Times New Roman"/>
                <a:ea typeface="DejaVu Sans"/>
              </a:rPr>
              <a:t>Resource manager</a:t>
            </a:r>
            <a:r>
              <a:rPr lang="en-US" sz="2000" spc="-29">
                <a:latin typeface="Times New Roman"/>
                <a:ea typeface="DejaVu Sans"/>
              </a:rPr>
              <a:t> </a:t>
            </a:r>
            <a:r>
              <a:rPr lang="en-US" sz="2000" spc="-12">
                <a:latin typeface="Times New Roman"/>
                <a:ea typeface="DejaVu Sans"/>
              </a:rPr>
              <a:t>for</a:t>
            </a:r>
            <a:r>
              <a:rPr lang="en-US" sz="2000" spc="4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allocating</a:t>
            </a:r>
            <a:r>
              <a:rPr lang="en-US" sz="2000" spc="-24">
                <a:latin typeface="Times New Roman"/>
                <a:ea typeface="DejaVu Sans"/>
              </a:rPr>
              <a:t> </a:t>
            </a:r>
            <a:r>
              <a:rPr lang="en-US" sz="2000" spc="7">
                <a:latin typeface="Times New Roman"/>
                <a:ea typeface="DejaVu Sans"/>
              </a:rPr>
              <a:t>memory</a:t>
            </a:r>
            <a:r>
              <a:rPr lang="en-US" sz="2000" spc="-1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and</a:t>
            </a:r>
            <a:r>
              <a:rPr lang="en-US" sz="2000" spc="-18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time to system and</a:t>
            </a:r>
            <a:r>
              <a:rPr lang="en-US" sz="2000" spc="-21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user processes as </a:t>
            </a:r>
            <a:r>
              <a:rPr lang="en-US" sz="2000" spc="-18">
                <a:latin typeface="Times New Roman"/>
                <a:ea typeface="DejaVu Sans"/>
              </a:rPr>
              <a:t>well</a:t>
            </a:r>
            <a:r>
              <a:rPr lang="en-US" sz="2000" spc="24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as interacting</a:t>
            </a:r>
            <a:r>
              <a:rPr lang="en-US" sz="2000" spc="-21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with files (I/O) </a:t>
            </a:r>
            <a:endParaRPr lang="en-US" sz="2000" spc="-1">
              <a:latin typeface="Arial"/>
            </a:endParaRPr>
          </a:p>
          <a:p>
            <a:pPr>
              <a:lnSpc>
                <a:spcPts val="3019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spc="-24">
                <a:latin typeface="Times New Roman"/>
                <a:ea typeface="DejaVu Sans"/>
              </a:rPr>
              <a:t>Kernel</a:t>
            </a:r>
            <a:r>
              <a:rPr lang="en-US" sz="2000" spc="4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operates</a:t>
            </a:r>
            <a:r>
              <a:rPr lang="en-US" sz="2000" spc="-18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in</a:t>
            </a:r>
            <a:r>
              <a:rPr lang="en-US" sz="2000" spc="4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its own </a:t>
            </a:r>
            <a:r>
              <a:rPr lang="en-US" sz="2000" spc="7">
                <a:latin typeface="Times New Roman"/>
                <a:ea typeface="DejaVu Sans"/>
              </a:rPr>
              <a:t>memory</a:t>
            </a:r>
            <a:r>
              <a:rPr lang="en-US" sz="2000" spc="-1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or</a:t>
            </a:r>
            <a:r>
              <a:rPr lang="en-US" sz="2000" spc="-28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“kernel-space”.</a:t>
            </a:r>
            <a:endParaRPr lang="en-US" sz="2000" spc="-1"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712720" y="4285560"/>
            <a:ext cx="6221160" cy="156551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072640" y="633240"/>
            <a:ext cx="267372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Linux</a:t>
            </a:r>
            <a:r>
              <a:rPr lang="en-US" sz="3200" spc="-24">
                <a:solidFill>
                  <a:srgbClr val="00B050"/>
                </a:solidFill>
                <a:latin typeface="BICBPU+BookmanOldStyle"/>
                <a:ea typeface="DejaVu Sans"/>
              </a:rPr>
              <a:t> </a:t>
            </a: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Shell</a:t>
            </a:r>
            <a:endParaRPr lang="en-US" sz="3200" spc="-1">
              <a:solidFill>
                <a:srgbClr val="00B050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511840" y="1371600"/>
            <a:ext cx="6143400" cy="348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022"/>
              </a:lnSpc>
            </a:pPr>
            <a:r>
              <a:rPr lang="en-US" sz="2000" spc="-1">
                <a:latin typeface="Times New Roman"/>
                <a:ea typeface="DejaVu Sans"/>
              </a:rPr>
              <a:t>On user log-in,</a:t>
            </a:r>
            <a:r>
              <a:rPr lang="en-US" sz="2000" spc="-276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the</a:t>
            </a:r>
            <a:r>
              <a:rPr lang="en-US" sz="2000" spc="-1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system runs</a:t>
            </a:r>
            <a:r>
              <a:rPr lang="en-US" sz="2000" spc="-24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a </a:t>
            </a:r>
            <a:r>
              <a:rPr lang="en-US" sz="2000" i="1" spc="-1">
                <a:latin typeface="Times New Roman"/>
                <a:ea typeface="DejaVu Sans"/>
              </a:rPr>
              <a:t>shell</a:t>
            </a:r>
            <a:endParaRPr lang="en-US" sz="2000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2513640" y="1920241"/>
            <a:ext cx="7513200" cy="733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019"/>
              </a:lnSpc>
            </a:pPr>
            <a:r>
              <a:rPr lang="en-US" sz="2000" spc="-1">
                <a:latin typeface="Times New Roman"/>
                <a:ea typeface="DejaVu Sans"/>
              </a:rPr>
              <a:t>A shell is the environment</a:t>
            </a:r>
            <a:r>
              <a:rPr lang="en-US" sz="2000" spc="-35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within which </a:t>
            </a:r>
            <a:r>
              <a:rPr lang="en-US" sz="2000" spc="-21">
                <a:latin typeface="Times New Roman"/>
                <a:ea typeface="DejaVu Sans"/>
              </a:rPr>
              <a:t>you</a:t>
            </a:r>
            <a:r>
              <a:rPr lang="en-US" sz="2000" spc="4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will interface</a:t>
            </a:r>
            <a:r>
              <a:rPr lang="en-US" sz="2000" spc="-15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with the </a:t>
            </a:r>
            <a:r>
              <a:rPr lang="en-US" sz="2000" spc="-12">
                <a:latin typeface="Times New Roman"/>
                <a:ea typeface="DejaVu Sans"/>
              </a:rPr>
              <a:t>kernel</a:t>
            </a:r>
            <a:r>
              <a:rPr lang="en-US" sz="2000" spc="-1">
                <a:latin typeface="Times New Roman"/>
                <a:ea typeface="DejaVu Sans"/>
              </a:rPr>
              <a:t> via commands.</a:t>
            </a:r>
            <a:endParaRPr lang="en-US" sz="2000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2494200" y="2743201"/>
            <a:ext cx="7405560" cy="733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019"/>
              </a:lnSpc>
            </a:pPr>
            <a:r>
              <a:rPr lang="en-US" sz="2000" spc="-1">
                <a:latin typeface="Times New Roman"/>
                <a:ea typeface="DejaVu Sans"/>
              </a:rPr>
              <a:t>It determines</a:t>
            </a:r>
            <a:r>
              <a:rPr lang="en-US" sz="2000" spc="-21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the syntax </a:t>
            </a:r>
            <a:r>
              <a:rPr lang="en-US" sz="2000" spc="-12">
                <a:latin typeface="Times New Roman"/>
                <a:ea typeface="DejaVu Sans"/>
              </a:rPr>
              <a:t>for</a:t>
            </a:r>
            <a:r>
              <a:rPr lang="en-US" sz="2000" spc="4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complex command-line</a:t>
            </a:r>
            <a:r>
              <a:rPr lang="en-US" sz="2000" spc="-35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operations</a:t>
            </a:r>
            <a:r>
              <a:rPr lang="en-US" sz="2000" spc="-35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and</a:t>
            </a:r>
            <a:r>
              <a:rPr lang="en-US" sz="2000" spc="-15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shell scripting.</a:t>
            </a:r>
            <a:endParaRPr lang="en-US" sz="2000" spc="-1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2485560" y="3521521"/>
            <a:ext cx="7438320" cy="733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019"/>
              </a:lnSpc>
            </a:pPr>
            <a:r>
              <a:rPr lang="en-US" sz="2000" spc="-1">
                <a:latin typeface="Times New Roman"/>
                <a:ea typeface="DejaVu Sans"/>
              </a:rPr>
              <a:t>The shell </a:t>
            </a:r>
            <a:r>
              <a:rPr lang="en-US" sz="2000" spc="-46">
                <a:latin typeface="Times New Roman"/>
                <a:ea typeface="DejaVu Sans"/>
              </a:rPr>
              <a:t>you’re</a:t>
            </a:r>
            <a:r>
              <a:rPr lang="en-US" sz="2000" spc="1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using</a:t>
            </a:r>
            <a:r>
              <a:rPr lang="en-US" sz="2000" spc="-1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is called</a:t>
            </a:r>
            <a:r>
              <a:rPr lang="en-US" sz="2000" spc="-276">
                <a:latin typeface="Times New Roman"/>
                <a:ea typeface="DejaVu Sans"/>
              </a:rPr>
              <a:t> </a:t>
            </a:r>
            <a:r>
              <a:rPr lang="en-US" sz="2000" spc="-35">
                <a:latin typeface="Times New Roman"/>
                <a:ea typeface="DejaVu Sans"/>
              </a:rPr>
              <a:t>“bash,”</a:t>
            </a:r>
            <a:r>
              <a:rPr lang="en-US" sz="2000" spc="15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the successor to the venerable</a:t>
            </a:r>
            <a:r>
              <a:rPr lang="en-US" sz="2000" spc="-279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“</a:t>
            </a:r>
            <a:r>
              <a:rPr lang="en-US" sz="2000" spc="-1" err="1">
                <a:latin typeface="Times New Roman"/>
                <a:ea typeface="DejaVu Sans"/>
              </a:rPr>
              <a:t>Bourne</a:t>
            </a:r>
            <a:r>
              <a:rPr lang="en-US" sz="2000" spc="-21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Shell” called</a:t>
            </a:r>
            <a:r>
              <a:rPr lang="en-US" sz="2000" spc="-265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“</a:t>
            </a:r>
            <a:r>
              <a:rPr lang="en-US" sz="2000" spc="-1" err="1">
                <a:latin typeface="Times New Roman"/>
                <a:ea typeface="DejaVu Sans"/>
              </a:rPr>
              <a:t>sh</a:t>
            </a:r>
            <a:r>
              <a:rPr lang="en-US" sz="2000" spc="-1">
                <a:latin typeface="Times New Roman"/>
                <a:ea typeface="DejaVu Sans"/>
              </a:rPr>
              <a:t>”</a:t>
            </a:r>
            <a:endParaRPr lang="en-US" sz="2000" spc="-1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2529840" y="4462560"/>
            <a:ext cx="4748040" cy="348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019"/>
              </a:lnSpc>
            </a:pPr>
            <a:r>
              <a:rPr lang="en-US" sz="2000" spc="1">
                <a:latin typeface="Times New Roman"/>
                <a:ea typeface="DejaVu Sans"/>
              </a:rPr>
              <a:t>BASH:</a:t>
            </a:r>
            <a:r>
              <a:rPr lang="en-US" sz="2000" spc="188">
                <a:latin typeface="Times New Roman"/>
                <a:ea typeface="DejaVu Sans"/>
              </a:rPr>
              <a:t> </a:t>
            </a:r>
            <a:r>
              <a:rPr lang="en-US" sz="2000" spc="1">
                <a:latin typeface="Times New Roman"/>
                <a:ea typeface="DejaVu Sans"/>
              </a:rPr>
              <a:t>“</a:t>
            </a:r>
            <a:r>
              <a:rPr lang="en-US" sz="2000" u="sng" spc="-1" err="1">
                <a:latin typeface="Times New Roman"/>
                <a:ea typeface="DejaVu Sans"/>
              </a:rPr>
              <a:t>B</a:t>
            </a:r>
            <a:r>
              <a:rPr lang="en-US" sz="2000" spc="-1" err="1">
                <a:latin typeface="Times New Roman"/>
                <a:ea typeface="DejaVu Sans"/>
              </a:rPr>
              <a:t>ourne</a:t>
            </a:r>
            <a:r>
              <a:rPr lang="en-US" sz="2000" spc="-279">
                <a:latin typeface="Times New Roman"/>
                <a:ea typeface="DejaVu Sans"/>
              </a:rPr>
              <a:t> </a:t>
            </a:r>
            <a:r>
              <a:rPr lang="en-US" sz="2000" u="sng" spc="-1">
                <a:latin typeface="Times New Roman"/>
                <a:ea typeface="DejaVu Sans"/>
              </a:rPr>
              <a:t>A</a:t>
            </a:r>
            <a:r>
              <a:rPr lang="en-US" sz="2000" spc="-1">
                <a:latin typeface="Times New Roman"/>
                <a:ea typeface="DejaVu Sans"/>
              </a:rPr>
              <a:t>gain </a:t>
            </a:r>
            <a:r>
              <a:rPr lang="en-US" sz="2000" u="sng" spc="-1" err="1">
                <a:latin typeface="Times New Roman"/>
                <a:ea typeface="DejaVu Sans"/>
              </a:rPr>
              <a:t>SH</a:t>
            </a:r>
            <a:r>
              <a:rPr lang="en-US" sz="2000" spc="-1" err="1">
                <a:latin typeface="Times New Roman"/>
                <a:ea typeface="DejaVu Sans"/>
              </a:rPr>
              <a:t>ell</a:t>
            </a:r>
            <a:r>
              <a:rPr lang="en-US" sz="2000" spc="-1">
                <a:latin typeface="Times New Roman"/>
                <a:ea typeface="DejaVu Sans"/>
              </a:rPr>
              <a:t>”</a:t>
            </a:r>
            <a:endParaRPr lang="en-US" sz="2000" spc="-1"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7010400" y="4206240"/>
            <a:ext cx="1833840" cy="194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072640" y="633240"/>
            <a:ext cx="64065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Popular</a:t>
            </a:r>
            <a:r>
              <a:rPr lang="en-US" sz="3200" spc="-24">
                <a:solidFill>
                  <a:srgbClr val="00B050"/>
                </a:solidFill>
                <a:latin typeface="BICBPU+BookmanOldStyle"/>
                <a:ea typeface="DejaVu Sans"/>
              </a:rPr>
              <a:t> </a:t>
            </a: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Linux</a:t>
            </a:r>
            <a:r>
              <a:rPr lang="en-US" sz="3200" spc="-12">
                <a:solidFill>
                  <a:srgbClr val="00B050"/>
                </a:solidFill>
                <a:latin typeface="BICBPU+BookmanOldStyle"/>
                <a:ea typeface="DejaVu Sans"/>
              </a:rPr>
              <a:t> </a:t>
            </a: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Distributions</a:t>
            </a:r>
            <a:endParaRPr lang="en-US" sz="3200" spc="-1">
              <a:solidFill>
                <a:srgbClr val="00B05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072640" y="3165120"/>
            <a:ext cx="1760400" cy="38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2072640" y="3637800"/>
            <a:ext cx="218268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6104820" y="1737360"/>
            <a:ext cx="4748760" cy="3586680"/>
          </a:xfrm>
          <a:prstGeom prst="rect">
            <a:avLst/>
          </a:prstGeom>
          <a:ln>
            <a:noFill/>
          </a:ln>
        </p:spPr>
      </p:pic>
      <p:sp>
        <p:nvSpPr>
          <p:cNvPr id="55" name="CustomShape 4"/>
          <p:cNvSpPr/>
          <p:nvPr/>
        </p:nvSpPr>
        <p:spPr>
          <a:xfrm>
            <a:off x="2346960" y="1737360"/>
            <a:ext cx="5119560" cy="347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Red Hat Enterprise Linux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Ubuntu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Fedora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Amazon Linux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SUSE/ SUSE Enterprise Linux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CentOS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Debian</a:t>
            </a:r>
            <a:endParaRPr lang="en-US" sz="2000" spc="-1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spc="-1">
                <a:latin typeface="Times New Roman"/>
                <a:ea typeface="DejaVu Sans"/>
              </a:rPr>
              <a:t>Arch Linux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072640" y="633240"/>
            <a:ext cx="484524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Linux</a:t>
            </a:r>
            <a:r>
              <a:rPr lang="en-US" sz="3200" spc="-12">
                <a:solidFill>
                  <a:srgbClr val="00B050"/>
                </a:solidFill>
                <a:latin typeface="BICBPU+BookmanOldStyle"/>
                <a:ea typeface="DejaVu Sans"/>
              </a:rPr>
              <a:t> </a:t>
            </a: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Accounts &amp; Access</a:t>
            </a:r>
            <a:endParaRPr lang="en-US" sz="3200" spc="-1">
              <a:solidFill>
                <a:srgbClr val="00B050"/>
              </a:solid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496360" y="1389600"/>
            <a:ext cx="7771320" cy="20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spcBef>
                <a:spcPts val="567"/>
              </a:spcBef>
              <a:spcAft>
                <a:spcPts val="567"/>
              </a:spcAft>
            </a:pPr>
            <a:r>
              <a:rPr lang="en-US" sz="2000" spc="-1">
                <a:latin typeface="Times New Roman"/>
                <a:ea typeface="DejaVu Sans"/>
              </a:rPr>
              <a:t>To access a Linux system, you need to have an account. A Linux account includes the following:</a:t>
            </a:r>
            <a:endParaRPr lang="en-US" sz="2000" spc="-1">
              <a:latin typeface="Arial"/>
            </a:endParaRPr>
          </a:p>
          <a:p>
            <a:pPr marL="360000">
              <a:spcBef>
                <a:spcPts val="283"/>
              </a:spcBef>
              <a:spcAft>
                <a:spcPts val="283"/>
              </a:spcAft>
            </a:pPr>
            <a:r>
              <a:rPr lang="en-US" spc="-1">
                <a:latin typeface="Times New Roman"/>
                <a:ea typeface="DejaVu Sans"/>
              </a:rPr>
              <a:t>- username and password</a:t>
            </a:r>
            <a:endParaRPr lang="en-US" spc="-1">
              <a:latin typeface="Arial"/>
            </a:endParaRPr>
          </a:p>
          <a:p>
            <a:pPr marL="360000">
              <a:spcBef>
                <a:spcPts val="283"/>
              </a:spcBef>
              <a:spcAft>
                <a:spcPts val="283"/>
              </a:spcAft>
            </a:pPr>
            <a:r>
              <a:rPr lang="en-US" spc="-1">
                <a:latin typeface="Times New Roman"/>
                <a:ea typeface="DejaVu Sans"/>
              </a:rPr>
              <a:t>- </a:t>
            </a:r>
            <a:r>
              <a:rPr lang="en-US" spc="-1" err="1">
                <a:latin typeface="Times New Roman"/>
                <a:ea typeface="DejaVu Sans"/>
              </a:rPr>
              <a:t>uid</a:t>
            </a:r>
            <a:r>
              <a:rPr lang="en-US" spc="-1">
                <a:latin typeface="Times New Roman"/>
                <a:ea typeface="DejaVu Sans"/>
              </a:rPr>
              <a:t> and </a:t>
            </a:r>
            <a:r>
              <a:rPr lang="en-US" spc="-1" err="1">
                <a:latin typeface="Times New Roman"/>
                <a:ea typeface="DejaVu Sans"/>
              </a:rPr>
              <a:t>gid</a:t>
            </a:r>
            <a:endParaRPr lang="en-US" spc="-1">
              <a:latin typeface="Arial"/>
            </a:endParaRPr>
          </a:p>
          <a:p>
            <a:pPr marL="360000">
              <a:spcBef>
                <a:spcPts val="283"/>
              </a:spcBef>
              <a:spcAft>
                <a:spcPts val="283"/>
              </a:spcAft>
            </a:pPr>
            <a:r>
              <a:rPr lang="en-US" spc="-1">
                <a:latin typeface="Times New Roman"/>
                <a:ea typeface="DejaVu Sans"/>
              </a:rPr>
              <a:t>- a home directory, which is where you are placed by default when you log in</a:t>
            </a:r>
            <a:endParaRPr lang="en-US" spc="-1">
              <a:latin typeface="Arial"/>
            </a:endParaRPr>
          </a:p>
          <a:p>
            <a:pPr marL="360000">
              <a:spcBef>
                <a:spcPts val="283"/>
              </a:spcBef>
              <a:spcAft>
                <a:spcPts val="283"/>
              </a:spcAft>
            </a:pPr>
            <a:r>
              <a:rPr lang="en-US" spc="-1">
                <a:latin typeface="Times New Roman"/>
                <a:ea typeface="DejaVu Sans"/>
              </a:rPr>
              <a:t>- a default shell</a:t>
            </a:r>
            <a:endParaRPr lang="en-US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2567640" y="3436200"/>
            <a:ext cx="7222680" cy="39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spc="-1">
                <a:latin typeface="Times New Roman"/>
                <a:ea typeface="DejaVu Sans"/>
              </a:rPr>
              <a:t>Introducing</a:t>
            </a:r>
            <a:r>
              <a:rPr lang="en-US" sz="2000" spc="-32">
                <a:latin typeface="Times New Roman"/>
                <a:ea typeface="DejaVu Sans"/>
              </a:rPr>
              <a:t> </a:t>
            </a:r>
            <a:r>
              <a:rPr lang="en-US" sz="2000" spc="-1">
                <a:latin typeface="Times New Roman"/>
                <a:ea typeface="DejaVu Sans"/>
              </a:rPr>
              <a:t>OpenSSH</a:t>
            </a:r>
            <a:endParaRPr lang="en-US" sz="2000" spc="-1">
              <a:latin typeface="Arial"/>
            </a:endParaRPr>
          </a:p>
          <a:p>
            <a:pPr marL="430470" indent="-285750">
              <a:lnSpc>
                <a:spcPts val="3019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pc="-1">
                <a:latin typeface="Times New Roman"/>
                <a:ea typeface="Microsoft YaHei"/>
              </a:rPr>
              <a:t>SSH is</a:t>
            </a:r>
            <a:r>
              <a:rPr lang="en-US" spc="-15">
                <a:latin typeface="Times New Roman"/>
                <a:ea typeface="Microsoft YaHei"/>
              </a:rPr>
              <a:t> </a:t>
            </a:r>
            <a:r>
              <a:rPr lang="en-US" spc="-1">
                <a:latin typeface="Times New Roman"/>
                <a:ea typeface="Microsoft YaHei"/>
              </a:rPr>
              <a:t>the</a:t>
            </a:r>
            <a:r>
              <a:rPr lang="en-US" spc="-265">
                <a:latin typeface="Times New Roman"/>
                <a:ea typeface="Microsoft YaHei"/>
              </a:rPr>
              <a:t> </a:t>
            </a:r>
            <a:r>
              <a:rPr lang="en-US" spc="4">
                <a:latin typeface="Times New Roman"/>
                <a:ea typeface="Microsoft YaHei"/>
              </a:rPr>
              <a:t>“</a:t>
            </a:r>
            <a:r>
              <a:rPr lang="en-US" u="sng" spc="-1">
                <a:latin typeface="Times New Roman"/>
                <a:ea typeface="Microsoft YaHei"/>
              </a:rPr>
              <a:t>S</a:t>
            </a:r>
            <a:r>
              <a:rPr lang="en-US" spc="-1">
                <a:latin typeface="Times New Roman"/>
                <a:ea typeface="Microsoft YaHei"/>
              </a:rPr>
              <a:t>ecure </a:t>
            </a:r>
            <a:r>
              <a:rPr lang="en-US" u="sng" spc="-1">
                <a:latin typeface="Times New Roman"/>
                <a:ea typeface="Microsoft YaHei"/>
              </a:rPr>
              <a:t>Sh</a:t>
            </a:r>
            <a:r>
              <a:rPr lang="en-US" spc="-1">
                <a:latin typeface="Times New Roman"/>
                <a:ea typeface="Microsoft YaHei"/>
              </a:rPr>
              <a:t>ell”</a:t>
            </a:r>
            <a:endParaRPr lang="en-US" spc="-1">
              <a:latin typeface="Arial"/>
            </a:endParaRPr>
          </a:p>
          <a:p>
            <a:pPr marL="430470" indent="-285750">
              <a:lnSpc>
                <a:spcPts val="3019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pc="-1">
                <a:latin typeface="Times New Roman"/>
                <a:ea typeface="Microsoft YaHei"/>
              </a:rPr>
              <a:t>SSH </a:t>
            </a:r>
            <a:r>
              <a:rPr lang="en-US" spc="1">
                <a:latin typeface="Times New Roman"/>
                <a:ea typeface="Microsoft YaHei"/>
              </a:rPr>
              <a:t>supports</a:t>
            </a:r>
            <a:r>
              <a:rPr lang="en-US" spc="-46">
                <a:latin typeface="Times New Roman"/>
                <a:ea typeface="Microsoft YaHei"/>
              </a:rPr>
              <a:t> </a:t>
            </a:r>
            <a:r>
              <a:rPr lang="en-US" spc="-1">
                <a:latin typeface="Times New Roman"/>
                <a:ea typeface="Microsoft YaHei"/>
              </a:rPr>
              <a:t>a file-transfer</a:t>
            </a:r>
            <a:r>
              <a:rPr lang="en-US" spc="-15">
                <a:latin typeface="Times New Roman"/>
                <a:ea typeface="Microsoft YaHei"/>
              </a:rPr>
              <a:t> </a:t>
            </a:r>
            <a:r>
              <a:rPr lang="en-US" spc="-1">
                <a:latin typeface="Times New Roman"/>
                <a:ea typeface="Microsoft YaHei"/>
              </a:rPr>
              <a:t>subsystem – </a:t>
            </a:r>
            <a:r>
              <a:rPr lang="en-US" spc="-1" err="1">
                <a:latin typeface="Times New Roman"/>
                <a:ea typeface="Microsoft YaHei"/>
              </a:rPr>
              <a:t>scp</a:t>
            </a:r>
            <a:endParaRPr lang="en-US" spc="-1">
              <a:latin typeface="Arial"/>
            </a:endParaRPr>
          </a:p>
          <a:p>
            <a:pPr marL="430470" indent="-285750">
              <a:lnSpc>
                <a:spcPts val="3019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pc="-1">
                <a:latin typeface="Times New Roman"/>
                <a:ea typeface="Microsoft YaHei"/>
              </a:rPr>
              <a:t>SSH is used to remotely login to a Linux server.</a:t>
            </a:r>
            <a:endParaRPr lang="en-US" spc="-1">
              <a:latin typeface="Arial"/>
            </a:endParaRPr>
          </a:p>
          <a:p>
            <a:pPr marL="285750" indent="-285750">
              <a:lnSpc>
                <a:spcPts val="3019"/>
              </a:lnSpc>
              <a:buFont typeface="Wingdings" panose="05000000000000000000" pitchFamily="2" charset="2"/>
              <a:buChar char="Ø"/>
            </a:pPr>
            <a:endParaRPr lang="en-US" spc="-1">
              <a:latin typeface="Arial"/>
            </a:endParaRPr>
          </a:p>
          <a:p>
            <a:pPr marL="343980" indent="-342900">
              <a:lnSpc>
                <a:spcPts val="3019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>
                <a:latin typeface="Times New Roman"/>
                <a:ea typeface="Microsoft YaHei"/>
              </a:rPr>
              <a:t>Command to connect a server with IP 192.168.1.1</a:t>
            </a:r>
            <a:endParaRPr lang="en-US" sz="2000" spc="-1">
              <a:latin typeface="Arial"/>
            </a:endParaRPr>
          </a:p>
          <a:p>
            <a:pPr marL="286830" indent="-285750">
              <a:lnSpc>
                <a:spcPts val="3019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pc="-1" err="1">
                <a:latin typeface="Consolas"/>
                <a:ea typeface="Microsoft YaHei"/>
              </a:rPr>
              <a:t>ssh</a:t>
            </a:r>
            <a:r>
              <a:rPr lang="en-US" spc="-1">
                <a:latin typeface="Consolas"/>
                <a:ea typeface="Microsoft YaHei"/>
              </a:rPr>
              <a:t> &lt;username&gt;@192.168.1.1</a:t>
            </a:r>
            <a:endParaRPr lang="en-US" spc="-1">
              <a:latin typeface="Arial"/>
            </a:endParaRPr>
          </a:p>
          <a:p>
            <a:pPr marL="285750" indent="-285750">
              <a:lnSpc>
                <a:spcPts val="3019"/>
              </a:lnSpc>
              <a:buFont typeface="Wingdings" panose="05000000000000000000" pitchFamily="2" charset="2"/>
              <a:buChar char="Ø"/>
            </a:pPr>
            <a:endParaRPr lang="en-US" spc="-1">
              <a:latin typeface="Arial"/>
            </a:endParaRPr>
          </a:p>
          <a:p>
            <a:pPr>
              <a:lnSpc>
                <a:spcPts val="3019"/>
              </a:lnSpc>
            </a:pPr>
            <a:endParaRPr lang="en-US" spc="-1">
              <a:latin typeface="Arial"/>
            </a:endParaRPr>
          </a:p>
          <a:p>
            <a:pPr>
              <a:lnSpc>
                <a:spcPts val="3716"/>
              </a:lnSpc>
            </a:pPr>
            <a:endParaRPr lang="en-US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2072640" y="633240"/>
            <a:ext cx="60372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The File System</a:t>
            </a:r>
            <a:endParaRPr lang="en-US" sz="3200" spc="-1">
              <a:solidFill>
                <a:srgbClr val="00B050"/>
              </a:solidFill>
              <a:latin typeface="Arial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2177400" y="1220400"/>
            <a:ext cx="7885440" cy="143784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2411760" y="2722320"/>
            <a:ext cx="7405560" cy="6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>
                <a:latin typeface="Times New Roman"/>
                <a:ea typeface="DejaVu Sans"/>
              </a:rPr>
              <a:t>Linux and Unix-like file systems are arranged in a tree structure, all with the same bottom level, called “root” (/).</a:t>
            </a:r>
            <a:endParaRPr lang="en-US" sz="2000" spc="-1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2438400" y="3453480"/>
            <a:ext cx="3839400" cy="26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>
                <a:latin typeface="Times New Roman"/>
                <a:ea typeface="DejaVu Sans"/>
              </a:rPr>
              <a:t>Linux Directory Structure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Times New Roman"/>
                <a:ea typeface="Courier New;Courier New PSMT"/>
              </a:rPr>
              <a:t>/ 		</a:t>
            </a:r>
            <a:r>
              <a:rPr lang="en-US" sz="1600" spc="-1">
                <a:latin typeface="Times New Roman"/>
                <a:ea typeface="Gill Sans MT;Gill Sans"/>
              </a:rPr>
              <a:t>root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Times New Roman"/>
                <a:ea typeface="Courier New;Courier New PSMT"/>
              </a:rPr>
              <a:t>/bin 		</a:t>
            </a:r>
            <a:r>
              <a:rPr lang="en-US" sz="1600" spc="-1">
                <a:latin typeface="Times New Roman"/>
                <a:ea typeface="Gill Sans MT;Gill Sans"/>
              </a:rPr>
              <a:t>bare essential commands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Times New Roman"/>
                <a:ea typeface="Courier New;Courier New PSMT"/>
              </a:rPr>
              <a:t>/boot 	</a:t>
            </a:r>
            <a:r>
              <a:rPr lang="en-US" sz="1600" spc="-1">
                <a:latin typeface="Times New Roman"/>
                <a:ea typeface="Gill Sans MT;Gill Sans"/>
              </a:rPr>
              <a:t>OS Kernels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Times New Roman"/>
                <a:ea typeface="Courier New;Courier New PSMT"/>
              </a:rPr>
              <a:t>/dev 		</a:t>
            </a:r>
            <a:r>
              <a:rPr lang="en-US" sz="1600" spc="-1">
                <a:latin typeface="Times New Roman"/>
                <a:ea typeface="Gill Sans MT;Gill Sans"/>
              </a:rPr>
              <a:t>hardware devices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Times New Roman"/>
                <a:ea typeface="Courier New;Courier New PSMT"/>
              </a:rPr>
              <a:t>/</a:t>
            </a:r>
            <a:r>
              <a:rPr lang="en-US" sz="1600" spc="-1" err="1">
                <a:latin typeface="Times New Roman"/>
                <a:ea typeface="Courier New;Courier New PSMT"/>
              </a:rPr>
              <a:t>etc</a:t>
            </a:r>
            <a:r>
              <a:rPr lang="en-US" sz="1600" spc="-1">
                <a:latin typeface="Times New Roman"/>
                <a:ea typeface="Courier New;Courier New PSMT"/>
              </a:rPr>
              <a:t> 		</a:t>
            </a:r>
            <a:r>
              <a:rPr lang="en-US" sz="1600" spc="-1">
                <a:latin typeface="Times New Roman"/>
                <a:ea typeface="Gill Sans MT;Gill Sans"/>
              </a:rPr>
              <a:t>system files, configuration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Times New Roman"/>
                <a:ea typeface="Courier New;Courier New PSMT"/>
              </a:rPr>
              <a:t>/home 	</a:t>
            </a:r>
            <a:r>
              <a:rPr lang="en-US" sz="1600" spc="-1">
                <a:latin typeface="Times New Roman"/>
                <a:ea typeface="Gill Sans MT;Gill Sans"/>
              </a:rPr>
              <a:t>home directories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>
                <a:latin typeface="Times New Roman"/>
                <a:ea typeface="Courier New;Courier New PSMT"/>
              </a:rPr>
              <a:t>/lib 		</a:t>
            </a:r>
            <a:r>
              <a:rPr lang="en-US" sz="1600" spc="-1">
                <a:latin typeface="Times New Roman"/>
                <a:ea typeface="Gill Sans MT;Gill Sans"/>
              </a:rPr>
              <a:t>Libraries needed by the system</a:t>
            </a:r>
            <a:endParaRPr lang="en-US" sz="1600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6185280" y="4001400"/>
            <a:ext cx="4113720" cy="20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spcAft>
                <a:spcPts val="544"/>
              </a:spcAft>
            </a:pPr>
            <a:r>
              <a:rPr lang="en-US" sz="1600" spc="-1">
                <a:latin typeface="Times New Roman"/>
                <a:ea typeface="Courier New;Courier New PSMT"/>
              </a:rPr>
              <a:t>/opt 		</a:t>
            </a:r>
            <a:r>
              <a:rPr lang="en-US" sz="1600" spc="-1">
                <a:latin typeface="Times New Roman"/>
                <a:ea typeface="Gill Sans MT;Gill Sans"/>
              </a:rPr>
              <a:t>3</a:t>
            </a:r>
            <a:r>
              <a:rPr lang="en-US" sz="1600" spc="-1" baseline="14000000">
                <a:latin typeface="Times New Roman"/>
                <a:ea typeface="Gill Sans MT;Gill Sans"/>
              </a:rPr>
              <a:t>rd</a:t>
            </a:r>
            <a:r>
              <a:rPr lang="en-US" sz="1600" spc="-1">
                <a:latin typeface="Times New Roman"/>
                <a:ea typeface="Gill Sans MT;Gill Sans"/>
              </a:rPr>
              <a:t> party applications</a:t>
            </a:r>
            <a:endParaRPr lang="en-US" sz="1600" spc="-1">
              <a:latin typeface="Arial"/>
            </a:endParaRPr>
          </a:p>
          <a:p>
            <a:pPr>
              <a:spcAft>
                <a:spcPts val="544"/>
              </a:spcAft>
            </a:pPr>
            <a:r>
              <a:rPr lang="en-US" sz="1600" spc="-1">
                <a:latin typeface="Times New Roman"/>
                <a:ea typeface="Courier New;Courier New PSMT"/>
              </a:rPr>
              <a:t>/proc 	</a:t>
            </a:r>
            <a:r>
              <a:rPr lang="en-US" sz="1600" spc="-1">
                <a:latin typeface="Times New Roman"/>
                <a:ea typeface="Gill Sans MT;Gill Sans"/>
              </a:rPr>
              <a:t>Running processes</a:t>
            </a:r>
            <a:endParaRPr lang="en-US" sz="1600" spc="-1">
              <a:latin typeface="Arial"/>
            </a:endParaRPr>
          </a:p>
          <a:p>
            <a:pPr>
              <a:spcAft>
                <a:spcPts val="544"/>
              </a:spcAft>
            </a:pPr>
            <a:r>
              <a:rPr lang="en-US" sz="1600" spc="-1">
                <a:latin typeface="Times New Roman"/>
                <a:ea typeface="Courier New;Courier New PSMT"/>
              </a:rPr>
              <a:t>/</a:t>
            </a:r>
            <a:r>
              <a:rPr lang="en-US" sz="1600" spc="-1" err="1">
                <a:latin typeface="Times New Roman"/>
                <a:ea typeface="Courier New;Courier New PSMT"/>
              </a:rPr>
              <a:t>sbin</a:t>
            </a:r>
            <a:r>
              <a:rPr lang="en-US" sz="1600" spc="-1">
                <a:latin typeface="Times New Roman"/>
                <a:ea typeface="Courier New;Courier New PSMT"/>
              </a:rPr>
              <a:t>		</a:t>
            </a:r>
            <a:r>
              <a:rPr lang="en-US" sz="1600" spc="-1">
                <a:latin typeface="Times New Roman"/>
                <a:ea typeface="Gill Sans MT;Gill Sans"/>
              </a:rPr>
              <a:t>administrative commands</a:t>
            </a:r>
            <a:endParaRPr lang="en-US" sz="1600" spc="-1">
              <a:latin typeface="Arial"/>
            </a:endParaRPr>
          </a:p>
          <a:p>
            <a:pPr>
              <a:spcAft>
                <a:spcPts val="544"/>
              </a:spcAft>
            </a:pPr>
            <a:r>
              <a:rPr lang="en-US" sz="1600" spc="-1">
                <a:latin typeface="Times New Roman"/>
                <a:ea typeface="Courier New;Courier New PSMT"/>
              </a:rPr>
              <a:t>/</a:t>
            </a:r>
            <a:r>
              <a:rPr lang="en-US" sz="1600" spc="-1" err="1">
                <a:latin typeface="Times New Roman"/>
                <a:ea typeface="Courier New;Courier New PSMT"/>
              </a:rPr>
              <a:t>tmp</a:t>
            </a:r>
            <a:r>
              <a:rPr lang="en-US" sz="1600" spc="-1">
                <a:latin typeface="Times New Roman"/>
                <a:ea typeface="Courier New;Courier New PSMT"/>
              </a:rPr>
              <a:t>		</a:t>
            </a:r>
            <a:r>
              <a:rPr lang="en-US" sz="1600" spc="-1">
                <a:latin typeface="Times New Roman"/>
                <a:ea typeface="Gill Sans MT;Gill Sans"/>
              </a:rPr>
              <a:t>temporary space</a:t>
            </a:r>
            <a:endParaRPr lang="en-US" sz="1600" spc="-1">
              <a:latin typeface="Arial"/>
            </a:endParaRPr>
          </a:p>
          <a:p>
            <a:pPr>
              <a:spcAft>
                <a:spcPts val="544"/>
              </a:spcAft>
            </a:pPr>
            <a:r>
              <a:rPr lang="en-US" sz="1600" spc="-1">
                <a:latin typeface="Times New Roman"/>
                <a:ea typeface="Courier New;Courier New PSMT"/>
              </a:rPr>
              <a:t>/</a:t>
            </a:r>
            <a:r>
              <a:rPr lang="en-US" sz="1600" spc="-1" err="1">
                <a:latin typeface="Times New Roman"/>
                <a:ea typeface="Courier New;Courier New PSMT"/>
              </a:rPr>
              <a:t>usr</a:t>
            </a:r>
            <a:r>
              <a:rPr lang="en-US" sz="1600" spc="-1">
                <a:latin typeface="Times New Roman"/>
                <a:ea typeface="Courier New;Courier New PSMT"/>
              </a:rPr>
              <a:t>		</a:t>
            </a:r>
            <a:r>
              <a:rPr lang="en-US" sz="1600" spc="-1">
                <a:latin typeface="Times New Roman"/>
                <a:ea typeface="Gill Sans MT;Gill Sans"/>
              </a:rPr>
              <a:t>operating system applications</a:t>
            </a:r>
            <a:endParaRPr lang="en-US" sz="1600" spc="-1">
              <a:latin typeface="Arial"/>
            </a:endParaRPr>
          </a:p>
          <a:p>
            <a:pPr>
              <a:spcAft>
                <a:spcPts val="544"/>
              </a:spcAft>
            </a:pPr>
            <a:r>
              <a:rPr lang="en-US" sz="1600" spc="-1">
                <a:latin typeface="Times New Roman"/>
                <a:ea typeface="Courier New;Courier New PSMT"/>
              </a:rPr>
              <a:t>/var		</a:t>
            </a:r>
            <a:r>
              <a:rPr lang="en-US" sz="1600" spc="-1">
                <a:latin typeface="Times New Roman"/>
                <a:ea typeface="Gill Sans MT;Gill Sans"/>
              </a:rPr>
              <a:t>Logs, databases and other stuffs</a:t>
            </a:r>
            <a:endParaRPr lang="en-US" sz="1600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072640" y="633240"/>
            <a:ext cx="60372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00B050"/>
                </a:solidFill>
                <a:latin typeface="BICBPU+BookmanOldStyle"/>
                <a:ea typeface="DejaVu Sans"/>
              </a:rPr>
              <a:t>Navigating File System</a:t>
            </a:r>
            <a:endParaRPr lang="en-US" sz="3200" spc="-1">
              <a:solidFill>
                <a:srgbClr val="00B050"/>
              </a:solidFill>
              <a:latin typeface="Arial"/>
            </a:endParaRP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2712720" y="2298600"/>
            <a:ext cx="6533280" cy="273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ca10d90-c3a3-4d12-808a-46ff0ba6b3c3" xsi:nil="true"/>
    <lcf76f155ced4ddcb4097134ff3c332f xmlns="6aa71853-8db4-4e58-8f9b-fc95a58dbc8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8C08D1DDCE714185EF6F5BE11ABE6D" ma:contentTypeVersion="11" ma:contentTypeDescription="Create a new document." ma:contentTypeScope="" ma:versionID="68dacae740f750640d98537e9fe646ca">
  <xsd:schema xmlns:xsd="http://www.w3.org/2001/XMLSchema" xmlns:xs="http://www.w3.org/2001/XMLSchema" xmlns:p="http://schemas.microsoft.com/office/2006/metadata/properties" xmlns:ns2="6aa71853-8db4-4e58-8f9b-fc95a58dbc85" xmlns:ns3="8ca10d90-c3a3-4d12-808a-46ff0ba6b3c3" targetNamespace="http://schemas.microsoft.com/office/2006/metadata/properties" ma:root="true" ma:fieldsID="5615b1719ca526f5f136b4b90c51c91a" ns2:_="" ns3:_="">
    <xsd:import namespace="6aa71853-8db4-4e58-8f9b-fc95a58dbc85"/>
    <xsd:import namespace="8ca10d90-c3a3-4d12-808a-46ff0ba6b3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71853-8db4-4e58-8f9b-fc95a58db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c1cbaa5-bfb8-4182-abb7-5e30e106b7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a10d90-c3a3-4d12-808a-46ff0ba6b3c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8c3fc5d-7660-4ea2-9d9e-d83965426e09}" ma:internalName="TaxCatchAll" ma:showField="CatchAllData" ma:web="8ca10d90-c3a3-4d12-808a-46ff0ba6b3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3A781D-DBCF-45ED-8E18-6F422C182A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8589DC-64A2-4DBE-822B-F959848ABE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A7836E-5403-4B42-8C4C-3078B470B186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443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BICBPU+BookmanOldStyle</vt:lpstr>
      <vt:lpstr>Calibri</vt:lpstr>
      <vt:lpstr>Calibri Light</vt:lpstr>
      <vt:lpstr>Consolas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Suchismita chatterjee</dc:creator>
  <cp:lastModifiedBy>Debashis Pal</cp:lastModifiedBy>
  <cp:revision>3</cp:revision>
  <dcterms:created xsi:type="dcterms:W3CDTF">2020-09-14T07:20:24Z</dcterms:created>
  <dcterms:modified xsi:type="dcterms:W3CDTF">2022-03-26T08:49:05Z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0x0101002E8C08D1DDCE714185EF6F5BE11ABE6D</vt:lpwstr>
  </property>
</Properties>
</file>