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05" r:id="rId4"/>
    <p:sldId id="258" r:id="rId5"/>
    <p:sldId id="259" r:id="rId6"/>
    <p:sldId id="266" r:id="rId7"/>
    <p:sldId id="276" r:id="rId8"/>
    <p:sldId id="294" r:id="rId9"/>
    <p:sldId id="280" r:id="rId10"/>
    <p:sldId id="282" r:id="rId11"/>
    <p:sldId id="281" r:id="rId12"/>
    <p:sldId id="307" r:id="rId13"/>
    <p:sldId id="306" r:id="rId14"/>
    <p:sldId id="260" r:id="rId15"/>
    <p:sldId id="289" r:id="rId16"/>
    <p:sldId id="263" r:id="rId17"/>
    <p:sldId id="264" r:id="rId18"/>
    <p:sldId id="270" r:id="rId19"/>
    <p:sldId id="277" r:id="rId20"/>
    <p:sldId id="278" r:id="rId21"/>
    <p:sldId id="274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60" autoAdjust="0"/>
  </p:normalViewPr>
  <p:slideViewPr>
    <p:cSldViewPr snapToGrid="0">
      <p:cViewPr>
        <p:scale>
          <a:sx n="100" d="100"/>
          <a:sy n="100" d="100"/>
        </p:scale>
        <p:origin x="-1344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7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FB941-FAD0-4BA5-9EA6-24BDD38422A5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B7EA-226A-4C00-B31C-D849D03D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0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C723B-D68A-49B2-8294-AA89F5AEE1D8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B893-A34B-4472-8A17-E8891DEC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0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STUDIES: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the columns and results, processing time does NOT include selection of transformation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Crucial questions: Did it make it faster? How much was application accuracy reduced?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is the acceptable error in each domain? Need to ask the scientist and we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Must evaluate how well the models worked to see if we picked the right expressions!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Weakness of performance model is compiler optimization, </a:t>
            </a:r>
            <a:r>
              <a:rPr lang="en-US" baseline="0" dirty="0" err="1" smtClean="0"/>
              <a:t>sincos</a:t>
            </a:r>
            <a:r>
              <a:rPr lang="en-US" baseline="0" dirty="0" smtClean="0"/>
              <a:t> example, common </a:t>
            </a:r>
            <a:r>
              <a:rPr lang="en-US" baseline="0" dirty="0" err="1" smtClean="0"/>
              <a:t>subexpression</a:t>
            </a:r>
            <a:r>
              <a:rPr lang="en-US" baseline="0" dirty="0" smtClean="0"/>
              <a:t> elimination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Weakness of error model is error propagation through application, discuss difficult of this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variance, but the story is essentially the same for other applications, error can be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this is better, just insert pragma and help domain profile and Mesa gives you solutions.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Small programmer interaction after problem is solved, must select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Mesa realizes the solution, programmer must evaluate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 choices: keep the solution, look for another, or go back to original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Inherent:</a:t>
            </a:r>
            <a:r>
              <a:rPr lang="en-US" baseline="0" dirty="0" smtClean="0"/>
              <a:t> performance limited by elementary function, error tolerant, must use cache memory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Methodology: inability to perfectly predict application benefit and error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Tool: C and C++ only, single module, unsupported syntax, only 64 expressions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 smtClean="0"/>
              <a:t>RELATED: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Cite quote, we are using LUTs to speedup function evaluation.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Of course we’re not the first to do this, there’s a long history for lookup table transformations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Amdahl made a lookup table for character conversion in the 1950’s, early assembly programmers did the same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Not much academic literature on software LUT, just ‘ad hoc’ and lots of web sites, except for Zhang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Zhang paper came out the month before my thesis proposal, we found out through a paper review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Review our results: mid-level cache, parallel scaling, multi-dimensional tables, versions of Mesa</a:t>
            </a:r>
          </a:p>
          <a:p>
            <a:pPr marL="171450" indent="-171450">
              <a:buFontTx/>
              <a:buChar char="-"/>
            </a:pPr>
            <a:endParaRPr lang="en-US" sz="105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Successful prediction of application</a:t>
            </a:r>
            <a:r>
              <a:rPr lang="en-US" baseline="0" dirty="0" smtClean="0"/>
              <a:t> error would help  make sure we identify the best expressions.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Possible</a:t>
            </a:r>
            <a:r>
              <a:rPr lang="en-US" baseline="0" dirty="0" smtClean="0"/>
              <a:t> a</a:t>
            </a:r>
            <a:r>
              <a:rPr lang="en-US" dirty="0" smtClean="0"/>
              <a:t>pproach: introduce some error and measure</a:t>
            </a:r>
            <a:r>
              <a:rPr lang="en-US" baseline="0" dirty="0" smtClean="0"/>
              <a:t> its effect on application output, fold into error model.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Could also improve performance model by taking into account compiler optimization, that’s not easy.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Temporal allocation: explain and credit Dr. Paul </a:t>
            </a:r>
            <a:r>
              <a:rPr lang="en-US" baseline="0" dirty="0" err="1" smtClean="0"/>
              <a:t>Hovland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Here we argue</a:t>
            </a:r>
            <a:r>
              <a:rPr lang="en-US" baseline="0" dirty="0" smtClean="0"/>
              <a:t> for the continued relevance of LUT techniques.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be valuable for some time to 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MULTICORE: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Zhang paper I mentioned introduced a compiler to generate LUT code for multi-core systems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They confirmed the effectiveness of LUT techniques in software.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so have, on our Cray computer, different compiler (Cray) and system (AMD Opteron) than other results.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we see the same thing on Intel Core and Xeon, 2-8 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0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ERROR: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 criterion for LUT to be useful – the application must tolerate some error.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Covers</a:t>
            </a:r>
            <a:r>
              <a:rPr lang="en-US" baseline="0" dirty="0" smtClean="0"/>
              <a:t> one interval in the lookup 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where maximum and minimum error 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intervals get smaller, function is closer to linear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Direct access error shrinks by 2X for ½ the granularity or 2X the size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Linear interpolation error shrinks by 4X for ½ the granularity or 2X the size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Linear interpolation error at least order of magnitude better for reasonable sizes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You would have to look at 16 entries for a 0 to 2pi table to see otherwise, because approaching linear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the term local to differentiate from global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Problem is easier, we know which expressions, just want to optimally allocate the cache, so single objective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call the local optimization problem is cache allocation, a non-linear minimization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not show proof, but now we have it!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Mesa output shows both global and local optimization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Used another example from dissertation, because example only has 2 optimizations in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 what expressions, it doesn’t matter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Point out why the allocation happened the way it did: X7 and X9 have same domain and maximum slope = same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r>
              <a:rPr lang="en-US" baseline="0" dirty="0" smtClean="0"/>
              <a:t> &amp;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code that is performance limited by this kind of math, not memory bound!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practice is hit and miss, requires lots of experimentation, as we found 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research also presents a novel approach to the LUT 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 explain</a:t>
            </a:r>
            <a:r>
              <a:rPr lang="en-US" baseline="0" dirty="0" smtClean="0"/>
              <a:t> the code, one LUT only to make it fit on the screen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Self instantiation code, could just as easily be done in C or Fortran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need to add initialization/termination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0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PROBLEM (2):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Mathematical</a:t>
            </a:r>
            <a:r>
              <a:rPr lang="en-US" baseline="0" dirty="0" smtClean="0"/>
              <a:t> definition of the optimization problem, will not show AMPL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Non-linear (error equation and performance model!), and multiple objectives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Unknowns are selection variables (which expressions) and size (how much cache)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Error also unknown, but follows from size through the error equation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run local optimization, which is equivalent to all selects = 1, fixed benefit, on solvers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Cannot run global optimization on solvers (yet), at least not on any of the solvers on NEOS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050" dirty="0" smtClean="0"/>
              <a:t>CONTEXT: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Initially we manually tuned version of C++ code, these are the results from that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Two questions: 1) Why is this code slow?, and 2) How do we make it faster?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Similar to the context of other scientific computations: limited by elem. functions, lots of iterations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How to make it faster: use better algorithm – library already does, faster </a:t>
            </a:r>
            <a:r>
              <a:rPr lang="en-US" sz="1050" baseline="0" dirty="0" err="1" smtClean="0"/>
              <a:t>cpu</a:t>
            </a:r>
            <a:r>
              <a:rPr lang="en-US" sz="1050" baseline="0" dirty="0" smtClean="0"/>
              <a:t> – not anymore!</a:t>
            </a:r>
          </a:p>
          <a:p>
            <a:pPr marL="171450" indent="-171450">
              <a:buFontTx/>
              <a:buChar char="-"/>
            </a:pPr>
            <a:endParaRPr lang="en-US" sz="1050" baseline="0" dirty="0" smtClean="0"/>
          </a:p>
          <a:p>
            <a:pPr marL="171450" indent="-171450">
              <a:buFontTx/>
              <a:buChar char="-"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050" baseline="0" dirty="0" smtClean="0"/>
              <a:t>GENERAL PROBLEM: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Why do we care about elementary functions?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50" baseline="0" dirty="0" smtClean="0"/>
              <a:t>Because they dominate the execution time on these applications.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50" baseline="0" dirty="0" smtClean="0"/>
              <a:t>For example, SAXS code = 4.55b iterations * 51ns = 232s, which is &gt; 90% of execution time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50" baseline="0" dirty="0" smtClean="0"/>
              <a:t>And these numbers are conservative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050" dirty="0" smtClean="0"/>
              <a:t>SPECIFIC PROBLEM: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Basic</a:t>
            </a:r>
            <a:r>
              <a:rPr lang="en-US" sz="1050" baseline="0" dirty="0" smtClean="0"/>
              <a:t> idea: instead of doing the computation during program execution, look it up from a </a:t>
            </a:r>
            <a:r>
              <a:rPr lang="en-US" sz="1050" baseline="0" dirty="0" err="1" smtClean="0"/>
              <a:t>precomputed</a:t>
            </a:r>
            <a:r>
              <a:rPr lang="en-US" sz="1050" baseline="0" dirty="0" smtClean="0"/>
              <a:t> table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50" dirty="0" smtClean="0"/>
              <a:t>Call</a:t>
            </a:r>
            <a:r>
              <a:rPr lang="en-US" sz="1050" baseline="0" dirty="0" smtClean="0"/>
              <a:t> it a transformation because it replaces and expression with a table lookup from a </a:t>
            </a:r>
            <a:r>
              <a:rPr lang="en-US" sz="1050" baseline="0" dirty="0" err="1" smtClean="0"/>
              <a:t>precomputed</a:t>
            </a:r>
            <a:r>
              <a:rPr lang="en-US" sz="1050" baseline="0" dirty="0" smtClean="0"/>
              <a:t> table.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Benefit is avoidance of computation, cost is in accuracy, explain error on sine table graph and table</a:t>
            </a:r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How LUT transformation leverages fuzzy reuse to reduce redundant computation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Concept of p</a:t>
            </a:r>
            <a:r>
              <a:rPr lang="en-US" sz="1050" baseline="0" dirty="0" smtClean="0"/>
              <a:t>recise versus fuzzy reuse, why LUT transformation is an example of fuzzy reuse.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In this example, must call function 64K times instead of 4.66 billion, that’s a lot of reuse!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Great, we’re done, it goes faster, not too much error – NOT!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So why is ad hoc bad: lot of coding and experimentation, can obfuscate code, cannot control accuracy and performance.</a:t>
            </a:r>
          </a:p>
          <a:p>
            <a:pPr marL="171450" indent="-171450">
              <a:buFontTx/>
              <a:buChar char="-"/>
            </a:pPr>
            <a:r>
              <a:rPr lang="en-US" sz="1050" baseline="0" dirty="0" smtClean="0"/>
              <a:t>That’s the real goal of my research, to solve these problems.</a:t>
            </a:r>
          </a:p>
          <a:p>
            <a:pPr marL="171450" indent="-171450">
              <a:buFontTx/>
              <a:buChar char="-"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EXAMPLE: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We have to show this in the context of an example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Modified</a:t>
            </a:r>
            <a:r>
              <a:rPr lang="en-US" sz="1000" baseline="0" dirty="0" smtClean="0"/>
              <a:t> code to show some features of Mesa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Can be lots of expressions in a function, how do we decide what to evaluate for LUT transform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Basic elementary function identification (Animation 1), we can LUT transform these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Expression enumeration, including overlapping and competing expressions (Animation 2)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Expression coalescing (Animation 3)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00" baseline="0" dirty="0" smtClean="0"/>
              <a:t>Criteria: at least one elementary function, only one variable, possibly some associated math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00" baseline="0" dirty="0" smtClean="0"/>
              <a:t>Associated math only if it glues together multiple elementary functions, or reduces domain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FUNDAMENTAL IDEA: which of many expressions are the best ones to LUT transform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Can only do a limited number, constrained by cache, cannot do 50 LUTs with 10 entries each!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But, each one brings us more benefit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If we’re going to compare, we need a basis: error cost and performance benefit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So we have models, and these require certain information: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1) domain determines LUT bounds, must return a result for any input in domain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2) call frequency for performance model, benefit related to number of times called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An very expensive operation called once – not worth a LUT transform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Must compare accuracy and performance to decide which expression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error equations, maximum versus average error, why linear interpolation is better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Give example of performance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variable </a:t>
            </a:r>
            <a:r>
              <a:rPr lang="en-US" baseline="0" dirty="0" smtClean="0"/>
              <a:t>names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talk about why these measures aren’t </a:t>
            </a:r>
            <a:r>
              <a:rPr lang="en-US" baseline="0" smtClean="0"/>
              <a:t>perfect later!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List</a:t>
            </a:r>
            <a:r>
              <a:rPr lang="en-US" baseline="0" dirty="0" smtClean="0"/>
              <a:t> all possible solutions for the optimization problem, based on the enumerated expressions.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Introduce intersection constraints</a:t>
            </a:r>
            <a:r>
              <a:rPr lang="en-US" baseline="0" dirty="0" smtClean="0"/>
              <a:t> based on overlapping expressions (previous slide)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how they cull the power set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Here’s</a:t>
            </a:r>
            <a:r>
              <a:rPr lang="en-US" baseline="0" dirty="0" smtClean="0"/>
              <a:t> output from Mesa and the associated “Pareto Chart”, show curve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very many points, many are duplicates, note cache allocation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ready to be turned into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 to previous slides for expressions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Defer how cache is allocated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B893-A34B-4472-8A17-E8891DECDB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0" y="6324601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SCAM</a:t>
            </a:r>
            <a:r>
              <a:rPr lang="en-US" sz="14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2012: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Conference</a:t>
            </a:r>
            <a:r>
              <a:rPr lang="en-US" sz="14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Source Code Analysis and Manipulation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7199" y="6324599"/>
            <a:ext cx="92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9/23/2012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153400" y="632459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989C9F-8569-412E-8C5F-846E0B4903D3}" type="slidenum">
              <a:rPr lang="en-US" sz="1400" i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i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61" r:id="rId5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s.colostate.edu/hpc/MES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2097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Optimizing Expression Selection for Lookup Table Program Transformation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3670300"/>
            <a:ext cx="7620000" cy="1422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Chris Wilcox, Michelle Mills </a:t>
            </a:r>
            <a:r>
              <a:rPr lang="en-US" dirty="0" err="1" smtClean="0"/>
              <a:t>Strout</a:t>
            </a:r>
            <a:r>
              <a:rPr lang="en-US" dirty="0" smtClean="0"/>
              <a:t>, James M. </a:t>
            </a:r>
            <a:r>
              <a:rPr lang="en-US" dirty="0" err="1" smtClean="0"/>
              <a:t>Bieman</a:t>
            </a:r>
            <a:endParaRPr lang="en-US" dirty="0" smtClean="0"/>
          </a:p>
          <a:p>
            <a:r>
              <a:rPr lang="en-US" dirty="0" smtClean="0"/>
              <a:t>Computer Science Department</a:t>
            </a:r>
          </a:p>
          <a:p>
            <a:r>
              <a:rPr lang="en-US" dirty="0" smtClean="0"/>
              <a:t>Colorado State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900" y="5295900"/>
            <a:ext cx="694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Source Control Analysis and Manipulation (SCAM)</a:t>
            </a:r>
          </a:p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Riva del Garda, Italy – September 23, 2012</a:t>
            </a:r>
          </a:p>
          <a:p>
            <a:pPr algn="ctr"/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doe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6146801"/>
            <a:ext cx="2070100" cy="520420"/>
          </a:xfrm>
          <a:prstGeom prst="rect">
            <a:avLst/>
          </a:prstGeom>
        </p:spPr>
      </p:pic>
      <p:pic>
        <p:nvPicPr>
          <p:cNvPr id="7" name="Picture 6" descr="NIGM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6070600"/>
            <a:ext cx="2705100" cy="690157"/>
          </a:xfrm>
          <a:prstGeom prst="rect">
            <a:avLst/>
          </a:prstGeom>
        </p:spPr>
      </p:pic>
      <p:pic>
        <p:nvPicPr>
          <p:cNvPr id="8" name="Picture 7" descr="nsf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1" y="5759221"/>
            <a:ext cx="1092200" cy="10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79399"/>
            <a:ext cx="8229600" cy="847725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5029080"/>
              </p:ext>
            </p:extLst>
          </p:nvPr>
        </p:nvGraphicFramePr>
        <p:xfrm>
          <a:off x="393700" y="1577975"/>
          <a:ext cx="8382000" cy="4458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2500"/>
                <a:gridCol w="901700"/>
                <a:gridCol w="1168400"/>
                <a:gridCol w="1104900"/>
                <a:gridCol w="850900"/>
                <a:gridCol w="876300"/>
                <a:gridCol w="1257300"/>
              </a:tblGrid>
              <a:tr h="74960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Application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LOC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Analyzed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lang="en-US" sz="1600" b="1" kern="600" baseline="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of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Expressions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lang="en-US" sz="1600" b="1" kern="600" baseline="0" dirty="0" smtClean="0">
                          <a:effectLst/>
                          <a:latin typeface="Times New Roman"/>
                          <a:cs typeface="Times New Roman"/>
                        </a:rPr>
                        <a:t> of </a:t>
                      </a:r>
                      <a:endParaRPr lang="en-US" sz="1600" b="1" kern="6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Solutions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Proc.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err="1" smtClean="0">
                          <a:effectLst/>
                          <a:latin typeface="Times New Roman"/>
                          <a:cs typeface="Times New Roman"/>
                        </a:rPr>
                        <a:t>Perf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.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Speedup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Relative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Error</a:t>
                      </a: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PRMS Slope Aspect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(no</a:t>
                      </a:r>
                      <a:r>
                        <a:rPr lang="en-US" sz="1600" b="0" kern="600" baseline="0" dirty="0" smtClean="0">
                          <a:effectLst/>
                          <a:latin typeface="Times New Roman"/>
                          <a:cs typeface="Times New Roman"/>
                        </a:rPr>
                        <a:t> coalescing)</a:t>
                      </a:r>
                      <a:endParaRPr lang="en-US" sz="1600" b="0" kern="600" dirty="0" smtClean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512/384/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13.7s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4.4x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2.67E-01%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PRMS Slope Aspect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(coalescing)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2048/425/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15.5s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4.3x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8.21E-06%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PRMS Solar</a:t>
                      </a: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 Radiation</a:t>
                      </a:r>
                    </a:p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(coalescing)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64/64/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14.1s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2.2x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2.97E-04%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SAXS Discrete</a:t>
                      </a:r>
                    </a:p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(direct access)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8/4/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11.2s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6.8x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4.06E-03%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SAXS Discrete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(linear interpolation)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8/4/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16.5s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3.0x</a:t>
                      </a:r>
                      <a:endParaRPr lang="en-US"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/>
                          <a:cs typeface="Times New Roman"/>
                        </a:rPr>
                        <a:t>5.55E-04%</a:t>
                      </a:r>
                      <a:endParaRPr lang="en-US"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SAXS Continuous</a:t>
                      </a:r>
                    </a:p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(direct access)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32/20/</a:t>
                      </a: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10.8s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4.0x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1.48E-04%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Stillinger</a:t>
                      </a: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Weber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(no coalescing)</a:t>
                      </a:r>
                      <a:endParaRPr lang="en-US" sz="1600" b="0" kern="6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64/36/</a:t>
                      </a: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effectLst/>
                          <a:latin typeface="Times New Roman"/>
                          <a:cs typeface="Times New Roman"/>
                        </a:rPr>
                        <a:t>9.3s</a:t>
                      </a:r>
                      <a:endParaRPr lang="en-US" sz="16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1.4x</a:t>
                      </a:r>
                      <a:endParaRPr lang="en-US" sz="1600" b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effectLst/>
                          <a:latin typeface="Times New Roman"/>
                          <a:cs typeface="Times New Roman"/>
                        </a:rPr>
                        <a:t>2.91E-02%</a:t>
                      </a: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 Network </a:t>
                      </a:r>
                    </a:p>
                    <a:p>
                      <a:pPr marL="0" marR="0" indent="0" algn="ctr" defTabSz="67046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(logistics)</a:t>
                      </a:r>
                      <a:endParaRPr lang="en-US" sz="1600" b="0" kern="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4/3/</a:t>
                      </a: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4.9s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2.2x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8.70e-02%</a:t>
                      </a:r>
                    </a:p>
                  </a:txBody>
                  <a:tcPr marL="0" marR="0" marT="0" marB="0" anchor="ctr"/>
                </a:tc>
              </a:tr>
              <a:tr h="41210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 Network 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600" b="0" kern="6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hypertangent</a:t>
                      </a:r>
                      <a:r>
                        <a:rPr lang="en-US" sz="1600" b="0" kern="6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)</a:t>
                      </a:r>
                      <a:endParaRPr lang="en-US" sz="1600" b="0" kern="6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2/2/</a:t>
                      </a: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2.8s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2.8x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6.30e-01%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4722" y="6070600"/>
            <a:ext cx="480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Intel </a:t>
            </a:r>
            <a:r>
              <a:rPr lang="it-IT" sz="1400" dirty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Core 2 Duo, E8300, family 6, model 23, </a:t>
            </a:r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2.83GHz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775" y="123328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Tool Statistics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437" y="1219825"/>
            <a:ext cx="237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/>
                </a:solidFill>
              </a:rPr>
              <a:t>Application Results</a:t>
            </a:r>
            <a:endParaRPr lang="en-US" b="1" i="1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2311400"/>
            <a:ext cx="914399" cy="3695700"/>
          </a:xfrm>
          <a:prstGeom prst="rect">
            <a:avLst/>
          </a:prstGeom>
          <a:noFill/>
          <a:ln w="0">
            <a:solidFill>
              <a:schemeClr val="tx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81400" y="2324101"/>
            <a:ext cx="1130300" cy="3708400"/>
          </a:xfrm>
          <a:prstGeom prst="rect">
            <a:avLst/>
          </a:prstGeom>
          <a:noFill/>
          <a:ln w="0">
            <a:solidFill>
              <a:schemeClr val="tx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18050" y="2314575"/>
            <a:ext cx="1035050" cy="3705225"/>
          </a:xfrm>
          <a:prstGeom prst="rect">
            <a:avLst/>
          </a:prstGeom>
          <a:noFill/>
          <a:ln w="0">
            <a:solidFill>
              <a:schemeClr val="tx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29300" y="2339975"/>
            <a:ext cx="838200" cy="3667125"/>
          </a:xfrm>
          <a:prstGeom prst="rect">
            <a:avLst/>
          </a:prstGeom>
          <a:noFill/>
          <a:ln w="0">
            <a:solidFill>
              <a:schemeClr val="tx2"/>
            </a:solidFill>
          </a:ln>
          <a:effectLst>
            <a:glow rad="101600">
              <a:schemeClr val="tx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18299" y="2301875"/>
            <a:ext cx="825501" cy="3692526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69200" y="2301873"/>
            <a:ext cx="1165223" cy="3705227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Error Model Evaluation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4500" y="1485901"/>
            <a:ext cx="8229600" cy="1819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PRMS (Solar Radiation)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Evaluate performance model by comparing estimated benefit to actual application benefit.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Evaluate accuracy by comparing maximum absolute error against relative application error.</a:t>
            </a:r>
          </a:p>
          <a:p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1100" y="605475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Performance Model Evaluation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00" y="6054752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Error Model Evaluation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pic>
        <p:nvPicPr>
          <p:cNvPr id="4" name="Picture 3" descr="SolarPerfEv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3233930"/>
            <a:ext cx="3657599" cy="2789593"/>
          </a:xfrm>
          <a:prstGeom prst="rect">
            <a:avLst/>
          </a:prstGeom>
        </p:spPr>
      </p:pic>
      <p:pic>
        <p:nvPicPr>
          <p:cNvPr id="16" name="Picture 15" descr="SolarErrorEva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3249549"/>
            <a:ext cx="4000500" cy="27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700"/>
            <a:ext cx="8229600" cy="9271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25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 </a:t>
            </a:r>
            <a:r>
              <a:rPr lang="en-US" b="1" dirty="0">
                <a:solidFill>
                  <a:schemeClr val="accent5"/>
                </a:solidFill>
              </a:rPr>
              <a:t>comprehensive methodology </a:t>
            </a:r>
            <a:r>
              <a:rPr lang="en-US" dirty="0">
                <a:solidFill>
                  <a:schemeClr val="accent5"/>
                </a:solidFill>
              </a:rPr>
              <a:t>for applying software LUT transforms to scientific codes.</a:t>
            </a:r>
          </a:p>
          <a:p>
            <a:r>
              <a:rPr lang="en-US" dirty="0">
                <a:solidFill>
                  <a:srgbClr val="2F5897"/>
                </a:solidFill>
              </a:rPr>
              <a:t>A LUT </a:t>
            </a:r>
            <a:r>
              <a:rPr lang="en-US" b="1" dirty="0">
                <a:solidFill>
                  <a:srgbClr val="2F5897"/>
                </a:solidFill>
              </a:rPr>
              <a:t>optimization algorithm</a:t>
            </a:r>
            <a:r>
              <a:rPr lang="en-US" dirty="0">
                <a:solidFill>
                  <a:srgbClr val="2F5897"/>
                </a:solidFill>
              </a:rPr>
              <a:t> that finds the most effective set of expressions for LUT transformation.</a:t>
            </a:r>
          </a:p>
          <a:p>
            <a:r>
              <a:rPr lang="en-US" dirty="0">
                <a:solidFill>
                  <a:schemeClr val="accent5"/>
                </a:solidFill>
              </a:rPr>
              <a:t>Analytic and numerical </a:t>
            </a:r>
            <a:r>
              <a:rPr lang="en-US" b="1" dirty="0">
                <a:solidFill>
                  <a:schemeClr val="accent5"/>
                </a:solidFill>
              </a:rPr>
              <a:t>error analysis </a:t>
            </a:r>
            <a:r>
              <a:rPr lang="en-US" dirty="0">
                <a:solidFill>
                  <a:schemeClr val="accent5"/>
                </a:solidFill>
              </a:rPr>
              <a:t>methods and a </a:t>
            </a:r>
            <a:r>
              <a:rPr lang="en-US" b="1" dirty="0">
                <a:solidFill>
                  <a:schemeClr val="accent5"/>
                </a:solidFill>
              </a:rPr>
              <a:t>performance model </a:t>
            </a:r>
            <a:r>
              <a:rPr lang="en-US" dirty="0">
                <a:solidFill>
                  <a:schemeClr val="accent5"/>
                </a:solidFill>
              </a:rPr>
              <a:t>to predict benefit.</a:t>
            </a:r>
          </a:p>
          <a:p>
            <a:r>
              <a:rPr lang="en-US" b="1" dirty="0">
                <a:solidFill>
                  <a:schemeClr val="accent5"/>
                </a:solidFill>
              </a:rPr>
              <a:t>Case studies </a:t>
            </a:r>
            <a:r>
              <a:rPr lang="en-US" dirty="0">
                <a:solidFill>
                  <a:schemeClr val="accent5"/>
                </a:solidFill>
              </a:rPr>
              <a:t>that </a:t>
            </a:r>
            <a:r>
              <a:rPr lang="en-US" dirty="0" smtClean="0">
                <a:solidFill>
                  <a:schemeClr val="accent5"/>
                </a:solidFill>
              </a:rPr>
              <a:t>and a </a:t>
            </a:r>
            <a:r>
              <a:rPr lang="en-US" b="1" dirty="0" smtClean="0">
                <a:solidFill>
                  <a:schemeClr val="accent5"/>
                </a:solidFill>
              </a:rPr>
              <a:t>software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tool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toevaluate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the effectiveness of our LUT methodology and tool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635500"/>
            <a:ext cx="7747000" cy="1692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</a:rPr>
              <a:t>Mesa: Automatic Generation of Lookup Table </a:t>
            </a:r>
            <a:r>
              <a:rPr lang="en-US" sz="2400" dirty="0">
                <a:solidFill>
                  <a:schemeClr val="tx1"/>
                </a:solidFill>
              </a:rPr>
              <a:t>Optimizations, IWMSE, May </a:t>
            </a:r>
            <a:r>
              <a:rPr lang="en-US" sz="2400" dirty="0" smtClean="0">
                <a:solidFill>
                  <a:schemeClr val="tx1"/>
                </a:solidFill>
              </a:rPr>
              <a:t>2011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400" u="sng" dirty="0" smtClean="0">
                <a:solidFill>
                  <a:schemeClr val="tx1"/>
                </a:solidFill>
              </a:rPr>
              <a:t>Tool </a:t>
            </a:r>
            <a:r>
              <a:rPr lang="en-US" sz="2400" u="sng" dirty="0">
                <a:solidFill>
                  <a:schemeClr val="tx1"/>
                </a:solidFill>
              </a:rPr>
              <a:t>Support for Software Lookup Table Optimization, </a:t>
            </a:r>
            <a:r>
              <a:rPr lang="en-US" sz="2400" dirty="0">
                <a:solidFill>
                  <a:schemeClr val="tx1"/>
                </a:solidFill>
              </a:rPr>
              <a:t>J. Scientific Programming, Dec. </a:t>
            </a:r>
            <a:r>
              <a:rPr lang="en-US" sz="2400" dirty="0" smtClean="0">
                <a:solidFill>
                  <a:schemeClr val="tx1"/>
                </a:solidFill>
              </a:rPr>
              <a:t>2011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2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1474" y="1586183"/>
            <a:ext cx="7820025" cy="445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2505073" y="3311009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/>
              </a:rPr>
              <a:t>http://www.cs.colostate.edu/hpc/MESA/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1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2600" y="3174919"/>
            <a:ext cx="51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dobe Garamond Pro Bold" pitchFamily="18" charset="0"/>
              </a:rPr>
              <a:t>Pharr and Fernando, Graphics Gems 2, 2005</a:t>
            </a:r>
            <a:endParaRPr lang="en-US" dirty="0">
              <a:solidFill>
                <a:schemeClr val="accent5"/>
              </a:solidFill>
              <a:latin typeface="Adobe Garamond Pro Bol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1987" y="3727369"/>
            <a:ext cx="7896223" cy="1193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[Gal 86]		  - Proposed LUTs for elementary function evaluation.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[Tang 91]	  - Seminal work on </a:t>
            </a:r>
            <a:r>
              <a:rPr lang="en-US" sz="1800" b="1" dirty="0" smtClean="0">
                <a:solidFill>
                  <a:schemeClr val="accent5"/>
                </a:solidFill>
              </a:rPr>
              <a:t>hardware LUTs </a:t>
            </a:r>
            <a:r>
              <a:rPr lang="en-US" sz="1800" dirty="0" smtClean="0">
                <a:solidFill>
                  <a:schemeClr val="accent5"/>
                </a:solidFill>
              </a:rPr>
              <a:t>and error analysis.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[Zhang et al. 10]	  - Compiler to generate </a:t>
            </a:r>
            <a:r>
              <a:rPr lang="en-US" sz="1800" b="1" dirty="0" smtClean="0">
                <a:solidFill>
                  <a:schemeClr val="accent5"/>
                </a:solidFill>
              </a:rPr>
              <a:t>software LUTs </a:t>
            </a:r>
            <a:r>
              <a:rPr lang="en-US" sz="1800" dirty="0" smtClean="0">
                <a:solidFill>
                  <a:schemeClr val="accent5"/>
                </a:solidFill>
              </a:rPr>
              <a:t>for multicore.</a:t>
            </a:r>
          </a:p>
          <a:p>
            <a:pPr marL="0" indent="0">
              <a:buNone/>
            </a:pP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61" y="1572635"/>
            <a:ext cx="82772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“Lookup tables (LUTs) are an excellent technique for </a:t>
            </a:r>
            <a:r>
              <a:rPr lang="en-US" sz="2000" b="1" dirty="0" smtClean="0">
                <a:solidFill>
                  <a:schemeClr val="tx2"/>
                </a:solidFill>
              </a:rPr>
              <a:t>optimizing the evaluation of functions that are expensive to compute and inexpensive to cache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By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precomputing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the  evaluation of a function over a domain of common inputs, </a:t>
            </a:r>
            <a:r>
              <a:rPr lang="en-US" sz="2000" b="1" dirty="0" smtClean="0">
                <a:solidFill>
                  <a:schemeClr val="tx2"/>
                </a:solidFill>
              </a:rPr>
              <a:t>expensive runtime operations can be replaced with inexpensive table lookups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6" y="3635810"/>
            <a:ext cx="800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7210" y="4878943"/>
            <a:ext cx="800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61986" y="5073134"/>
            <a:ext cx="7896224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[IWMSE 6/11]	  - Software LUT </a:t>
            </a:r>
            <a:r>
              <a:rPr lang="en-US" sz="1800" b="1" dirty="0" smtClean="0">
                <a:solidFill>
                  <a:schemeClr val="tx2"/>
                </a:solidFill>
              </a:rPr>
              <a:t>performance</a:t>
            </a:r>
            <a:r>
              <a:rPr lang="en-US" sz="1800" dirty="0" smtClean="0">
                <a:solidFill>
                  <a:schemeClr val="tx2"/>
                </a:solidFill>
              </a:rPr>
              <a:t> and cache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concerns.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[Sci. </a:t>
            </a:r>
            <a:r>
              <a:rPr lang="en-US" sz="1800" dirty="0" err="1" smtClean="0">
                <a:solidFill>
                  <a:schemeClr val="tx2"/>
                </a:solidFill>
              </a:rPr>
              <a:t>Prog</a:t>
            </a:r>
            <a:r>
              <a:rPr lang="en-US" sz="1800" dirty="0" smtClean="0">
                <a:solidFill>
                  <a:schemeClr val="tx2"/>
                </a:solidFill>
              </a:rPr>
              <a:t>. 12/11]  - Partial </a:t>
            </a:r>
            <a:r>
              <a:rPr lang="en-US" sz="1800" b="1" dirty="0" smtClean="0">
                <a:solidFill>
                  <a:schemeClr val="tx2"/>
                </a:solidFill>
              </a:rPr>
              <a:t>automation</a:t>
            </a:r>
            <a:r>
              <a:rPr lang="en-US" sz="1800" dirty="0" smtClean="0">
                <a:solidFill>
                  <a:schemeClr val="tx2"/>
                </a:solidFill>
              </a:rPr>
              <a:t> of LUT transform process.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7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Continue to improve the </a:t>
            </a:r>
            <a:r>
              <a:rPr lang="en-US" b="1" dirty="0" smtClean="0">
                <a:solidFill>
                  <a:schemeClr val="accent5"/>
                </a:solidFill>
              </a:rPr>
              <a:t>estimation </a:t>
            </a:r>
            <a:r>
              <a:rPr lang="en-US" b="1" dirty="0">
                <a:solidFill>
                  <a:schemeClr val="accent5"/>
                </a:solidFill>
              </a:rPr>
              <a:t>ability </a:t>
            </a:r>
            <a:r>
              <a:rPr lang="en-US" dirty="0" smtClean="0">
                <a:solidFill>
                  <a:schemeClr val="accent5"/>
                </a:solidFill>
              </a:rPr>
              <a:t>of the error model used for LUT optimization.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Extend our work </a:t>
            </a:r>
            <a:r>
              <a:rPr lang="en-US" dirty="0">
                <a:solidFill>
                  <a:schemeClr val="accent5"/>
                </a:solidFill>
              </a:rPr>
              <a:t>by taking into account the </a:t>
            </a:r>
            <a:r>
              <a:rPr lang="en-US" b="1" dirty="0">
                <a:solidFill>
                  <a:schemeClr val="accent5"/>
                </a:solidFill>
              </a:rPr>
              <a:t>temporal aspect</a:t>
            </a:r>
            <a:r>
              <a:rPr lang="en-US" dirty="0">
                <a:solidFill>
                  <a:schemeClr val="accent5"/>
                </a:solidFill>
              </a:rPr>
              <a:t> of cache </a:t>
            </a:r>
            <a:r>
              <a:rPr lang="en-US" dirty="0" smtClean="0">
                <a:solidFill>
                  <a:schemeClr val="accent5"/>
                </a:solidFill>
              </a:rPr>
              <a:t>allocation of LUT data.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Characterize the performance if LUT transformation on </a:t>
            </a:r>
            <a:r>
              <a:rPr lang="en-US" dirty="0">
                <a:solidFill>
                  <a:schemeClr val="accent5"/>
                </a:solidFill>
              </a:rPr>
              <a:t>multi-core systems </a:t>
            </a:r>
            <a:r>
              <a:rPr lang="en-US" dirty="0" smtClean="0">
                <a:solidFill>
                  <a:schemeClr val="accent5"/>
                </a:solidFill>
              </a:rPr>
              <a:t>with </a:t>
            </a:r>
            <a:r>
              <a:rPr lang="en-US" b="1" dirty="0" smtClean="0">
                <a:solidFill>
                  <a:schemeClr val="accent5"/>
                </a:solidFill>
              </a:rPr>
              <a:t>shared </a:t>
            </a:r>
            <a:r>
              <a:rPr lang="en-US" b="1" dirty="0">
                <a:solidFill>
                  <a:schemeClr val="accent5"/>
                </a:solidFill>
              </a:rPr>
              <a:t>caches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Evaluate </a:t>
            </a:r>
            <a:r>
              <a:rPr lang="en-US" b="1" dirty="0" smtClean="0">
                <a:solidFill>
                  <a:schemeClr val="accent5"/>
                </a:solidFill>
              </a:rPr>
              <a:t>polynomial reconstruction </a:t>
            </a:r>
            <a:r>
              <a:rPr lang="en-US" dirty="0" smtClean="0">
                <a:solidFill>
                  <a:schemeClr val="accent5"/>
                </a:solidFill>
              </a:rPr>
              <a:t>as a sampling technique for software LUT transformation.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Perform a case </a:t>
            </a:r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tudy that </a:t>
            </a:r>
            <a:r>
              <a:rPr lang="en-US" b="1" dirty="0" smtClean="0">
                <a:solidFill>
                  <a:schemeClr val="accent5"/>
                </a:solidFill>
              </a:rPr>
              <a:t>compares </a:t>
            </a:r>
            <a:r>
              <a:rPr lang="en-US" b="1" dirty="0" err="1" smtClean="0">
                <a:solidFill>
                  <a:schemeClr val="accent5"/>
                </a:solidFill>
              </a:rPr>
              <a:t>memoization</a:t>
            </a:r>
            <a:r>
              <a:rPr lang="en-US" dirty="0" smtClean="0">
                <a:solidFill>
                  <a:schemeClr val="accent5"/>
                </a:solidFill>
              </a:rPr>
              <a:t> versus LUT methods on </a:t>
            </a:r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dirty="0" smtClean="0">
                <a:solidFill>
                  <a:schemeClr val="accent5"/>
                </a:solidFill>
              </a:rPr>
              <a:t>aried applications.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65" y="3322588"/>
            <a:ext cx="3255304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Trends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344678"/>
            <a:ext cx="3200400" cy="2263910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5417" y="1566121"/>
            <a:ext cx="8015928" cy="166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accent5"/>
                </a:solidFill>
              </a:rPr>
              <a:t>Performance of elementary functions cannot count on frequency scaling.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L2/L3/L4 cache sizes remain stable on multicores, despite hierarchy changes.</a:t>
            </a:r>
            <a:endParaRPr lang="en-US" sz="2200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8317" y="5629485"/>
            <a:ext cx="216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dobe Garamond Pro Bold" pitchFamily="18" charset="0"/>
                <a:cs typeface="Aharoni" pitchFamily="2" charset="-79"/>
              </a:rPr>
              <a:t>L2/L3 Cache Size Trends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6917" y="56085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dobe Garamond Pro Bold" pitchFamily="18" charset="0"/>
                <a:cs typeface="Aharoni" pitchFamily="2" charset="-79"/>
              </a:rPr>
              <a:t>Elementary Function Performance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68" y="3609975"/>
            <a:ext cx="3460032" cy="230893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3609974"/>
            <a:ext cx="3457575" cy="228817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487240"/>
            <a:ext cx="7772400" cy="212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SHARED MEMORY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Parallel efficiency is approximately the same for LUT optimization and original code.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Performance of LUT optimization is independent from and complementary to parallelization.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60198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dobe Garamond Pro Bold" pitchFamily="18" charset="0"/>
                <a:cs typeface="Aharoni" pitchFamily="2" charset="-79"/>
              </a:rPr>
              <a:t>SAXS Discrete Scattering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60198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dobe Garamond Pro Bold" pitchFamily="18" charset="0"/>
                <a:cs typeface="Aharoni" pitchFamily="2" charset="-79"/>
              </a:rPr>
              <a:t>SAXS Continuous Scattering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9" y="1590595"/>
            <a:ext cx="7640117" cy="5715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8" y="5667411"/>
            <a:ext cx="7992591" cy="514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48047"/>
            <a:ext cx="3321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08" y="2743200"/>
            <a:ext cx="3321000" cy="22860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2493788" y="2209800"/>
            <a:ext cx="288973" cy="5334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640522" y="5134011"/>
            <a:ext cx="288973" cy="53340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9074" y="524682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Direct Access Error Diagram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2322611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Linear Interpolation Error Diagram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5999"/>
            <a:ext cx="6038096" cy="12857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Optimization</a:t>
            </a:r>
            <a:br>
              <a:rPr lang="en-US" dirty="0" smtClean="0"/>
            </a:br>
            <a:r>
              <a:rPr lang="en-US" dirty="0" smtClean="0"/>
              <a:t>(Cache Allocation)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2228850"/>
            <a:ext cx="2362200" cy="2171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800" y="3238500"/>
            <a:ext cx="2362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8950" y="373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X2 = 2270KB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1515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X9 = 1183KB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44958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cs typeface="Aharoni" pitchFamily="2" charset="-79"/>
              </a:rPr>
              <a:t>Cache Allocation (4MB)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3675" y="555093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Mesa Solution to Optimization Problem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" y="4885029"/>
            <a:ext cx="8285715" cy="5931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48475" y="262725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X5 = 1826KB</a:t>
            </a:r>
            <a:endParaRPr lang="en-US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0050" y="1552575"/>
            <a:ext cx="725805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Goal is to allocate cache memory for each LUT transform to minimize error.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950" y="4803577"/>
            <a:ext cx="1104900" cy="747355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47850" y="4803576"/>
            <a:ext cx="1104900" cy="747355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58100" y="4803575"/>
            <a:ext cx="1104900" cy="747355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1324" y="4803576"/>
            <a:ext cx="1666875" cy="747355"/>
          </a:xfrm>
          <a:prstGeom prst="rect">
            <a:avLst/>
          </a:prstGeom>
          <a:noFill/>
          <a:ln w="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Table (LUT)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5"/>
            <a:ext cx="8229600" cy="4421188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CONTEXT:</a:t>
            </a:r>
            <a:r>
              <a:rPr lang="en-US" dirty="0" smtClean="0">
                <a:solidFill>
                  <a:schemeClr val="accent5"/>
                </a:solidFill>
              </a:rPr>
              <a:t> Scientific applications that are performance limited by elementary function calls that are more expensive than arithmetic operations.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PROBLEM:</a:t>
            </a:r>
            <a:r>
              <a:rPr lang="en-US" dirty="0" smtClean="0">
                <a:solidFill>
                  <a:schemeClr val="accent5"/>
                </a:solidFill>
              </a:rPr>
              <a:t> Current practice of applying LUT transforms limits productivity, obfuscates code, and does not provide control over accuracy and performance.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APPROACH: </a:t>
            </a:r>
            <a:r>
              <a:rPr lang="en-US" dirty="0" smtClean="0">
                <a:solidFill>
                  <a:schemeClr val="accent5"/>
                </a:solidFill>
              </a:rPr>
              <a:t>Improve programmer productivity by substantially automating LUT optimization through a methodology and tool support.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4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55600"/>
            <a:ext cx="8229600" cy="850900"/>
          </a:xfrm>
        </p:spPr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56090"/>
            <a:ext cx="6337300" cy="5028810"/>
          </a:xfrm>
        </p:spPr>
      </p:pic>
      <p:sp>
        <p:nvSpPr>
          <p:cNvPr id="5" name="TextBox 4"/>
          <p:cNvSpPr txBox="1"/>
          <p:nvPr/>
        </p:nvSpPr>
        <p:spPr>
          <a:xfrm>
            <a:off x="3073400" y="612466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Mesa Generated Code for Example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81000"/>
            <a:ext cx="8229600" cy="876300"/>
          </a:xfrm>
        </p:spPr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48550"/>
            <a:ext cx="6537335" cy="4941113"/>
          </a:xfrm>
        </p:spPr>
      </p:pic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5" y="3441700"/>
            <a:ext cx="5324485" cy="2437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br>
              <a:rPr lang="en-US" dirty="0" smtClean="0"/>
            </a:br>
            <a:r>
              <a:rPr lang="en-US" dirty="0" smtClean="0"/>
              <a:t>SAXS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5500"/>
          </a:xfrm>
        </p:spPr>
        <p:txBody>
          <a:bodyPr/>
          <a:lstStyle/>
          <a:p>
            <a:r>
              <a:rPr lang="en-US" sz="2200" dirty="0" smtClean="0">
                <a:solidFill>
                  <a:schemeClr val="accent5"/>
                </a:solidFill>
              </a:rPr>
              <a:t>Small </a:t>
            </a:r>
            <a:r>
              <a:rPr lang="en-US" sz="2200" dirty="0">
                <a:solidFill>
                  <a:schemeClr val="accent5"/>
                </a:solidFill>
              </a:rPr>
              <a:t>Angle X-ray </a:t>
            </a:r>
            <a:r>
              <a:rPr lang="en-US" sz="2200" dirty="0" smtClean="0">
                <a:solidFill>
                  <a:schemeClr val="accent5"/>
                </a:solidFill>
              </a:rPr>
              <a:t>Scattering (</a:t>
            </a:r>
            <a:r>
              <a:rPr lang="en-US" sz="2200" dirty="0">
                <a:solidFill>
                  <a:schemeClr val="accent5"/>
                </a:solidFill>
              </a:rPr>
              <a:t>SAXS) is an experimental </a:t>
            </a:r>
            <a:r>
              <a:rPr lang="en-US" sz="2200" dirty="0" smtClean="0">
                <a:solidFill>
                  <a:schemeClr val="accent5"/>
                </a:solidFill>
              </a:rPr>
              <a:t>technique that we simulate using Debye’s equation</a:t>
            </a:r>
            <a:r>
              <a:rPr lang="en-US" sz="2200" dirty="0">
                <a:solidFill>
                  <a:schemeClr val="accent5"/>
                </a:solidFill>
              </a:rPr>
              <a:t>.</a:t>
            </a:r>
          </a:p>
          <a:p>
            <a:endParaRPr lang="en-US" sz="2200" dirty="0" smtClean="0">
              <a:solidFill>
                <a:schemeClr val="accent5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80565" y="5416200"/>
            <a:ext cx="2098235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+mj-lt"/>
              </a:rPr>
              <a:t>4.66 x 10</a:t>
            </a:r>
            <a:r>
              <a:rPr lang="en-US" sz="1600" b="1" baseline="30000" dirty="0" smtClean="0">
                <a:solidFill>
                  <a:srgbClr val="000000"/>
                </a:solidFill>
                <a:latin typeface="+mj-lt"/>
              </a:rPr>
              <a:t>9</a:t>
            </a:r>
            <a:r>
              <a:rPr lang="en-US" sz="1600" b="1" dirty="0" smtClean="0">
                <a:solidFill>
                  <a:srgbClr val="000000"/>
                </a:solidFill>
                <a:latin typeface="+mj-lt"/>
              </a:rPr>
              <a:t> iterations</a:t>
            </a:r>
            <a:endParaRPr lang="en-US" sz="1600" b="1" baseline="300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549900" y="5537200"/>
            <a:ext cx="517965" cy="35577"/>
          </a:xfrm>
          <a:prstGeom prst="straightConnector1">
            <a:avLst/>
          </a:prstGeom>
          <a:ln w="158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" y="2422563"/>
            <a:ext cx="6579069" cy="593700"/>
          </a:xfrm>
          <a:prstGeom prst="rect">
            <a:avLst/>
          </a:prstGeom>
          <a:ln>
            <a:solidFill>
              <a:schemeClr val="accent5"/>
            </a:solidFill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91000" y="3251200"/>
            <a:ext cx="41021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872s (1.0X): original C++ code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128s (6.8X): lookup table added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30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Function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790701"/>
            <a:ext cx="4635500" cy="4025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Elementary functions require </a:t>
            </a:r>
            <a:r>
              <a:rPr lang="en-US" b="1" dirty="0" smtClean="0">
                <a:solidFill>
                  <a:schemeClr val="accent5"/>
                </a:solidFill>
              </a:rPr>
              <a:t>many more processor cycles</a:t>
            </a:r>
            <a:r>
              <a:rPr lang="en-US" dirty="0" smtClean="0">
                <a:solidFill>
                  <a:schemeClr val="accent5"/>
                </a:solidFill>
              </a:rPr>
              <a:t> than arithmetic operations, even with hardware lookup tables.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For example, compared to an single-precision addition: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sin() is 40x slower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cos</a:t>
            </a:r>
            <a:r>
              <a:rPr lang="en-US" dirty="0" smtClean="0">
                <a:solidFill>
                  <a:schemeClr val="accent5"/>
                </a:solidFill>
              </a:rPr>
              <a:t>() is 45x slower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tan() is 56x slower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1574390"/>
              </p:ext>
            </p:extLst>
          </p:nvPr>
        </p:nvGraphicFramePr>
        <p:xfrm>
          <a:off x="4914900" y="1869956"/>
          <a:ext cx="3886200" cy="37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104900"/>
                <a:gridCol w="1346200"/>
              </a:tblGrid>
              <a:tr h="4533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Elementary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Function</a:t>
                      </a:r>
                      <a:endParaRPr lang="en-US" sz="1800" b="0" i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Single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Precision</a:t>
                      </a:r>
                      <a:endParaRPr lang="en-US" sz="1800" b="0" i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Double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800" b="0" i="1" kern="600" dirty="0" smtClean="0">
                          <a:effectLst/>
                          <a:latin typeface="Times New Roman"/>
                          <a:cs typeface="Times New Roman"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sin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40 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51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cos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45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53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4209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tan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56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71 ns</a:t>
                      </a: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acos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42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48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asin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43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47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atan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43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49 ns</a:t>
                      </a: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exp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32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35 ns</a:t>
                      </a: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log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56 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61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err="1" smtClean="0">
                          <a:effectLst/>
                          <a:latin typeface="Times New Roman"/>
                          <a:cs typeface="Times New Roman"/>
                        </a:rPr>
                        <a:t>sqrt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7.1</a:t>
                      </a:r>
                      <a:r>
                        <a:rPr lang="en-US" sz="1800" b="0" kern="600" baseline="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ns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baseline="0" dirty="0" smtClean="0">
                          <a:effectLst/>
                          <a:latin typeface="Times New Roman"/>
                          <a:cs typeface="Times New Roman"/>
                        </a:rPr>
                        <a:t>5.2 </a:t>
                      </a: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*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1.1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1.9 ns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/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2.0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3.1 ns</a:t>
                      </a: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+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1.0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1.7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23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-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41131" rtl="0" eaLnBrk="1" fontAlgn="auto" latinLnBrk="0" hangingPunct="1">
                        <a:lnSpc>
                          <a:spcPts val="15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1.2 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400"/>
                        </a:spcBef>
                      </a:pPr>
                      <a:r>
                        <a:rPr lang="en-US" sz="1800" b="0" kern="600" dirty="0" smtClean="0">
                          <a:effectLst/>
                          <a:latin typeface="Times New Roman"/>
                          <a:cs typeface="Times New Roman"/>
                        </a:rPr>
                        <a:t>2.0 ns</a:t>
                      </a:r>
                      <a:endParaRPr lang="en-US" sz="1800" b="0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9300" y="5689600"/>
            <a:ext cx="458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Intel </a:t>
            </a:r>
            <a:r>
              <a:rPr lang="it-IT" sz="1400" dirty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Core 2 Duo, E8300, family 6, model 23, </a:t>
            </a:r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2.83GHz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723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6003"/>
            <a:ext cx="2789640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</a:t>
            </a:r>
            <a:br>
              <a:rPr lang="en-US" dirty="0" smtClean="0"/>
            </a:br>
            <a:r>
              <a:rPr lang="en-US" dirty="0" smtClean="0"/>
              <a:t>LUT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4" y="1680209"/>
            <a:ext cx="5418755" cy="231603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Example of LUT data to replace the sine function in a computation.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Direct access sampling and linear interpolation sampling.</a:t>
            </a:r>
          </a:p>
          <a:p>
            <a:r>
              <a:rPr lang="en-US" sz="2200" dirty="0" smtClean="0">
                <a:solidFill>
                  <a:srgbClr val="FF6600"/>
                </a:solidFill>
              </a:rPr>
              <a:t>256KB sine table yields 6.9x speedup, 4.88x10</a:t>
            </a:r>
            <a:r>
              <a:rPr lang="en-US" sz="2200" baseline="30000" dirty="0" smtClean="0">
                <a:solidFill>
                  <a:srgbClr val="FF6600"/>
                </a:solidFill>
              </a:rPr>
              <a:t>-5</a:t>
            </a:r>
            <a:r>
              <a:rPr lang="en-US" sz="2200" dirty="0" smtClean="0">
                <a:solidFill>
                  <a:srgbClr val="FF6600"/>
                </a:solidFill>
              </a:rPr>
              <a:t> error</a:t>
            </a:r>
            <a:endParaRPr lang="en-US" sz="2200" dirty="0">
              <a:solidFill>
                <a:srgbClr val="FF66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95" y="3996243"/>
            <a:ext cx="2789640" cy="192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9900" y="5853181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Error Statistics for Sine Lookup Table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8721985"/>
              </p:ext>
            </p:extLst>
          </p:nvPr>
        </p:nvGraphicFramePr>
        <p:xfrm>
          <a:off x="501648" y="4076700"/>
          <a:ext cx="4984752" cy="201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2"/>
                <a:gridCol w="1219200"/>
                <a:gridCol w="1295400"/>
                <a:gridCol w="1270000"/>
              </a:tblGrid>
              <a:tr h="4612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effectLst/>
                          <a:latin typeface="Times New Roman"/>
                          <a:cs typeface="Times New Roman"/>
                        </a:rPr>
                        <a:t>Table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effectLst/>
                          <a:latin typeface="Times New Roman"/>
                          <a:cs typeface="Times New Roman"/>
                        </a:rPr>
                        <a:t>Entries</a:t>
                      </a:r>
                      <a:endParaRPr lang="en-US" sz="1600" b="0" i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effectLst/>
                          <a:latin typeface="Times New Roman"/>
                          <a:cs typeface="Times New Roman"/>
                        </a:rPr>
                        <a:t>Memory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effectLst/>
                          <a:latin typeface="Times New Roman"/>
                          <a:cs typeface="Times New Roman"/>
                        </a:rPr>
                        <a:t>Usage</a:t>
                      </a:r>
                      <a:endParaRPr lang="en-US" sz="1600" b="0" i="1" kern="6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Maximum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Error</a:t>
                      </a:r>
                    </a:p>
                  </a:txBody>
                  <a:tcPr marL="0" marR="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Average</a:t>
                      </a: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1" kern="6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Error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88255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256</a:t>
                      </a:r>
                    </a:p>
                  </a:txBody>
                  <a:tcPr marL="9525" marR="9525" marT="9525" marB="0" anchor="b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 KB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1.25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</a:t>
                      </a:r>
                    </a:p>
                  </a:txBody>
                  <a:tcPr marL="9525" marR="9525" marT="9525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4.03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</a:tcPr>
                </a:tc>
              </a:tr>
              <a:tr h="253664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 KB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b" latinLnBrk="0" hangingPunct="1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3.12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1.00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</a:tr>
              <a:tr h="253664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 KB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b" latinLnBrk="0" hangingPunct="1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7.79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2.50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</a:tr>
              <a:tr h="253664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64 KB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b" latinLnBrk="0" hangingPunct="1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1.95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6.26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</a:tr>
              <a:tr h="253664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65536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256 KB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b" latinLnBrk="0" hangingPunct="1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4.88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1.57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</a:tr>
              <a:tr h="253664"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262144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MB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670466" rtl="0" eaLnBrk="1" fontAlgn="b" latinLnBrk="0" hangingPunct="1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1.23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300"/>
                        </a:lnSpc>
                        <a:spcBef>
                          <a:spcPts val="40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3.92 x 10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2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6" y="3176885"/>
            <a:ext cx="5312229" cy="2595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600200"/>
          </a:xfrm>
        </p:spPr>
        <p:txBody>
          <a:bodyPr/>
          <a:lstStyle/>
          <a:p>
            <a:r>
              <a:rPr lang="en-US" dirty="0" smtClean="0"/>
              <a:t>Example of a</a:t>
            </a:r>
            <a:br>
              <a:rPr lang="en-US" dirty="0" smtClean="0"/>
            </a:br>
            <a:r>
              <a:rPr lang="en-US" dirty="0" smtClean="0"/>
              <a:t>LUT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743074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Goal is to enumerate the expressions that are the best candidates for LUT transformation.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Current heuristic picks expressions with at least one elementary function call and at most one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6201" y="5773439"/>
            <a:ext cx="383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Source code for optimization example.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1235" y="4933950"/>
            <a:ext cx="1223964" cy="0"/>
          </a:xfrm>
          <a:prstGeom prst="lin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45321"/>
              </p:ext>
            </p:extLst>
          </p:nvPr>
        </p:nvGraphicFramePr>
        <p:xfrm>
          <a:off x="5848350" y="3331011"/>
          <a:ext cx="3067051" cy="243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38225"/>
                <a:gridCol w="981076"/>
              </a:tblGrid>
              <a:tr h="510511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Syntax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Statement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S43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61098" y="5808363"/>
            <a:ext cx="255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Enumerated Expressions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1235" y="5134356"/>
            <a:ext cx="1223964" cy="0"/>
          </a:xfrm>
          <a:prstGeom prst="lin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0473" y="4933950"/>
            <a:ext cx="1276351" cy="0"/>
          </a:xfrm>
          <a:prstGeom prst="lin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0473" y="5134356"/>
            <a:ext cx="1276351" cy="0"/>
          </a:xfrm>
          <a:prstGeom prst="lin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3717"/>
              </p:ext>
            </p:extLst>
          </p:nvPr>
        </p:nvGraphicFramePr>
        <p:xfrm>
          <a:off x="5838824" y="3341398"/>
          <a:ext cx="3067051" cy="243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38225"/>
                <a:gridCol w="981076"/>
              </a:tblGrid>
              <a:tr h="510511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Syntax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Statement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S43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X2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exp()+sin()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()+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8016"/>
              </p:ext>
            </p:extLst>
          </p:nvPr>
        </p:nvGraphicFramePr>
        <p:xfrm>
          <a:off x="5824536" y="3341398"/>
          <a:ext cx="3067051" cy="243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38225"/>
                <a:gridCol w="981076"/>
              </a:tblGrid>
              <a:tr h="510511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Expression</a:t>
                      </a:r>
                    </a:p>
                    <a:p>
                      <a:r>
                        <a:rPr lang="en-US" sz="1200" i="1" dirty="0" smtClean="0"/>
                        <a:t>Syntax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Statement</a:t>
                      </a:r>
                    </a:p>
                    <a:p>
                      <a:r>
                        <a:rPr lang="en-US" sz="1200" i="1" dirty="0" smtClean="0"/>
                        <a:t>Identifier</a:t>
                      </a:r>
                      <a:endParaRPr lang="en-US" sz="1200" i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S43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X2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()+sin()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()+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exp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S43,S44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281235" y="5134356"/>
            <a:ext cx="2795589" cy="0"/>
          </a:xfrm>
          <a:prstGeom prst="line">
            <a:avLst/>
          </a:prstGeom>
          <a:ln w="0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1235" y="4933950"/>
            <a:ext cx="2795589" cy="0"/>
          </a:xfrm>
          <a:prstGeom prst="line">
            <a:avLst/>
          </a:prstGeom>
          <a:ln w="0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1235" y="4722876"/>
            <a:ext cx="1290639" cy="411480"/>
          </a:xfrm>
          <a:prstGeom prst="rect">
            <a:avLst/>
          </a:prstGeom>
          <a:noFill/>
          <a:ln w="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Error and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8" y="4464447"/>
            <a:ext cx="4406857" cy="1654857"/>
          </a:xfrm>
        </p:spPr>
      </p:pic>
      <p:sp>
        <p:nvSpPr>
          <p:cNvPr id="7" name="TextBox 6"/>
          <p:cNvSpPr txBox="1"/>
          <p:nvPr/>
        </p:nvSpPr>
        <p:spPr>
          <a:xfrm>
            <a:off x="5286773" y="4464447"/>
            <a:ext cx="2961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chemeClr val="accent5"/>
                </a:solidFill>
              </a:rPr>
              <a:t>Ei</a:t>
            </a:r>
            <a:r>
              <a:rPr lang="en-US" sz="2000" i="1" dirty="0" smtClean="0">
                <a:solidFill>
                  <a:schemeClr val="accent5"/>
                </a:solidFill>
              </a:rPr>
              <a:t>: error (maximum)</a:t>
            </a:r>
          </a:p>
          <a:p>
            <a:r>
              <a:rPr lang="en-US" sz="2000" i="1" dirty="0" err="1" smtClean="0">
                <a:solidFill>
                  <a:schemeClr val="accent5"/>
                </a:solidFill>
              </a:rPr>
              <a:t>Mi</a:t>
            </a:r>
            <a:r>
              <a:rPr lang="en-US" sz="2000" i="1" dirty="0" smtClean="0">
                <a:solidFill>
                  <a:schemeClr val="accent5"/>
                </a:solidFill>
              </a:rPr>
              <a:t>: error (slope)</a:t>
            </a:r>
          </a:p>
          <a:p>
            <a:r>
              <a:rPr lang="en-US" sz="2000" i="1" dirty="0" smtClean="0">
                <a:solidFill>
                  <a:schemeClr val="accent5"/>
                </a:solidFill>
              </a:rPr>
              <a:t>Di: domain (extent)</a:t>
            </a:r>
          </a:p>
          <a:p>
            <a:r>
              <a:rPr lang="en-US" sz="2000" i="1" dirty="0" smtClean="0">
                <a:solidFill>
                  <a:schemeClr val="accent5"/>
                </a:solidFill>
              </a:rPr>
              <a:t>Si: size (entries)</a:t>
            </a:r>
          </a:p>
          <a:p>
            <a:r>
              <a:rPr lang="en-US" sz="2000" i="1" dirty="0" smtClean="0">
                <a:solidFill>
                  <a:schemeClr val="accent5"/>
                </a:solidFill>
              </a:rPr>
              <a:t>Bi: benefit (seconds)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7307" y="6089108"/>
            <a:ext cx="2991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Expressions for </a:t>
            </a:r>
            <a:r>
              <a:rPr lang="it-IT" sz="1400" dirty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optimization example.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640" y="2275922"/>
            <a:ext cx="2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Error Equations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641" y="3635776"/>
            <a:ext cx="2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Performance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" y="2717896"/>
            <a:ext cx="7518264" cy="362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8" y="3264151"/>
            <a:ext cx="7823187" cy="371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7" y="4050564"/>
            <a:ext cx="7623081" cy="333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2993" y="2460588"/>
            <a:ext cx="170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/>
                </a:solidFill>
              </a:rPr>
              <a:t>Direct Access Error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9252" y="3040258"/>
            <a:ext cx="298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/>
                </a:solidFill>
              </a:rPr>
              <a:t>Linear Interpolation Error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455" y="1527560"/>
            <a:ext cx="8229600" cy="111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accent5"/>
                </a:solidFill>
              </a:rPr>
              <a:t>Goal is to estimate the benefit and accuracy of a LUT transform for each expression.</a:t>
            </a:r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</a:t>
            </a:r>
            <a:br>
              <a:rPr lang="en-US" dirty="0" smtClean="0"/>
            </a:br>
            <a:r>
              <a:rPr lang="en-US" dirty="0" smtClean="0"/>
              <a:t>Solution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3" y="2440893"/>
            <a:ext cx="4406857" cy="16548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97" y="2358056"/>
            <a:ext cx="3590927" cy="375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121" y="1503432"/>
            <a:ext cx="8238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Solution space is the power set of the set of expressions, with complexity O(2</a:t>
            </a:r>
            <a:r>
              <a:rPr lang="en-US" sz="2400" baseline="30000" dirty="0">
                <a:solidFill>
                  <a:schemeClr val="accent5"/>
                </a:solidFill>
                <a:latin typeface="+mj-lt"/>
              </a:rPr>
              <a:t>n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) for n expressions.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59407" y="6111475"/>
            <a:ext cx="282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Power set for </a:t>
            </a:r>
            <a:r>
              <a:rPr lang="it-IT" sz="1400" dirty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optimization example.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2425" y="4121346"/>
            <a:ext cx="2991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Expressions for </a:t>
            </a:r>
            <a:r>
              <a:rPr lang="it-IT" sz="1400" dirty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optimization example.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121" y="4427603"/>
            <a:ext cx="41193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Intersection constraints: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X0 ∩ X2, </a:t>
            </a:r>
            <a:r>
              <a:rPr lang="en-US" sz="2000" dirty="0">
                <a:solidFill>
                  <a:schemeClr val="tx2"/>
                </a:solidFill>
              </a:rPr>
              <a:t>X1 ∩ X2</a:t>
            </a:r>
            <a:r>
              <a:rPr lang="en-US" sz="2000" dirty="0" smtClean="0">
                <a:solidFill>
                  <a:schemeClr val="tx2"/>
                </a:solidFill>
              </a:rPr>
              <a:t>, // original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X3 </a:t>
            </a:r>
            <a:r>
              <a:rPr lang="en-US" sz="2000" dirty="0">
                <a:solidFill>
                  <a:schemeClr val="tx2"/>
                </a:solidFill>
              </a:rPr>
              <a:t>∩ </a:t>
            </a:r>
            <a:r>
              <a:rPr lang="en-US" sz="2000" dirty="0" smtClean="0">
                <a:solidFill>
                  <a:schemeClr val="tx2"/>
                </a:solidFill>
              </a:rPr>
              <a:t>X5, X4 </a:t>
            </a:r>
            <a:r>
              <a:rPr lang="en-US" sz="2000" dirty="0">
                <a:solidFill>
                  <a:schemeClr val="tx2"/>
                </a:solidFill>
              </a:rPr>
              <a:t>∩ </a:t>
            </a:r>
            <a:r>
              <a:rPr lang="en-US" sz="2000" dirty="0" smtClean="0">
                <a:solidFill>
                  <a:schemeClr val="tx2"/>
                </a:solidFill>
              </a:rPr>
              <a:t>X5,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X0 </a:t>
            </a:r>
            <a:r>
              <a:rPr lang="en-US" sz="2000" dirty="0">
                <a:solidFill>
                  <a:schemeClr val="tx2"/>
                </a:solidFill>
              </a:rPr>
              <a:t>∩ </a:t>
            </a:r>
            <a:r>
              <a:rPr lang="en-US" sz="2000" dirty="0" smtClean="0">
                <a:solidFill>
                  <a:schemeClr val="tx2"/>
                </a:solidFill>
              </a:rPr>
              <a:t>X6, X1 </a:t>
            </a:r>
            <a:r>
              <a:rPr lang="en-US" sz="2000" dirty="0">
                <a:solidFill>
                  <a:schemeClr val="tx2"/>
                </a:solidFill>
              </a:rPr>
              <a:t>∩ </a:t>
            </a:r>
            <a:r>
              <a:rPr lang="en-US" sz="2000" dirty="0" smtClean="0">
                <a:solidFill>
                  <a:schemeClr val="tx2"/>
                </a:solidFill>
              </a:rPr>
              <a:t>X6, // coalesced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X2 </a:t>
            </a:r>
            <a:r>
              <a:rPr lang="en-US" sz="2000" dirty="0">
                <a:solidFill>
                  <a:schemeClr val="tx2"/>
                </a:solidFill>
              </a:rPr>
              <a:t>∩ X6, </a:t>
            </a:r>
            <a:r>
              <a:rPr lang="en-US" sz="2000" dirty="0" smtClean="0">
                <a:solidFill>
                  <a:schemeClr val="tx2"/>
                </a:solidFill>
              </a:rPr>
              <a:t>X5 </a:t>
            </a:r>
            <a:r>
              <a:rPr lang="en-US" sz="2000" dirty="0">
                <a:solidFill>
                  <a:schemeClr val="tx2"/>
                </a:solidFill>
              </a:rPr>
              <a:t>∩ X6</a:t>
            </a:r>
            <a:r>
              <a:rPr lang="en-US" sz="2000" dirty="0" smtClean="0">
                <a:solidFill>
                  <a:schemeClr val="tx2"/>
                </a:solidFill>
              </a:rPr>
              <a:t>, // inherited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 smtClean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67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3657600"/>
            <a:ext cx="6019800" cy="2409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Pareto</a:t>
            </a:r>
            <a:br>
              <a:rPr lang="en-US" dirty="0" smtClean="0"/>
            </a:br>
            <a:r>
              <a:rPr lang="en-US" dirty="0" smtClean="0"/>
              <a:t>Optimal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08" y="1735693"/>
            <a:ext cx="4237486" cy="2953399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52575"/>
            <a:ext cx="3810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Optimal solution has  more performance for equal or less error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Pareto optimal is      determined by the convex hull of plot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4951" y="1447802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Pareto Chart for Example Code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551" y="605357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/>
                </a:solidFill>
                <a:latin typeface="Adobe Garamond Pro Bold" pitchFamily="18" charset="0"/>
                <a:ea typeface="Adobe Heiti Std R" pitchFamily="34" charset="-128"/>
                <a:cs typeface="Aharoni" pitchFamily="2" charset="-79"/>
              </a:rPr>
              <a:t>Mesa Realization of Optimization Solution</a:t>
            </a:r>
            <a:endParaRPr lang="en-US" sz="1400" dirty="0">
              <a:solidFill>
                <a:schemeClr val="accent5"/>
              </a:solidFill>
              <a:latin typeface="Adobe Garamond Pro Bold" pitchFamily="18" charset="0"/>
              <a:ea typeface="Adobe Heiti Std R" pitchFamily="34" charset="-128"/>
              <a:cs typeface="Aharoni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8226" y="318873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cos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48226" y="2638425"/>
            <a:ext cx="9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exp,cos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5631" y="215634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exp,cos,sin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29426" y="1787009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</a:t>
            </a:r>
            <a:r>
              <a:rPr lang="en-US" i="1" dirty="0" err="1" smtClean="0"/>
              <a:t>xp,sin,exp,cos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46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1246</TotalTime>
  <Words>2910</Words>
  <Application>Microsoft Macintosh PowerPoint</Application>
  <PresentationFormat>On-screen Show (4:3)</PresentationFormat>
  <Paragraphs>498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Optimizing Expression Selection for Lookup Table Program Transformation</vt:lpstr>
      <vt:lpstr>Lookup Table (LUT) Optimization</vt:lpstr>
      <vt:lpstr>Motivation: SAXS Results</vt:lpstr>
      <vt:lpstr>Elementary Function Bottlenecks</vt:lpstr>
      <vt:lpstr>Example of a LUT Transform</vt:lpstr>
      <vt:lpstr>Example of a LUT Optimization</vt:lpstr>
      <vt:lpstr>Modeling Error and Performance</vt:lpstr>
      <vt:lpstr>Constructing the Solution Space</vt:lpstr>
      <vt:lpstr>Finding Pareto Optimal Solutions</vt:lpstr>
      <vt:lpstr>Case Studies</vt:lpstr>
      <vt:lpstr>Performance and Error Model Evaluation</vt:lpstr>
      <vt:lpstr>Contributions</vt:lpstr>
      <vt:lpstr>Questions?</vt:lpstr>
      <vt:lpstr>Related Work</vt:lpstr>
      <vt:lpstr>Future Work</vt:lpstr>
      <vt:lpstr>Computing Trends</vt:lpstr>
      <vt:lpstr>Multicore Evaluation</vt:lpstr>
      <vt:lpstr>Error Analysis</vt:lpstr>
      <vt:lpstr>Local Optimization (Cache Allocation)</vt:lpstr>
      <vt:lpstr>Code Generation</vt:lpstr>
      <vt:lpstr>Optimization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Methodology for Automated Lookup Table Optimization of Scientific Applications</dc:title>
  <dc:creator>wilcox, christopher</dc:creator>
  <cp:lastModifiedBy>Christopher Wilcox</cp:lastModifiedBy>
  <cp:revision>173</cp:revision>
  <dcterms:created xsi:type="dcterms:W3CDTF">2006-08-16T00:00:00Z</dcterms:created>
  <dcterms:modified xsi:type="dcterms:W3CDTF">2012-09-24T11:45:08Z</dcterms:modified>
</cp:coreProperties>
</file>