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5" r:id="rId8"/>
    <p:sldId id="264" r:id="rId9"/>
    <p:sldId id="266" r:id="rId10"/>
    <p:sldId id="263" r:id="rId11"/>
    <p:sldId id="262" r:id="rId12"/>
  </p:sldIdLst>
  <p:sldSz cx="9144000" cy="5143500" type="screen16x9"/>
  <p:notesSz cx="7102475" cy="9388475"/>
  <p:embeddedFontLst>
    <p:embeddedFont>
      <p:font typeface="Playfair Display" panose="020B0604020202020204" charset="0"/>
      <p:regular r:id="rId14"/>
      <p:bold r:id="rId15"/>
      <p:italic r:id="rId16"/>
      <p:boldItalic r:id="rId17"/>
    </p:embeddedFont>
    <p:embeddedFont>
      <p:font typeface="Oswald" panose="020B0604020202020204" charset="0"/>
      <p:regular r:id="rId18"/>
      <p:bold r:id="rId19"/>
    </p:embeddedFont>
    <p:embeddedFont>
      <p:font typeface="Montserra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74" autoAdjust="0"/>
  </p:normalViewPr>
  <p:slideViewPr>
    <p:cSldViewPr snapToGrid="0">
      <p:cViewPr varScale="1">
        <p:scale>
          <a:sx n="98" d="100"/>
          <a:sy n="98" d="100"/>
        </p:scale>
        <p:origin x="52" y="1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300070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974634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ecd07c048_0_63: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ecd07c048_0_6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105799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ecd07c048_0_63: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ecd07c048_0_6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806784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1ecd07c048_0_49: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1ecd07c048_0_49: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2104390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ecd07c048_0_57: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ecd07c048_0_57: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4121998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ecd07c048_0_63: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ecd07c048_0_6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3592629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ecd07c048_0_69: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ecd07c048_0_69: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1184183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ecd07c048_0_75: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ecd07c048_0_75: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1658269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ecd07c048_0_63: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ecd07c048_0_6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471145" indent="-307553"/>
            <a:r>
              <a:rPr lang="en-US" dirty="0" smtClean="0"/>
              <a:t>If automated by using a BOT</a:t>
            </a:r>
            <a:r>
              <a:rPr lang="en-US" baseline="0" dirty="0" smtClean="0"/>
              <a:t> t</a:t>
            </a:r>
            <a:r>
              <a:rPr lang="en-US" dirty="0" smtClean="0"/>
              <a:t>his search will burn all your CPU cores, make your laptop sound like a fighter jet and still take a long time.</a:t>
            </a:r>
          </a:p>
          <a:p>
            <a:pPr marL="163592" indent="0">
              <a:buNone/>
            </a:pPr>
            <a:endParaRPr lang="en-US" dirty="0" smtClean="0"/>
          </a:p>
          <a:p>
            <a:r>
              <a:rPr lang="en-US" dirty="0" smtClean="0"/>
              <a:t>The search for best parameters started with a few random combinations (John</a:t>
            </a:r>
            <a:r>
              <a:rPr lang="en-US" baseline="0" dirty="0" smtClean="0"/>
              <a:t> will explain the Mechanics</a:t>
            </a:r>
            <a:r>
              <a:rPr lang="en-US" dirty="0" smtClean="0"/>
              <a:t>) and then used Bayesian search with a </a:t>
            </a:r>
            <a:r>
              <a:rPr lang="en-US" dirty="0" err="1" smtClean="0"/>
              <a:t>regressor</a:t>
            </a:r>
            <a:r>
              <a:rPr lang="en-US" dirty="0" smtClean="0"/>
              <a:t> algorithm </a:t>
            </a:r>
          </a:p>
          <a:p>
            <a:r>
              <a:rPr lang="en-US" dirty="0" smtClean="0"/>
              <a:t>BTC</a:t>
            </a:r>
            <a:r>
              <a:rPr lang="en-US" baseline="0" dirty="0" smtClean="0"/>
              <a:t> – </a:t>
            </a:r>
            <a:r>
              <a:rPr lang="en-US" baseline="0" dirty="0" err="1" smtClean="0"/>
              <a:t>BitCoin</a:t>
            </a:r>
            <a:endParaRPr lang="en-US" baseline="0" dirty="0" smtClean="0"/>
          </a:p>
          <a:p>
            <a:r>
              <a:rPr lang="en-US" baseline="0" dirty="0" smtClean="0"/>
              <a:t>ROSE – Oasis Network (A </a:t>
            </a:r>
            <a:r>
              <a:rPr lang="en-US" baseline="0" dirty="0" err="1" smtClean="0"/>
              <a:t>blockchain</a:t>
            </a:r>
            <a:r>
              <a:rPr lang="en-US" baseline="0" dirty="0" smtClean="0"/>
              <a:t> for Private and Secure-Data Sharing and Control)</a:t>
            </a:r>
          </a:p>
          <a:p>
            <a:r>
              <a:rPr lang="en-US" baseline="0" dirty="0" smtClean="0"/>
              <a:t>RSI (Relative Strength Indicator) and MACD (Moving </a:t>
            </a:r>
            <a:r>
              <a:rPr lang="en-US" baseline="0" dirty="0" err="1" smtClean="0"/>
              <a:t>Avarage</a:t>
            </a:r>
            <a:r>
              <a:rPr lang="en-US" baseline="0" dirty="0" smtClean="0"/>
              <a:t> Convergence Divergence) are both used to help Traders to understand stock’s recent trading activity | Good luck with the volatility of Crypto hence the need to use machine learning and smart </a:t>
            </a:r>
            <a:r>
              <a:rPr lang="en-US" baseline="0" dirty="0" err="1" smtClean="0"/>
              <a:t>algorthms</a:t>
            </a:r>
            <a:r>
              <a:rPr lang="en-US" baseline="0" dirty="0" smtClean="0"/>
              <a:t>. MACD the delta between a short and long exponential moving mean (12-26 days) and RSI</a:t>
            </a:r>
            <a:endParaRPr lang="en-US" dirty="0"/>
          </a:p>
        </p:txBody>
      </p:sp>
    </p:spTree>
    <p:extLst>
      <p:ext uri="{BB962C8B-B14F-4D97-AF65-F5344CB8AC3E}">
        <p14:creationId xmlns:p14="http://schemas.microsoft.com/office/powerpoint/2010/main" val="3219669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ecd07c048_0_63: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ecd07c048_0_6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dirty="0"/>
          </a:p>
        </p:txBody>
      </p:sp>
    </p:spTree>
    <p:extLst>
      <p:ext uri="{BB962C8B-B14F-4D97-AF65-F5344CB8AC3E}">
        <p14:creationId xmlns:p14="http://schemas.microsoft.com/office/powerpoint/2010/main" val="3876545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ecd07c048_0_63: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ecd07c048_0_63:notes"/>
          <p:cNvSpPr txBox="1">
            <a:spLocks noGrp="1"/>
          </p:cNvSpPr>
          <p:nvPr>
            <p:ph type="body" idx="1"/>
          </p:nvPr>
        </p:nvSpPr>
        <p:spPr>
          <a:xfrm>
            <a:off x="710248" y="4459526"/>
            <a:ext cx="5681980" cy="4224814"/>
          </a:xfrm>
          <a:prstGeom prst="rect">
            <a:avLst/>
          </a:prstGeom>
        </p:spPr>
        <p:txBody>
          <a:bodyPr spcFirstLastPara="1" wrap="square" lIns="94213" tIns="94213" rIns="94213" bIns="94213" anchor="t" anchorCtr="0">
            <a:noAutofit/>
          </a:bodyPr>
          <a:lstStyle/>
          <a:p>
            <a:pPr marL="0" indent="0">
              <a:buNone/>
            </a:pPr>
            <a:endParaRPr/>
          </a:p>
        </p:txBody>
      </p:sp>
    </p:spTree>
    <p:extLst>
      <p:ext uri="{BB962C8B-B14F-4D97-AF65-F5344CB8AC3E}">
        <p14:creationId xmlns:p14="http://schemas.microsoft.com/office/powerpoint/2010/main" val="4132418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Quantum Crypto</a:t>
            </a:r>
            <a:endParaRPr/>
          </a:p>
        </p:txBody>
      </p:sp>
      <p:sp>
        <p:nvSpPr>
          <p:cNvPr id="59" name="Google Shape;59;p13"/>
          <p:cNvSpPr txBox="1">
            <a:spLocks noGrp="1"/>
          </p:cNvSpPr>
          <p:nvPr>
            <p:ph type="subTitle" idx="1"/>
          </p:nvPr>
        </p:nvSpPr>
        <p:spPr>
          <a:xfrm>
            <a:off x="2116950" y="3867550"/>
            <a:ext cx="4910100" cy="577800"/>
          </a:xfrm>
          <a:prstGeom prst="rect">
            <a:avLst/>
          </a:prstGeom>
        </p:spPr>
        <p:txBody>
          <a:bodyPr spcFirstLastPara="1" wrap="square" lIns="91425" tIns="91425" rIns="91425" bIns="91425" anchor="ctr" anchorCtr="0">
            <a:normAutofit fontScale="62500" lnSpcReduction="20000"/>
          </a:bodyPr>
          <a:lstStyle/>
          <a:p>
            <a:pPr marL="0" lvl="0" indent="0" algn="ctr" rtl="0">
              <a:spcBef>
                <a:spcPts val="0"/>
              </a:spcBef>
              <a:spcAft>
                <a:spcPts val="0"/>
              </a:spcAft>
              <a:buNone/>
            </a:pPr>
            <a:r>
              <a:rPr lang="en"/>
              <a:t>Christopher Diaz, John Leelike, Nelson Lubinda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smtClean="0"/>
              <a:t>Best Strategy – A graph telling more than words!</a:t>
            </a:r>
            <a:endParaRPr dirty="0"/>
          </a:p>
        </p:txBody>
      </p:sp>
      <p:sp>
        <p:nvSpPr>
          <p:cNvPr id="80" name="Google Shape;80;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Our implied strategy uses several technical indicators needed in order to accurately predict the price of Bitcoin</a:t>
            </a:r>
            <a:r>
              <a:rPr lang="en" dirty="0" smtClean="0"/>
              <a:t>.</a:t>
            </a:r>
          </a:p>
          <a:p>
            <a:pPr marL="0" lvl="0" indent="0" algn="l" rtl="0">
              <a:spcBef>
                <a:spcPts val="0"/>
              </a:spcBef>
              <a:spcAft>
                <a:spcPts val="0"/>
              </a:spcAft>
              <a:buNone/>
            </a:pPr>
            <a:endParaRPr dirty="0"/>
          </a:p>
        </p:txBody>
      </p:sp>
      <p:pic>
        <p:nvPicPr>
          <p:cNvPr id="2" name="Picture 1"/>
          <p:cNvPicPr>
            <a:picLocks noChangeAspect="1"/>
          </p:cNvPicPr>
          <p:nvPr/>
        </p:nvPicPr>
        <p:blipFill>
          <a:blip r:embed="rId3"/>
          <a:stretch>
            <a:fillRect/>
          </a:stretch>
        </p:blipFill>
        <p:spPr>
          <a:xfrm>
            <a:off x="0" y="1020797"/>
            <a:ext cx="8605736" cy="3308865"/>
          </a:xfrm>
          <a:prstGeom prst="rect">
            <a:avLst/>
          </a:prstGeom>
        </p:spPr>
      </p:pic>
    </p:spTree>
    <p:extLst>
      <p:ext uri="{BB962C8B-B14F-4D97-AF65-F5344CB8AC3E}">
        <p14:creationId xmlns:p14="http://schemas.microsoft.com/office/powerpoint/2010/main" val="379620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smtClean="0"/>
              <a:t>Predicted vs Close – Bang on!</a:t>
            </a:r>
            <a:endParaRPr dirty="0"/>
          </a:p>
        </p:txBody>
      </p:sp>
      <p:sp>
        <p:nvSpPr>
          <p:cNvPr id="80" name="Google Shape;80;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3"/>
          <a:stretch>
            <a:fillRect/>
          </a:stretch>
        </p:blipFill>
        <p:spPr>
          <a:xfrm>
            <a:off x="654996" y="1262978"/>
            <a:ext cx="7632970" cy="3581678"/>
          </a:xfrm>
          <a:prstGeom prst="rect">
            <a:avLst/>
          </a:prstGeom>
        </p:spPr>
      </p:pic>
    </p:spTree>
    <p:extLst>
      <p:ext uri="{BB962C8B-B14F-4D97-AF65-F5344CB8AC3E}">
        <p14:creationId xmlns:p14="http://schemas.microsoft.com/office/powerpoint/2010/main" val="88177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Project Overview</a:t>
            </a:r>
            <a:endParaRPr/>
          </a:p>
        </p:txBody>
      </p:sp>
      <p:sp>
        <p:nvSpPr>
          <p:cNvPr id="65" name="Google Shape;65;p14"/>
          <p:cNvSpPr txBox="1">
            <a:spLocks noGrp="1"/>
          </p:cNvSpPr>
          <p:nvPr>
            <p:ph type="body" idx="1"/>
          </p:nvPr>
        </p:nvSpPr>
        <p:spPr>
          <a:xfrm>
            <a:off x="311700" y="1234075"/>
            <a:ext cx="8520600" cy="14475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a:t>The overall goal of Quantum Crypto is to develop and continue to develop an automated algorithmic trading strategy with technical indicators and buy/sell signals for various cryptocurrencies. Our focus in this particular project was to create and streamline a block of code to accurately predict the price of bitcoin.</a:t>
            </a:r>
            <a:endParaRPr/>
          </a:p>
        </p:txBody>
      </p:sp>
      <p:pic>
        <p:nvPicPr>
          <p:cNvPr id="66" name="Google Shape;66;p14"/>
          <p:cNvPicPr preferRelativeResize="0"/>
          <p:nvPr/>
        </p:nvPicPr>
        <p:blipFill>
          <a:blip r:embed="rId3">
            <a:alphaModFix/>
          </a:blip>
          <a:stretch>
            <a:fillRect/>
          </a:stretch>
        </p:blipFill>
        <p:spPr>
          <a:xfrm>
            <a:off x="3302102" y="2603675"/>
            <a:ext cx="2539800" cy="2539826"/>
          </a:xfrm>
          <a:prstGeom prst="rect">
            <a:avLst/>
          </a:prstGeom>
          <a:noFill/>
          <a:ln>
            <a:noFill/>
          </a:ln>
        </p:spPr>
      </p:pic>
      <p:pic>
        <p:nvPicPr>
          <p:cNvPr id="67" name="Google Shape;67;p14"/>
          <p:cNvPicPr preferRelativeResize="0"/>
          <p:nvPr/>
        </p:nvPicPr>
        <p:blipFill>
          <a:blip r:embed="rId4">
            <a:alphaModFix/>
          </a:blip>
          <a:stretch>
            <a:fillRect/>
          </a:stretch>
        </p:blipFill>
        <p:spPr>
          <a:xfrm>
            <a:off x="4138025" y="2571750"/>
            <a:ext cx="767724" cy="767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Component</a:t>
            </a:r>
            <a:endParaRPr/>
          </a:p>
        </p:txBody>
      </p:sp>
      <p:sp>
        <p:nvSpPr>
          <p:cNvPr id="73" name="Google Shape;73;p15"/>
          <p:cNvSpPr txBox="1">
            <a:spLocks noGrp="1"/>
          </p:cNvSpPr>
          <p:nvPr>
            <p:ph type="body" idx="1"/>
          </p:nvPr>
        </p:nvSpPr>
        <p:spPr>
          <a:xfrm>
            <a:off x="311700" y="1234075"/>
            <a:ext cx="8520600" cy="37755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Our dataframe contains Bitcoin data with various prices and technical indicators to allow us to manipulate and run buy/sell signals against in order to create an accurate crypto trading model.</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0"/>
              </a:spcAft>
              <a:buNone/>
            </a:pPr>
            <a:endParaRPr/>
          </a:p>
          <a:p>
            <a:pPr marL="0" lvl="0" indent="0" algn="ctr" rtl="0">
              <a:spcBef>
                <a:spcPts val="1200"/>
              </a:spcBef>
              <a:spcAft>
                <a:spcPts val="0"/>
              </a:spcAft>
              <a:buNone/>
            </a:pPr>
            <a:endParaRPr/>
          </a:p>
          <a:p>
            <a:pPr marL="0" lvl="0" indent="0" algn="ctr" rtl="0">
              <a:spcBef>
                <a:spcPts val="1200"/>
              </a:spcBef>
              <a:spcAft>
                <a:spcPts val="1200"/>
              </a:spcAft>
              <a:buNone/>
            </a:pPr>
            <a:r>
              <a:rPr lang="en"/>
              <a:t>Date /  Open  / Close / Volume / RSI / HLine / MACD / SMA 21 / SMA 50</a:t>
            </a:r>
            <a:endParaRPr/>
          </a:p>
        </p:txBody>
      </p:sp>
      <p:pic>
        <p:nvPicPr>
          <p:cNvPr id="74" name="Google Shape;74;p15"/>
          <p:cNvPicPr preferRelativeResize="0"/>
          <p:nvPr/>
        </p:nvPicPr>
        <p:blipFill>
          <a:blip r:embed="rId3">
            <a:alphaModFix/>
          </a:blip>
          <a:stretch>
            <a:fillRect/>
          </a:stretch>
        </p:blipFill>
        <p:spPr>
          <a:xfrm>
            <a:off x="311700" y="2230475"/>
            <a:ext cx="8520600" cy="221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Technical Component</a:t>
            </a:r>
            <a:endParaRPr/>
          </a:p>
        </p:txBody>
      </p:sp>
      <p:sp>
        <p:nvSpPr>
          <p:cNvPr id="80" name="Google Shape;80;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implied strategy uses several technical indicators needed in order to accurately predict the price of Bitcoin.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RSI</a:t>
            </a:r>
            <a:endParaRPr/>
          </a:p>
          <a:p>
            <a:pPr marL="457200" lvl="0" indent="-342900" algn="l" rtl="0">
              <a:spcBef>
                <a:spcPts val="0"/>
              </a:spcBef>
              <a:spcAft>
                <a:spcPts val="0"/>
              </a:spcAft>
              <a:buSzPts val="1800"/>
              <a:buChar char="●"/>
            </a:pPr>
            <a:r>
              <a:rPr lang="en"/>
              <a:t>SMA 21</a:t>
            </a:r>
            <a:endParaRPr/>
          </a:p>
          <a:p>
            <a:pPr marL="457200" lvl="0" indent="-342900" algn="l" rtl="0">
              <a:spcBef>
                <a:spcPts val="0"/>
              </a:spcBef>
              <a:spcAft>
                <a:spcPts val="0"/>
              </a:spcAft>
              <a:buSzPts val="1800"/>
              <a:buChar char="●"/>
            </a:pPr>
            <a:r>
              <a:rPr lang="en"/>
              <a:t>SMA 50</a:t>
            </a:r>
            <a:endParaRPr/>
          </a:p>
          <a:p>
            <a:pPr marL="457200" lvl="0" indent="-342900" algn="l" rtl="0">
              <a:spcBef>
                <a:spcPts val="0"/>
              </a:spcBef>
              <a:spcAft>
                <a:spcPts val="0"/>
              </a:spcAft>
              <a:buSzPts val="1800"/>
              <a:buChar char="●"/>
            </a:pPr>
            <a:r>
              <a:rPr lang="en"/>
              <a:t>H Line</a:t>
            </a:r>
            <a:endParaRPr/>
          </a:p>
          <a:p>
            <a:pPr marL="457200" lvl="0" indent="-342900" algn="l" rtl="0">
              <a:spcBef>
                <a:spcPts val="0"/>
              </a:spcBef>
              <a:spcAft>
                <a:spcPts val="0"/>
              </a:spcAft>
              <a:buSzPts val="1800"/>
              <a:buChar char="●"/>
            </a:pPr>
            <a:r>
              <a:rPr lang="en"/>
              <a:t>MACD</a:t>
            </a:r>
            <a:endParaRPr/>
          </a:p>
        </p:txBody>
      </p:sp>
      <p:pic>
        <p:nvPicPr>
          <p:cNvPr id="81" name="Google Shape;81;p16"/>
          <p:cNvPicPr preferRelativeResize="0"/>
          <p:nvPr/>
        </p:nvPicPr>
        <p:blipFill>
          <a:blip r:embed="rId3">
            <a:alphaModFix/>
          </a:blip>
          <a:stretch>
            <a:fillRect/>
          </a:stretch>
        </p:blipFill>
        <p:spPr>
          <a:xfrm>
            <a:off x="2362538" y="2211850"/>
            <a:ext cx="5857875" cy="249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0" y="0"/>
            <a:ext cx="9144000" cy="5143501"/>
          </a:xfrm>
          <a:prstGeom prst="rect">
            <a:avLst/>
          </a:prstGeom>
          <a:noFill/>
          <a:ln>
            <a:noFill/>
          </a:ln>
        </p:spPr>
      </p:pic>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Backtesting</a:t>
            </a:r>
            <a:endParaRPr/>
          </a:p>
        </p:txBody>
      </p:sp>
      <p:sp>
        <p:nvSpPr>
          <p:cNvPr id="88" name="Google Shape;88;p17"/>
          <p:cNvSpPr txBox="1">
            <a:spLocks noGrp="1"/>
          </p:cNvSpPr>
          <p:nvPr>
            <p:ph type="body" idx="1"/>
          </p:nvPr>
        </p:nvSpPr>
        <p:spPr>
          <a:xfrm>
            <a:off x="311700" y="3092225"/>
            <a:ext cx="8520600" cy="279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chemeClr val="dk1"/>
              </a:solidFill>
            </a:endParaRPr>
          </a:p>
          <a:p>
            <a:pPr marL="0" lvl="0" indent="457200" algn="l" rtl="0">
              <a:spcBef>
                <a:spcPts val="1200"/>
              </a:spcBef>
              <a:spcAft>
                <a:spcPts val="1200"/>
              </a:spcAft>
              <a:buNone/>
            </a:pPr>
            <a:r>
              <a:rPr lang="en" b="1">
                <a:solidFill>
                  <a:schemeClr val="dk1"/>
                </a:solidFill>
              </a:rPr>
              <a:t>In essence, backtesting is a way of training our model for accuracy based on realised data. Our dataframe was iloc’d from March 18, 2020 through March 18, 2022. Backtesting is one the most important aspects in developing a trading model because it allows model creators to optimize and improve on strategy.</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Monitor Component</a:t>
            </a:r>
            <a:endParaRPr/>
          </a:p>
        </p:txBody>
      </p:sp>
      <p:sp>
        <p:nvSpPr>
          <p:cNvPr id="94" name="Google Shape;94;p18"/>
          <p:cNvSpPr txBox="1">
            <a:spLocks noGrp="1"/>
          </p:cNvSpPr>
          <p:nvPr>
            <p:ph type="body" idx="1"/>
          </p:nvPr>
        </p:nvSpPr>
        <p:spPr>
          <a:xfrm>
            <a:off x="311700" y="1739250"/>
            <a:ext cx="8520600" cy="21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A good model strategy needs to measure results. For this purpose we used a regression model to perform the function. Cryptocurrency by nature is exponentially growing and changing. Due to this fact, strategies will need constant adjustments for optimization. A regression model allows us measure the respective model each time an adjustment is made.</a:t>
            </a:r>
            <a:endParaRPr dirty="0"/>
          </a:p>
        </p:txBody>
      </p:sp>
      <p:sp>
        <p:nvSpPr>
          <p:cNvPr id="95" name="Google Shape;95;p18"/>
          <p:cNvSpPr txBox="1"/>
          <p:nvPr/>
        </p:nvSpPr>
        <p:spPr>
          <a:xfrm>
            <a:off x="1266420" y="4194400"/>
            <a:ext cx="64905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dirty="0" smtClean="0">
                <a:latin typeface="Playfair Display"/>
                <a:ea typeface="Playfair Display"/>
                <a:cs typeface="Playfair Display"/>
                <a:sym typeface="Playfair Display"/>
              </a:rPr>
              <a:t>NL Tech explanation</a:t>
            </a:r>
            <a:endParaRPr sz="2100" b="1" dirty="0">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Technical </a:t>
            </a:r>
            <a:r>
              <a:rPr lang="en" dirty="0" smtClean="0"/>
              <a:t>Component- Explained - </a:t>
            </a:r>
            <a:endParaRPr dirty="0"/>
          </a:p>
        </p:txBody>
      </p:sp>
      <p:sp>
        <p:nvSpPr>
          <p:cNvPr id="80" name="Google Shape;80;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smtClean="0"/>
              <a:t>Multiple Strategies were tested manually and t</a:t>
            </a:r>
            <a:r>
              <a:rPr lang="en-US" sz="1400" dirty="0" smtClean="0"/>
              <a:t>he</a:t>
            </a:r>
            <a:r>
              <a:rPr lang="en" sz="1400" dirty="0" smtClean="0"/>
              <a:t> graph line was selected and pairs tested instead</a:t>
            </a:r>
            <a:r>
              <a:rPr lang="en" sz="1400" dirty="0" smtClean="0"/>
              <a:t>.</a:t>
            </a:r>
            <a:endParaRPr sz="1400" dirty="0"/>
          </a:p>
          <a:p>
            <a:pPr marL="457200" lvl="0" indent="-342900" algn="l" rtl="0">
              <a:spcBef>
                <a:spcPts val="1200"/>
              </a:spcBef>
              <a:spcAft>
                <a:spcPts val="0"/>
              </a:spcAft>
              <a:buSzPts val="1800"/>
              <a:buChar char="●"/>
            </a:pPr>
            <a:r>
              <a:rPr lang="en" sz="1050" dirty="0" smtClean="0"/>
              <a:t>BTC_USDT</a:t>
            </a:r>
            <a:endParaRPr sz="1050" dirty="0"/>
          </a:p>
          <a:p>
            <a:pPr marL="457200" lvl="0" indent="-342900" algn="l" rtl="0">
              <a:spcBef>
                <a:spcPts val="0"/>
              </a:spcBef>
              <a:spcAft>
                <a:spcPts val="0"/>
              </a:spcAft>
              <a:buSzPts val="1800"/>
              <a:buChar char="●"/>
            </a:pPr>
            <a:r>
              <a:rPr lang="en-US" sz="1050" dirty="0" smtClean="0"/>
              <a:t>ROSE_USDT</a:t>
            </a:r>
            <a:endParaRPr sz="1050" dirty="0"/>
          </a:p>
          <a:p>
            <a:pPr marL="457200" lvl="0" indent="-342900" algn="l" rtl="0">
              <a:spcBef>
                <a:spcPts val="0"/>
              </a:spcBef>
              <a:spcAft>
                <a:spcPts val="0"/>
              </a:spcAft>
              <a:buSzPts val="1800"/>
              <a:buChar char="●"/>
            </a:pPr>
            <a:r>
              <a:rPr lang="en-US" sz="1050" smtClean="0"/>
              <a:t>NEAR_USDT</a:t>
            </a:r>
            <a:endParaRPr lang="en" sz="1050" dirty="0" smtClean="0"/>
          </a:p>
          <a:p>
            <a:pPr marL="457200" lvl="0" indent="-342900" algn="l" rtl="0">
              <a:spcBef>
                <a:spcPts val="0"/>
              </a:spcBef>
              <a:spcAft>
                <a:spcPts val="0"/>
              </a:spcAft>
              <a:buSzPts val="1800"/>
              <a:buChar char="●"/>
            </a:pPr>
            <a:endParaRPr lang="en" sz="1050" dirty="0"/>
          </a:p>
          <a:p>
            <a:pPr marL="114300" lvl="0" indent="0" algn="l" rtl="0">
              <a:spcBef>
                <a:spcPts val="0"/>
              </a:spcBef>
              <a:spcAft>
                <a:spcPts val="0"/>
              </a:spcAft>
              <a:buSzPts val="1800"/>
              <a:buNone/>
            </a:pPr>
            <a:r>
              <a:rPr lang="en" sz="1050" dirty="0" smtClean="0"/>
              <a:t>Indicators</a:t>
            </a:r>
            <a:endParaRPr lang="en" sz="1050" dirty="0" smtClean="0"/>
          </a:p>
          <a:p>
            <a:pPr marL="457200" lvl="0" indent="-342900" algn="l" rtl="0">
              <a:spcBef>
                <a:spcPts val="0"/>
              </a:spcBef>
              <a:spcAft>
                <a:spcPts val="0"/>
              </a:spcAft>
              <a:buSzPts val="1800"/>
              <a:buChar char="●"/>
            </a:pPr>
            <a:r>
              <a:rPr lang="en" sz="1050" dirty="0" smtClean="0"/>
              <a:t>RSI</a:t>
            </a:r>
          </a:p>
          <a:p>
            <a:pPr marL="457200" lvl="0" indent="-342900" algn="l" rtl="0">
              <a:spcBef>
                <a:spcPts val="0"/>
              </a:spcBef>
              <a:spcAft>
                <a:spcPts val="0"/>
              </a:spcAft>
              <a:buSzPts val="1800"/>
              <a:buChar char="●"/>
            </a:pPr>
            <a:r>
              <a:rPr lang="en" sz="1050" dirty="0" smtClean="0"/>
              <a:t>MACD</a:t>
            </a:r>
            <a:endParaRPr sz="1050" dirty="0"/>
          </a:p>
        </p:txBody>
      </p:sp>
      <p:pic>
        <p:nvPicPr>
          <p:cNvPr id="2" name="Picture 1"/>
          <p:cNvPicPr>
            <a:picLocks noChangeAspect="1"/>
          </p:cNvPicPr>
          <p:nvPr/>
        </p:nvPicPr>
        <p:blipFill>
          <a:blip r:embed="rId3"/>
          <a:stretch>
            <a:fillRect/>
          </a:stretch>
        </p:blipFill>
        <p:spPr>
          <a:xfrm>
            <a:off x="1679639" y="1644842"/>
            <a:ext cx="6828821" cy="2884615"/>
          </a:xfrm>
          <a:prstGeom prst="rect">
            <a:avLst/>
          </a:prstGeom>
        </p:spPr>
      </p:pic>
    </p:spTree>
    <p:extLst>
      <p:ext uri="{BB962C8B-B14F-4D97-AF65-F5344CB8AC3E}">
        <p14:creationId xmlns:p14="http://schemas.microsoft.com/office/powerpoint/2010/main" val="81006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Technical </a:t>
            </a:r>
            <a:r>
              <a:rPr lang="en" dirty="0" smtClean="0"/>
              <a:t>Component – Explained ……</a:t>
            </a:r>
            <a:endParaRPr dirty="0"/>
          </a:p>
        </p:txBody>
      </p:sp>
      <p:sp>
        <p:nvSpPr>
          <p:cNvPr id="80" name="Google Shape;80;p16"/>
          <p:cNvSpPr txBox="1">
            <a:spLocks noGrp="1"/>
          </p:cNvSpPr>
          <p:nvPr>
            <p:ph type="body" idx="1"/>
          </p:nvPr>
        </p:nvSpPr>
        <p:spPr>
          <a:xfrm>
            <a:off x="311700" y="1234075"/>
            <a:ext cx="8520600" cy="3909426"/>
          </a:xfrm>
          <a:prstGeom prst="rect">
            <a:avLst/>
          </a:prstGeom>
        </p:spPr>
        <p:txBody>
          <a:bodyPr spcFirstLastPara="1" wrap="square" lIns="91425" tIns="91425" rIns="91425" bIns="91425" anchor="t" anchorCtr="0">
            <a:noAutofit/>
          </a:bodyPr>
          <a:lstStyle/>
          <a:p>
            <a:pPr marL="0" lvl="0" indent="0">
              <a:buNone/>
            </a:pPr>
            <a:r>
              <a:rPr lang="en-US" sz="1600" dirty="0" smtClean="0"/>
              <a:t>Installed libraries and corresponding dependencies:</a:t>
            </a:r>
            <a:br>
              <a:rPr lang="en-US" sz="1600" dirty="0" smtClean="0"/>
            </a:br>
            <a:r>
              <a:rPr lang="en-US" sz="1600" dirty="0" smtClean="0"/>
              <a:t>Used </a:t>
            </a:r>
            <a:r>
              <a:rPr lang="en-US" sz="1600" dirty="0" err="1" smtClean="0"/>
              <a:t>freqtrade</a:t>
            </a:r>
            <a:endParaRPr lang="en-US" sz="1600" dirty="0"/>
          </a:p>
          <a:p>
            <a:pPr marL="571500" lvl="1" indent="0">
              <a:buNone/>
            </a:pPr>
            <a:r>
              <a:rPr lang="en-US" sz="1600" dirty="0" smtClean="0"/>
              <a:t>Imported</a:t>
            </a:r>
            <a:r>
              <a:rPr lang="en-US" sz="1600" dirty="0"/>
              <a:t> </a:t>
            </a:r>
            <a:r>
              <a:rPr lang="en-US" sz="1600" dirty="0" smtClean="0"/>
              <a:t>Configuration | </a:t>
            </a:r>
            <a:r>
              <a:rPr lang="en-US" sz="1600" dirty="0" err="1" smtClean="0"/>
              <a:t>load_trades_from_db</a:t>
            </a:r>
            <a:r>
              <a:rPr lang="en-US" sz="1600" dirty="0"/>
              <a:t>, </a:t>
            </a:r>
            <a:r>
              <a:rPr lang="en-US" sz="1600" dirty="0" err="1"/>
              <a:t>load_backtest_data</a:t>
            </a:r>
            <a:r>
              <a:rPr lang="en-US" sz="1600" dirty="0"/>
              <a:t>, </a:t>
            </a:r>
            <a:r>
              <a:rPr lang="en-US" sz="1600" dirty="0" err="1" smtClean="0"/>
              <a:t>load_backtest_stats</a:t>
            </a:r>
            <a:r>
              <a:rPr lang="en-US" sz="1600" dirty="0" smtClean="0"/>
              <a:t> </a:t>
            </a:r>
            <a:endParaRPr lang="en-US" sz="1600" dirty="0"/>
          </a:p>
          <a:p>
            <a:pPr marL="571500" lvl="1" indent="0">
              <a:buNone/>
            </a:pPr>
            <a:r>
              <a:rPr lang="en-US" sz="1600" dirty="0" err="1" smtClean="0"/>
              <a:t>data.history</a:t>
            </a:r>
            <a:r>
              <a:rPr lang="en-US" sz="1600" dirty="0"/>
              <a:t> </a:t>
            </a:r>
            <a:r>
              <a:rPr lang="en-US" sz="1600" dirty="0" smtClean="0"/>
              <a:t>and pair_history | </a:t>
            </a:r>
            <a:r>
              <a:rPr lang="en-US" sz="1600" dirty="0" err="1" smtClean="0"/>
              <a:t>DataProvider</a:t>
            </a:r>
            <a:r>
              <a:rPr lang="en-US" sz="1600" dirty="0" smtClean="0"/>
              <a:t> </a:t>
            </a:r>
          </a:p>
          <a:p>
            <a:pPr marL="1200150" lvl="2" indent="-171450"/>
            <a:r>
              <a:rPr lang="en-US" sz="1600" dirty="0" smtClean="0"/>
              <a:t>freqtrade.plugins.pairlistmanager import PairListManager</a:t>
            </a:r>
          </a:p>
          <a:p>
            <a:pPr marL="1200150" lvl="2" indent="-171450"/>
            <a:r>
              <a:rPr lang="en-US" sz="1600" dirty="0" smtClean="0"/>
              <a:t>freqtrade.exceptions</a:t>
            </a:r>
            <a:r>
              <a:rPr lang="en-US" sz="1600" dirty="0"/>
              <a:t> import ExchangeError, </a:t>
            </a:r>
            <a:r>
              <a:rPr lang="en-US" sz="1600" dirty="0" err="1"/>
              <a:t>OperationalException</a:t>
            </a:r>
            <a:endParaRPr lang="en-US" sz="1600" dirty="0"/>
          </a:p>
          <a:p>
            <a:pPr marL="1200150" lvl="2" indent="-171450"/>
            <a:r>
              <a:rPr lang="en-US" sz="1600" dirty="0" smtClean="0"/>
              <a:t>freqtrade.exchange</a:t>
            </a:r>
            <a:r>
              <a:rPr lang="en-US" sz="1600" dirty="0"/>
              <a:t> import Exchange</a:t>
            </a:r>
          </a:p>
          <a:p>
            <a:pPr marL="1200150" lvl="2" indent="-171450"/>
            <a:r>
              <a:rPr lang="en-US" sz="1600" dirty="0" err="1" smtClean="0"/>
              <a:t>freqtrade.resolvers</a:t>
            </a:r>
            <a:r>
              <a:rPr lang="en-US" sz="1600" dirty="0"/>
              <a:t> import </a:t>
            </a:r>
            <a:r>
              <a:rPr lang="en-US" sz="1600" dirty="0" err="1"/>
              <a:t>ExchangeResolver</a:t>
            </a:r>
            <a:r>
              <a:rPr lang="en-US" sz="1600" dirty="0"/>
              <a:t>, </a:t>
            </a:r>
            <a:r>
              <a:rPr lang="en-US" sz="1600" dirty="0" err="1" smtClean="0"/>
              <a:t>StrategyResolver</a:t>
            </a:r>
            <a:r>
              <a:rPr lang="en-US" sz="1600" dirty="0" smtClean="0"/>
              <a:t> </a:t>
            </a:r>
          </a:p>
          <a:p>
            <a:pPr marL="1200150" lvl="2" indent="-171450"/>
            <a:r>
              <a:rPr lang="en-US" sz="1600" dirty="0" err="1" smtClean="0"/>
              <a:t>freqtrade.enums</a:t>
            </a:r>
            <a:r>
              <a:rPr lang="en-US" sz="1600" dirty="0"/>
              <a:t> import </a:t>
            </a:r>
            <a:r>
              <a:rPr lang="en-US" sz="1600" dirty="0" err="1" smtClean="0"/>
              <a:t>RunMode</a:t>
            </a:r>
            <a:endParaRPr lang="en-US" sz="1600" dirty="0" smtClean="0"/>
          </a:p>
          <a:p>
            <a:pPr marL="571500" lvl="1" indent="0">
              <a:buNone/>
            </a:pPr>
            <a:r>
              <a:rPr lang="en-US" sz="1600" dirty="0" smtClean="0"/>
              <a:t>imported</a:t>
            </a:r>
            <a:r>
              <a:rPr lang="en-US" sz="1600" dirty="0"/>
              <a:t> </a:t>
            </a:r>
            <a:r>
              <a:rPr lang="en-US" sz="1600" dirty="0" err="1"/>
              <a:t>numpy</a:t>
            </a:r>
            <a:r>
              <a:rPr lang="en-US" sz="1600" dirty="0"/>
              <a:t> as </a:t>
            </a:r>
            <a:r>
              <a:rPr lang="en-US" sz="1600" dirty="0" smtClean="0"/>
              <a:t>np | imported</a:t>
            </a:r>
            <a:r>
              <a:rPr lang="en-US" sz="1600" dirty="0"/>
              <a:t> pandas as </a:t>
            </a:r>
            <a:r>
              <a:rPr lang="en-US" sz="1600" dirty="0" err="1" smtClean="0"/>
              <a:t>pd</a:t>
            </a:r>
            <a:r>
              <a:rPr lang="en-US" sz="1600" dirty="0" smtClean="0"/>
              <a:t> | imported</a:t>
            </a:r>
            <a:r>
              <a:rPr lang="en-US" sz="1600" dirty="0"/>
              <a:t> </a:t>
            </a:r>
            <a:r>
              <a:rPr lang="en-US" sz="1600" dirty="0" smtClean="0"/>
              <a:t>random | from</a:t>
            </a:r>
            <a:r>
              <a:rPr lang="en-US" sz="1600" dirty="0"/>
              <a:t> collections </a:t>
            </a:r>
            <a:r>
              <a:rPr lang="en-US" sz="1600" dirty="0" smtClean="0"/>
              <a:t>imported</a:t>
            </a:r>
            <a:r>
              <a:rPr lang="en-US" sz="1600" dirty="0"/>
              <a:t> </a:t>
            </a:r>
            <a:r>
              <a:rPr lang="en-US" sz="1600" dirty="0" err="1" smtClean="0"/>
              <a:t>deque</a:t>
            </a:r>
            <a:r>
              <a:rPr lang="en-US" sz="1600" dirty="0" smtClean="0"/>
              <a:t> (</a:t>
            </a:r>
            <a:r>
              <a:rPr lang="en-US" sz="1600" dirty="0" err="1"/>
              <a:t>Deque</a:t>
            </a:r>
            <a:r>
              <a:rPr lang="en-US" sz="1600" dirty="0"/>
              <a:t> is preferred over list in the cases where we need quicker append and pop operations from both the ends of container</a:t>
            </a:r>
            <a:r>
              <a:rPr lang="en-US" sz="1600" dirty="0" smtClean="0"/>
              <a:t>)</a:t>
            </a:r>
            <a:endParaRPr lang="en-US" sz="1600" dirty="0"/>
          </a:p>
        </p:txBody>
      </p:sp>
    </p:spTree>
    <p:extLst>
      <p:ext uri="{BB962C8B-B14F-4D97-AF65-F5344CB8AC3E}">
        <p14:creationId xmlns:p14="http://schemas.microsoft.com/office/powerpoint/2010/main" val="225119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smtClean="0"/>
              <a:t>Secret Sauce– Explained ……</a:t>
            </a:r>
            <a:endParaRPr dirty="0"/>
          </a:p>
        </p:txBody>
      </p:sp>
      <p:sp>
        <p:nvSpPr>
          <p:cNvPr id="80" name="Google Shape;80;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buNone/>
            </a:pPr>
            <a:r>
              <a:rPr lang="en-US" dirty="0"/>
              <a:t>The </a:t>
            </a:r>
            <a:r>
              <a:rPr lang="en-US" dirty="0" err="1" smtClean="0"/>
              <a:t>cryptofrog.config</a:t>
            </a:r>
            <a:r>
              <a:rPr lang="en-US" dirty="0" smtClean="0"/>
              <a:t> </a:t>
            </a:r>
            <a:r>
              <a:rPr lang="en-US" dirty="0" err="1" smtClean="0"/>
              <a:t>Json</a:t>
            </a:r>
            <a:r>
              <a:rPr lang="en-US" dirty="0" smtClean="0"/>
              <a:t> file controls all the magic happening in this notebook. Strategies can be swapped, added or tweaked and Chris and John are better positioned to delve into this if needed.</a:t>
            </a:r>
          </a:p>
          <a:p>
            <a:pPr marL="0" lvl="0" indent="0">
              <a:buNone/>
            </a:pPr>
            <a:endParaRPr lang="en-US" dirty="0"/>
          </a:p>
          <a:p>
            <a:pPr marL="0" lvl="0" indent="0">
              <a:buNone/>
            </a:pPr>
            <a:r>
              <a:rPr lang="en-US" dirty="0" smtClean="0"/>
              <a:t>Bid Strategy</a:t>
            </a:r>
          </a:p>
          <a:p>
            <a:pPr marL="0" lvl="0" indent="0">
              <a:buNone/>
            </a:pPr>
            <a:r>
              <a:rPr lang="en-US" dirty="0" smtClean="0"/>
              <a:t>Ask Price</a:t>
            </a:r>
          </a:p>
          <a:p>
            <a:pPr marL="0" lvl="0" indent="0">
              <a:buNone/>
            </a:pPr>
            <a:r>
              <a:rPr lang="en-US" dirty="0" smtClean="0"/>
              <a:t>Exchange</a:t>
            </a:r>
          </a:p>
          <a:p>
            <a:pPr marL="0" lvl="0" indent="0">
              <a:buNone/>
            </a:pPr>
            <a:r>
              <a:rPr lang="en-US" dirty="0" smtClean="0"/>
              <a:t>Database and</a:t>
            </a:r>
          </a:p>
          <a:p>
            <a:pPr marL="0" lvl="0" indent="0">
              <a:buNone/>
            </a:pPr>
            <a:r>
              <a:rPr lang="en-US" dirty="0" smtClean="0"/>
              <a:t>Automation</a:t>
            </a:r>
            <a:endParaRPr lang="en-US" dirty="0"/>
          </a:p>
          <a:p>
            <a:pPr marL="0" lvl="0" indent="0">
              <a:buNone/>
            </a:pPr>
            <a:endParaRPr lang="en-US" sz="1600" dirty="0" smtClean="0"/>
          </a:p>
        </p:txBody>
      </p:sp>
    </p:spTree>
    <p:extLst>
      <p:ext uri="{BB962C8B-B14F-4D97-AF65-F5344CB8AC3E}">
        <p14:creationId xmlns:p14="http://schemas.microsoft.com/office/powerpoint/2010/main" val="3836194816"/>
      </p:ext>
    </p:extLst>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524</Words>
  <Application>Microsoft Office PowerPoint</Application>
  <PresentationFormat>On-screen Show (16:9)</PresentationFormat>
  <Paragraphs>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Playfair Display</vt:lpstr>
      <vt:lpstr>Oswald</vt:lpstr>
      <vt:lpstr>Montserrat</vt:lpstr>
      <vt:lpstr>Pop</vt:lpstr>
      <vt:lpstr>Quantum Crypto</vt:lpstr>
      <vt:lpstr>Project Overview</vt:lpstr>
      <vt:lpstr>Data Component</vt:lpstr>
      <vt:lpstr>Technical Component</vt:lpstr>
      <vt:lpstr>Backtesting</vt:lpstr>
      <vt:lpstr>Monitor Component</vt:lpstr>
      <vt:lpstr>Technical Component- Explained - </vt:lpstr>
      <vt:lpstr>Technical Component – Explained ……</vt:lpstr>
      <vt:lpstr>Secret Sauce– Explained ……</vt:lpstr>
      <vt:lpstr>Best Strategy – A graph telling more than words!</vt:lpstr>
      <vt:lpstr>Predicted vs Close – Bang 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Crypto</dc:title>
  <dc:creator>Abacus Muntu</dc:creator>
  <cp:lastModifiedBy>Microsoft account</cp:lastModifiedBy>
  <cp:revision>17</cp:revision>
  <cp:lastPrinted>2022-03-26T15:01:34Z</cp:lastPrinted>
  <dcterms:modified xsi:type="dcterms:W3CDTF">2022-03-26T15:57:19Z</dcterms:modified>
</cp:coreProperties>
</file>