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19_5E0D7FEC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4" r:id="rId6"/>
    <p:sldId id="278" r:id="rId7"/>
    <p:sldId id="259" r:id="rId8"/>
    <p:sldId id="268" r:id="rId9"/>
    <p:sldId id="280" r:id="rId10"/>
    <p:sldId id="281" r:id="rId11"/>
    <p:sldId id="282" r:id="rId12"/>
    <p:sldId id="283" r:id="rId13"/>
    <p:sldId id="284" r:id="rId14"/>
    <p:sldId id="277" r:id="rId15"/>
    <p:sldId id="276" r:id="rId16"/>
    <p:sldId id="27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88C1C8-23F0-48A2-8ABD-68E55F79BD32}">
          <p14:sldIdLst>
            <p14:sldId id="256"/>
            <p14:sldId id="274"/>
            <p14:sldId id="278"/>
            <p14:sldId id="259"/>
            <p14:sldId id="268"/>
            <p14:sldId id="280"/>
            <p14:sldId id="281"/>
            <p14:sldId id="282"/>
            <p14:sldId id="283"/>
            <p14:sldId id="284"/>
            <p14:sldId id="277"/>
            <p14:sldId id="276"/>
            <p14:sldId id="275"/>
            <p14:sldId id="279"/>
          </p14:sldIdLst>
        </p14:section>
        <p14:section name="Untitled Section" id="{1CF5B022-CC99-4725-8189-9088CAD4E4A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A7E79E-4846-5C4F-FDDF-677F1BDCE85F}" name="Daniel Budhram" initials="DB" userId="4e6d193023050cb7" providerId="Windows Live"/>
  <p188:author id="{AFDB8CC0-FC25-704A-7F88-BB2E7139F8A3}" name="Demi Oladoja" initials="DO" userId="Demi Oladoj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modernComment_119_5E0D7F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7B0D3B-F667-4EB4-9D1F-9B25048A66F4}" authorId="{AEA7E79E-4846-5C4F-FDDF-677F1BDCE85F}" created="2022-01-29T01:29:03.978">
    <pc:sldMkLst xmlns:pc="http://schemas.microsoft.com/office/powerpoint/2013/main/command">
      <pc:docMk/>
      <pc:sldMk cId="1577943020" sldId="281"/>
    </pc:sldMkLst>
    <p188:txBody>
      <a:bodyPr/>
      <a:lstStyle/>
      <a:p>
        <a:r>
          <a:rPr lang="en-US"/>
          <a:t>January 2021, it’s one of the most used widely accepted crypto and more than 2000 merchants and stores now accept LTC such as Remax, G2A.com, CryptoGames &amp; UnlockBase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4400" dirty="0"/>
            <a:t>Bitcoin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4400" dirty="0"/>
            <a:t>Ethereum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4400" dirty="0"/>
            <a:t>Solana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7DE00839-FF52-43C6-8751-657CE3870AF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4400" dirty="0"/>
            <a:t>Litecoin</a:t>
          </a:r>
        </a:p>
      </dgm:t>
    </dgm:pt>
    <dgm:pt modelId="{F3D76B1A-D2BA-4A20-8DFC-452AA4987736}" type="parTrans" cxnId="{FBD13B25-4671-48FA-8AE8-2C0250409B4F}">
      <dgm:prSet/>
      <dgm:spPr/>
      <dgm:t>
        <a:bodyPr/>
        <a:lstStyle/>
        <a:p>
          <a:endParaRPr lang="en-US"/>
        </a:p>
      </dgm:t>
    </dgm:pt>
    <dgm:pt modelId="{790A4F2B-B0E9-4584-9477-B2254B657CAA}" type="sibTrans" cxnId="{FBD13B25-4671-48FA-8AE8-2C0250409B4F}">
      <dgm:prSet/>
      <dgm:spPr/>
      <dgm:t>
        <a:bodyPr/>
        <a:lstStyle/>
        <a:p>
          <a:endParaRPr lang="en-US"/>
        </a:p>
      </dgm:t>
    </dgm:pt>
    <dgm:pt modelId="{91A92BBA-C2FD-4935-A06B-4E6081984E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4400" dirty="0"/>
            <a:t>Cosmos</a:t>
          </a:r>
        </a:p>
      </dgm:t>
    </dgm:pt>
    <dgm:pt modelId="{4655306F-F8C2-4F9B-82B5-996F3D71E618}" type="parTrans" cxnId="{2EF85E58-289C-4182-B7DC-807877BB36C9}">
      <dgm:prSet/>
      <dgm:spPr/>
      <dgm:t>
        <a:bodyPr/>
        <a:lstStyle/>
        <a:p>
          <a:endParaRPr lang="en-US"/>
        </a:p>
      </dgm:t>
    </dgm:pt>
    <dgm:pt modelId="{E57341ED-C78C-4F42-9B3D-2E1765FCB5DE}" type="sibTrans" cxnId="{2EF85E58-289C-4182-B7DC-807877BB36C9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 custLinFactNeighborY="1477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5C6A2E5A-8ECA-446C-B94C-CAD3E7B2CC2F}" type="pres">
      <dgm:prSet presAssocID="{7DE00839-FF52-43C6-8751-657CE3870AF7}" presName="text_3" presStyleLbl="node1" presStyleIdx="2" presStyleCnt="5">
        <dgm:presLayoutVars>
          <dgm:bulletEnabled val="1"/>
        </dgm:presLayoutVars>
      </dgm:prSet>
      <dgm:spPr/>
    </dgm:pt>
    <dgm:pt modelId="{9A110FB9-BF30-4A1F-8567-3E2C9B517909}" type="pres">
      <dgm:prSet presAssocID="{7DE00839-FF52-43C6-8751-657CE3870AF7}" presName="accent_3" presStyleCnt="0"/>
      <dgm:spPr/>
    </dgm:pt>
    <dgm:pt modelId="{A90050EF-DFEE-4533-8975-C94494B5C2E7}" type="pres">
      <dgm:prSet presAssocID="{7DE00839-FF52-43C6-8751-657CE3870AF7}" presName="accentRepeatNode" presStyleLbl="solidFgAcc1" presStyleIdx="2" presStyleCnt="5"/>
      <dgm:spPr/>
    </dgm:pt>
    <dgm:pt modelId="{2695F900-697B-400F-AC6E-511A0475857A}" type="pres">
      <dgm:prSet presAssocID="{91A92BBA-C2FD-4935-A06B-4E6081984EA2}" presName="text_4" presStyleLbl="node1" presStyleIdx="3" presStyleCnt="5">
        <dgm:presLayoutVars>
          <dgm:bulletEnabled val="1"/>
        </dgm:presLayoutVars>
      </dgm:prSet>
      <dgm:spPr/>
    </dgm:pt>
    <dgm:pt modelId="{D7EFE811-6212-40F6-ACF4-C9E8ED6C44FE}" type="pres">
      <dgm:prSet presAssocID="{91A92BBA-C2FD-4935-A06B-4E6081984EA2}" presName="accent_4" presStyleCnt="0"/>
      <dgm:spPr/>
    </dgm:pt>
    <dgm:pt modelId="{7517E7AB-F8C7-4447-A048-11EAA5E1ABAB}" type="pres">
      <dgm:prSet presAssocID="{91A92BBA-C2FD-4935-A06B-4E6081984EA2}" presName="accentRepeatNode" presStyleLbl="solidFgAcc1" presStyleIdx="3" presStyleCnt="5"/>
      <dgm:spPr/>
    </dgm:pt>
    <dgm:pt modelId="{74D3CBDC-0C53-494E-ABEC-8B9DEB029919}" type="pres">
      <dgm:prSet presAssocID="{5605D28D-2CE6-4513-8566-952984E21E14}" presName="text_5" presStyleLbl="node1" presStyleIdx="4" presStyleCnt="5">
        <dgm:presLayoutVars>
          <dgm:bulletEnabled val="1"/>
        </dgm:presLayoutVars>
      </dgm:prSet>
      <dgm:spPr/>
    </dgm:pt>
    <dgm:pt modelId="{AA72C031-C2D4-4FE8-91B4-B1F3FEAD2C47}" type="pres">
      <dgm:prSet presAssocID="{5605D28D-2CE6-4513-8566-952984E21E14}" presName="accent_5" presStyleCnt="0"/>
      <dgm:spPr/>
    </dgm:pt>
    <dgm:pt modelId="{A965097E-32F1-4AB8-8C4E-2814A7596B2F}" type="pres">
      <dgm:prSet presAssocID="{5605D28D-2CE6-4513-8566-952984E21E14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FBD13B25-4671-48FA-8AE8-2C0250409B4F}" srcId="{7E5AA53B-3EEE-4DE4-BB81-9044890C2946}" destId="{7DE00839-FF52-43C6-8751-657CE3870AF7}" srcOrd="2" destOrd="0" parTransId="{F3D76B1A-D2BA-4A20-8DFC-452AA4987736}" sibTransId="{790A4F2B-B0E9-4584-9477-B2254B657CAA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2EF85E58-289C-4182-B7DC-807877BB36C9}" srcId="{7E5AA53B-3EEE-4DE4-BB81-9044890C2946}" destId="{91A92BBA-C2FD-4935-A06B-4E6081984EA2}" srcOrd="3" destOrd="0" parTransId="{4655306F-F8C2-4F9B-82B5-996F3D71E618}" sibTransId="{E57341ED-C78C-4F42-9B3D-2E1765FCB5DE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4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AB0CADB1-AB47-49A1-925C-724A1AE05B8F}" type="presOf" srcId="{91A92BBA-C2FD-4935-A06B-4E6081984EA2}" destId="{2695F900-697B-400F-AC6E-511A0475857A}" srcOrd="0" destOrd="0" presId="urn:microsoft.com/office/officeart/2008/layout/VerticalCurvedList"/>
    <dgm:cxn modelId="{659566C4-D28F-4BF3-8889-0C7DF14E3A85}" type="presOf" srcId="{5605D28D-2CE6-4513-8566-952984E21E14}" destId="{74D3CBDC-0C53-494E-ABEC-8B9DEB029919}" srcOrd="0" destOrd="0" presId="urn:microsoft.com/office/officeart/2008/layout/VerticalCurvedList"/>
    <dgm:cxn modelId="{544626E1-6CE0-4274-9B64-281AF7857266}" type="presOf" srcId="{7DE00839-FF52-43C6-8751-657CE3870AF7}" destId="{5C6A2E5A-8ECA-446C-B94C-CAD3E7B2CC2F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DCB8F1B5-2C42-4374-BA31-B2B38B012867}" type="presParOf" srcId="{90561C55-3C6E-4D53-85E1-2C50BCDDA392}" destId="{5C6A2E5A-8ECA-446C-B94C-CAD3E7B2CC2F}" srcOrd="5" destOrd="0" presId="urn:microsoft.com/office/officeart/2008/layout/VerticalCurvedList"/>
    <dgm:cxn modelId="{CB9A98C1-986D-4895-93FC-5F29D9CA730B}" type="presParOf" srcId="{90561C55-3C6E-4D53-85E1-2C50BCDDA392}" destId="{9A110FB9-BF30-4A1F-8567-3E2C9B517909}" srcOrd="6" destOrd="0" presId="urn:microsoft.com/office/officeart/2008/layout/VerticalCurvedList"/>
    <dgm:cxn modelId="{D814F246-FBA0-44CF-BD04-053E222F0FC4}" type="presParOf" srcId="{9A110FB9-BF30-4A1F-8567-3E2C9B517909}" destId="{A90050EF-DFEE-4533-8975-C94494B5C2E7}" srcOrd="0" destOrd="0" presId="urn:microsoft.com/office/officeart/2008/layout/VerticalCurvedList"/>
    <dgm:cxn modelId="{8AC298A7-DFEB-4698-977C-1C3876C9AD20}" type="presParOf" srcId="{90561C55-3C6E-4D53-85E1-2C50BCDDA392}" destId="{2695F900-697B-400F-AC6E-511A0475857A}" srcOrd="7" destOrd="0" presId="urn:microsoft.com/office/officeart/2008/layout/VerticalCurvedList"/>
    <dgm:cxn modelId="{8B6FE7DF-7E11-4730-8CCE-4B0F3510A5CD}" type="presParOf" srcId="{90561C55-3C6E-4D53-85E1-2C50BCDDA392}" destId="{D7EFE811-6212-40F6-ACF4-C9E8ED6C44FE}" srcOrd="8" destOrd="0" presId="urn:microsoft.com/office/officeart/2008/layout/VerticalCurvedList"/>
    <dgm:cxn modelId="{033ED018-AD47-46A1-A9E6-FCFA7D3270CE}" type="presParOf" srcId="{D7EFE811-6212-40F6-ACF4-C9E8ED6C44FE}" destId="{7517E7AB-F8C7-4447-A048-11EAA5E1ABAB}" srcOrd="0" destOrd="0" presId="urn:microsoft.com/office/officeart/2008/layout/VerticalCurvedList"/>
    <dgm:cxn modelId="{2BB0C6CF-D4A4-4B39-BDD1-136DF85F2E6B}" type="presParOf" srcId="{90561C55-3C6E-4D53-85E1-2C50BCDDA392}" destId="{74D3CBDC-0C53-494E-ABEC-8B9DEB029919}" srcOrd="9" destOrd="0" presId="urn:microsoft.com/office/officeart/2008/layout/VerticalCurvedList"/>
    <dgm:cxn modelId="{690080D4-79F8-49B3-988F-45BBFEBB1335}" type="presParOf" srcId="{90561C55-3C6E-4D53-85E1-2C50BCDDA392}" destId="{AA72C031-C2D4-4FE8-91B4-B1F3FEAD2C47}" srcOrd="10" destOrd="0" presId="urn:microsoft.com/office/officeart/2008/layout/VerticalCurvedList"/>
    <dgm:cxn modelId="{D1DA41ED-4B14-42B9-95E4-925C0EB0F4C1}" type="presParOf" srcId="{AA72C031-C2D4-4FE8-91B4-B1F3FEAD2C47}" destId="{A965097E-32F1-4AB8-8C4E-2814A7596B2F}" srcOrd="0" destOrd="0" presId="urn:microsoft.com/office/officeart/2008/layout/VerticalCurvedList"/>
  </dgm:cxnLst>
  <dgm:bg>
    <a:solidFill>
      <a:schemeClr val="bg2">
        <a:lumMod val="75000"/>
        <a:alpha val="49000"/>
      </a:schemeClr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297534" y="-811312"/>
          <a:ext cx="6308165" cy="6308165"/>
        </a:xfrm>
        <a:prstGeom prst="blockArc">
          <a:avLst>
            <a:gd name="adj1" fmla="val 18900000"/>
            <a:gd name="adj2" fmla="val 2700000"/>
            <a:gd name="adj3" fmla="val 342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41972" y="379298"/>
          <a:ext cx="5836863" cy="5858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042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Bitcoin</a:t>
          </a:r>
        </a:p>
      </dsp:txBody>
      <dsp:txXfrm>
        <a:off x="441972" y="379298"/>
        <a:ext cx="5836863" cy="585879"/>
      </dsp:txXfrm>
    </dsp:sp>
    <dsp:sp modelId="{07CB3071-D555-47DA-A36A-69EB91531FD8}">
      <dsp:nvSpPr>
        <dsp:cNvPr id="0" name=""/>
        <dsp:cNvSpPr/>
      </dsp:nvSpPr>
      <dsp:spPr>
        <a:xfrm>
          <a:off x="75797" y="219517"/>
          <a:ext cx="732349" cy="732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61796" y="1171291"/>
          <a:ext cx="5417039" cy="5858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042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Ethereum</a:t>
          </a:r>
        </a:p>
      </dsp:txBody>
      <dsp:txXfrm>
        <a:off x="861796" y="1171291"/>
        <a:ext cx="5417039" cy="585879"/>
      </dsp:txXfrm>
    </dsp:sp>
    <dsp:sp modelId="{3F8116AC-FAC3-4E95-9865-93CCFEB191B9}">
      <dsp:nvSpPr>
        <dsp:cNvPr id="0" name=""/>
        <dsp:cNvSpPr/>
      </dsp:nvSpPr>
      <dsp:spPr>
        <a:xfrm>
          <a:off x="495621" y="1098056"/>
          <a:ext cx="732349" cy="732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A2E5A-8ECA-446C-B94C-CAD3E7B2CC2F}">
      <dsp:nvSpPr>
        <dsp:cNvPr id="0" name=""/>
        <dsp:cNvSpPr/>
      </dsp:nvSpPr>
      <dsp:spPr>
        <a:xfrm>
          <a:off x="990649" y="2049830"/>
          <a:ext cx="5288186" cy="5858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042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Litecoin</a:t>
          </a:r>
        </a:p>
      </dsp:txBody>
      <dsp:txXfrm>
        <a:off x="990649" y="2049830"/>
        <a:ext cx="5288186" cy="585879"/>
      </dsp:txXfrm>
    </dsp:sp>
    <dsp:sp modelId="{A90050EF-DFEE-4533-8975-C94494B5C2E7}">
      <dsp:nvSpPr>
        <dsp:cNvPr id="0" name=""/>
        <dsp:cNvSpPr/>
      </dsp:nvSpPr>
      <dsp:spPr>
        <a:xfrm>
          <a:off x="624474" y="1976595"/>
          <a:ext cx="732349" cy="732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5F900-697B-400F-AC6E-511A0475857A}">
      <dsp:nvSpPr>
        <dsp:cNvPr id="0" name=""/>
        <dsp:cNvSpPr/>
      </dsp:nvSpPr>
      <dsp:spPr>
        <a:xfrm>
          <a:off x="861796" y="2928368"/>
          <a:ext cx="5417039" cy="5858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042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Cosmos</a:t>
          </a:r>
        </a:p>
      </dsp:txBody>
      <dsp:txXfrm>
        <a:off x="861796" y="2928368"/>
        <a:ext cx="5417039" cy="585879"/>
      </dsp:txXfrm>
    </dsp:sp>
    <dsp:sp modelId="{7517E7AB-F8C7-4447-A048-11EAA5E1ABAB}">
      <dsp:nvSpPr>
        <dsp:cNvPr id="0" name=""/>
        <dsp:cNvSpPr/>
      </dsp:nvSpPr>
      <dsp:spPr>
        <a:xfrm>
          <a:off x="495621" y="2855133"/>
          <a:ext cx="732349" cy="732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3CBDC-0C53-494E-ABEC-8B9DEB029919}">
      <dsp:nvSpPr>
        <dsp:cNvPr id="0" name=""/>
        <dsp:cNvSpPr/>
      </dsp:nvSpPr>
      <dsp:spPr>
        <a:xfrm>
          <a:off x="441972" y="3806907"/>
          <a:ext cx="5836863" cy="5858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5042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Solana</a:t>
          </a:r>
        </a:p>
      </dsp:txBody>
      <dsp:txXfrm>
        <a:off x="441972" y="3806907"/>
        <a:ext cx="5836863" cy="585879"/>
      </dsp:txXfrm>
    </dsp:sp>
    <dsp:sp modelId="{A965097E-32F1-4AB8-8C4E-2814A7596B2F}">
      <dsp:nvSpPr>
        <dsp:cNvPr id="0" name=""/>
        <dsp:cNvSpPr/>
      </dsp:nvSpPr>
      <dsp:spPr>
        <a:xfrm>
          <a:off x="75797" y="3733672"/>
          <a:ext cx="732349" cy="7323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5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8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January 2021, it’s one of the most used widely accepted crypto and more than 2000 merchants and stores now accept LTC such as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Remax</a:t>
            </a:r>
            <a:r>
              <a:rPr lang="en-US" sz="1800" dirty="0">
                <a:effectLst/>
                <a:latin typeface="Segoe UI" panose="020B0502040204020203" pitchFamily="34" charset="0"/>
              </a:rPr>
              <a:t>, G2A.com,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CryptoGames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&amp;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UnlockBase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21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January 2021, it’s one of the most used widely accepted crypto and more than 2000 merchants and stores now accept LTC such as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Remax</a:t>
            </a:r>
            <a:r>
              <a:rPr lang="en-US" sz="1800" dirty="0">
                <a:effectLst/>
                <a:latin typeface="Segoe UI" panose="020B0502040204020203" pitchFamily="34" charset="0"/>
              </a:rPr>
              <a:t>, G2A.com,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CryptoGames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&amp;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UnlockBase</a:t>
            </a:r>
            <a:r>
              <a:rPr lang="en-US" sz="1800" dirty="0">
                <a:effectLst/>
                <a:latin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It aims to offer an antidote to “slow, expensive, unscalable and environmentally harmful” proof-of-work protocols, like those used by Bitcoin, by offering an ecosystem of connected blockchains. .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January 2021, it’s one of the most used widely accepted crypto and more than 2000 merchants and stores now accept LTC such as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Remax</a:t>
            </a:r>
            <a:r>
              <a:rPr lang="en-US" sz="1800" dirty="0">
                <a:effectLst/>
                <a:latin typeface="Segoe UI" panose="020B0502040204020203" pitchFamily="34" charset="0"/>
              </a:rPr>
              <a:t>, G2A.com,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CryptoGames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&amp;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UnlockBase</a:t>
            </a:r>
            <a:r>
              <a:rPr lang="en-US" sz="1800" dirty="0">
                <a:effectLst/>
                <a:latin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It aims to offer an antidote to “slow, expensive, unscalable and environmentally harmful” proof-of-work protocols, like those used by Bitcoin, by offering an ecosystem of connected blockchains. .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5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6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85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781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3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6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8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0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7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osi-oa-tunya-2022/dadene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9_5E0D7FEC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22820" y="-33527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6000" dirty="0" err="1"/>
              <a:t>Chillin</a:t>
            </a:r>
            <a:r>
              <a:rPr lang="en-US" sz="6000" dirty="0"/>
              <a:t>’ with crypto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7CEBFF"/>
                </a:solidFill>
              </a:rPr>
              <a:t>Dadene</a:t>
            </a:r>
            <a:r>
              <a:rPr lang="en-US" dirty="0">
                <a:solidFill>
                  <a:srgbClr val="7CEBFF"/>
                </a:solidFill>
              </a:rPr>
              <a:t>- Daniel Demi &amp; Nelson,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2902-E820-4F4B-9A9B-DB3954C1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328E-E9F2-4BCE-A9FF-724D6214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market index tracking the performance of 500 large companies listed on stock exchanges in the United States</a:t>
            </a:r>
          </a:p>
          <a:p>
            <a:r>
              <a:rPr lang="en-US" dirty="0"/>
              <a:t>Some companies on here are Amazon, Capital One, Apple, Microsoft.</a:t>
            </a:r>
          </a:p>
          <a:p>
            <a:r>
              <a:rPr lang="en-US" dirty="0"/>
              <a:t>Market cap 40.7T</a:t>
            </a:r>
          </a:p>
        </p:txBody>
      </p:sp>
      <p:pic>
        <p:nvPicPr>
          <p:cNvPr id="8194" name="Picture 2" descr="Image result for s&amp;p500">
            <a:extLst>
              <a:ext uri="{FF2B5EF4-FFF2-40B4-BE49-F238E27FC236}">
                <a16:creationId xmlns:a16="http://schemas.microsoft.com/office/drawing/2014/main" id="{51CFA5F7-578E-4684-BE25-1C15C6D3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2" y="3900392"/>
            <a:ext cx="3214263" cy="234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66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B862-48A0-4CA9-BD2C-1B4F9DE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076F-7C78-49D3-95AC-4C937F96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collaborated on the main task and the roles fell into places.</a:t>
            </a:r>
          </a:p>
          <a:p>
            <a:r>
              <a:rPr lang="en-US" dirty="0"/>
              <a:t>Nelson worked on the S&amp;P 500 correlation and data clean up.</a:t>
            </a:r>
          </a:p>
          <a:p>
            <a:r>
              <a:rPr lang="en-US" dirty="0"/>
              <a:t>Dan worked on the  Montecarlo simulation &amp; Data plotting/clean up.</a:t>
            </a:r>
          </a:p>
          <a:p>
            <a:r>
              <a:rPr lang="en-US" dirty="0"/>
              <a:t>Demi worked on the research &amp; preliminary framework for presentation.</a:t>
            </a:r>
          </a:p>
          <a:p>
            <a:r>
              <a:rPr lang="en-US" dirty="0"/>
              <a:t>Challenges – Time, finding datasets, didn’t assign roles/responsibility efficiently</a:t>
            </a:r>
          </a:p>
          <a:p>
            <a:r>
              <a:rPr lang="en-US" dirty="0"/>
              <a:t>Successes – Got the code to work and finished the project within the deadline </a:t>
            </a:r>
          </a:p>
        </p:txBody>
      </p:sp>
    </p:spTree>
    <p:extLst>
      <p:ext uri="{BB962C8B-B14F-4D97-AF65-F5344CB8AC3E}">
        <p14:creationId xmlns:p14="http://schemas.microsoft.com/office/powerpoint/2010/main" val="35024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10FC-8EBA-453B-BC03-7454C81F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3E41-0870-491E-ACDE-B045534B1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056224"/>
          </a:xfrm>
        </p:spPr>
        <p:txBody>
          <a:bodyPr/>
          <a:lstStyle/>
          <a:p>
            <a:r>
              <a:rPr lang="en-US" dirty="0"/>
              <a:t>Alpaca API- used for Monte Carlo Simulation</a:t>
            </a:r>
          </a:p>
          <a:p>
            <a:r>
              <a:rPr lang="en-US" dirty="0"/>
              <a:t>Panda Data reader- Datasets for each crypto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Image result for panda">
            <a:extLst>
              <a:ext uri="{FF2B5EF4-FFF2-40B4-BE49-F238E27FC236}">
                <a16:creationId xmlns:a16="http://schemas.microsoft.com/office/drawing/2014/main" id="{7AB7FAF9-F1C9-43D9-8DEA-ABA41C515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29" y="3534241"/>
            <a:ext cx="3477695" cy="25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alpaca">
            <a:extLst>
              <a:ext uri="{FF2B5EF4-FFF2-40B4-BE49-F238E27FC236}">
                <a16:creationId xmlns:a16="http://schemas.microsoft.com/office/drawing/2014/main" id="{E8839194-A363-4D9F-A4F3-E7015654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20" y="3559217"/>
            <a:ext cx="3836243" cy="25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69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3E27-C4EA-415C-8806-E1A148EB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Demo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900A-6FFA-4D79-9F7A-0569ADF2C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0792824" cy="8065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https://github.com/Mosi-oa-tunya-2022/dadene.git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B0AF6-CA7C-41EF-85C8-828A58E36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044" y="2987041"/>
            <a:ext cx="3367379" cy="33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6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C3A0-82D4-4F40-8D06-0526C93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Questions, Comments, Or Concerns?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036F633-4395-4613-A135-5A824436B7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89" y="2543115"/>
            <a:ext cx="45148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BB67F758-D75B-48C7-8B92-E8F3B0668B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8514" y="3276600"/>
            <a:ext cx="3439886" cy="343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9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0284-9602-4B65-850F-53D98FB8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BC67-4AE4-4FA0-A471-63AB3F6E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project aims to look at three crypto coins that we believe could rival Bitcoin and Ethereum as long-term investments.</a:t>
            </a:r>
          </a:p>
          <a:p>
            <a:r>
              <a:rPr lang="en-US" dirty="0"/>
              <a:t>Motivation - We all know the cryptocurrency market is all the rage right now but all you hear about it Bitcoin and Ethereum. We wanted to look at 3 coins we believe could possibly challenge their trends in the future.</a:t>
            </a:r>
          </a:p>
          <a:p>
            <a:r>
              <a:rPr lang="en-US" b="0" i="0" dirty="0">
                <a:effectLst/>
              </a:rPr>
              <a:t>User Story- We can't measure Fear and Greed... But we can look at data trends!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6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E020-7890-4842-88FA-A22BF31A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E071-14DF-4C39-A7A4-308B7880E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Are the cryptocurrencies we are looking at worth investing in?</a:t>
            </a:r>
          </a:p>
          <a:p>
            <a:r>
              <a:rPr lang="en-US" dirty="0"/>
              <a:t>2. Will these currencies be sustainable over a 5, 10, 15, and 30 year period?</a:t>
            </a:r>
          </a:p>
          <a:p>
            <a:r>
              <a:rPr lang="en-US" dirty="0"/>
              <a:t>3. How will these currencies perform against Bitcoin and Ethereum?</a:t>
            </a:r>
          </a:p>
          <a:p>
            <a:r>
              <a:rPr lang="en-US" dirty="0"/>
              <a:t>4.  What kind of correlation does these 5 cryptocurrencies have against the S&amp;P500?</a:t>
            </a:r>
          </a:p>
        </p:txBody>
      </p:sp>
    </p:spTree>
    <p:extLst>
      <p:ext uri="{BB962C8B-B14F-4D97-AF65-F5344CB8AC3E}">
        <p14:creationId xmlns:p14="http://schemas.microsoft.com/office/powerpoint/2010/main" val="402514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Digital Currencies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61733"/>
              </p:ext>
            </p:extLst>
          </p:nvPr>
        </p:nvGraphicFramePr>
        <p:xfrm>
          <a:off x="719570" y="1715261"/>
          <a:ext cx="6343839" cy="468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953B2E6-7B18-48EC-8437-59EAD2E7B520}"/>
              </a:ext>
            </a:extLst>
          </p:cNvPr>
          <p:cNvSpPr txBox="1">
            <a:spLocks/>
          </p:cNvSpPr>
          <p:nvPr/>
        </p:nvSpPr>
        <p:spPr>
          <a:xfrm>
            <a:off x="438067" y="656003"/>
            <a:ext cx="7503665" cy="109363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tx1"/>
                </a:solidFill>
              </a:rPr>
              <a:t>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5" y="502131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BITCOIN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470FC52-857C-446C-96CE-B0E806912E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116" y="257176"/>
            <a:ext cx="12082884" cy="63388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92000"/>
            </a:pPr>
            <a:r>
              <a:rPr lang="en-US" dirty="0"/>
              <a:t>Decentralized cryptocurrency originally thought of in 2008, launched in 2009 using the alias by Satoshi Nakamoto.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92000"/>
            </a:pPr>
            <a:r>
              <a:rPr lang="en-US" dirty="0"/>
              <a:t>It’s a peer-to-peer online currency.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92000"/>
            </a:pPr>
            <a:r>
              <a:rPr lang="en-US" dirty="0"/>
              <a:t>Bitcoin holds the distinction of being the first-ever cryptocurrency to come into actual use.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92000"/>
            </a:pPr>
            <a:r>
              <a:rPr lang="en-US" b="0" i="0" dirty="0">
                <a:effectLst/>
              </a:rPr>
              <a:t>Market Cap of USD $691,371,258,373</a:t>
            </a: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92000"/>
            </a:pPr>
            <a:r>
              <a:rPr lang="en-US" dirty="0"/>
              <a:t>C</a:t>
            </a:r>
            <a:r>
              <a:rPr lang="en-US" b="0" i="0" dirty="0">
                <a:effectLst/>
              </a:rPr>
              <a:t>irculating supply of 18,939,006</a:t>
            </a: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92000"/>
            </a:pPr>
            <a:r>
              <a:rPr lang="en-US" dirty="0">
                <a:effectLst/>
              </a:rPr>
              <a:t>S</a:t>
            </a:r>
            <a:r>
              <a:rPr lang="en-US" b="0" i="0" dirty="0">
                <a:effectLst/>
              </a:rPr>
              <a:t>upply of 21,000,000 BTC coins.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11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mage result for bitcoin">
            <a:extLst>
              <a:ext uri="{FF2B5EF4-FFF2-40B4-BE49-F238E27FC236}">
                <a16:creationId xmlns:a16="http://schemas.microsoft.com/office/drawing/2014/main" id="{066FB7DE-CDBC-4F4D-81D7-6567FB766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188" y="3658800"/>
            <a:ext cx="4465005" cy="269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5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5" y="502131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ETHEREUM</a:t>
            </a:r>
            <a:endParaRPr lang="en-US" b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470FC52-857C-446C-96CE-B0E806912E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116" y="257176"/>
            <a:ext cx="12082884" cy="63388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Decentralized open-source blockchain system that features its own cryptocurrency. Established in 2013 by </a:t>
            </a:r>
            <a:r>
              <a:rPr lang="en-US" sz="2000" dirty="0" err="1"/>
              <a:t>Vitalik</a:t>
            </a:r>
            <a:r>
              <a:rPr lang="en-US" sz="2000" dirty="0"/>
              <a:t> </a:t>
            </a:r>
            <a:r>
              <a:rPr lang="en-US" sz="2000" dirty="0" err="1"/>
              <a:t>Buterin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ETH works as a platform for numerous other cryptocurrencies, as well as for the execution of decentralized smart contracts.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Market Caps $</a:t>
            </a:r>
            <a:r>
              <a:rPr lang="en-US" b="0" i="0" dirty="0">
                <a:effectLst/>
              </a:rPr>
              <a:t>305,654,657,364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Circulating Supply 119,400,000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11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B4BB57D-C2DE-4624-9707-31C4AE1DF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3704074"/>
            <a:ext cx="2971800" cy="246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15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5" y="502131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LITECOIN</a:t>
            </a:r>
            <a:endParaRPr lang="en-US" b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470FC52-857C-446C-96CE-B0E806912E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116" y="257176"/>
            <a:ext cx="12082884" cy="63388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Litecoin was created by a former Google employee Charlie Lee. </a:t>
            </a:r>
          </a:p>
          <a:p>
            <a:pPr marL="285750" indent="-285750"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Litecoin is the 2</a:t>
            </a:r>
            <a:r>
              <a:rPr lang="en-US" baseline="30000" dirty="0">
                <a:cs typeface="Calibri" panose="020F0502020204030204" pitchFamily="34" charset="0"/>
              </a:rPr>
              <a:t>nd</a:t>
            </a:r>
            <a:r>
              <a:rPr lang="en-US" dirty="0">
                <a:cs typeface="Calibri" panose="020F0502020204030204" pitchFamily="34" charset="0"/>
              </a:rPr>
              <a:t> most popular currency</a:t>
            </a:r>
          </a:p>
          <a:p>
            <a:pPr>
              <a:lnSpc>
                <a:spcPct val="90000"/>
              </a:lnSpc>
            </a:pPr>
            <a:endParaRPr lang="en-US" dirty="0"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Market Cap $7.6B USD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Circulating Supply 69,494,732</a:t>
            </a:r>
          </a:p>
          <a:p>
            <a:pPr>
              <a:lnSpc>
                <a:spcPct val="90000"/>
              </a:lnSpc>
            </a:pPr>
            <a:endParaRPr lang="en-US" dirty="0"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Calibri" panose="020F0502020204030204" pitchFamily="34" charset="0"/>
              </a:rPr>
              <a:t>Max Supply 84.000.000 LTC Coins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11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Image result for litecoin">
            <a:extLst>
              <a:ext uri="{FF2B5EF4-FFF2-40B4-BE49-F238E27FC236}">
                <a16:creationId xmlns:a16="http://schemas.microsoft.com/office/drawing/2014/main" id="{22F2F196-BB97-40A6-9D30-5F7F308D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3139512"/>
            <a:ext cx="4476750" cy="291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4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5" y="502131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COSMOS</a:t>
            </a:r>
            <a:endParaRPr lang="en-US" b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470FC52-857C-446C-96CE-B0E806912E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116" y="257176"/>
            <a:ext cx="12082884" cy="63388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Cosmos bills itself as a project that solves some of the “hardest problems” facing the blockchain industry.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Co-Founders Jae Kwon, Zarko Milosevic and Ethan Buchman.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L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market cap of $8.4B USD.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/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as a circulating supply of 286,370,297 ATOM coins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11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Image result for cosmos atom">
            <a:extLst>
              <a:ext uri="{FF2B5EF4-FFF2-40B4-BE49-F238E27FC236}">
                <a16:creationId xmlns:a16="http://schemas.microsoft.com/office/drawing/2014/main" id="{7F9B6920-0F2F-44E3-ABBF-FC1C69CF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577" y="3277819"/>
            <a:ext cx="2651286" cy="269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84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5" y="502131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SOLANA</a:t>
            </a:r>
            <a:endParaRPr lang="en-US" b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470FC52-857C-446C-96CE-B0E806912E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116" y="257176"/>
            <a:ext cx="12082884" cy="63388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Solana is a project that banks on blockchain technologies. It was launched in 2020 by the Solana foundation with headquarters in Geneva, Switzerland.</a:t>
            </a:r>
          </a:p>
          <a:p>
            <a:r>
              <a:rPr lang="en-US" sz="2000" dirty="0"/>
              <a:t>Solana is known in the cryptocurrency space because of the incredibly short processing times the blockchain offers.  With lightning-fast processing times, Solana has attracted a lot of institutional interest as well.</a:t>
            </a:r>
          </a:p>
          <a:p>
            <a:r>
              <a:rPr lang="en-US" sz="2000" dirty="0"/>
              <a:t>Market Cap $29B</a:t>
            </a:r>
          </a:p>
          <a:p>
            <a:r>
              <a:rPr lang="en-US" sz="2000" dirty="0"/>
              <a:t>Circulating Supply 314,832,901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sz="11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Image result for solana crypto">
            <a:extLst>
              <a:ext uri="{FF2B5EF4-FFF2-40B4-BE49-F238E27FC236}">
                <a16:creationId xmlns:a16="http://schemas.microsoft.com/office/drawing/2014/main" id="{147879D7-577E-491E-93BC-5E5E53902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045" y="4202081"/>
            <a:ext cx="37147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08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CA8078CA2FB54595FEECA4322F30AE" ma:contentTypeVersion="5" ma:contentTypeDescription="Create a new document." ma:contentTypeScope="" ma:versionID="254f30703e42f1938a45c4bc73d8c8c2">
  <xsd:schema xmlns:xsd="http://www.w3.org/2001/XMLSchema" xmlns:xs="http://www.w3.org/2001/XMLSchema" xmlns:p="http://schemas.microsoft.com/office/2006/metadata/properties" xmlns:ns3="a8ed457a-6e47-45ef-8e80-9a3a3ceaaf95" xmlns:ns4="ec352249-fa3d-41a8-bfe0-e221ad5a043f" targetNamespace="http://schemas.microsoft.com/office/2006/metadata/properties" ma:root="true" ma:fieldsID="5c393ce70b37efed3104d8149e2ba256" ns3:_="" ns4:_="">
    <xsd:import namespace="a8ed457a-6e47-45ef-8e80-9a3a3ceaaf95"/>
    <xsd:import namespace="ec352249-fa3d-41a8-bfe0-e221ad5a04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ed457a-6e47-45ef-8e80-9a3a3ceaa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52249-fa3d-41a8-bfe0-e221ad5a04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3B45D0-D4AF-4554-ACE0-76CF3C766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6F240A-73AD-4EFC-9D55-049F6E6AFF88}">
  <ds:schemaRefs>
    <ds:schemaRef ds:uri="http://www.w3.org/XML/1998/namespace"/>
    <ds:schemaRef ds:uri="a8ed457a-6e47-45ef-8e80-9a3a3ceaaf95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ec352249-fa3d-41a8-bfe0-e221ad5a043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1D05AB0-B387-4701-A8B7-93DEB2F58A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ed457a-6e47-45ef-8e80-9a3a3ceaaf95"/>
    <ds:schemaRef ds:uri="ec352249-fa3d-41a8-bfe0-e221ad5a04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3050</TotalTime>
  <Words>745</Words>
  <Application>Microsoft Office PowerPoint</Application>
  <PresentationFormat>Widescreen</PresentationFormat>
  <Paragraphs>82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Segoe UI</vt:lpstr>
      <vt:lpstr>Damask</vt:lpstr>
      <vt:lpstr> Chillin’ with crypto</vt:lpstr>
      <vt:lpstr>Overview</vt:lpstr>
      <vt:lpstr>Research QUestions</vt:lpstr>
      <vt:lpstr>Digital Currencies</vt:lpstr>
      <vt:lpstr>BITCOIN</vt:lpstr>
      <vt:lpstr>ETHEREUM</vt:lpstr>
      <vt:lpstr>LITECOIN</vt:lpstr>
      <vt:lpstr>COSMOS</vt:lpstr>
      <vt:lpstr>SOLANA</vt:lpstr>
      <vt:lpstr>S&amp;P500</vt:lpstr>
      <vt:lpstr>STRUCTURE</vt:lpstr>
      <vt:lpstr>Dataset</vt:lpstr>
      <vt:lpstr>Demo slide</vt:lpstr>
      <vt:lpstr>Any Questions, Comments, Or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Chillin with crypto</dc:title>
  <dc:creator>Demi Oladoja</dc:creator>
  <cp:lastModifiedBy>Daniel Budhram</cp:lastModifiedBy>
  <cp:revision>17</cp:revision>
  <dcterms:created xsi:type="dcterms:W3CDTF">2022-01-25T01:04:18Z</dcterms:created>
  <dcterms:modified xsi:type="dcterms:W3CDTF">2022-01-29T02:25:01Z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0x0101008CCA8078CA2FB54595FEECA4322F30AE</vt:lpwstr>
  </property>
</Properties>
</file>