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E7C7"/>
    <a:srgbClr val="5EC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1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8F545D-6424-05EF-5088-4772B667C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65" y="288906"/>
            <a:ext cx="1369767" cy="913178"/>
          </a:xfrm>
          <a:prstGeom prst="rect">
            <a:avLst/>
          </a:prstGeom>
        </p:spPr>
      </p:pic>
      <p:pic>
        <p:nvPicPr>
          <p:cNvPr id="10" name="Picture 9">
            <a:extLst>
              <a:ext uri="{FF2B5EF4-FFF2-40B4-BE49-F238E27FC236}">
                <a16:creationId xmlns:a16="http://schemas.microsoft.com/office/drawing/2014/main" id="{C5EC2D7F-E6C0-F59B-D9CA-B740E22E84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1279" y="357264"/>
            <a:ext cx="2002536" cy="844820"/>
          </a:xfrm>
          <a:prstGeom prst="rect">
            <a:avLst/>
          </a:prstGeom>
        </p:spPr>
      </p:pic>
      <p:sp>
        <p:nvSpPr>
          <p:cNvPr id="11" name="TextBox 10">
            <a:extLst>
              <a:ext uri="{FF2B5EF4-FFF2-40B4-BE49-F238E27FC236}">
                <a16:creationId xmlns:a16="http://schemas.microsoft.com/office/drawing/2014/main" id="{94E9E120-EA44-C71C-B76C-931741F18BB8}"/>
              </a:ext>
            </a:extLst>
          </p:cNvPr>
          <p:cNvSpPr txBox="1"/>
          <p:nvPr userDrawn="1"/>
        </p:nvSpPr>
        <p:spPr>
          <a:xfrm>
            <a:off x="2584704" y="927764"/>
            <a:ext cx="4736592" cy="430887"/>
          </a:xfrm>
          <a:prstGeom prst="rect">
            <a:avLst/>
          </a:prstGeom>
          <a:noFill/>
        </p:spPr>
        <p:txBody>
          <a:bodyPr wrap="square" rtlCol="0">
            <a:spAutoFit/>
          </a:bodyPr>
          <a:lstStyle/>
          <a:p>
            <a:pPr algn="ctr"/>
            <a:r>
              <a:rPr lang="en-US" sz="2200" b="1" dirty="0"/>
              <a:t>WEC Development Project 2024_25</a:t>
            </a:r>
          </a:p>
        </p:txBody>
      </p:sp>
      <p:sp>
        <p:nvSpPr>
          <p:cNvPr id="12" name="Rectangle 11">
            <a:extLst>
              <a:ext uri="{FF2B5EF4-FFF2-40B4-BE49-F238E27FC236}">
                <a16:creationId xmlns:a16="http://schemas.microsoft.com/office/drawing/2014/main" id="{F025DCDC-4DE4-48E6-54D8-1B2854009639}"/>
              </a:ext>
            </a:extLst>
          </p:cNvPr>
          <p:cNvSpPr/>
          <p:nvPr userDrawn="1"/>
        </p:nvSpPr>
        <p:spPr>
          <a:xfrm>
            <a:off x="0" y="6445599"/>
            <a:ext cx="9906000" cy="246990"/>
          </a:xfrm>
          <a:prstGeom prst="rect">
            <a:avLst/>
          </a:prstGeom>
          <a:solidFill>
            <a:srgbClr val="7FE7C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932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7742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56274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92718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E25EE-1024-4E65-B9C5-B91918E324A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81335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3E25EE-1024-4E65-B9C5-B91918E324A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59599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E25EE-1024-4E65-B9C5-B91918E324AE}"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79872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3E25EE-1024-4E65-B9C5-B91918E324AE}"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0567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E25EE-1024-4E65-B9C5-B91918E324AE}"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407726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6107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25516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E25EE-1024-4E65-B9C5-B91918E324AE}" type="datetimeFigureOut">
              <a:rPr lang="en-US" smtClean="0"/>
              <a:t>9/28/2024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F28E4-7111-4CC2-8CAF-CAE8FD0CA5D0}" type="slidenum">
              <a:rPr lang="en-US" smtClean="0"/>
              <a:t>‹#›</a:t>
            </a:fld>
            <a:endParaRPr lang="en-US"/>
          </a:p>
        </p:txBody>
      </p:sp>
    </p:spTree>
    <p:extLst>
      <p:ext uri="{BB962C8B-B14F-4D97-AF65-F5344CB8AC3E}">
        <p14:creationId xmlns:p14="http://schemas.microsoft.com/office/powerpoint/2010/main" val="2494997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65005"/>
            <a:ext cx="9232490" cy="5078313"/>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Assessment documents </a:t>
            </a:r>
          </a:p>
          <a:p>
            <a:pPr marL="285750" indent="-285750">
              <a:buFontTx/>
              <a:buChar char="-"/>
            </a:pPr>
            <a:r>
              <a:rPr lang="en-US" dirty="0"/>
              <a:t>For the components specifications and assembly drawings shall be submitted</a:t>
            </a:r>
          </a:p>
          <a:p>
            <a:pPr marL="285750" indent="-285750">
              <a:buFontTx/>
              <a:buChar char="-"/>
            </a:pPr>
            <a:r>
              <a:rPr lang="en-US" dirty="0"/>
              <a:t>Assembly and sectional drawings (associated parts lists and if applicable individual , part drawings, description explaining the functional principle of the blade pitching system.) </a:t>
            </a:r>
          </a:p>
          <a:p>
            <a:pPr marL="285750" indent="-285750">
              <a:buFontTx/>
              <a:buChar char="-"/>
            </a:pPr>
            <a:r>
              <a:rPr lang="en-US" dirty="0"/>
              <a:t>The calculations for the verification of the components of the blade pitching system shall be presented.</a:t>
            </a:r>
          </a:p>
          <a:p>
            <a:pPr marL="285750" indent="-285750">
              <a:buFontTx/>
              <a:buChar char="-"/>
            </a:pPr>
            <a:r>
              <a:rPr lang="en-US" dirty="0"/>
              <a:t>Evaluation of Pitch Teeth: Required Drawings for Pitch Gearbox Systems (Pitch Pinion, Pinion shaft, blade bearing teeth)</a:t>
            </a:r>
          </a:p>
          <a:p>
            <a:pPr marL="285750" indent="-285750">
              <a:buFontTx/>
              <a:buChar char="-"/>
            </a:pPr>
            <a:r>
              <a:rPr lang="en-US" dirty="0"/>
              <a:t>The analysis of: the pitch gearbox teeth, the blade bearing teeth, the blade bearing teeth, load capacity considering the fatigue loads, static strength against tooth breakage and pitting, Fatigue strength and static strength for the output shaft of the pitch gearbox and for the connecting elements of a pitch system </a:t>
            </a:r>
          </a:p>
          <a:p>
            <a:pPr marL="285750" indent="-285750">
              <a:buFontTx/>
              <a:buChar char="-"/>
            </a:pPr>
            <a:r>
              <a:rPr lang="en-US" dirty="0"/>
              <a:t>In the case of hydraulic actuator, dimensioned drawings with the maximum and minimum positions the positions in which the greatest loads act on the blade pitching mechanism.</a:t>
            </a:r>
          </a:p>
          <a:p>
            <a:pPr marL="285750" indent="-285750">
              <a:buFontTx/>
              <a:buChar char="-"/>
            </a:pPr>
            <a:r>
              <a:rPr lang="en-US" dirty="0"/>
              <a:t> fatigue strength analysis and static strength analysis for all loads.</a:t>
            </a:r>
          </a:p>
          <a:p>
            <a:pPr marL="285750" indent="-285750">
              <a:buFontTx/>
              <a:buChar char="-"/>
            </a:pPr>
            <a:endParaRPr lang="en-US" dirty="0"/>
          </a:p>
        </p:txBody>
      </p:sp>
    </p:spTree>
    <p:extLst>
      <p:ext uri="{BB962C8B-B14F-4D97-AF65-F5344CB8AC3E}">
        <p14:creationId xmlns:p14="http://schemas.microsoft.com/office/powerpoint/2010/main" val="37809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5355312"/>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Loads to be applied</a:t>
            </a:r>
          </a:p>
          <a:p>
            <a:pPr marL="285750" indent="-285750">
              <a:buFontTx/>
              <a:buChar char="-"/>
            </a:pPr>
            <a:r>
              <a:rPr lang="en-US" dirty="0"/>
              <a:t>The static and load-dependent bearing friction moments shall be taken into account.</a:t>
            </a:r>
            <a:br>
              <a:rPr lang="en-US" dirty="0"/>
            </a:br>
            <a:r>
              <a:rPr lang="en-US" dirty="0"/>
              <a:t> </a:t>
            </a:r>
          </a:p>
          <a:p>
            <a:pPr marL="285750" indent="-285750">
              <a:buFontTx/>
              <a:buChar char="-"/>
            </a:pPr>
            <a:r>
              <a:rPr lang="en-US" dirty="0"/>
              <a:t>Fatigue Analysis (Load Considerations)</a:t>
            </a:r>
          </a:p>
          <a:p>
            <a:pPr marL="285750" indent="-285750">
              <a:buFont typeface="Wingdings" panose="05000000000000000000" pitchFamily="2" charset="2"/>
              <a:buChar char="§"/>
            </a:pPr>
            <a:r>
              <a:rPr lang="en-US" dirty="0"/>
              <a:t>Use Load Duration Distributions (LDD) or Load Spectra</a:t>
            </a:r>
          </a:p>
          <a:p>
            <a:pPr marL="285750" indent="-285750">
              <a:buFont typeface="Wingdings" panose="05000000000000000000" pitchFamily="2" charset="2"/>
              <a:buChar char="§"/>
            </a:pPr>
            <a:r>
              <a:rPr lang="en-US" dirty="0"/>
              <a:t>Distinguish Between Operation With and Without Blade Pitching</a:t>
            </a:r>
          </a:p>
          <a:p>
            <a:pPr marL="285750" indent="-285750">
              <a:buFont typeface="Wingdings" panose="05000000000000000000" pitchFamily="2" charset="2"/>
              <a:buChar char="§"/>
            </a:pPr>
            <a:r>
              <a:rPr lang="en-US" dirty="0"/>
              <a:t>Include Additional Inertial Loads from Rotor Rotation</a:t>
            </a:r>
          </a:p>
          <a:p>
            <a:pPr marL="285750" indent="-285750">
              <a:buFont typeface="Wingdings" panose="05000000000000000000" pitchFamily="2" charset="2"/>
              <a:buChar char="§"/>
            </a:pPr>
            <a:r>
              <a:rPr lang="en-US" dirty="0"/>
              <a:t>Consider Dynamic Vibration-Exciting Loads</a:t>
            </a:r>
            <a:br>
              <a:rPr lang="en-US" dirty="0"/>
            </a:br>
            <a:endParaRPr lang="en-US" dirty="0"/>
          </a:p>
          <a:p>
            <a:r>
              <a:rPr lang="en-US" dirty="0"/>
              <a:t>-    Static Strength Analysis for Pitch Systems</a:t>
            </a:r>
          </a:p>
          <a:p>
            <a:pPr>
              <a:buFont typeface="Arial" panose="020B0604020202020204" pitchFamily="34" charset="0"/>
              <a:buChar char="•"/>
            </a:pPr>
            <a:r>
              <a:rPr lang="en-US" dirty="0"/>
              <a:t>Analyze With and Without Blade Pitching Operation</a:t>
            </a:r>
          </a:p>
          <a:p>
            <a:pPr>
              <a:buFont typeface="Arial" panose="020B0604020202020204" pitchFamily="34" charset="0"/>
              <a:buChar char="•"/>
            </a:pPr>
            <a:r>
              <a:rPr lang="en-US" dirty="0"/>
              <a:t>Use Design Loads from the Dimensioning Load Case </a:t>
            </a:r>
          </a:p>
          <a:p>
            <a:pPr>
              <a:buFont typeface="Arial" panose="020B0604020202020204" pitchFamily="34" charset="0"/>
              <a:buChar char="•"/>
            </a:pPr>
            <a:r>
              <a:rPr lang="en-US" dirty="0"/>
              <a:t>If Maximum Torque is Exceeded:</a:t>
            </a:r>
          </a:p>
          <a:p>
            <a:pPr marL="742950" lvl="1" indent="-285750">
              <a:buFont typeface="Arial" panose="020B0604020202020204" pitchFamily="34" charset="0"/>
              <a:buChar char="•"/>
            </a:pPr>
            <a:r>
              <a:rPr lang="en-US" dirty="0"/>
              <a:t>Consider Torque from Pitch Motor Brakes or Hydraulic Pressure</a:t>
            </a:r>
          </a:p>
          <a:p>
            <a:pPr marL="742950" lvl="1" indent="-285750">
              <a:buFont typeface="Arial" panose="020B0604020202020204" pitchFamily="34" charset="0"/>
              <a:buChar char="•"/>
            </a:pPr>
            <a:r>
              <a:rPr lang="en-US" dirty="0"/>
              <a:t>Use Maximum Torque Generated by the Pitch System for Analysis</a:t>
            </a:r>
          </a:p>
          <a:p>
            <a:endParaRPr lang="en-US" dirty="0"/>
          </a:p>
          <a:p>
            <a:pPr marL="285750" indent="-285750">
              <a:buFontTx/>
              <a:buChar char="-"/>
            </a:pPr>
            <a:endParaRPr lang="en-US" dirty="0"/>
          </a:p>
        </p:txBody>
      </p:sp>
    </p:spTree>
    <p:extLst>
      <p:ext uri="{BB962C8B-B14F-4D97-AF65-F5344CB8AC3E}">
        <p14:creationId xmlns:p14="http://schemas.microsoft.com/office/powerpoint/2010/main" val="231744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4247317"/>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Loads to be applied</a:t>
            </a:r>
          </a:p>
          <a:p>
            <a:pPr marL="285750" indent="-285750">
              <a:buFontTx/>
              <a:buChar char="-"/>
            </a:pPr>
            <a:r>
              <a:rPr lang="en-US" dirty="0"/>
              <a:t>Blade Bearing Teeth Stress Analysis</a:t>
            </a:r>
          </a:p>
          <a:p>
            <a:pPr>
              <a:buFont typeface="Arial" panose="020B0604020202020204" pitchFamily="34" charset="0"/>
              <a:buChar char="•"/>
            </a:pPr>
            <a:r>
              <a:rPr lang="en-US" dirty="0"/>
              <a:t>Teeth are Stressed on a Small Part of Their Circumference</a:t>
            </a:r>
          </a:p>
          <a:p>
            <a:pPr>
              <a:buFont typeface="Arial" panose="020B0604020202020204" pitchFamily="34" charset="0"/>
              <a:buChar char="•"/>
            </a:pPr>
            <a:r>
              <a:rPr lang="en-US" dirty="0"/>
              <a:t>Maximum Rotation Angle Between Start and Stop: ~90°</a:t>
            </a:r>
          </a:p>
          <a:p>
            <a:pPr>
              <a:buFont typeface="Arial" panose="020B0604020202020204" pitchFamily="34" charset="0"/>
              <a:buChar char="•"/>
            </a:pPr>
            <a:r>
              <a:rPr lang="en-US" dirty="0"/>
              <a:t>Load Cycles for Gear Calculation:</a:t>
            </a:r>
          </a:p>
          <a:p>
            <a:pPr marL="742950" lvl="1" indent="-285750">
              <a:buFont typeface="Arial" panose="020B0604020202020204" pitchFamily="34" charset="0"/>
              <a:buChar char="•"/>
            </a:pPr>
            <a:r>
              <a:rPr lang="en-US" dirty="0"/>
              <a:t>Determine Appropriately</a:t>
            </a:r>
          </a:p>
          <a:p>
            <a:pPr marL="742950" lvl="1" indent="-285750">
              <a:buFont typeface="Arial" panose="020B0604020202020204" pitchFamily="34" charset="0"/>
              <a:buChar char="•"/>
            </a:pPr>
            <a:r>
              <a:rPr lang="en-US" dirty="0"/>
              <a:t>Multiply by Factor Based on Sector of Teeth Used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r>
              <a:rPr lang="en-US" dirty="0"/>
              <a:t> -    Rotary Drive Systems: Strength Analysis</a:t>
            </a:r>
          </a:p>
          <a:p>
            <a:pPr>
              <a:buFont typeface="Arial" panose="020B0604020202020204" pitchFamily="34" charset="0"/>
              <a:buChar char="•"/>
            </a:pPr>
            <a:r>
              <a:rPr lang="en-US" dirty="0"/>
              <a:t>Use Application Factor: </a:t>
            </a:r>
            <a:r>
              <a:rPr lang="en-US" b="1" dirty="0"/>
              <a:t>KA = 1.0</a:t>
            </a:r>
            <a:endParaRPr lang="en-US" dirty="0"/>
          </a:p>
          <a:p>
            <a:pPr>
              <a:buFont typeface="Arial" panose="020B0604020202020204" pitchFamily="34" charset="0"/>
              <a:buChar char="•"/>
            </a:pPr>
            <a:r>
              <a:rPr lang="en-US" dirty="0"/>
              <a:t>Applies to Static and Fatigue Strength Analysis</a:t>
            </a:r>
          </a:p>
          <a:p>
            <a:pPr marL="285750" indent="-285750">
              <a:buFontTx/>
              <a:buChar char="-"/>
            </a:pPr>
            <a:endParaRPr lang="en-US" dirty="0"/>
          </a:p>
        </p:txBody>
      </p:sp>
    </p:spTree>
    <p:extLst>
      <p:ext uri="{BB962C8B-B14F-4D97-AF65-F5344CB8AC3E}">
        <p14:creationId xmlns:p14="http://schemas.microsoft.com/office/powerpoint/2010/main" val="414821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95</TotalTime>
  <Words>361</Words>
  <Application>Microsoft Office PowerPoint</Application>
  <PresentationFormat>A4 Paper (210x297 mm)</PresentationFormat>
  <Paragraphs>39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Mostafa Mozafary</dc:creator>
  <cp:lastModifiedBy>Mostafa Mozafary</cp:lastModifiedBy>
  <cp:revision>4</cp:revision>
  <dcterms:created xsi:type="dcterms:W3CDTF">2024-09-28T08:05:25Z</dcterms:created>
  <dcterms:modified xsi:type="dcterms:W3CDTF">2024-09-28T09:40:48Z</dcterms:modified>
</cp:coreProperties>
</file>