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56" r:id="rId8"/>
    <p:sldId id="257" r:id="rId9"/>
    <p:sldId id="258"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E7C7"/>
    <a:srgbClr val="5EC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4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E9E120-EA44-C71C-B76C-931741F18BB8}"/>
              </a:ext>
            </a:extLst>
          </p:cNvPr>
          <p:cNvSpPr txBox="1"/>
          <p:nvPr userDrawn="1"/>
        </p:nvSpPr>
        <p:spPr>
          <a:xfrm>
            <a:off x="2584704" y="927764"/>
            <a:ext cx="4736592" cy="430887"/>
          </a:xfrm>
          <a:prstGeom prst="rect">
            <a:avLst/>
          </a:prstGeom>
          <a:noFill/>
        </p:spPr>
        <p:txBody>
          <a:bodyPr wrap="square" rtlCol="0">
            <a:spAutoFit/>
          </a:bodyPr>
          <a:lstStyle/>
          <a:p>
            <a:pPr algn="ctr"/>
            <a:r>
              <a:rPr lang="en-US" sz="2200" b="1" dirty="0"/>
              <a:t>WEC Development Project 2024_25</a:t>
            </a:r>
          </a:p>
        </p:txBody>
      </p:sp>
      <p:sp>
        <p:nvSpPr>
          <p:cNvPr id="12" name="Rectangle 11">
            <a:extLst>
              <a:ext uri="{FF2B5EF4-FFF2-40B4-BE49-F238E27FC236}">
                <a16:creationId xmlns:a16="http://schemas.microsoft.com/office/drawing/2014/main" id="{F025DCDC-4DE4-48E6-54D8-1B2854009639}"/>
              </a:ext>
            </a:extLst>
          </p:cNvPr>
          <p:cNvSpPr/>
          <p:nvPr userDrawn="1"/>
        </p:nvSpPr>
        <p:spPr>
          <a:xfrm>
            <a:off x="0" y="6445599"/>
            <a:ext cx="9906000" cy="246990"/>
          </a:xfrm>
          <a:prstGeom prst="rect">
            <a:avLst/>
          </a:prstGeom>
          <a:solidFill>
            <a:srgbClr val="7FE7C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932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1038" y="1825625"/>
            <a:ext cx="854392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77420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56274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81038" y="1825625"/>
            <a:ext cx="854392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192718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81335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3E25EE-1024-4E65-B9C5-B91918E324AE}"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59599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E25EE-1024-4E65-B9C5-B91918E324AE}"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79872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3E25EE-1024-4E65-B9C5-B91918E324AE}"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0567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E25EE-1024-4E65-B9C5-B91918E324AE}"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407726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E25EE-1024-4E65-B9C5-B91918E324AE}"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61073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E25EE-1024-4E65-B9C5-B91918E324AE}"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125516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E25EE-1024-4E65-B9C5-B91918E324AE}" type="datetimeFigureOut">
              <a:rPr lang="en-US" smtClean="0"/>
              <a:t>9/29/2024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F28E4-7111-4CC2-8CAF-CAE8FD0CA5D0}" type="slidenum">
              <a:rPr lang="en-US" smtClean="0"/>
              <a:t>‹#›</a:t>
            </a:fld>
            <a:endParaRPr lang="en-US"/>
          </a:p>
        </p:txBody>
      </p:sp>
      <p:cxnSp>
        <p:nvCxnSpPr>
          <p:cNvPr id="8" name="Straight Connector 7">
            <a:extLst>
              <a:ext uri="{FF2B5EF4-FFF2-40B4-BE49-F238E27FC236}">
                <a16:creationId xmlns:a16="http://schemas.microsoft.com/office/drawing/2014/main" id="{D2C680A0-91E7-CC66-5D71-F1CB0B05AFCD}"/>
              </a:ext>
            </a:extLst>
          </p:cNvPr>
          <p:cNvCxnSpPr>
            <a:cxnSpLocks/>
          </p:cNvCxnSpPr>
          <p:nvPr userDrawn="1"/>
        </p:nvCxnSpPr>
        <p:spPr>
          <a:xfrm>
            <a:off x="0" y="932875"/>
            <a:ext cx="9906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99EEB1-0331-EDE3-FA8F-BA827F8F3353}"/>
              </a:ext>
            </a:extLst>
          </p:cNvPr>
          <p:cNvCxnSpPr>
            <a:cxnSpLocks/>
          </p:cNvCxnSpPr>
          <p:nvPr userDrawn="1"/>
        </p:nvCxnSpPr>
        <p:spPr>
          <a:xfrm>
            <a:off x="0" y="6151418"/>
            <a:ext cx="99060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07EB93-1649-B2EE-D8FE-C92BC15AC288}"/>
              </a:ext>
            </a:extLst>
          </p:cNvPr>
          <p:cNvSpPr txBox="1"/>
          <p:nvPr userDrawn="1"/>
        </p:nvSpPr>
        <p:spPr>
          <a:xfrm>
            <a:off x="1254213" y="461077"/>
            <a:ext cx="6984624" cy="369332"/>
          </a:xfrm>
          <a:prstGeom prst="rect">
            <a:avLst/>
          </a:prstGeom>
          <a:noFill/>
        </p:spPr>
        <p:txBody>
          <a:bodyPr wrap="square" rtlCol="0">
            <a:spAutoFit/>
          </a:bodyPr>
          <a:lstStyle/>
          <a:p>
            <a:r>
              <a:rPr lang="en-US" b="1" dirty="0"/>
              <a:t>ROTOR HUB AND PITCH SYSTEM (WIND ENERGY PROJECT “24-25”)</a:t>
            </a:r>
          </a:p>
        </p:txBody>
      </p:sp>
      <p:pic>
        <p:nvPicPr>
          <p:cNvPr id="12" name="Picture 11">
            <a:extLst>
              <a:ext uri="{FF2B5EF4-FFF2-40B4-BE49-F238E27FC236}">
                <a16:creationId xmlns:a16="http://schemas.microsoft.com/office/drawing/2014/main" id="{D38F545D-6424-05EF-5088-4772B667C56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8790" y="136523"/>
            <a:ext cx="1104495" cy="736330"/>
          </a:xfrm>
          <a:prstGeom prst="rect">
            <a:avLst/>
          </a:prstGeom>
        </p:spPr>
      </p:pic>
      <p:pic>
        <p:nvPicPr>
          <p:cNvPr id="13" name="Picture 12">
            <a:extLst>
              <a:ext uri="{FF2B5EF4-FFF2-40B4-BE49-F238E27FC236}">
                <a16:creationId xmlns:a16="http://schemas.microsoft.com/office/drawing/2014/main" id="{C5EC2D7F-E6C0-F59B-D9CA-B740E22E844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259765" y="184480"/>
            <a:ext cx="1609805" cy="679137"/>
          </a:xfrm>
          <a:prstGeom prst="rect">
            <a:avLst/>
          </a:prstGeom>
        </p:spPr>
      </p:pic>
    </p:spTree>
    <p:extLst>
      <p:ext uri="{BB962C8B-B14F-4D97-AF65-F5344CB8AC3E}">
        <p14:creationId xmlns:p14="http://schemas.microsoft.com/office/powerpoint/2010/main" val="2494997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D9B69-C9A2-6983-AFF1-0E16689D57BA}"/>
              </a:ext>
            </a:extLst>
          </p:cNvPr>
          <p:cNvSpPr txBox="1"/>
          <p:nvPr/>
        </p:nvSpPr>
        <p:spPr>
          <a:xfrm>
            <a:off x="727587" y="1347020"/>
            <a:ext cx="9006348" cy="4062651"/>
          </a:xfrm>
          <a:prstGeom prst="rect">
            <a:avLst/>
          </a:prstGeom>
          <a:noFill/>
        </p:spPr>
        <p:txBody>
          <a:bodyPr wrap="square" rtlCol="0">
            <a:spAutoFit/>
          </a:bodyPr>
          <a:lstStyle/>
          <a:p>
            <a:r>
              <a:rPr lang="en-US" sz="2400" b="1" dirty="0"/>
              <a:t>ROTOR HUB AND PITCH SYSTEM (WIND ENRGY PROJECT “2024-2025”) </a:t>
            </a:r>
          </a:p>
          <a:p>
            <a:endParaRPr lang="en-US" dirty="0"/>
          </a:p>
          <a:p>
            <a:r>
              <a:rPr lang="en-US" b="1" dirty="0"/>
              <a:t>WEEK – 01 (Introduction of Pitch systems)</a:t>
            </a:r>
          </a:p>
          <a:p>
            <a:endParaRPr lang="en-US" dirty="0"/>
          </a:p>
          <a:p>
            <a:pPr marL="285750" indent="-285750">
              <a:buFont typeface="Arial" panose="020B0604020202020204" pitchFamily="34" charset="0"/>
              <a:buChar char="•"/>
            </a:pPr>
            <a:r>
              <a:rPr lang="en-US" dirty="0"/>
              <a:t>Function of Pitch system</a:t>
            </a:r>
          </a:p>
          <a:p>
            <a:pPr marL="285750" indent="-285750">
              <a:buFont typeface="Arial" panose="020B0604020202020204" pitchFamily="34" charset="0"/>
              <a:buChar char="•"/>
            </a:pPr>
            <a:r>
              <a:rPr lang="en-US" dirty="0"/>
              <a:t>Classification of Pitch System</a:t>
            </a:r>
          </a:p>
          <a:p>
            <a:pPr marL="285750" indent="-285750">
              <a:buFont typeface="Arial" panose="020B0604020202020204" pitchFamily="34" charset="0"/>
              <a:buChar char="•"/>
            </a:pPr>
            <a:r>
              <a:rPr lang="en-US" dirty="0"/>
              <a:t>Components of Electrical system</a:t>
            </a:r>
          </a:p>
          <a:p>
            <a:pPr marL="285750" indent="-285750">
              <a:buFont typeface="Arial" panose="020B0604020202020204" pitchFamily="34" charset="0"/>
              <a:buChar char="•"/>
            </a:pPr>
            <a:r>
              <a:rPr lang="en-US" dirty="0"/>
              <a:t>Components of hydraulic system</a:t>
            </a:r>
          </a:p>
          <a:p>
            <a:pPr marL="285750" indent="-285750">
              <a:buFont typeface="Arial" panose="020B0604020202020204" pitchFamily="34" charset="0"/>
              <a:buChar char="•"/>
            </a:pPr>
            <a:r>
              <a:rPr lang="en-US" dirty="0"/>
              <a:t>Comparison of Electrical and Hydraulic Pitch system</a:t>
            </a:r>
          </a:p>
          <a:p>
            <a:pPr marL="285750" indent="-285750">
              <a:buFont typeface="Arial" panose="020B0604020202020204" pitchFamily="34" charset="0"/>
              <a:buChar char="•"/>
            </a:pPr>
            <a:r>
              <a:rPr lang="en-US" dirty="0"/>
              <a:t>Standards For Pitch system</a:t>
            </a:r>
          </a:p>
          <a:p>
            <a:pPr marL="285750" indent="-285750">
              <a:buFont typeface="Arial" panose="020B0604020202020204" pitchFamily="34" charset="0"/>
              <a:buChar char="•"/>
            </a:pPr>
            <a:endParaRPr lang="en-US" dirty="0"/>
          </a:p>
          <a:p>
            <a:r>
              <a:rPr lang="en-US" b="1" dirty="0"/>
              <a:t>Guide :- Prof. </a:t>
            </a:r>
            <a:r>
              <a:rPr lang="en-US" b="1" dirty="0">
                <a:solidFill>
                  <a:srgbClr val="1F1F1F"/>
                </a:solidFill>
                <a:effectLst/>
                <a:latin typeface="Google Sans"/>
              </a:rPr>
              <a:t>Christian Bulligk</a:t>
            </a:r>
            <a:endParaRPr lang="en-US" b="1" dirty="0">
              <a:solidFill>
                <a:srgbClr val="5F6368"/>
              </a:solidFill>
              <a:effectLst/>
              <a:latin typeface="Google Sans"/>
            </a:endParaRPr>
          </a:p>
          <a:p>
            <a:endParaRPr lang="en-US" dirty="0"/>
          </a:p>
          <a:p>
            <a:r>
              <a:rPr lang="en-US" b="1" dirty="0"/>
              <a:t>Mostafa Mozafary				Eslam Sameh					Rahul Patil</a:t>
            </a:r>
          </a:p>
        </p:txBody>
      </p:sp>
      <p:sp>
        <p:nvSpPr>
          <p:cNvPr id="7" name="Rectangle 1">
            <a:extLst>
              <a:ext uri="{FF2B5EF4-FFF2-40B4-BE49-F238E27FC236}">
                <a16:creationId xmlns:a16="http://schemas.microsoft.com/office/drawing/2014/main" id="{4EE7F8ED-AE30-49DD-543B-104DF9DF7DD0}"/>
              </a:ext>
            </a:extLst>
          </p:cNvPr>
          <p:cNvSpPr>
            <a:spLocks noChangeArrowheads="1"/>
          </p:cNvSpPr>
          <p:nvPr/>
        </p:nvSpPr>
        <p:spPr bwMode="auto">
          <a:xfrm>
            <a:off x="2054224" y="4120741"/>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27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AD8BB1-1AF5-AE77-0D56-F37A79A6F544}"/>
              </a:ext>
            </a:extLst>
          </p:cNvPr>
          <p:cNvSpPr txBox="1"/>
          <p:nvPr/>
        </p:nvSpPr>
        <p:spPr>
          <a:xfrm>
            <a:off x="530942" y="963563"/>
            <a:ext cx="8701547" cy="4893647"/>
          </a:xfrm>
          <a:prstGeom prst="rect">
            <a:avLst/>
          </a:prstGeom>
          <a:noFill/>
        </p:spPr>
        <p:txBody>
          <a:bodyPr wrap="square" rtlCol="0">
            <a:spAutoFit/>
          </a:bodyPr>
          <a:lstStyle/>
          <a:p>
            <a:r>
              <a:rPr lang="en-US" sz="2400" b="1" dirty="0"/>
              <a:t>Function of Pitch system</a:t>
            </a:r>
          </a:p>
          <a:p>
            <a:endParaRPr lang="en-US" b="1" dirty="0"/>
          </a:p>
          <a:p>
            <a:r>
              <a:rPr lang="en-US" b="1" dirty="0"/>
              <a:t>The Function of the Pitch system is to control the angle of blades according to the wind speed.</a:t>
            </a:r>
          </a:p>
          <a:p>
            <a:endParaRPr lang="en-US" b="1" dirty="0"/>
          </a:p>
          <a:p>
            <a:pPr marL="285750" indent="-285750">
              <a:lnSpc>
                <a:spcPct val="200000"/>
              </a:lnSpc>
              <a:buFont typeface="Arial" panose="020B0604020202020204" pitchFamily="34" charset="0"/>
              <a:buChar char="•"/>
            </a:pPr>
            <a:r>
              <a:rPr lang="en-US" dirty="0"/>
              <a:t>Power Optimization</a:t>
            </a:r>
          </a:p>
          <a:p>
            <a:pPr marL="285750" indent="-285750">
              <a:lnSpc>
                <a:spcPct val="200000"/>
              </a:lnSpc>
              <a:buFont typeface="Arial" panose="020B0604020202020204" pitchFamily="34" charset="0"/>
              <a:buChar char="•"/>
            </a:pPr>
            <a:r>
              <a:rPr lang="en-US" dirty="0"/>
              <a:t>Power limitation</a:t>
            </a:r>
          </a:p>
          <a:p>
            <a:pPr marL="285750" indent="-285750">
              <a:lnSpc>
                <a:spcPct val="200000"/>
              </a:lnSpc>
              <a:buFont typeface="Arial" panose="020B0604020202020204" pitchFamily="34" charset="0"/>
              <a:buChar char="•"/>
            </a:pPr>
            <a:r>
              <a:rPr lang="en-US" dirty="0"/>
              <a:t>Protecting from Over speeding</a:t>
            </a:r>
          </a:p>
          <a:p>
            <a:pPr marL="285750" indent="-285750">
              <a:lnSpc>
                <a:spcPct val="200000"/>
              </a:lnSpc>
              <a:buFont typeface="Arial" panose="020B0604020202020204" pitchFamily="34" charset="0"/>
              <a:buChar char="•"/>
            </a:pPr>
            <a:r>
              <a:rPr lang="en-US" dirty="0"/>
              <a:t>Start and stop of wind turbine</a:t>
            </a:r>
          </a:p>
          <a:p>
            <a:pPr>
              <a:lnSpc>
                <a:spcPct val="200000"/>
              </a:lnSpc>
            </a:pPr>
            <a:endParaRPr lang="en-US" dirty="0"/>
          </a:p>
          <a:p>
            <a:endParaRPr lang="en-US" dirty="0"/>
          </a:p>
          <a:p>
            <a:endParaRPr lang="en-US" dirty="0"/>
          </a:p>
        </p:txBody>
      </p:sp>
      <p:sp>
        <p:nvSpPr>
          <p:cNvPr id="5" name="Rectangle: Rounded Corners 4">
            <a:extLst>
              <a:ext uri="{FF2B5EF4-FFF2-40B4-BE49-F238E27FC236}">
                <a16:creationId xmlns:a16="http://schemas.microsoft.com/office/drawing/2014/main" id="{C7972CE8-E69D-56F9-EAB6-3FAF56C47B67}"/>
              </a:ext>
            </a:extLst>
          </p:cNvPr>
          <p:cNvSpPr/>
          <p:nvPr/>
        </p:nvSpPr>
        <p:spPr>
          <a:xfrm>
            <a:off x="894735" y="5176297"/>
            <a:ext cx="2054942" cy="432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Pitch Actuators</a:t>
            </a:r>
          </a:p>
        </p:txBody>
      </p:sp>
      <p:sp>
        <p:nvSpPr>
          <p:cNvPr id="6" name="Rectangle: Rounded Corners 5">
            <a:extLst>
              <a:ext uri="{FF2B5EF4-FFF2-40B4-BE49-F238E27FC236}">
                <a16:creationId xmlns:a16="http://schemas.microsoft.com/office/drawing/2014/main" id="{BCFA7F4C-11D7-D9F6-14F2-0221EFDBDD5C}"/>
              </a:ext>
            </a:extLst>
          </p:cNvPr>
          <p:cNvSpPr/>
          <p:nvPr/>
        </p:nvSpPr>
        <p:spPr>
          <a:xfrm>
            <a:off x="3925529" y="5166465"/>
            <a:ext cx="2054942" cy="432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Gear </a:t>
            </a:r>
          </a:p>
        </p:txBody>
      </p:sp>
      <p:sp>
        <p:nvSpPr>
          <p:cNvPr id="7" name="Rectangle: Rounded Corners 6">
            <a:extLst>
              <a:ext uri="{FF2B5EF4-FFF2-40B4-BE49-F238E27FC236}">
                <a16:creationId xmlns:a16="http://schemas.microsoft.com/office/drawing/2014/main" id="{BD43E524-BB7D-7344-B81E-3388D0D153FB}"/>
              </a:ext>
            </a:extLst>
          </p:cNvPr>
          <p:cNvSpPr/>
          <p:nvPr/>
        </p:nvSpPr>
        <p:spPr>
          <a:xfrm>
            <a:off x="6956323" y="5166465"/>
            <a:ext cx="2054942" cy="432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Blades</a:t>
            </a:r>
          </a:p>
        </p:txBody>
      </p:sp>
      <p:cxnSp>
        <p:nvCxnSpPr>
          <p:cNvPr id="9" name="Straight Arrow Connector 8">
            <a:extLst>
              <a:ext uri="{FF2B5EF4-FFF2-40B4-BE49-F238E27FC236}">
                <a16:creationId xmlns:a16="http://schemas.microsoft.com/office/drawing/2014/main" id="{48710B0B-989B-6CCA-8508-CB0730A4B02D}"/>
              </a:ext>
            </a:extLst>
          </p:cNvPr>
          <p:cNvCxnSpPr>
            <a:cxnSpLocks/>
            <a:stCxn id="5" idx="3"/>
          </p:cNvCxnSpPr>
          <p:nvPr/>
        </p:nvCxnSpPr>
        <p:spPr>
          <a:xfrm flipV="1">
            <a:off x="2949677" y="5392606"/>
            <a:ext cx="9930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BAE0E-8208-E6C5-8EDA-E9AD640A17FE}"/>
              </a:ext>
            </a:extLst>
          </p:cNvPr>
          <p:cNvCxnSpPr>
            <a:cxnSpLocks/>
          </p:cNvCxnSpPr>
          <p:nvPr/>
        </p:nvCxnSpPr>
        <p:spPr>
          <a:xfrm flipV="1">
            <a:off x="5980472" y="5392605"/>
            <a:ext cx="9930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1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0002F-D802-05F4-40E6-052513E30913}"/>
              </a:ext>
            </a:extLst>
          </p:cNvPr>
          <p:cNvSpPr txBox="1"/>
          <p:nvPr/>
        </p:nvSpPr>
        <p:spPr>
          <a:xfrm>
            <a:off x="599768" y="963563"/>
            <a:ext cx="8701547" cy="1846659"/>
          </a:xfrm>
          <a:prstGeom prst="rect">
            <a:avLst/>
          </a:prstGeom>
          <a:noFill/>
        </p:spPr>
        <p:txBody>
          <a:bodyPr wrap="square" rtlCol="0">
            <a:spAutoFit/>
          </a:bodyPr>
          <a:lstStyle/>
          <a:p>
            <a:r>
              <a:rPr lang="en-US" sz="2400" b="1" dirty="0"/>
              <a:t>Classification of Pitch System</a:t>
            </a:r>
          </a:p>
          <a:p>
            <a:endParaRPr lang="en-US" b="1" dirty="0"/>
          </a:p>
          <a:p>
            <a:pPr>
              <a:lnSpc>
                <a:spcPct val="200000"/>
              </a:lnSpc>
            </a:pPr>
            <a:endParaRPr lang="en-US" dirty="0"/>
          </a:p>
          <a:p>
            <a:endParaRPr lang="en-US" dirty="0"/>
          </a:p>
          <a:p>
            <a:endParaRPr lang="en-US" dirty="0"/>
          </a:p>
        </p:txBody>
      </p:sp>
      <p:sp>
        <p:nvSpPr>
          <p:cNvPr id="5" name="Rectangle 4">
            <a:extLst>
              <a:ext uri="{FF2B5EF4-FFF2-40B4-BE49-F238E27FC236}">
                <a16:creationId xmlns:a16="http://schemas.microsoft.com/office/drawing/2014/main" id="{2115C72E-0624-26ED-E1F5-19EBFAF3D831}"/>
              </a:ext>
            </a:extLst>
          </p:cNvPr>
          <p:cNvSpPr/>
          <p:nvPr/>
        </p:nvSpPr>
        <p:spPr>
          <a:xfrm>
            <a:off x="3775587" y="1616505"/>
            <a:ext cx="2349910" cy="428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Pitch system</a:t>
            </a:r>
          </a:p>
        </p:txBody>
      </p:sp>
      <p:sp>
        <p:nvSpPr>
          <p:cNvPr id="6" name="Rectangle 5">
            <a:extLst>
              <a:ext uri="{FF2B5EF4-FFF2-40B4-BE49-F238E27FC236}">
                <a16:creationId xmlns:a16="http://schemas.microsoft.com/office/drawing/2014/main" id="{AE7D30FD-1671-27A6-173D-1336615671F4}"/>
              </a:ext>
            </a:extLst>
          </p:cNvPr>
          <p:cNvSpPr/>
          <p:nvPr/>
        </p:nvSpPr>
        <p:spPr>
          <a:xfrm>
            <a:off x="1125792" y="2662939"/>
            <a:ext cx="2349910" cy="428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Electric system</a:t>
            </a:r>
          </a:p>
        </p:txBody>
      </p:sp>
      <p:sp>
        <p:nvSpPr>
          <p:cNvPr id="7" name="Rectangle 6">
            <a:extLst>
              <a:ext uri="{FF2B5EF4-FFF2-40B4-BE49-F238E27FC236}">
                <a16:creationId xmlns:a16="http://schemas.microsoft.com/office/drawing/2014/main" id="{2D40A624-B715-D24B-56CA-49DE331D0A55}"/>
              </a:ext>
            </a:extLst>
          </p:cNvPr>
          <p:cNvSpPr/>
          <p:nvPr/>
        </p:nvSpPr>
        <p:spPr>
          <a:xfrm>
            <a:off x="6430298" y="2662938"/>
            <a:ext cx="2349910" cy="428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Hydraulic system</a:t>
            </a:r>
          </a:p>
        </p:txBody>
      </p:sp>
      <p:cxnSp>
        <p:nvCxnSpPr>
          <p:cNvPr id="9" name="Straight Connector 8">
            <a:extLst>
              <a:ext uri="{FF2B5EF4-FFF2-40B4-BE49-F238E27FC236}">
                <a16:creationId xmlns:a16="http://schemas.microsoft.com/office/drawing/2014/main" id="{079FBE1F-F83F-B0B3-1A82-3FE73F328B0C}"/>
              </a:ext>
            </a:extLst>
          </p:cNvPr>
          <p:cNvCxnSpPr/>
          <p:nvPr/>
        </p:nvCxnSpPr>
        <p:spPr>
          <a:xfrm>
            <a:off x="2344991" y="2320413"/>
            <a:ext cx="503411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6796A9-D7E4-EACC-7496-FBBEDA781692}"/>
              </a:ext>
            </a:extLst>
          </p:cNvPr>
          <p:cNvCxnSpPr>
            <a:cxnSpLocks/>
            <a:stCxn id="5" idx="2"/>
          </p:cNvCxnSpPr>
          <p:nvPr/>
        </p:nvCxnSpPr>
        <p:spPr>
          <a:xfrm>
            <a:off x="4950542" y="2045110"/>
            <a:ext cx="0" cy="275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56CEF7-F329-8098-7601-56A24CDA52C8}"/>
              </a:ext>
            </a:extLst>
          </p:cNvPr>
          <p:cNvCxnSpPr/>
          <p:nvPr/>
        </p:nvCxnSpPr>
        <p:spPr>
          <a:xfrm>
            <a:off x="2344991" y="2320413"/>
            <a:ext cx="0" cy="342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612E50-97ED-A9FC-8603-0FF7E0D1A468}"/>
              </a:ext>
            </a:extLst>
          </p:cNvPr>
          <p:cNvCxnSpPr/>
          <p:nvPr/>
        </p:nvCxnSpPr>
        <p:spPr>
          <a:xfrm>
            <a:off x="7379109" y="2329443"/>
            <a:ext cx="0" cy="342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EA4272-039F-3A6F-8EE5-E21FD2B9FA4D}"/>
              </a:ext>
            </a:extLst>
          </p:cNvPr>
          <p:cNvSpPr/>
          <p:nvPr/>
        </p:nvSpPr>
        <p:spPr>
          <a:xfrm>
            <a:off x="329378" y="3550248"/>
            <a:ext cx="2015613" cy="428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Internal</a:t>
            </a:r>
          </a:p>
        </p:txBody>
      </p:sp>
      <p:sp>
        <p:nvSpPr>
          <p:cNvPr id="17" name="Rectangle 16">
            <a:extLst>
              <a:ext uri="{FF2B5EF4-FFF2-40B4-BE49-F238E27FC236}">
                <a16:creationId xmlns:a16="http://schemas.microsoft.com/office/drawing/2014/main" id="{3743F904-F988-AD17-FA0F-11F6015441AF}"/>
              </a:ext>
            </a:extLst>
          </p:cNvPr>
          <p:cNvSpPr/>
          <p:nvPr/>
        </p:nvSpPr>
        <p:spPr>
          <a:xfrm>
            <a:off x="2652252" y="3540816"/>
            <a:ext cx="2015613" cy="428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External</a:t>
            </a:r>
          </a:p>
        </p:txBody>
      </p:sp>
      <p:cxnSp>
        <p:nvCxnSpPr>
          <p:cNvPr id="20" name="Straight Connector 19">
            <a:extLst>
              <a:ext uri="{FF2B5EF4-FFF2-40B4-BE49-F238E27FC236}">
                <a16:creationId xmlns:a16="http://schemas.microsoft.com/office/drawing/2014/main" id="{EFAF05FE-203B-B87B-D4FC-5AC3FDD9935E}"/>
              </a:ext>
            </a:extLst>
          </p:cNvPr>
          <p:cNvCxnSpPr>
            <a:cxnSpLocks/>
          </p:cNvCxnSpPr>
          <p:nvPr/>
        </p:nvCxnSpPr>
        <p:spPr>
          <a:xfrm>
            <a:off x="1125792" y="3298723"/>
            <a:ext cx="2534267" cy="90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A1FF80-13C0-073F-CFBA-F03D753DD0E5}"/>
              </a:ext>
            </a:extLst>
          </p:cNvPr>
          <p:cNvCxnSpPr>
            <a:cxnSpLocks/>
          </p:cNvCxnSpPr>
          <p:nvPr/>
        </p:nvCxnSpPr>
        <p:spPr>
          <a:xfrm>
            <a:off x="2320413" y="3023420"/>
            <a:ext cx="0" cy="275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FDB89F-5065-0B5B-01DF-4369C88A0D8A}"/>
              </a:ext>
            </a:extLst>
          </p:cNvPr>
          <p:cNvCxnSpPr>
            <a:cxnSpLocks/>
          </p:cNvCxnSpPr>
          <p:nvPr/>
        </p:nvCxnSpPr>
        <p:spPr>
          <a:xfrm>
            <a:off x="1125792" y="3307753"/>
            <a:ext cx="0" cy="242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2E9000-8B8E-A68D-28C0-25D20F3FEB80}"/>
              </a:ext>
            </a:extLst>
          </p:cNvPr>
          <p:cNvCxnSpPr>
            <a:cxnSpLocks/>
            <a:endCxn id="17" idx="0"/>
          </p:cNvCxnSpPr>
          <p:nvPr/>
        </p:nvCxnSpPr>
        <p:spPr>
          <a:xfrm>
            <a:off x="3660059" y="3307753"/>
            <a:ext cx="0" cy="233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ACC943-DBEC-CFC5-6C83-9C91A8190352}"/>
              </a:ext>
            </a:extLst>
          </p:cNvPr>
          <p:cNvCxnSpPr>
            <a:cxnSpLocks/>
          </p:cNvCxnSpPr>
          <p:nvPr/>
        </p:nvCxnSpPr>
        <p:spPr>
          <a:xfrm>
            <a:off x="1125792" y="4216833"/>
            <a:ext cx="2534267" cy="90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C317290-30BC-3BBC-51BE-9952BF2F2A95}"/>
              </a:ext>
            </a:extLst>
          </p:cNvPr>
          <p:cNvCxnSpPr>
            <a:cxnSpLocks/>
          </p:cNvCxnSpPr>
          <p:nvPr/>
        </p:nvCxnSpPr>
        <p:spPr>
          <a:xfrm>
            <a:off x="1125792" y="3978853"/>
            <a:ext cx="0" cy="2470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E6B40F-176B-1CCC-B1FB-32B17A013001}"/>
              </a:ext>
            </a:extLst>
          </p:cNvPr>
          <p:cNvCxnSpPr>
            <a:cxnSpLocks/>
          </p:cNvCxnSpPr>
          <p:nvPr/>
        </p:nvCxnSpPr>
        <p:spPr>
          <a:xfrm>
            <a:off x="3660058" y="3969421"/>
            <a:ext cx="0" cy="2470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E20A48-DD92-1E4F-442D-7DFF10B483B7}"/>
              </a:ext>
            </a:extLst>
          </p:cNvPr>
          <p:cNvCxnSpPr>
            <a:cxnSpLocks/>
          </p:cNvCxnSpPr>
          <p:nvPr/>
        </p:nvCxnSpPr>
        <p:spPr>
          <a:xfrm>
            <a:off x="2392925" y="4216431"/>
            <a:ext cx="0" cy="2470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AD8F1F8-B0EE-67C2-BCBF-E986A697B442}"/>
              </a:ext>
            </a:extLst>
          </p:cNvPr>
          <p:cNvSpPr/>
          <p:nvPr/>
        </p:nvSpPr>
        <p:spPr>
          <a:xfrm>
            <a:off x="1460089" y="4473275"/>
            <a:ext cx="2015613" cy="551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Capacitors  or Battery (Backup)</a:t>
            </a:r>
          </a:p>
        </p:txBody>
      </p:sp>
      <p:cxnSp>
        <p:nvCxnSpPr>
          <p:cNvPr id="41" name="Straight Connector 40">
            <a:extLst>
              <a:ext uri="{FF2B5EF4-FFF2-40B4-BE49-F238E27FC236}">
                <a16:creationId xmlns:a16="http://schemas.microsoft.com/office/drawing/2014/main" id="{A26880BA-7989-46D2-787B-49DA61EDC8A1}"/>
              </a:ext>
            </a:extLst>
          </p:cNvPr>
          <p:cNvCxnSpPr>
            <a:cxnSpLocks/>
          </p:cNvCxnSpPr>
          <p:nvPr/>
        </p:nvCxnSpPr>
        <p:spPr>
          <a:xfrm>
            <a:off x="7363134" y="3041879"/>
            <a:ext cx="0" cy="2470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2462402-CFC8-7E18-6A50-6C78137F3CA1}"/>
              </a:ext>
            </a:extLst>
          </p:cNvPr>
          <p:cNvSpPr/>
          <p:nvPr/>
        </p:nvSpPr>
        <p:spPr>
          <a:xfrm>
            <a:off x="6430298" y="3298723"/>
            <a:ext cx="2349908" cy="551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Accumulators (backup)</a:t>
            </a:r>
          </a:p>
        </p:txBody>
      </p:sp>
    </p:spTree>
    <p:extLst>
      <p:ext uri="{BB962C8B-B14F-4D97-AF65-F5344CB8AC3E}">
        <p14:creationId xmlns:p14="http://schemas.microsoft.com/office/powerpoint/2010/main" val="391468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9E4009-7901-73D4-315D-E7CA0B19FC65}"/>
              </a:ext>
            </a:extLst>
          </p:cNvPr>
          <p:cNvSpPr txBox="1"/>
          <p:nvPr/>
        </p:nvSpPr>
        <p:spPr>
          <a:xfrm>
            <a:off x="530942" y="963563"/>
            <a:ext cx="8701547" cy="4262064"/>
          </a:xfrm>
          <a:prstGeom prst="rect">
            <a:avLst/>
          </a:prstGeom>
          <a:noFill/>
        </p:spPr>
        <p:txBody>
          <a:bodyPr wrap="square" rtlCol="0">
            <a:spAutoFit/>
          </a:bodyPr>
          <a:lstStyle/>
          <a:p>
            <a:r>
              <a:rPr lang="en-US" sz="2400" b="1" dirty="0"/>
              <a:t>Components of Electrical pitch System</a:t>
            </a:r>
            <a:endParaRPr lang="en-US" b="1" dirty="0"/>
          </a:p>
          <a:p>
            <a:endParaRPr lang="en-US" b="1" dirty="0"/>
          </a:p>
          <a:p>
            <a:endParaRPr lang="en-US" b="1" dirty="0"/>
          </a:p>
          <a:p>
            <a:pPr marL="285750" indent="-285750">
              <a:lnSpc>
                <a:spcPct val="200000"/>
              </a:lnSpc>
              <a:buFont typeface="Arial" panose="020B0604020202020204" pitchFamily="34" charset="0"/>
              <a:buChar char="•"/>
            </a:pPr>
            <a:r>
              <a:rPr lang="en-US" dirty="0"/>
              <a:t>Pitch controller</a:t>
            </a:r>
          </a:p>
          <a:p>
            <a:pPr marL="285750" indent="-285750">
              <a:lnSpc>
                <a:spcPct val="200000"/>
              </a:lnSpc>
              <a:buFont typeface="Arial" panose="020B0604020202020204" pitchFamily="34" charset="0"/>
              <a:buChar char="•"/>
            </a:pPr>
            <a:r>
              <a:rPr lang="en-US" dirty="0"/>
              <a:t>Pitch motor</a:t>
            </a:r>
          </a:p>
          <a:p>
            <a:pPr marL="285750" indent="-285750">
              <a:lnSpc>
                <a:spcPct val="200000"/>
              </a:lnSpc>
              <a:buFont typeface="Arial" panose="020B0604020202020204" pitchFamily="34" charset="0"/>
              <a:buChar char="•"/>
            </a:pPr>
            <a:r>
              <a:rPr lang="en-US" dirty="0"/>
              <a:t>Pitch drive</a:t>
            </a:r>
          </a:p>
          <a:p>
            <a:pPr marL="285750" indent="-285750">
              <a:lnSpc>
                <a:spcPct val="200000"/>
              </a:lnSpc>
              <a:buFont typeface="Arial" panose="020B0604020202020204" pitchFamily="34" charset="0"/>
              <a:buChar char="•"/>
            </a:pPr>
            <a:r>
              <a:rPr lang="en-US" dirty="0"/>
              <a:t>Pitch bearing </a:t>
            </a:r>
          </a:p>
          <a:p>
            <a:pPr marL="285750" indent="-285750">
              <a:lnSpc>
                <a:spcPct val="200000"/>
              </a:lnSpc>
              <a:buFont typeface="Arial" panose="020B0604020202020204" pitchFamily="34" charset="0"/>
              <a:buChar char="•"/>
            </a:pPr>
            <a:r>
              <a:rPr lang="en-US" dirty="0"/>
              <a:t>Battery backup System</a:t>
            </a:r>
          </a:p>
          <a:p>
            <a:pPr marL="285750" indent="-285750">
              <a:lnSpc>
                <a:spcPct val="200000"/>
              </a:lnSpc>
              <a:buFont typeface="Arial" panose="020B0604020202020204" pitchFamily="34" charset="0"/>
              <a:buChar char="•"/>
            </a:pPr>
            <a:r>
              <a:rPr lang="en-US" dirty="0"/>
              <a:t>Pitch Angle encoder</a:t>
            </a:r>
          </a:p>
        </p:txBody>
      </p:sp>
      <p:pic>
        <p:nvPicPr>
          <p:cNvPr id="10" name="Picture 9">
            <a:extLst>
              <a:ext uri="{FF2B5EF4-FFF2-40B4-BE49-F238E27FC236}">
                <a16:creationId xmlns:a16="http://schemas.microsoft.com/office/drawing/2014/main" id="{351D9751-E985-C087-7A95-685294093A98}"/>
              </a:ext>
            </a:extLst>
          </p:cNvPr>
          <p:cNvPicPr>
            <a:picLocks noChangeAspect="1"/>
          </p:cNvPicPr>
          <p:nvPr/>
        </p:nvPicPr>
        <p:blipFill>
          <a:blip r:embed="rId2"/>
          <a:stretch>
            <a:fillRect/>
          </a:stretch>
        </p:blipFill>
        <p:spPr>
          <a:xfrm>
            <a:off x="5024846" y="1434507"/>
            <a:ext cx="1856728" cy="2004325"/>
          </a:xfrm>
          <a:prstGeom prst="rect">
            <a:avLst/>
          </a:prstGeom>
        </p:spPr>
      </p:pic>
      <p:pic>
        <p:nvPicPr>
          <p:cNvPr id="12" name="Picture 11">
            <a:extLst>
              <a:ext uri="{FF2B5EF4-FFF2-40B4-BE49-F238E27FC236}">
                <a16:creationId xmlns:a16="http://schemas.microsoft.com/office/drawing/2014/main" id="{86EC3714-EA64-B3EE-7973-31C02E63464E}"/>
              </a:ext>
            </a:extLst>
          </p:cNvPr>
          <p:cNvPicPr>
            <a:picLocks noChangeAspect="1"/>
          </p:cNvPicPr>
          <p:nvPr/>
        </p:nvPicPr>
        <p:blipFill>
          <a:blip r:embed="rId3"/>
          <a:stretch>
            <a:fillRect/>
          </a:stretch>
        </p:blipFill>
        <p:spPr>
          <a:xfrm>
            <a:off x="7098629" y="1424675"/>
            <a:ext cx="1669655" cy="2004325"/>
          </a:xfrm>
          <a:prstGeom prst="rect">
            <a:avLst/>
          </a:prstGeom>
        </p:spPr>
      </p:pic>
      <p:pic>
        <p:nvPicPr>
          <p:cNvPr id="14" name="Picture 13">
            <a:extLst>
              <a:ext uri="{FF2B5EF4-FFF2-40B4-BE49-F238E27FC236}">
                <a16:creationId xmlns:a16="http://schemas.microsoft.com/office/drawing/2014/main" id="{36518C80-21A7-0F99-5382-E66E24D8C3F9}"/>
              </a:ext>
            </a:extLst>
          </p:cNvPr>
          <p:cNvPicPr>
            <a:picLocks noChangeAspect="1"/>
          </p:cNvPicPr>
          <p:nvPr/>
        </p:nvPicPr>
        <p:blipFill>
          <a:blip r:embed="rId4"/>
          <a:stretch>
            <a:fillRect/>
          </a:stretch>
        </p:blipFill>
        <p:spPr>
          <a:xfrm>
            <a:off x="5024846" y="3503293"/>
            <a:ext cx="1856728" cy="2108112"/>
          </a:xfrm>
          <a:prstGeom prst="rect">
            <a:avLst/>
          </a:prstGeom>
        </p:spPr>
      </p:pic>
      <p:pic>
        <p:nvPicPr>
          <p:cNvPr id="16" name="Picture 15">
            <a:extLst>
              <a:ext uri="{FF2B5EF4-FFF2-40B4-BE49-F238E27FC236}">
                <a16:creationId xmlns:a16="http://schemas.microsoft.com/office/drawing/2014/main" id="{CC594C19-5A71-C968-D2A2-92368701FD61}"/>
              </a:ext>
            </a:extLst>
          </p:cNvPr>
          <p:cNvPicPr>
            <a:picLocks noChangeAspect="1"/>
          </p:cNvPicPr>
          <p:nvPr/>
        </p:nvPicPr>
        <p:blipFill>
          <a:blip r:embed="rId5"/>
          <a:stretch>
            <a:fillRect/>
          </a:stretch>
        </p:blipFill>
        <p:spPr>
          <a:xfrm>
            <a:off x="7105502" y="3493462"/>
            <a:ext cx="1662781" cy="2108112"/>
          </a:xfrm>
          <a:prstGeom prst="rect">
            <a:avLst/>
          </a:prstGeom>
        </p:spPr>
      </p:pic>
    </p:spTree>
    <p:extLst>
      <p:ext uri="{BB962C8B-B14F-4D97-AF65-F5344CB8AC3E}">
        <p14:creationId xmlns:p14="http://schemas.microsoft.com/office/powerpoint/2010/main" val="108133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311097-7A22-FD2A-6FB0-619A6ED479BB}"/>
              </a:ext>
            </a:extLst>
          </p:cNvPr>
          <p:cNvSpPr txBox="1"/>
          <p:nvPr/>
        </p:nvSpPr>
        <p:spPr>
          <a:xfrm>
            <a:off x="530942" y="963563"/>
            <a:ext cx="8701547" cy="4816062"/>
          </a:xfrm>
          <a:prstGeom prst="rect">
            <a:avLst/>
          </a:prstGeom>
          <a:noFill/>
        </p:spPr>
        <p:txBody>
          <a:bodyPr wrap="square" rtlCol="0">
            <a:spAutoFit/>
          </a:bodyPr>
          <a:lstStyle/>
          <a:p>
            <a:r>
              <a:rPr lang="en-US" sz="2400" b="1" dirty="0"/>
              <a:t>Components of Hydraulic pitch System</a:t>
            </a:r>
            <a:endParaRPr lang="en-US" b="1" dirty="0"/>
          </a:p>
          <a:p>
            <a:endParaRPr lang="en-US" b="1" dirty="0"/>
          </a:p>
          <a:p>
            <a:endParaRPr lang="en-US" b="1" dirty="0"/>
          </a:p>
          <a:p>
            <a:pPr marL="285750" indent="-285750">
              <a:lnSpc>
                <a:spcPct val="200000"/>
              </a:lnSpc>
              <a:buFont typeface="Arial" panose="020B0604020202020204" pitchFamily="34" charset="0"/>
              <a:buChar char="•"/>
            </a:pPr>
            <a:r>
              <a:rPr lang="en-US" dirty="0"/>
              <a:t>Controller</a:t>
            </a:r>
          </a:p>
          <a:p>
            <a:pPr marL="285750" indent="-285750">
              <a:lnSpc>
                <a:spcPct val="200000"/>
              </a:lnSpc>
              <a:buFont typeface="Arial" panose="020B0604020202020204" pitchFamily="34" charset="0"/>
              <a:buChar char="•"/>
            </a:pPr>
            <a:r>
              <a:rPr lang="en-US" dirty="0"/>
              <a:t>Hydraulic Pump </a:t>
            </a:r>
          </a:p>
          <a:p>
            <a:pPr marL="285750" indent="-285750">
              <a:lnSpc>
                <a:spcPct val="200000"/>
              </a:lnSpc>
              <a:buFont typeface="Arial" panose="020B0604020202020204" pitchFamily="34" charset="0"/>
              <a:buChar char="•"/>
            </a:pPr>
            <a:r>
              <a:rPr lang="en-US" dirty="0"/>
              <a:t>Actuator (Piston and cylinder)</a:t>
            </a:r>
          </a:p>
          <a:p>
            <a:pPr marL="285750" indent="-285750">
              <a:lnSpc>
                <a:spcPct val="200000"/>
              </a:lnSpc>
              <a:buFont typeface="Arial" panose="020B0604020202020204" pitchFamily="34" charset="0"/>
              <a:buChar char="•"/>
            </a:pPr>
            <a:r>
              <a:rPr lang="en-US" dirty="0"/>
              <a:t>Reservoir</a:t>
            </a:r>
          </a:p>
          <a:p>
            <a:pPr marL="285750" indent="-285750">
              <a:lnSpc>
                <a:spcPct val="200000"/>
              </a:lnSpc>
              <a:buFont typeface="Arial" panose="020B0604020202020204" pitchFamily="34" charset="0"/>
              <a:buChar char="•"/>
            </a:pPr>
            <a:r>
              <a:rPr lang="en-US" dirty="0"/>
              <a:t>Accumulator</a:t>
            </a:r>
          </a:p>
          <a:p>
            <a:pPr marL="285750" indent="-285750">
              <a:lnSpc>
                <a:spcPct val="200000"/>
              </a:lnSpc>
              <a:buFont typeface="Arial" panose="020B0604020202020204" pitchFamily="34" charset="0"/>
              <a:buChar char="•"/>
            </a:pPr>
            <a:r>
              <a:rPr lang="en-US" dirty="0"/>
              <a:t>Pitch bearing </a:t>
            </a:r>
          </a:p>
          <a:p>
            <a:pPr marL="285750" indent="-285750">
              <a:lnSpc>
                <a:spcPct val="200000"/>
              </a:lnSpc>
              <a:buFont typeface="Arial" panose="020B0604020202020204" pitchFamily="34" charset="0"/>
              <a:buChar char="•"/>
            </a:pPr>
            <a:r>
              <a:rPr lang="en-US" dirty="0"/>
              <a:t>Pitch Angle encoder</a:t>
            </a:r>
          </a:p>
        </p:txBody>
      </p:sp>
      <p:pic>
        <p:nvPicPr>
          <p:cNvPr id="6" name="Picture 5">
            <a:extLst>
              <a:ext uri="{FF2B5EF4-FFF2-40B4-BE49-F238E27FC236}">
                <a16:creationId xmlns:a16="http://schemas.microsoft.com/office/drawing/2014/main" id="{67D529DE-7E34-0FCD-8125-87D9775F26C4}"/>
              </a:ext>
            </a:extLst>
          </p:cNvPr>
          <p:cNvPicPr>
            <a:picLocks noChangeAspect="1"/>
          </p:cNvPicPr>
          <p:nvPr/>
        </p:nvPicPr>
        <p:blipFill>
          <a:blip r:embed="rId2"/>
          <a:stretch>
            <a:fillRect/>
          </a:stretch>
        </p:blipFill>
        <p:spPr>
          <a:xfrm>
            <a:off x="7000568" y="1966452"/>
            <a:ext cx="2748603" cy="3352800"/>
          </a:xfrm>
          <a:prstGeom prst="rect">
            <a:avLst/>
          </a:prstGeom>
        </p:spPr>
      </p:pic>
      <p:pic>
        <p:nvPicPr>
          <p:cNvPr id="8" name="Picture 7">
            <a:extLst>
              <a:ext uri="{FF2B5EF4-FFF2-40B4-BE49-F238E27FC236}">
                <a16:creationId xmlns:a16="http://schemas.microsoft.com/office/drawing/2014/main" id="{675FC62A-600A-10D4-10BE-E2FFFC1F0413}"/>
              </a:ext>
            </a:extLst>
          </p:cNvPr>
          <p:cNvPicPr>
            <a:picLocks noChangeAspect="1"/>
          </p:cNvPicPr>
          <p:nvPr/>
        </p:nvPicPr>
        <p:blipFill>
          <a:blip r:embed="rId3"/>
          <a:stretch>
            <a:fillRect/>
          </a:stretch>
        </p:blipFill>
        <p:spPr>
          <a:xfrm>
            <a:off x="3815073" y="1966452"/>
            <a:ext cx="3116669" cy="3352800"/>
          </a:xfrm>
          <a:prstGeom prst="rect">
            <a:avLst/>
          </a:prstGeom>
        </p:spPr>
      </p:pic>
    </p:spTree>
    <p:extLst>
      <p:ext uri="{BB962C8B-B14F-4D97-AF65-F5344CB8AC3E}">
        <p14:creationId xmlns:p14="http://schemas.microsoft.com/office/powerpoint/2010/main" val="240889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281FB-3AA2-FC7B-37B8-494BAE12B425}"/>
              </a:ext>
            </a:extLst>
          </p:cNvPr>
          <p:cNvSpPr txBox="1"/>
          <p:nvPr/>
        </p:nvSpPr>
        <p:spPr>
          <a:xfrm>
            <a:off x="530942" y="963563"/>
            <a:ext cx="8701547" cy="461665"/>
          </a:xfrm>
          <a:prstGeom prst="rect">
            <a:avLst/>
          </a:prstGeom>
          <a:noFill/>
        </p:spPr>
        <p:txBody>
          <a:bodyPr wrap="square" rtlCol="0">
            <a:spAutoFit/>
          </a:bodyPr>
          <a:lstStyle/>
          <a:p>
            <a:r>
              <a:rPr lang="en-US" sz="2400" b="1" dirty="0"/>
              <a:t>Comparison of Electrical and Hydraulic Pitch system</a:t>
            </a:r>
          </a:p>
        </p:txBody>
      </p:sp>
      <p:sp>
        <p:nvSpPr>
          <p:cNvPr id="5" name="TextBox 4">
            <a:extLst>
              <a:ext uri="{FF2B5EF4-FFF2-40B4-BE49-F238E27FC236}">
                <a16:creationId xmlns:a16="http://schemas.microsoft.com/office/drawing/2014/main" id="{D28EE9F2-6EA0-8F7D-A4C8-31EDBC17B5D6}"/>
              </a:ext>
            </a:extLst>
          </p:cNvPr>
          <p:cNvSpPr txBox="1"/>
          <p:nvPr/>
        </p:nvSpPr>
        <p:spPr>
          <a:xfrm>
            <a:off x="648929" y="1425228"/>
            <a:ext cx="4188542" cy="4801314"/>
          </a:xfrm>
          <a:prstGeom prst="rect">
            <a:avLst/>
          </a:prstGeom>
          <a:noFill/>
        </p:spPr>
        <p:txBody>
          <a:bodyPr wrap="square" rtlCol="0">
            <a:spAutoFit/>
          </a:bodyPr>
          <a:lstStyle/>
          <a:p>
            <a:r>
              <a:rPr lang="en-US" b="1" dirty="0"/>
              <a:t>Electrical System</a:t>
            </a:r>
          </a:p>
          <a:p>
            <a:endParaRPr lang="en-US" b="1" dirty="0"/>
          </a:p>
          <a:p>
            <a:pPr marL="285750" indent="-285750">
              <a:lnSpc>
                <a:spcPct val="150000"/>
              </a:lnSpc>
              <a:buSzPct val="162000"/>
              <a:buFont typeface="Calibri" panose="020F0502020204030204" pitchFamily="34" charset="0"/>
              <a:buChar char="⁺"/>
            </a:pPr>
            <a:r>
              <a:rPr lang="en-US" dirty="0"/>
              <a:t>Quick response</a:t>
            </a:r>
          </a:p>
          <a:p>
            <a:pPr marL="285750" indent="-285750">
              <a:lnSpc>
                <a:spcPct val="150000"/>
              </a:lnSpc>
              <a:buSzPct val="162000"/>
              <a:buFont typeface="Calibri" panose="020F0502020204030204" pitchFamily="34" charset="0"/>
              <a:buChar char="⁺"/>
            </a:pPr>
            <a:r>
              <a:rPr lang="en-US" dirty="0"/>
              <a:t>Lower Maintenance</a:t>
            </a:r>
          </a:p>
          <a:p>
            <a:pPr marL="285750" indent="-285750">
              <a:lnSpc>
                <a:spcPct val="150000"/>
              </a:lnSpc>
              <a:buSzPct val="162000"/>
              <a:buFont typeface="Calibri" panose="020F0502020204030204" pitchFamily="34" charset="0"/>
              <a:buChar char="⁺"/>
            </a:pPr>
            <a:r>
              <a:rPr lang="en-US" dirty="0"/>
              <a:t>Low Operation cost</a:t>
            </a:r>
          </a:p>
          <a:p>
            <a:pPr marL="285750" indent="-285750">
              <a:lnSpc>
                <a:spcPct val="150000"/>
              </a:lnSpc>
              <a:buSzPct val="162000"/>
              <a:buFont typeface="Calibri" panose="020F0502020204030204" pitchFamily="34" charset="0"/>
              <a:buChar char="⁺"/>
            </a:pPr>
            <a:r>
              <a:rPr lang="en-US" dirty="0"/>
              <a:t>More Efficient</a:t>
            </a:r>
          </a:p>
          <a:p>
            <a:pPr>
              <a:buSzPct val="162000"/>
            </a:pPr>
            <a:endParaRPr lang="en-US" dirty="0"/>
          </a:p>
          <a:p>
            <a:pPr>
              <a:buSzPct val="162000"/>
            </a:pPr>
            <a:endParaRPr lang="en-US" dirty="0"/>
          </a:p>
          <a:p>
            <a:pPr marL="285750" indent="-285750">
              <a:lnSpc>
                <a:spcPct val="150000"/>
              </a:lnSpc>
              <a:buSzPct val="173000"/>
              <a:buFont typeface="Calibri" panose="020F0502020204030204" pitchFamily="34" charset="0"/>
              <a:buChar char="⁻"/>
            </a:pPr>
            <a:r>
              <a:rPr lang="en-US" dirty="0"/>
              <a:t>More components </a:t>
            </a:r>
          </a:p>
          <a:p>
            <a:pPr marL="285750" indent="-285750">
              <a:lnSpc>
                <a:spcPct val="150000"/>
              </a:lnSpc>
              <a:buSzPct val="173000"/>
              <a:buFont typeface="Calibri" panose="020F0502020204030204" pitchFamily="34" charset="0"/>
              <a:buChar char="⁻"/>
            </a:pPr>
            <a:r>
              <a:rPr lang="en-US" dirty="0"/>
              <a:t>Complex system</a:t>
            </a:r>
          </a:p>
          <a:p>
            <a:pPr marL="285750" indent="-285750">
              <a:lnSpc>
                <a:spcPct val="150000"/>
              </a:lnSpc>
              <a:buSzPct val="173000"/>
              <a:buFont typeface="Calibri" panose="020F0502020204030204" pitchFamily="34" charset="0"/>
              <a:buChar char="⁻"/>
            </a:pPr>
            <a:r>
              <a:rPr lang="en-US" dirty="0"/>
              <a:t>More prone to breakdown</a:t>
            </a:r>
          </a:p>
          <a:p>
            <a:pPr marL="285750" indent="-285750">
              <a:lnSpc>
                <a:spcPct val="150000"/>
              </a:lnSpc>
              <a:buSzPct val="173000"/>
              <a:buFont typeface="Calibri" panose="020F0502020204030204" pitchFamily="34" charset="0"/>
              <a:buChar char="⁻"/>
            </a:pPr>
            <a:r>
              <a:rPr lang="en-US" dirty="0"/>
              <a:t>Limited life of battery or capacitors</a:t>
            </a:r>
          </a:p>
          <a:p>
            <a:pPr marL="285750" indent="-285750">
              <a:buSzPct val="173000"/>
              <a:buFont typeface="Calibri" panose="020F0502020204030204" pitchFamily="34" charset="0"/>
              <a:buChar char="⁻"/>
            </a:pPr>
            <a:endParaRPr lang="en-US" b="1" dirty="0"/>
          </a:p>
        </p:txBody>
      </p:sp>
      <p:sp>
        <p:nvSpPr>
          <p:cNvPr id="6" name="TextBox 5">
            <a:extLst>
              <a:ext uri="{FF2B5EF4-FFF2-40B4-BE49-F238E27FC236}">
                <a16:creationId xmlns:a16="http://schemas.microsoft.com/office/drawing/2014/main" id="{6A31F22F-736E-4FE9-12EF-B27A9A4DCBD9}"/>
              </a:ext>
            </a:extLst>
          </p:cNvPr>
          <p:cNvSpPr txBox="1"/>
          <p:nvPr/>
        </p:nvSpPr>
        <p:spPr>
          <a:xfrm>
            <a:off x="5186516" y="1425228"/>
            <a:ext cx="4188542" cy="3970318"/>
          </a:xfrm>
          <a:prstGeom prst="rect">
            <a:avLst/>
          </a:prstGeom>
          <a:noFill/>
        </p:spPr>
        <p:txBody>
          <a:bodyPr wrap="square" rtlCol="0">
            <a:spAutoFit/>
          </a:bodyPr>
          <a:lstStyle/>
          <a:p>
            <a:r>
              <a:rPr lang="en-US" b="1" dirty="0"/>
              <a:t>Hydraulic System</a:t>
            </a:r>
          </a:p>
          <a:p>
            <a:endParaRPr lang="en-US" b="1" dirty="0"/>
          </a:p>
          <a:p>
            <a:pPr marL="285750" indent="-285750">
              <a:lnSpc>
                <a:spcPct val="150000"/>
              </a:lnSpc>
              <a:buSzPct val="162000"/>
              <a:buFont typeface="Calibri" panose="020F0502020204030204" pitchFamily="34" charset="0"/>
              <a:buChar char="⁺"/>
            </a:pPr>
            <a:r>
              <a:rPr lang="en-US" dirty="0"/>
              <a:t>Produce Hight torque</a:t>
            </a:r>
          </a:p>
          <a:p>
            <a:pPr marL="285750" indent="-285750">
              <a:lnSpc>
                <a:spcPct val="150000"/>
              </a:lnSpc>
              <a:buSzPct val="162000"/>
              <a:buFont typeface="Calibri" panose="020F0502020204030204" pitchFamily="34" charset="0"/>
              <a:buChar char="⁺"/>
            </a:pPr>
            <a:r>
              <a:rPr lang="en-US" dirty="0"/>
              <a:t>Simple layout and easy to understand</a:t>
            </a:r>
          </a:p>
          <a:p>
            <a:pPr>
              <a:buSzPct val="162000"/>
            </a:pPr>
            <a:endParaRPr lang="en-US" dirty="0"/>
          </a:p>
          <a:p>
            <a:pPr>
              <a:buSzPct val="162000"/>
            </a:pPr>
            <a:endParaRPr lang="en-US" dirty="0"/>
          </a:p>
          <a:p>
            <a:pPr marL="285750" indent="-285750">
              <a:lnSpc>
                <a:spcPct val="150000"/>
              </a:lnSpc>
              <a:buSzPct val="173000"/>
              <a:buFont typeface="Calibri" panose="020F0502020204030204" pitchFamily="34" charset="0"/>
              <a:buChar char="⁻"/>
            </a:pPr>
            <a:r>
              <a:rPr lang="en-US" dirty="0"/>
              <a:t>Chances of Leaking of oil</a:t>
            </a:r>
          </a:p>
          <a:p>
            <a:pPr marL="285750" indent="-285750">
              <a:lnSpc>
                <a:spcPct val="150000"/>
              </a:lnSpc>
              <a:buSzPct val="173000"/>
              <a:buFont typeface="Calibri" panose="020F0502020204030204" pitchFamily="34" charset="0"/>
              <a:buChar char="⁻"/>
            </a:pPr>
            <a:r>
              <a:rPr lang="en-US" dirty="0"/>
              <a:t>High Maintenance</a:t>
            </a:r>
          </a:p>
          <a:p>
            <a:pPr marL="285750" indent="-285750">
              <a:lnSpc>
                <a:spcPct val="150000"/>
              </a:lnSpc>
              <a:buSzPct val="173000"/>
              <a:buFont typeface="Calibri" panose="020F0502020204030204" pitchFamily="34" charset="0"/>
              <a:buChar char="⁻"/>
            </a:pPr>
            <a:r>
              <a:rPr lang="en-US" dirty="0"/>
              <a:t>Slightly slower</a:t>
            </a:r>
          </a:p>
          <a:p>
            <a:pPr marL="285750" indent="-285750">
              <a:lnSpc>
                <a:spcPct val="150000"/>
              </a:lnSpc>
              <a:buSzPct val="173000"/>
              <a:buFont typeface="Calibri" panose="020F0502020204030204" pitchFamily="34" charset="0"/>
              <a:buChar char="⁻"/>
            </a:pPr>
            <a:r>
              <a:rPr lang="en-US" dirty="0"/>
              <a:t>High installation and Maintenance cost</a:t>
            </a:r>
          </a:p>
          <a:p>
            <a:pPr marL="285750" indent="-285750">
              <a:buSzPct val="173000"/>
              <a:buFont typeface="Calibri" panose="020F0502020204030204" pitchFamily="34" charset="0"/>
              <a:buChar char="⁻"/>
            </a:pPr>
            <a:endParaRPr lang="en-US" b="1" dirty="0"/>
          </a:p>
        </p:txBody>
      </p:sp>
    </p:spTree>
    <p:extLst>
      <p:ext uri="{BB962C8B-B14F-4D97-AF65-F5344CB8AC3E}">
        <p14:creationId xmlns:p14="http://schemas.microsoft.com/office/powerpoint/2010/main" val="375389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65005"/>
            <a:ext cx="9232490" cy="5078313"/>
          </a:xfrm>
          <a:prstGeom prst="rect">
            <a:avLst/>
          </a:prstGeom>
          <a:noFill/>
        </p:spPr>
        <p:txBody>
          <a:bodyPr wrap="square" rtlCol="0">
            <a:spAutoFit/>
          </a:bodyPr>
          <a:lstStyle/>
          <a:p>
            <a:r>
              <a:rPr lang="de-DE" dirty="0"/>
              <a:t>Relevant standards and guidelines</a:t>
            </a:r>
            <a:r>
              <a:rPr lang="en-US" dirty="0"/>
              <a:t>:</a:t>
            </a:r>
          </a:p>
          <a:p>
            <a:endParaRPr lang="en-US" dirty="0"/>
          </a:p>
          <a:p>
            <a:pPr marL="285750" indent="-285750">
              <a:buFont typeface="Wingdings" panose="05000000000000000000" pitchFamily="2" charset="2"/>
              <a:buChar char="Ø"/>
            </a:pPr>
            <a:r>
              <a:rPr lang="en-US" b="1" dirty="0"/>
              <a:t>Assessment documents </a:t>
            </a:r>
          </a:p>
          <a:p>
            <a:pPr marL="285750" indent="-285750">
              <a:buFontTx/>
              <a:buChar char="-"/>
            </a:pPr>
            <a:r>
              <a:rPr lang="en-US" dirty="0"/>
              <a:t>For the components specifications and assembly drawings shall be submitted</a:t>
            </a:r>
          </a:p>
          <a:p>
            <a:pPr marL="285750" indent="-285750">
              <a:buFontTx/>
              <a:buChar char="-"/>
            </a:pPr>
            <a:r>
              <a:rPr lang="en-US" dirty="0"/>
              <a:t>Assembly and sectional drawings (associated parts lists and if applicable individual , part drawings, description explaining the functional principle of the blade pitching system.) </a:t>
            </a:r>
          </a:p>
          <a:p>
            <a:pPr marL="285750" indent="-285750">
              <a:buFontTx/>
              <a:buChar char="-"/>
            </a:pPr>
            <a:r>
              <a:rPr lang="en-US" dirty="0"/>
              <a:t>The calculations for the verification of the components of the blade pitching system shall be presented.</a:t>
            </a:r>
          </a:p>
          <a:p>
            <a:pPr marL="285750" indent="-285750">
              <a:buFontTx/>
              <a:buChar char="-"/>
            </a:pPr>
            <a:r>
              <a:rPr lang="en-US" dirty="0"/>
              <a:t>Evaluation of Pitch Teeth: Required Drawings for Pitch Gearbox Systems (Pitch Pinion, Pinion shaft, blade bearing teeth)</a:t>
            </a:r>
          </a:p>
          <a:p>
            <a:pPr marL="285750" indent="-285750">
              <a:buFontTx/>
              <a:buChar char="-"/>
            </a:pPr>
            <a:r>
              <a:rPr lang="en-US" dirty="0"/>
              <a:t>The analysis of: the pitch gearbox teeth, the blade bearing teeth, the blade bearing teeth, load capacity considering the fatigue loads, static strength against tooth breakage and pitting, Fatigue strength and static strength for the output shaft of the pitch gearbox and for the connecting elements of a pitch system </a:t>
            </a:r>
          </a:p>
          <a:p>
            <a:pPr marL="285750" indent="-285750">
              <a:buFontTx/>
              <a:buChar char="-"/>
            </a:pPr>
            <a:r>
              <a:rPr lang="en-US" dirty="0"/>
              <a:t>In the case of hydraulic actuator, dimensioned drawings with the maximum and minimum positions the positions in which the greatest loads act on the blade pitching mechanism.</a:t>
            </a:r>
          </a:p>
          <a:p>
            <a:pPr marL="285750" indent="-285750">
              <a:buFontTx/>
              <a:buChar char="-"/>
            </a:pPr>
            <a:r>
              <a:rPr lang="en-US" dirty="0"/>
              <a:t> fatigue strength analysis and static strength analysis for all loads.</a:t>
            </a:r>
          </a:p>
          <a:p>
            <a:pPr marL="285750" indent="-285750">
              <a:buFontTx/>
              <a:buChar char="-"/>
            </a:pPr>
            <a:endParaRPr lang="en-US" dirty="0"/>
          </a:p>
        </p:txBody>
      </p:sp>
    </p:spTree>
    <p:extLst>
      <p:ext uri="{BB962C8B-B14F-4D97-AF65-F5344CB8AC3E}">
        <p14:creationId xmlns:p14="http://schemas.microsoft.com/office/powerpoint/2010/main" val="378092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5355312"/>
          </a:xfrm>
          <a:prstGeom prst="rect">
            <a:avLst/>
          </a:prstGeom>
          <a:noFill/>
        </p:spPr>
        <p:txBody>
          <a:bodyPr wrap="square" rtlCol="0">
            <a:spAutoFit/>
          </a:bodyPr>
          <a:lstStyle/>
          <a:p>
            <a:r>
              <a:rPr lang="de-DE" dirty="0"/>
              <a:t>Relevant standards and guidelines</a:t>
            </a:r>
            <a:r>
              <a:rPr lang="en-US" dirty="0"/>
              <a:t>:</a:t>
            </a:r>
          </a:p>
          <a:p>
            <a:endParaRPr lang="en-US" dirty="0"/>
          </a:p>
          <a:p>
            <a:pPr marL="285750" indent="-285750">
              <a:buFont typeface="Wingdings" panose="05000000000000000000" pitchFamily="2" charset="2"/>
              <a:buChar char="Ø"/>
            </a:pPr>
            <a:r>
              <a:rPr lang="en-US" b="1" dirty="0"/>
              <a:t>Loads to be applied</a:t>
            </a:r>
          </a:p>
          <a:p>
            <a:pPr marL="285750" indent="-285750">
              <a:buFontTx/>
              <a:buChar char="-"/>
            </a:pPr>
            <a:r>
              <a:rPr lang="en-US" dirty="0"/>
              <a:t>The static and load-dependent bearing friction moments shall be taken into account.</a:t>
            </a:r>
            <a:br>
              <a:rPr lang="en-US" dirty="0"/>
            </a:br>
            <a:r>
              <a:rPr lang="en-US" dirty="0"/>
              <a:t> </a:t>
            </a:r>
          </a:p>
          <a:p>
            <a:pPr marL="285750" indent="-285750">
              <a:buFontTx/>
              <a:buChar char="-"/>
            </a:pPr>
            <a:r>
              <a:rPr lang="en-US" dirty="0"/>
              <a:t>Fatigue Analysis (Load Considerations)</a:t>
            </a:r>
          </a:p>
          <a:p>
            <a:pPr marL="285750" indent="-285750">
              <a:buFont typeface="Wingdings" panose="05000000000000000000" pitchFamily="2" charset="2"/>
              <a:buChar char="§"/>
            </a:pPr>
            <a:r>
              <a:rPr lang="en-US" dirty="0"/>
              <a:t>Use Load Duration Distributions (LDD) or Load Spectra</a:t>
            </a:r>
          </a:p>
          <a:p>
            <a:pPr marL="285750" indent="-285750">
              <a:buFont typeface="Wingdings" panose="05000000000000000000" pitchFamily="2" charset="2"/>
              <a:buChar char="§"/>
            </a:pPr>
            <a:r>
              <a:rPr lang="en-US" dirty="0"/>
              <a:t>Distinguish Between Operation With and Without Blade Pitching</a:t>
            </a:r>
          </a:p>
          <a:p>
            <a:pPr marL="285750" indent="-285750">
              <a:buFont typeface="Wingdings" panose="05000000000000000000" pitchFamily="2" charset="2"/>
              <a:buChar char="§"/>
            </a:pPr>
            <a:r>
              <a:rPr lang="en-US" dirty="0"/>
              <a:t>Include Additional Inertial Loads from Rotor Rotation</a:t>
            </a:r>
          </a:p>
          <a:p>
            <a:pPr marL="285750" indent="-285750">
              <a:buFont typeface="Wingdings" panose="05000000000000000000" pitchFamily="2" charset="2"/>
              <a:buChar char="§"/>
            </a:pPr>
            <a:r>
              <a:rPr lang="en-US" dirty="0"/>
              <a:t>Consider Dynamic Vibration-Exciting Loads</a:t>
            </a:r>
            <a:br>
              <a:rPr lang="en-US" dirty="0"/>
            </a:br>
            <a:endParaRPr lang="en-US" dirty="0"/>
          </a:p>
          <a:p>
            <a:r>
              <a:rPr lang="en-US" dirty="0"/>
              <a:t>-    Static Strength Analysis for Pitch Systems</a:t>
            </a:r>
          </a:p>
          <a:p>
            <a:pPr>
              <a:buFont typeface="Arial" panose="020B0604020202020204" pitchFamily="34" charset="0"/>
              <a:buChar char="•"/>
            </a:pPr>
            <a:r>
              <a:rPr lang="en-US" dirty="0"/>
              <a:t>Analyze With and Without Blade Pitching Operation</a:t>
            </a:r>
          </a:p>
          <a:p>
            <a:pPr>
              <a:buFont typeface="Arial" panose="020B0604020202020204" pitchFamily="34" charset="0"/>
              <a:buChar char="•"/>
            </a:pPr>
            <a:r>
              <a:rPr lang="en-US" dirty="0"/>
              <a:t>Use Design Loads from the Dimensioning Load Case </a:t>
            </a:r>
          </a:p>
          <a:p>
            <a:pPr>
              <a:buFont typeface="Arial" panose="020B0604020202020204" pitchFamily="34" charset="0"/>
              <a:buChar char="•"/>
            </a:pPr>
            <a:r>
              <a:rPr lang="en-US" dirty="0"/>
              <a:t>If Maximum Torque is Exceeded:</a:t>
            </a:r>
          </a:p>
          <a:p>
            <a:pPr marL="742950" lvl="1" indent="-285750">
              <a:buFont typeface="Arial" panose="020B0604020202020204" pitchFamily="34" charset="0"/>
              <a:buChar char="•"/>
            </a:pPr>
            <a:r>
              <a:rPr lang="en-US" dirty="0"/>
              <a:t>Consider Torque from Pitch Motor Brakes or Hydraulic Pressure</a:t>
            </a:r>
          </a:p>
          <a:p>
            <a:pPr marL="742950" lvl="1" indent="-285750">
              <a:buFont typeface="Arial" panose="020B0604020202020204" pitchFamily="34" charset="0"/>
              <a:buChar char="•"/>
            </a:pPr>
            <a:r>
              <a:rPr lang="en-US" dirty="0"/>
              <a:t>Use Maximum Torque Generated by the Pitch System for Analysis</a:t>
            </a:r>
          </a:p>
          <a:p>
            <a:endParaRPr lang="en-US" dirty="0"/>
          </a:p>
          <a:p>
            <a:pPr marL="285750" indent="-285750">
              <a:buFontTx/>
              <a:buChar char="-"/>
            </a:pPr>
            <a:endParaRPr lang="en-US" dirty="0"/>
          </a:p>
        </p:txBody>
      </p:sp>
    </p:spTree>
    <p:extLst>
      <p:ext uri="{BB962C8B-B14F-4D97-AF65-F5344CB8AC3E}">
        <p14:creationId xmlns:p14="http://schemas.microsoft.com/office/powerpoint/2010/main" val="231744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4247317"/>
          </a:xfrm>
          <a:prstGeom prst="rect">
            <a:avLst/>
          </a:prstGeom>
          <a:noFill/>
        </p:spPr>
        <p:txBody>
          <a:bodyPr wrap="square" rtlCol="0">
            <a:spAutoFit/>
          </a:bodyPr>
          <a:lstStyle/>
          <a:p>
            <a:r>
              <a:rPr lang="de-DE" dirty="0"/>
              <a:t>Relevant standards and guidelines</a:t>
            </a:r>
            <a:r>
              <a:rPr lang="en-US" dirty="0"/>
              <a:t>:</a:t>
            </a:r>
          </a:p>
          <a:p>
            <a:endParaRPr lang="en-US" dirty="0"/>
          </a:p>
          <a:p>
            <a:pPr marL="285750" indent="-285750">
              <a:buFont typeface="Wingdings" panose="05000000000000000000" pitchFamily="2" charset="2"/>
              <a:buChar char="Ø"/>
            </a:pPr>
            <a:r>
              <a:rPr lang="en-US" b="1" dirty="0"/>
              <a:t>Loads to be applied</a:t>
            </a:r>
          </a:p>
          <a:p>
            <a:pPr marL="285750" indent="-285750">
              <a:buFontTx/>
              <a:buChar char="-"/>
            </a:pPr>
            <a:r>
              <a:rPr lang="en-US" dirty="0"/>
              <a:t>Blade Bearing Teeth Stress Analysis</a:t>
            </a:r>
          </a:p>
          <a:p>
            <a:pPr>
              <a:buFont typeface="Arial" panose="020B0604020202020204" pitchFamily="34" charset="0"/>
              <a:buChar char="•"/>
            </a:pPr>
            <a:r>
              <a:rPr lang="en-US" dirty="0"/>
              <a:t>Teeth are Stressed on a Small Part of Their Circumference</a:t>
            </a:r>
          </a:p>
          <a:p>
            <a:pPr>
              <a:buFont typeface="Arial" panose="020B0604020202020204" pitchFamily="34" charset="0"/>
              <a:buChar char="•"/>
            </a:pPr>
            <a:r>
              <a:rPr lang="en-US" dirty="0"/>
              <a:t>Maximum Rotation Angle Between Start and Stop: ~90°</a:t>
            </a:r>
          </a:p>
          <a:p>
            <a:pPr>
              <a:buFont typeface="Arial" panose="020B0604020202020204" pitchFamily="34" charset="0"/>
              <a:buChar char="•"/>
            </a:pPr>
            <a:r>
              <a:rPr lang="en-US" dirty="0"/>
              <a:t>Load Cycles for Gear Calculation:</a:t>
            </a:r>
          </a:p>
          <a:p>
            <a:pPr marL="742950" lvl="1" indent="-285750">
              <a:buFont typeface="Arial" panose="020B0604020202020204" pitchFamily="34" charset="0"/>
              <a:buChar char="•"/>
            </a:pPr>
            <a:r>
              <a:rPr lang="en-US" dirty="0"/>
              <a:t>Determine Appropriately</a:t>
            </a:r>
          </a:p>
          <a:p>
            <a:pPr marL="742950" lvl="1" indent="-285750">
              <a:buFont typeface="Arial" panose="020B0604020202020204" pitchFamily="34" charset="0"/>
              <a:buChar char="•"/>
            </a:pPr>
            <a:r>
              <a:rPr lang="en-US" dirty="0"/>
              <a:t>Multiply by Factor Based on Sector of Teeth Used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r>
              <a:rPr lang="en-US" dirty="0"/>
              <a:t> -    Rotary Drive Systems: Strength Analysis</a:t>
            </a:r>
          </a:p>
          <a:p>
            <a:pPr>
              <a:buFont typeface="Arial" panose="020B0604020202020204" pitchFamily="34" charset="0"/>
              <a:buChar char="•"/>
            </a:pPr>
            <a:r>
              <a:rPr lang="en-US" dirty="0"/>
              <a:t>Use Application Factor: </a:t>
            </a:r>
            <a:r>
              <a:rPr lang="en-US" b="1" dirty="0"/>
              <a:t>KA = 1.0</a:t>
            </a:r>
            <a:endParaRPr lang="en-US" dirty="0"/>
          </a:p>
          <a:p>
            <a:pPr>
              <a:buFont typeface="Arial" panose="020B0604020202020204" pitchFamily="34" charset="0"/>
              <a:buChar char="•"/>
            </a:pPr>
            <a:r>
              <a:rPr lang="en-US" dirty="0"/>
              <a:t>Applies to Static and Fatigue Strength Analysis</a:t>
            </a:r>
          </a:p>
          <a:p>
            <a:pPr marL="285750" indent="-285750">
              <a:buFontTx/>
              <a:buChar char="-"/>
            </a:pPr>
            <a:endParaRPr lang="en-US" dirty="0"/>
          </a:p>
        </p:txBody>
      </p:sp>
    </p:spTree>
    <p:extLst>
      <p:ext uri="{BB962C8B-B14F-4D97-AF65-F5344CB8AC3E}">
        <p14:creationId xmlns:p14="http://schemas.microsoft.com/office/powerpoint/2010/main" val="414821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172</TotalTime>
  <Words>591</Words>
  <Application>Microsoft Office PowerPoint</Application>
  <PresentationFormat>A4 Paper (210x297 mm)</PresentationFormat>
  <Paragraphs>118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Google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Mostafa Mozafary</dc:creator>
  <cp:lastModifiedBy>Rahul Patil</cp:lastModifiedBy>
  <cp:revision>29</cp:revision>
  <dcterms:created xsi:type="dcterms:W3CDTF">2024-09-28T08:05:25Z</dcterms:created>
  <dcterms:modified xsi:type="dcterms:W3CDTF">2024-09-28T22:51:27Z</dcterms:modified>
</cp:coreProperties>
</file>