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0" r:id="rId1"/>
  </p:sldMasterIdLst>
  <p:notesMasterIdLst>
    <p:notesMasterId r:id="rId31"/>
  </p:notesMasterIdLst>
  <p:handoutMasterIdLst>
    <p:handoutMasterId r:id="rId32"/>
  </p:handoutMasterIdLst>
  <p:sldIdLst>
    <p:sldId id="432" r:id="rId2"/>
    <p:sldId id="334" r:id="rId3"/>
    <p:sldId id="402" r:id="rId4"/>
    <p:sldId id="380" r:id="rId5"/>
    <p:sldId id="389" r:id="rId6"/>
    <p:sldId id="436" r:id="rId7"/>
    <p:sldId id="381" r:id="rId8"/>
    <p:sldId id="400" r:id="rId9"/>
    <p:sldId id="401" r:id="rId10"/>
    <p:sldId id="390" r:id="rId11"/>
    <p:sldId id="392" r:id="rId12"/>
    <p:sldId id="393" r:id="rId13"/>
    <p:sldId id="434" r:id="rId14"/>
    <p:sldId id="403" r:id="rId15"/>
    <p:sldId id="405" r:id="rId16"/>
    <p:sldId id="406" r:id="rId17"/>
    <p:sldId id="407" r:id="rId18"/>
    <p:sldId id="408" r:id="rId19"/>
    <p:sldId id="409" r:id="rId20"/>
    <p:sldId id="413" r:id="rId21"/>
    <p:sldId id="415" r:id="rId22"/>
    <p:sldId id="416" r:id="rId23"/>
    <p:sldId id="411" r:id="rId24"/>
    <p:sldId id="426" r:id="rId25"/>
    <p:sldId id="412" r:id="rId26"/>
    <p:sldId id="427" r:id="rId27"/>
    <p:sldId id="425" r:id="rId28"/>
    <p:sldId id="431" r:id="rId29"/>
    <p:sldId id="43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93"/>
    <p:restoredTop sz="96296" autoAdjust="0"/>
  </p:normalViewPr>
  <p:slideViewPr>
    <p:cSldViewPr snapToGrid="0" snapToObjects="1">
      <p:cViewPr varScale="1">
        <p:scale>
          <a:sx n="127" d="100"/>
          <a:sy n="127" d="100"/>
        </p:scale>
        <p:origin x="17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BFCBC-16AD-7846-B868-50F5BB9C28EF}" type="datetimeFigureOut">
              <a:rPr lang="en-US" smtClean="0"/>
              <a:pPr/>
              <a:t>12/18/18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E615-33BF-3E44-9D89-110B96D109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30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8F0F-39E5-2A42-BE77-8C40FF2D4B27}" type="datetimeFigureOut">
              <a:rPr lang="en-US" smtClean="0"/>
              <a:pPr/>
              <a:t>12/18/18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4FC50-0CAD-8245-8E40-D7B88D694A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99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lead to unexpected</a:t>
            </a:r>
            <a:r>
              <a:rPr lang="en-US" baseline="0" dirty="0"/>
              <a:t> result </a:t>
            </a:r>
          </a:p>
          <a:p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Can give you an value – if the address is not being used by any other program on your system</a:t>
            </a:r>
          </a:p>
          <a:p>
            <a:pPr marL="228600" indent="-228600">
              <a:buAutoNum type="arabicPeriod"/>
            </a:pPr>
            <a:r>
              <a:rPr lang="en-US" baseline="0" dirty="0"/>
              <a:t>Can give you segmentation fault – if the address is used by some other program on your system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88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</a:t>
            </a:r>
            <a:r>
              <a:rPr lang="en-US" baseline="0" dirty="0"/>
              <a:t> a swap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</a:t>
            </a:r>
            <a:r>
              <a:rPr lang="en-US" baseline="0" dirty="0"/>
              <a:t> a simple input output where main has one pointer variable and passed to a </a:t>
            </a:r>
            <a:r>
              <a:rPr lang="en-US" baseline="0" dirty="0" err="1"/>
              <a:t>funciton</a:t>
            </a:r>
            <a:r>
              <a:rPr lang="en-US" baseline="0" dirty="0"/>
              <a:t>. Change the address in the function but nothing changes in the main.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5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clearly that declaring</a:t>
            </a:r>
            <a:r>
              <a:rPr lang="en-US" baseline="0" dirty="0"/>
              <a:t> a pointer creates a memory where is address is stored. But array name is just an alias to address of first element.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38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here out of </a:t>
            </a:r>
          </a:p>
          <a:p>
            <a:endParaRPr lang="en-US" baseline="0" dirty="0"/>
          </a:p>
          <a:p>
            <a:r>
              <a:rPr lang="en-US" baseline="0" dirty="0"/>
              <a:t>Int arr[] = { 1,2 3,4,5};</a:t>
            </a:r>
          </a:p>
          <a:p>
            <a:r>
              <a:rPr lang="en-US" baseline="0" dirty="0"/>
              <a:t>Cout &lt;&lt; arr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/>
              <a:t>Int *ptr;</a:t>
            </a:r>
          </a:p>
          <a:p>
            <a:r>
              <a:rPr lang="en-US" baseline="0" dirty="0"/>
              <a:t>Ptr = arr;</a:t>
            </a:r>
          </a:p>
          <a:p>
            <a:r>
              <a:rPr lang="en-US" baseline="0" dirty="0"/>
              <a:t>Cout &lt;&lt; ptr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/>
              <a:t>Cout &lt;&lt; &amp;ptr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endParaRPr lang="en-US" baseline="0" dirty="0"/>
          </a:p>
          <a:p>
            <a:r>
              <a:rPr lang="en-US" baseline="0" dirty="0"/>
              <a:t>Cout &lt;&lt; arr+2 &lt;&lt; end;</a:t>
            </a:r>
          </a:p>
          <a:p>
            <a:r>
              <a:rPr lang="en-US" baseline="0" dirty="0"/>
              <a:t>Cout &lt;&lt; ptr + 2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/>
              <a:t>Cout &lt;&lt; arr[2]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/>
              <a:t>Cout &lt;&lt; *(ptr + 2)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the previous</a:t>
            </a:r>
            <a:r>
              <a:rPr lang="en-US" baseline="0" dirty="0"/>
              <a:t> code to include </a:t>
            </a:r>
          </a:p>
          <a:p>
            <a:endParaRPr lang="en-US" baseline="0" dirty="0"/>
          </a:p>
          <a:p>
            <a:r>
              <a:rPr lang="en-US" baseline="0" dirty="0"/>
              <a:t>Ptr++</a:t>
            </a:r>
          </a:p>
          <a:p>
            <a:r>
              <a:rPr lang="en-US" baseline="0" dirty="0"/>
              <a:t>*ptr++</a:t>
            </a:r>
          </a:p>
          <a:p>
            <a:r>
              <a:rPr lang="en-US" baseline="0" dirty="0"/>
              <a:t>Ptr+5</a:t>
            </a:r>
          </a:p>
          <a:p>
            <a:r>
              <a:rPr lang="en-US" baseline="0" dirty="0"/>
              <a:t>Ptr+10</a:t>
            </a:r>
          </a:p>
          <a:p>
            <a:r>
              <a:rPr lang="en-US" baseline="0" dirty="0"/>
              <a:t>(*ptr)++;</a:t>
            </a:r>
          </a:p>
          <a:p>
            <a:r>
              <a:rPr lang="en-US" baseline="0" dirty="0"/>
              <a:t>Ptr—</a:t>
            </a:r>
          </a:p>
          <a:p>
            <a:r>
              <a:rPr lang="en-US" baseline="0" dirty="0"/>
              <a:t>--ptr</a:t>
            </a:r>
          </a:p>
          <a:p>
            <a:r>
              <a:rPr lang="en-US" baseline="0" dirty="0"/>
              <a:t>--*ptr</a:t>
            </a:r>
          </a:p>
          <a:p>
            <a:r>
              <a:rPr lang="en-US" baseline="0" dirty="0"/>
              <a:t>*ptr—</a:t>
            </a:r>
          </a:p>
          <a:p>
            <a:r>
              <a:rPr lang="en-US" baseline="0" dirty="0"/>
              <a:t>--(*ptr)</a:t>
            </a:r>
          </a:p>
          <a:p>
            <a:r>
              <a:rPr lang="en-US" baseline="0" dirty="0"/>
              <a:t>(Ptr+1) – (Ptr+5);</a:t>
            </a:r>
          </a:p>
          <a:p>
            <a:r>
              <a:rPr lang="en-US" baseline="0" dirty="0"/>
              <a:t>Arr+9 – arr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23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sure to use *(</a:t>
            </a:r>
            <a:r>
              <a:rPr lang="en-US" baseline="0" dirty="0" err="1"/>
              <a:t>arr+i</a:t>
            </a:r>
            <a:r>
              <a:rPr lang="en-US" baseline="0" dirty="0"/>
              <a:t>) and </a:t>
            </a:r>
            <a:r>
              <a:rPr lang="en-US" baseline="0" dirty="0" err="1"/>
              <a:t>arr</a:t>
            </a:r>
            <a:r>
              <a:rPr lang="en-US" baseline="0" dirty="0"/>
              <a:t>[</a:t>
            </a:r>
            <a:r>
              <a:rPr lang="en-US" baseline="0" dirty="0" err="1"/>
              <a:t>i</a:t>
            </a:r>
            <a:r>
              <a:rPr lang="en-US" baseline="0" dirty="0"/>
              <a:t>] both in your codes. And clearly explain the difference.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42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</a:t>
            </a:r>
            <a:r>
              <a:rPr lang="en-US" baseline="0" dirty="0"/>
              <a:t> array has more than 10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0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3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7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3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2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1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/>
          <a:lstStyle/>
          <a:p>
            <a:fld id="{C876AC4D-4ED3-9644-8C84-E54A9DEA34A2}" type="datetime4">
              <a:rPr lang="en-US" smtClean="0"/>
              <a:pPr/>
              <a:t>December 18,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0" y="5852160"/>
            <a:ext cx="358656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5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62" r:id="rId8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Kartik.mathur@codingblocks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Pointers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Address Of Operator</a:t>
            </a:r>
          </a:p>
          <a:p>
            <a:r>
              <a:rPr lang="en-IN" dirty="0"/>
              <a:t>Pointers</a:t>
            </a:r>
          </a:p>
          <a:p>
            <a:r>
              <a:rPr lang="en-IN" dirty="0"/>
              <a:t>Dereferencing Pointers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Lecture-6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Kartik Mathur</a:t>
            </a:r>
          </a:p>
        </p:txBody>
      </p:sp>
    </p:spTree>
    <p:extLst>
      <p:ext uri="{BB962C8B-B14F-4D97-AF65-F5344CB8AC3E}">
        <p14:creationId xmlns:p14="http://schemas.microsoft.com/office/powerpoint/2010/main" val="3979086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Operator (*)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/>
              <a:t>An interesting property of pointers is that they can be used to access the variable they point to directly. This is done by preceding the pointer name with the dereference operator (*). The operator itself can be read as "</a:t>
            </a:r>
            <a:r>
              <a:rPr lang="en-US" b="1" dirty="0"/>
              <a:t>value pointed to by</a:t>
            </a:r>
            <a:r>
              <a:rPr lang="en-US" dirty="0"/>
              <a:t>”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Therefore the value pointed by q in previous example can be accessed as </a:t>
            </a:r>
          </a:p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r = *q;</a:t>
            </a:r>
          </a:p>
          <a:p>
            <a:pPr marL="68580" indent="0">
              <a:buNone/>
            </a:pPr>
            <a:r>
              <a:rPr lang="en-US" dirty="0"/>
              <a:t>// or </a:t>
            </a:r>
          </a:p>
          <a:p>
            <a:pPr marL="68580" indent="0">
              <a:buNone/>
            </a:pPr>
            <a:r>
              <a:rPr lang="en-US" dirty="0"/>
              <a:t>cout &lt;&lt; *q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/>
              <a:t>// or</a:t>
            </a:r>
          </a:p>
          <a:p>
            <a:pPr marL="68580" indent="0">
              <a:buNone/>
            </a:pPr>
            <a:r>
              <a:rPr lang="en-US" dirty="0"/>
              <a:t>Int z = (*q) + 1;</a:t>
            </a:r>
          </a:p>
        </p:txBody>
      </p:sp>
    </p:spTree>
    <p:extLst>
      <p:ext uri="{BB962C8B-B14F-4D97-AF65-F5344CB8AC3E}">
        <p14:creationId xmlns:p14="http://schemas.microsoft.com/office/powerpoint/2010/main" val="388777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*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* in a declaration of variable or as a function argument -  is only signifying that this variable is meant to store an address.</a:t>
            </a:r>
          </a:p>
          <a:p>
            <a:r>
              <a:rPr lang="en-US" dirty="0"/>
              <a:t>Using * in an expression can mean two things </a:t>
            </a:r>
          </a:p>
          <a:p>
            <a:pPr lvl="1"/>
            <a:r>
              <a:rPr lang="en-US" dirty="0"/>
              <a:t>As binary operator - Multiplication</a:t>
            </a:r>
          </a:p>
          <a:p>
            <a:pPr lvl="1"/>
            <a:r>
              <a:rPr lang="en-US" dirty="0"/>
              <a:t>As unary operator – Dereferencing the address.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0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in pointers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pointer variable is assignable – it means that we can change the address which it is storing now.</a:t>
            </a:r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x = 10, y = 20;</a:t>
            </a:r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*ptr = &amp;x; // Now ptr is storing address of x</a:t>
            </a:r>
          </a:p>
          <a:p>
            <a:pPr marL="365760" lvl="1" indent="0">
              <a:buNone/>
            </a:pPr>
            <a:r>
              <a:rPr lang="en-US" dirty="0"/>
              <a:t>ptr = &amp;y; // Now ptr is storing address of y;</a:t>
            </a:r>
          </a:p>
          <a:p>
            <a:r>
              <a:rPr lang="en-US" dirty="0"/>
              <a:t>Assigning value which is being pointed at by the variable.</a:t>
            </a:r>
          </a:p>
          <a:p>
            <a:pPr marL="365760" lvl="1" indent="0">
              <a:buNone/>
            </a:pPr>
            <a:r>
              <a:rPr lang="en-US" dirty="0"/>
              <a:t>*ptr = 25; // This would change the value to which ptr is pointing to i.e. now y would become 25. </a:t>
            </a:r>
          </a:p>
        </p:txBody>
      </p:sp>
    </p:spTree>
    <p:extLst>
      <p:ext uri="{BB962C8B-B14F-4D97-AF65-F5344CB8AC3E}">
        <p14:creationId xmlns:p14="http://schemas.microsoft.com/office/powerpoint/2010/main" val="179280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in pointers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output of the following? : x is INT</a:t>
            </a:r>
          </a:p>
          <a:p>
            <a:pPr>
              <a:buNone/>
            </a:pPr>
            <a:r>
              <a:rPr lang="en-US" dirty="0"/>
              <a:t>		200	       100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r>
              <a:rPr lang="en-US" dirty="0"/>
              <a:t>           y                  x</a:t>
            </a:r>
          </a:p>
          <a:p>
            <a:pPr>
              <a:buNone/>
            </a:pPr>
            <a:r>
              <a:rPr lang="en-US" sz="1800" dirty="0"/>
              <a:t> x 						x+1</a:t>
            </a:r>
          </a:p>
          <a:p>
            <a:pPr>
              <a:buNone/>
            </a:pPr>
            <a:r>
              <a:rPr lang="en-US" sz="1800" dirty="0"/>
              <a:t>&amp;x					&amp;x+1</a:t>
            </a:r>
          </a:p>
          <a:p>
            <a:pPr>
              <a:buNone/>
            </a:pPr>
            <a:r>
              <a:rPr lang="en-US" sz="1800" dirty="0"/>
              <a:t>y 						 y+1		</a:t>
            </a:r>
          </a:p>
          <a:p>
            <a:pPr>
              <a:buNone/>
            </a:pPr>
            <a:r>
              <a:rPr lang="en-US" sz="1800" dirty="0"/>
              <a:t>&amp;y					*y+1</a:t>
            </a:r>
          </a:p>
          <a:p>
            <a:pPr>
              <a:buNone/>
            </a:pPr>
            <a:r>
              <a:rPr lang="en-US" sz="1800" dirty="0"/>
              <a:t>*(&amp;x)					*(&amp;y)</a:t>
            </a:r>
          </a:p>
          <a:p>
            <a:pPr>
              <a:buNone/>
            </a:pPr>
            <a:r>
              <a:rPr lang="en-US" sz="1800" dirty="0"/>
              <a:t>&amp;(*y)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79944" y="2264735"/>
            <a:ext cx="111641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352800" y="2264735"/>
            <a:ext cx="111641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1E7B84-890B-3F40-98E9-C0C3E7194E22}"/>
              </a:ext>
            </a:extLst>
          </p:cNvPr>
          <p:cNvSpPr txBox="1"/>
          <p:nvPr/>
        </p:nvSpPr>
        <p:spPr>
          <a:xfrm>
            <a:off x="4819135" y="2180526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Int *y = &amp; x</a:t>
            </a:r>
          </a:p>
        </p:txBody>
      </p:sp>
    </p:spTree>
    <p:extLst>
      <p:ext uri="{BB962C8B-B14F-4D97-AF65-F5344CB8AC3E}">
        <p14:creationId xmlns:p14="http://schemas.microsoft.com/office/powerpoint/2010/main" val="179280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21700" y="2864054"/>
            <a:ext cx="7177376" cy="571500"/>
          </a:xfrm>
        </p:spPr>
        <p:txBody>
          <a:bodyPr/>
          <a:lstStyle/>
          <a:p>
            <a:r>
              <a:rPr lang="en-US" dirty="0"/>
              <a:t>Lets write some code.</a:t>
            </a:r>
          </a:p>
        </p:txBody>
      </p:sp>
    </p:spTree>
    <p:extLst>
      <p:ext uri="{BB962C8B-B14F-4D97-AF65-F5344CB8AC3E}">
        <p14:creationId xmlns:p14="http://schemas.microsoft.com/office/powerpoint/2010/main" val="2560826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12621" y="3955435"/>
            <a:ext cx="7177376" cy="571500"/>
          </a:xfrm>
        </p:spPr>
        <p:txBody>
          <a:bodyPr/>
          <a:lstStyle/>
          <a:p>
            <a:r>
              <a:rPr lang="en-US" dirty="0"/>
              <a:t>We should never de-reference any garbage address 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So Always initialize your pointer with NULL.</a:t>
            </a:r>
          </a:p>
        </p:txBody>
      </p:sp>
    </p:spTree>
    <p:extLst>
      <p:ext uri="{BB962C8B-B14F-4D97-AF65-F5344CB8AC3E}">
        <p14:creationId xmlns:p14="http://schemas.microsoft.com/office/powerpoint/2010/main" val="144865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Pointer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Sometimes it is useful to make our pointers point to nothing. This is called a null pointer. We assign a pointer a null value by setting it to address 0:</a:t>
            </a:r>
          </a:p>
          <a:p>
            <a:pPr marL="68580" indent="0">
              <a:buNone/>
            </a:pPr>
            <a:r>
              <a:rPr lang="en-US" dirty="0"/>
              <a:t>double *p = 0;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Dereferencing Null pointer always gives segmentation fault.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December 18,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9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09902" y="2982042"/>
            <a:ext cx="7177376" cy="571500"/>
          </a:xfrm>
        </p:spPr>
        <p:txBody>
          <a:bodyPr/>
          <a:lstStyle/>
          <a:p>
            <a:r>
              <a:rPr lang="en-US" dirty="0"/>
              <a:t>Pointers and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pPr/>
              <a:t>December 18, 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90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609" y="3312405"/>
            <a:ext cx="7177376" cy="571500"/>
          </a:xfrm>
        </p:spPr>
        <p:txBody>
          <a:bodyPr/>
          <a:lstStyle/>
          <a:p>
            <a:r>
              <a:rPr lang="en-US" dirty="0"/>
              <a:t>Address are also passed by value to a function!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pPr/>
              <a:t>December 18, 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97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Pointers and arrays are intricately linked in the C language</a:t>
            </a:r>
          </a:p>
          <a:p>
            <a:r>
              <a:rPr lang="en-US" dirty="0"/>
              <a:t>An Array is actually a pointer that points to the first element of the array! Because the array variable is a pointer, you can dereference it, which returns array element 0:</a:t>
            </a:r>
          </a:p>
          <a:p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is same as *(a +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Note – An array name is just an alias to address of first element. There is no separate storage for the variable name. It behaves as a pointer but is not actually a pointer.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pPr/>
              <a:t>December 18, 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1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13948" y="2982041"/>
            <a:ext cx="7177376" cy="571500"/>
          </a:xfrm>
        </p:spPr>
        <p:txBody>
          <a:bodyPr/>
          <a:lstStyle/>
          <a:p>
            <a:r>
              <a:rPr lang="en-US" dirty="0"/>
              <a:t>Doubts ?</a:t>
            </a:r>
          </a:p>
        </p:txBody>
      </p:sp>
    </p:spTree>
    <p:extLst>
      <p:ext uri="{BB962C8B-B14F-4D97-AF65-F5344CB8AC3E}">
        <p14:creationId xmlns:p14="http://schemas.microsoft.com/office/powerpoint/2010/main" val="374034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some code!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December 18, 2018</a:t>
            </a:fld>
            <a:endParaRPr lang="en-US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tabLst/>
              <a:defRPr/>
            </a:pPr>
            <a:r>
              <a:rPr lang="en-US" sz="2400" dirty="0">
                <a:solidFill>
                  <a:schemeClr val="tx2"/>
                </a:solidFill>
              </a:rPr>
              <a:t>Write a function to update the value of an user input x?</a:t>
            </a:r>
          </a:p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tabLst/>
              <a:defRPr/>
            </a:pPr>
            <a:r>
              <a:rPr lang="en-US" sz="2400" dirty="0">
                <a:solidFill>
                  <a:schemeClr val="tx2"/>
                </a:solidFill>
              </a:rPr>
              <a:t>Write a function that print all the elements of an array and another function that reverse the elements of an array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368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Addition, Multiplication, Division of two addresses doesn’t make any sense.</a:t>
            </a:r>
          </a:p>
          <a:p>
            <a:r>
              <a:rPr lang="en-US" dirty="0"/>
              <a:t>Addition of an address by a constant integer value i.e. ptr +5 means address of cell which is 5 * sizeof(*ptr) away from ptr.</a:t>
            </a:r>
          </a:p>
          <a:p>
            <a:r>
              <a:rPr lang="en-US" dirty="0"/>
              <a:t>Similar for subtraction.</a:t>
            </a:r>
          </a:p>
          <a:p>
            <a:r>
              <a:rPr lang="en-US" dirty="0"/>
              <a:t>Again Multiplying/Dividing an address with some constant value doesn’t make any sense.</a:t>
            </a:r>
          </a:p>
          <a:p>
            <a:r>
              <a:rPr lang="en-US" dirty="0"/>
              <a:t>Subtracting two address of same type would give you number of elements between them.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December 18,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8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contd..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Lets look at few input/output examples to understand more clearly!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December 18,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62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3628" y="2572311"/>
            <a:ext cx="7186730" cy="1912615"/>
          </a:xfrm>
        </p:spPr>
        <p:txBody>
          <a:bodyPr/>
          <a:lstStyle/>
          <a:p>
            <a:r>
              <a:rPr lang="en-US" dirty="0"/>
              <a:t>So when you are passing an array to a function, you are actually passing the address of the first element.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December 18,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21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some problems.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of Array</a:t>
            </a:r>
          </a:p>
          <a:p>
            <a:r>
              <a:rPr lang="en-US" dirty="0"/>
              <a:t>Bubble Sort</a:t>
            </a:r>
          </a:p>
          <a:p>
            <a:r>
              <a:rPr lang="en-US" dirty="0"/>
              <a:t>Selection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pPr/>
              <a:t>December 18, 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71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086" y="3359601"/>
            <a:ext cx="7177376" cy="571500"/>
          </a:xfrm>
        </p:spPr>
        <p:txBody>
          <a:bodyPr/>
          <a:lstStyle/>
          <a:p>
            <a:r>
              <a:rPr lang="en-US" dirty="0"/>
              <a:t>void sumofarray(</a:t>
            </a:r>
            <a:r>
              <a:rPr lang="en-US" dirty="0" err="1"/>
              <a:t>int</a:t>
            </a:r>
            <a:r>
              <a:rPr lang="en-US" dirty="0"/>
              <a:t> arr[], </a:t>
            </a:r>
            <a:r>
              <a:rPr lang="en-US" dirty="0" err="1"/>
              <a:t>int</a:t>
            </a:r>
            <a:r>
              <a:rPr lang="en-US" dirty="0"/>
              <a:t> N) </a:t>
            </a:r>
            <a:br>
              <a:rPr lang="en-US" dirty="0"/>
            </a:br>
            <a:r>
              <a:rPr lang="en-US" dirty="0"/>
              <a:t>is same as</a:t>
            </a:r>
            <a:br>
              <a:rPr lang="en-US" dirty="0"/>
            </a:br>
            <a:r>
              <a:rPr lang="en-US" dirty="0"/>
              <a:t>void sumofarray(</a:t>
            </a:r>
            <a:r>
              <a:rPr lang="en-US" dirty="0" err="1"/>
              <a:t>int</a:t>
            </a:r>
            <a:r>
              <a:rPr lang="en-US" dirty="0"/>
              <a:t> *arr,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pPr/>
              <a:t>December 18, 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63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13489" y="3241613"/>
            <a:ext cx="7177376" cy="571500"/>
          </a:xfrm>
        </p:spPr>
        <p:txBody>
          <a:bodyPr/>
          <a:lstStyle/>
          <a:p>
            <a:r>
              <a:rPr lang="en-US" dirty="0"/>
              <a:t>What would happen if I change the call to </a:t>
            </a:r>
            <a:br>
              <a:rPr lang="en-US" dirty="0"/>
            </a:br>
            <a:r>
              <a:rPr lang="en-US" dirty="0"/>
              <a:t>cout &lt;&lt; sumofarray(arr+5, 10);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December 18,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</a:t>
            </a:r>
            <a:r>
              <a:rPr lang="en-US" dirty="0" err="1"/>
              <a:t>vs</a:t>
            </a:r>
            <a:r>
              <a:rPr lang="en-US" dirty="0"/>
              <a:t> Arrays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300" dirty="0"/>
              <a:t>the sizeof operator</a:t>
            </a:r>
          </a:p>
          <a:p>
            <a:pPr lvl="1"/>
            <a:r>
              <a:rPr lang="en-US" sz="1300" dirty="0" err="1"/>
              <a:t>sizeof</a:t>
            </a:r>
            <a:r>
              <a:rPr lang="en-US" sz="1300" dirty="0"/>
              <a:t>(array) returns the amount of memory used by all elements in array</a:t>
            </a:r>
          </a:p>
          <a:p>
            <a:pPr lvl="1"/>
            <a:r>
              <a:rPr lang="en-US" sz="1300" dirty="0"/>
              <a:t> </a:t>
            </a:r>
            <a:r>
              <a:rPr lang="en-US" sz="1300" dirty="0" err="1"/>
              <a:t>sizeof</a:t>
            </a:r>
            <a:r>
              <a:rPr lang="en-US" sz="1300" dirty="0"/>
              <a:t>(pointer) only returns the amount of memory used by the pointer variable itself</a:t>
            </a:r>
          </a:p>
          <a:p>
            <a:r>
              <a:rPr lang="en-US" sz="1300" dirty="0"/>
              <a:t>the &amp; operator</a:t>
            </a:r>
          </a:p>
          <a:p>
            <a:pPr lvl="1"/>
            <a:r>
              <a:rPr lang="en-US" sz="1300" dirty="0"/>
              <a:t>&amp;array is an alias for &amp;array[0] and returns the address of the first element in array</a:t>
            </a:r>
          </a:p>
          <a:p>
            <a:pPr lvl="1"/>
            <a:r>
              <a:rPr lang="en-US" sz="1300" dirty="0"/>
              <a:t>&amp;pointer returns the address of pointer</a:t>
            </a:r>
          </a:p>
          <a:p>
            <a:r>
              <a:rPr lang="en-US" sz="1300" dirty="0"/>
              <a:t>Pointer variable can be assigned a value whereas array variable cannot be.</a:t>
            </a:r>
          </a:p>
          <a:p>
            <a:pPr marL="365760" lvl="1" indent="0">
              <a:buNone/>
            </a:pPr>
            <a:r>
              <a:rPr lang="en-US" sz="1300" dirty="0" err="1"/>
              <a:t>int</a:t>
            </a:r>
            <a:r>
              <a:rPr lang="en-US" sz="1300" dirty="0"/>
              <a:t> a[10];</a:t>
            </a:r>
          </a:p>
          <a:p>
            <a:pPr marL="365760" lvl="1" indent="0">
              <a:buNone/>
            </a:pPr>
            <a:r>
              <a:rPr lang="en-US" sz="1300" dirty="0" err="1"/>
              <a:t>int</a:t>
            </a:r>
            <a:r>
              <a:rPr lang="en-US" sz="1300" dirty="0"/>
              <a:t> *p; </a:t>
            </a:r>
          </a:p>
          <a:p>
            <a:pPr marL="365760" lvl="1" indent="0">
              <a:buNone/>
            </a:pPr>
            <a:r>
              <a:rPr lang="en-US" sz="1300" dirty="0"/>
              <a:t>p=a; /*legal*/</a:t>
            </a:r>
          </a:p>
          <a:p>
            <a:pPr marL="365760" lvl="1" indent="0">
              <a:buNone/>
            </a:pPr>
            <a:r>
              <a:rPr lang="en-US" sz="1300" dirty="0"/>
              <a:t>a=p; /*illegal*/ </a:t>
            </a:r>
          </a:p>
          <a:p>
            <a:r>
              <a:rPr lang="en-US" sz="1300" dirty="0"/>
              <a:t>Arithmetic on pointer variable is allowed.</a:t>
            </a:r>
          </a:p>
          <a:p>
            <a:pPr marL="365760" lvl="1" indent="0">
              <a:buNone/>
            </a:pPr>
            <a:r>
              <a:rPr lang="en-US" sz="1300" dirty="0"/>
              <a:t>p++; /*Legal*/</a:t>
            </a:r>
          </a:p>
          <a:p>
            <a:pPr marL="365760" lvl="1" indent="0">
              <a:buNone/>
            </a:pPr>
            <a:r>
              <a:rPr lang="en-US" sz="1300" dirty="0"/>
              <a:t>a++; /*illegal*/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pPr/>
              <a:t>December 18, 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2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as return value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67378" y="2987312"/>
            <a:ext cx="7187512" cy="4390947"/>
          </a:xfrm>
        </p:spPr>
        <p:txBody>
          <a:bodyPr/>
          <a:lstStyle/>
          <a:p>
            <a:pPr marL="68580" indent="0">
              <a:buNone/>
            </a:pPr>
            <a:r>
              <a:rPr lang="en-US" dirty="0"/>
              <a:t>We should never return address of a local variable from a function.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December 18,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76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shade val="94000"/>
                <a:satMod val="114000"/>
                <a:lumMod val="9600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952010" y="5035138"/>
            <a:ext cx="2662513" cy="546265"/>
          </a:xfrm>
        </p:spPr>
        <p:txBody>
          <a:bodyPr>
            <a:noAutofit/>
          </a:bodyPr>
          <a:lstStyle/>
          <a:p>
            <a:pPr algn="ctr"/>
            <a:r>
              <a:rPr lang="en-IN" sz="1100" dirty="0"/>
              <a:t>Kartik Mathur</a:t>
            </a:r>
          </a:p>
          <a:p>
            <a:pPr algn="ctr"/>
            <a:r>
              <a:rPr lang="en-IN" sz="1100" dirty="0">
                <a:hlinkClick r:id="rId2"/>
              </a:rPr>
              <a:t>Kartik.mathur@codingblocks.com</a:t>
            </a:r>
            <a:endParaRPr lang="en-IN" sz="1100" dirty="0"/>
          </a:p>
          <a:p>
            <a:pPr algn="ctr"/>
            <a:r>
              <a:rPr lang="en-IN" sz="1100" dirty="0"/>
              <a:t>+91-9560196180</a:t>
            </a:r>
          </a:p>
        </p:txBody>
      </p:sp>
    </p:spTree>
    <p:extLst>
      <p:ext uri="{BB962C8B-B14F-4D97-AF65-F5344CB8AC3E}">
        <p14:creationId xmlns:p14="http://schemas.microsoft.com/office/powerpoint/2010/main" val="386264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6882" y="3070532"/>
            <a:ext cx="7177376" cy="571500"/>
          </a:xfrm>
        </p:spPr>
        <p:txBody>
          <a:bodyPr/>
          <a:lstStyle/>
          <a:p>
            <a:r>
              <a:rPr lang="en-US" dirty="0"/>
              <a:t>Initialization of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1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760" y="3029237"/>
            <a:ext cx="7177376" cy="571500"/>
          </a:xfrm>
        </p:spPr>
        <p:txBody>
          <a:bodyPr/>
          <a:lstStyle/>
          <a:p>
            <a:r>
              <a:rPr lang="en-US" dirty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270976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of Operator (&amp;)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43492" y="1294089"/>
            <a:ext cx="7187512" cy="4390947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/>
              <a:t>To get the address of a variable, we can use </a:t>
            </a:r>
            <a:r>
              <a:rPr lang="en-US" b="1" dirty="0"/>
              <a:t>the address-of operator (&amp;)</a:t>
            </a:r>
          </a:p>
          <a:p>
            <a:pPr marL="68580" indent="0">
              <a:buNone/>
            </a:pPr>
            <a:r>
              <a:rPr lang="en-US" sz="1500" dirty="0"/>
              <a:t>* Address is stored in hexadecimal format.</a:t>
            </a: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p = 5;</a:t>
            </a:r>
          </a:p>
          <a:p>
            <a:pPr marL="68580" indent="0">
              <a:buNone/>
            </a:pPr>
            <a:r>
              <a:rPr lang="en-US" dirty="0"/>
              <a:t>cout &lt;&lt; &amp;p &lt;&lt; </a:t>
            </a:r>
            <a:r>
              <a:rPr lang="en-US" dirty="0" err="1"/>
              <a:t>endl</a:t>
            </a:r>
            <a:r>
              <a:rPr lang="en-US" dirty="0"/>
              <a:t>; // It will print address of the variable;</a:t>
            </a:r>
          </a:p>
          <a:p>
            <a:pPr marL="68580" indent="0">
              <a:buNone/>
            </a:pPr>
            <a:r>
              <a:rPr lang="en-US" dirty="0"/>
              <a:t>-----------------------------</a:t>
            </a:r>
          </a:p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[3];</a:t>
            </a:r>
          </a:p>
          <a:p>
            <a:pPr marL="68580" indent="0">
              <a:buNone/>
            </a:pPr>
            <a:r>
              <a:rPr lang="en-US" dirty="0"/>
              <a:t>cout &lt;&lt; arr &lt;&lt; </a:t>
            </a:r>
            <a:r>
              <a:rPr lang="en-US" dirty="0" err="1"/>
              <a:t>endl</a:t>
            </a:r>
            <a:r>
              <a:rPr lang="en-US" dirty="0"/>
              <a:t>; // it will show you address of first element.</a:t>
            </a:r>
          </a:p>
          <a:p>
            <a:pPr marL="68580" indent="0">
              <a:buNone/>
            </a:pPr>
            <a:r>
              <a:rPr lang="en-US" dirty="0"/>
              <a:t>cout &lt;&lt; &amp;arr[0] &lt;&lt; </a:t>
            </a:r>
            <a:r>
              <a:rPr lang="en-US" dirty="0" err="1"/>
              <a:t>endl</a:t>
            </a:r>
            <a:r>
              <a:rPr lang="en-US" dirty="0"/>
              <a:t>; // same as above.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June 20, 2018</a:t>
            </a:r>
          </a:p>
        </p:txBody>
      </p:sp>
    </p:spTree>
    <p:extLst>
      <p:ext uri="{BB962C8B-B14F-4D97-AF65-F5344CB8AC3E}">
        <p14:creationId xmlns:p14="http://schemas.microsoft.com/office/powerpoint/2010/main" val="186225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of Operator (&amp;)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What will be the output?</a:t>
            </a:r>
          </a:p>
          <a:p>
            <a:pPr marL="68580" indent="0">
              <a:buNone/>
            </a:pPr>
            <a:r>
              <a:rPr lang="en-US" dirty="0"/>
              <a:t>char </a:t>
            </a:r>
            <a:r>
              <a:rPr lang="en-US" dirty="0" err="1"/>
              <a:t>ch</a:t>
            </a:r>
            <a:r>
              <a:rPr lang="en-US" dirty="0"/>
              <a:t> = ‘A’;</a:t>
            </a:r>
          </a:p>
          <a:p>
            <a:pPr marL="68580" indent="0">
              <a:buNone/>
            </a:pPr>
            <a:r>
              <a:rPr lang="en-US" dirty="0"/>
              <a:t>char *</a:t>
            </a:r>
            <a:r>
              <a:rPr lang="en-US" dirty="0" err="1"/>
              <a:t>xch</a:t>
            </a:r>
            <a:r>
              <a:rPr lang="en-US" dirty="0"/>
              <a:t> = &amp;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/>
              <a:t>cout &lt;&lt; &amp;</a:t>
            </a:r>
            <a:r>
              <a:rPr lang="en-US" dirty="0" err="1"/>
              <a:t>ch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/>
              <a:t>cout&lt;&lt;</a:t>
            </a:r>
            <a:r>
              <a:rPr lang="en-US" dirty="0" err="1"/>
              <a:t>xch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 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Here we need to fool the compiler !</a:t>
            </a:r>
          </a:p>
          <a:p>
            <a:pPr marL="68580" indent="0">
              <a:buFont typeface="Courier New" pitchFamily="49" charset="0"/>
              <a:buChar char="o"/>
            </a:pPr>
            <a:r>
              <a:rPr lang="en-US" dirty="0"/>
              <a:t> cout&lt;&lt;(void  *)&amp;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 marL="68580" indent="0">
              <a:buFont typeface="Courier New" pitchFamily="49" charset="0"/>
              <a:buChar char="o"/>
            </a:pPr>
            <a:r>
              <a:rPr lang="en-US" dirty="0"/>
              <a:t>cout&lt;&lt;(float*)</a:t>
            </a:r>
            <a:r>
              <a:rPr lang="en-US" dirty="0" err="1"/>
              <a:t>xch</a:t>
            </a:r>
            <a:r>
              <a:rPr lang="en-US" dirty="0"/>
              <a:t>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December 18,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5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pointers?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 are one of the most powerful and confusing aspects of the C/C++ language.</a:t>
            </a:r>
          </a:p>
          <a:p>
            <a:r>
              <a:rPr lang="en-US" dirty="0"/>
              <a:t>A pointer is a variable that holds the address of another variable. </a:t>
            </a:r>
          </a:p>
          <a:p>
            <a:r>
              <a:rPr lang="en-US" dirty="0"/>
              <a:t>To declare a pointer, we use an asterisk between the data type and the variable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pPr/>
              <a:t>December 18, 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4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pointer variable!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pnPtr</a:t>
            </a:r>
            <a:r>
              <a:rPr lang="en-US" dirty="0"/>
              <a:t>; // a pointer to an integer value</a:t>
            </a:r>
          </a:p>
          <a:p>
            <a:pPr marL="365760" lvl="1" indent="0">
              <a:buNone/>
            </a:pPr>
            <a:r>
              <a:rPr lang="en-US" dirty="0"/>
              <a:t>double *</a:t>
            </a:r>
            <a:r>
              <a:rPr lang="en-US" dirty="0" err="1"/>
              <a:t>pdPtr</a:t>
            </a:r>
            <a:r>
              <a:rPr lang="en-US" dirty="0"/>
              <a:t>; // a pointer to a double value</a:t>
            </a:r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* pnPtr2; // also valid syntax</a:t>
            </a:r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* pnPtr3; // also valid syntax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*pnptr1, *pnptr3 // Declaring Multiple pointers.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/>
              <a:t>Note – The space between the type and variable name.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December 18,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3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the pointer variable.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 variable when declared store some </a:t>
            </a:r>
            <a:r>
              <a:rPr lang="en-US" dirty="0" err="1"/>
              <a:t>arbit</a:t>
            </a:r>
            <a:r>
              <a:rPr lang="en-US" dirty="0"/>
              <a:t> collection of 1s and 0s. So we can say that they are pointing to some garbage address.</a:t>
            </a:r>
          </a:p>
          <a:p>
            <a:r>
              <a:rPr lang="en-US" dirty="0"/>
              <a:t>We can initialize the pointer variable to some valid address i.e. address of same type of valid memory.</a:t>
            </a:r>
          </a:p>
          <a:p>
            <a:r>
              <a:rPr lang="en-US" dirty="0"/>
              <a:t>Int x = 10; </a:t>
            </a:r>
            <a:r>
              <a:rPr lang="en-US" dirty="0" err="1"/>
              <a:t>int</a:t>
            </a:r>
            <a:r>
              <a:rPr lang="en-US" dirty="0"/>
              <a:t> *q= &amp;x;</a:t>
            </a:r>
          </a:p>
          <a:p>
            <a:r>
              <a:rPr lang="en-US" dirty="0"/>
              <a:t>We should never store address of a different type in the pointer variable.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December 18,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5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1">
      <a:dk1>
        <a:srgbClr val="EF5946"/>
      </a:dk1>
      <a:lt1>
        <a:srgbClr val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27299</TotalTime>
  <Words>1433</Words>
  <Application>Microsoft Macintosh PowerPoint</Application>
  <PresentationFormat>On-screen Show (4:3)</PresentationFormat>
  <Paragraphs>210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Courier New</vt:lpstr>
      <vt:lpstr>Wingdings 2</vt:lpstr>
      <vt:lpstr>1_CB FINAL</vt:lpstr>
      <vt:lpstr>Pointers</vt:lpstr>
      <vt:lpstr>Doubts ?</vt:lpstr>
      <vt:lpstr>Initialization of Array.</vt:lpstr>
      <vt:lpstr>Pointers</vt:lpstr>
      <vt:lpstr>Address of Operator (&amp;)</vt:lpstr>
      <vt:lpstr>Address of Operator (&amp;)</vt:lpstr>
      <vt:lpstr>What are pointers?</vt:lpstr>
      <vt:lpstr>Declaring a pointer variable!</vt:lpstr>
      <vt:lpstr>Initializing the pointer variable.</vt:lpstr>
      <vt:lpstr>Dereference Operator (*)</vt:lpstr>
      <vt:lpstr>So what is * ?</vt:lpstr>
      <vt:lpstr>Assignment in pointers</vt:lpstr>
      <vt:lpstr>Assignment in pointers</vt:lpstr>
      <vt:lpstr>Lets write some code.</vt:lpstr>
      <vt:lpstr>We should never de-reference any garbage address !  So Always initialize your pointer with NULL.</vt:lpstr>
      <vt:lpstr>Null Pointer</vt:lpstr>
      <vt:lpstr>Pointers and Functions</vt:lpstr>
      <vt:lpstr>Address are also passed by value to a function!</vt:lpstr>
      <vt:lpstr>Pointers and Arrays!</vt:lpstr>
      <vt:lpstr>Lets see some code!</vt:lpstr>
      <vt:lpstr>Pointer Arithmetic</vt:lpstr>
      <vt:lpstr>Pointer Arithmetic contd..</vt:lpstr>
      <vt:lpstr>So when you are passing an array to a function, you are actually passing the address of the first element.</vt:lpstr>
      <vt:lpstr>Lets see some problems.</vt:lpstr>
      <vt:lpstr>void sumofarray(int arr[], int N)  is same as void sumofarray(int *arr, int N)</vt:lpstr>
      <vt:lpstr>What would happen if I change the call to  cout &lt;&lt; sumofarray(arr+5, 10);</vt:lpstr>
      <vt:lpstr>Pointers vs Arrays</vt:lpstr>
      <vt:lpstr>Pointer as return value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Mathur</cp:lastModifiedBy>
  <cp:revision>118</cp:revision>
  <cp:lastPrinted>2016-02-22T05:49:27Z</cp:lastPrinted>
  <dcterms:created xsi:type="dcterms:W3CDTF">2015-05-01T09:25:45Z</dcterms:created>
  <dcterms:modified xsi:type="dcterms:W3CDTF">2018-12-19T17:49:09Z</dcterms:modified>
</cp:coreProperties>
</file>