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8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3" r:id="rId13"/>
    <p:sldId id="299" r:id="rId14"/>
    <p:sldId id="274" r:id="rId15"/>
    <p:sldId id="275" r:id="rId16"/>
    <p:sldId id="276" r:id="rId17"/>
    <p:sldId id="277" r:id="rId18"/>
    <p:sldId id="278" r:id="rId19"/>
    <p:sldId id="285" r:id="rId20"/>
    <p:sldId id="28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5082"/>
  </p:normalViewPr>
  <p:slideViewPr>
    <p:cSldViewPr>
      <p:cViewPr>
        <p:scale>
          <a:sx n="130" d="100"/>
          <a:sy n="130" d="100"/>
        </p:scale>
        <p:origin x="1376" y="-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5852" y="2712212"/>
            <a:ext cx="6432295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9159" y="1432001"/>
            <a:ext cx="7145680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350717"/>
            <a:ext cx="28168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0" dirty="0">
                <a:solidFill>
                  <a:srgbClr val="BC5C45"/>
                </a:solidFill>
                <a:latin typeface="Verdana"/>
                <a:cs typeface="Verdana"/>
              </a:rPr>
              <a:t>FUNDAMENTALS </a:t>
            </a:r>
            <a:r>
              <a:rPr sz="2500" spc="-310" dirty="0">
                <a:solidFill>
                  <a:srgbClr val="BC5C45"/>
                </a:solidFill>
                <a:latin typeface="Verdana"/>
                <a:cs typeface="Verdana"/>
              </a:rPr>
              <a:t>-</a:t>
            </a:r>
            <a:r>
              <a:rPr sz="2500" spc="-27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500" spc="-490" dirty="0">
                <a:solidFill>
                  <a:srgbClr val="BC5C45"/>
                </a:solidFill>
                <a:latin typeface="Verdana"/>
                <a:cs typeface="Verdana"/>
              </a:rPr>
              <a:t>I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842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35" dirty="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sz="1800" spc="-30" dirty="0">
                <a:solidFill>
                  <a:srgbClr val="424242"/>
                </a:solidFill>
                <a:latin typeface="Verdana"/>
                <a:cs typeface="Verdana"/>
              </a:rPr>
              <a:t>Fundamentals </a:t>
            </a:r>
            <a:r>
              <a:rPr sz="1800" spc="-80" dirty="0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sz="1800" spc="-3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24242"/>
                </a:solidFill>
                <a:latin typeface="Verdana"/>
                <a:cs typeface="Verdana"/>
              </a:rPr>
              <a:t>C++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2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553200" y="5748020"/>
            <a:ext cx="1383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>
                <a:latin typeface="Verdana"/>
                <a:cs typeface="Verdana"/>
              </a:rPr>
              <a:t>Kartik 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958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Primitive </a:t>
            </a:r>
            <a:r>
              <a:rPr spc="65" dirty="0"/>
              <a:t>Data</a:t>
            </a:r>
            <a:r>
              <a:rPr spc="-385" dirty="0"/>
              <a:t> </a:t>
            </a:r>
            <a:r>
              <a:rPr spc="-170" dirty="0"/>
              <a:t>Types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835023"/>
            <a:ext cx="482981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dirty="0">
                <a:latin typeface="Verdana"/>
                <a:cs typeface="Verdana"/>
              </a:rPr>
              <a:t>Boolean</a:t>
            </a:r>
            <a:r>
              <a:rPr sz="2400" spc="-41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40" dirty="0">
                <a:latin typeface="Verdana"/>
                <a:cs typeface="Verdana"/>
              </a:rPr>
              <a:t>bool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35" dirty="0">
                <a:latin typeface="Verdana"/>
                <a:cs typeface="Verdana"/>
              </a:rPr>
              <a:t>Character</a:t>
            </a:r>
            <a:r>
              <a:rPr sz="2400" spc="-43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35" dirty="0">
                <a:latin typeface="Verdana"/>
                <a:cs typeface="Verdana"/>
              </a:rPr>
              <a:t>char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85" dirty="0">
                <a:latin typeface="Verdana"/>
                <a:cs typeface="Verdana"/>
              </a:rPr>
              <a:t>Integer </a:t>
            </a:r>
            <a:r>
              <a:rPr sz="2400" spc="-325" dirty="0">
                <a:latin typeface="Verdana"/>
                <a:cs typeface="Verdana"/>
              </a:rPr>
              <a:t>–</a:t>
            </a:r>
            <a:r>
              <a:rPr sz="2400" spc="-6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int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0" dirty="0">
                <a:latin typeface="Verdana"/>
                <a:cs typeface="Verdana"/>
              </a:rPr>
              <a:t>Floating </a:t>
            </a:r>
            <a:r>
              <a:rPr sz="2400" spc="-55" dirty="0">
                <a:latin typeface="Verdana"/>
                <a:cs typeface="Verdana"/>
              </a:rPr>
              <a:t>Point</a:t>
            </a:r>
            <a:r>
              <a:rPr sz="2400" spc="-570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float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Double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Floating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Point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80" dirty="0">
                <a:latin typeface="Verdana"/>
                <a:cs typeface="Verdana"/>
              </a:rPr>
              <a:t>double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909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Data </a:t>
            </a:r>
            <a:r>
              <a:rPr dirty="0"/>
              <a:t>type</a:t>
            </a:r>
            <a:r>
              <a:rPr spc="-600" dirty="0"/>
              <a:t> </a:t>
            </a:r>
            <a:r>
              <a:rPr spc="-114" dirty="0"/>
              <a:t>modifiers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379210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Verdana"/>
                <a:cs typeface="Verdana"/>
              </a:rPr>
              <a:t>Several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types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can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modified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one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these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modifiers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signed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Verdana"/>
                <a:cs typeface="Verdana"/>
              </a:rPr>
              <a:t>unsigned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6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5" dirty="0">
                <a:latin typeface="Verdana"/>
                <a:cs typeface="Verdana"/>
              </a:rPr>
              <a:t>short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7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Verdana"/>
                <a:cs typeface="Verdana"/>
              </a:rPr>
              <a:t>long</a:t>
            </a:r>
            <a:endParaRPr lang="en-US" sz="2400" spc="-5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8503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Variables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01521"/>
            <a:ext cx="6929120" cy="422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229" dirty="0">
                <a:latin typeface="Verdana"/>
                <a:cs typeface="Verdana"/>
              </a:rPr>
              <a:t>C++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-105" dirty="0">
                <a:latin typeface="Verdana"/>
                <a:cs typeface="Verdana"/>
              </a:rPr>
              <a:t>strongly </a:t>
            </a:r>
            <a:r>
              <a:rPr sz="2200" spc="20" dirty="0">
                <a:latin typeface="Verdana"/>
                <a:cs typeface="Verdana"/>
              </a:rPr>
              <a:t>typed language,</a:t>
            </a:r>
            <a:r>
              <a:rPr sz="2200" spc="-52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so </a:t>
            </a:r>
            <a:r>
              <a:rPr sz="2200" spc="-50" dirty="0">
                <a:latin typeface="Verdana"/>
                <a:cs typeface="Verdana"/>
              </a:rPr>
              <a:t>every</a:t>
            </a:r>
            <a:endParaRPr sz="2200" dirty="0">
              <a:latin typeface="Verdana"/>
              <a:cs typeface="Verdana"/>
            </a:endParaRPr>
          </a:p>
          <a:p>
            <a:pPr marL="287020">
              <a:lnSpc>
                <a:spcPts val="2375"/>
              </a:lnSpc>
            </a:pPr>
            <a:r>
              <a:rPr sz="2200" spc="-15" dirty="0">
                <a:latin typeface="Verdana"/>
                <a:cs typeface="Verdana"/>
              </a:rPr>
              <a:t>variable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must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114" dirty="0">
                <a:latin typeface="Verdana"/>
                <a:cs typeface="Verdana"/>
              </a:rPr>
              <a:t>be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defined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before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using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55" dirty="0">
                <a:latin typeface="Verdana"/>
                <a:cs typeface="Verdana"/>
              </a:rPr>
              <a:t>it.</a:t>
            </a:r>
            <a:endParaRPr sz="2200" dirty="0">
              <a:latin typeface="Verdana"/>
              <a:cs typeface="Verdana"/>
            </a:endParaRPr>
          </a:p>
          <a:p>
            <a:pPr marL="287020" marR="760730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variablelist;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//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(eg.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int),  </a:t>
            </a:r>
            <a:r>
              <a:rPr sz="2200" dirty="0">
                <a:latin typeface="Verdana"/>
                <a:cs typeface="Verdana"/>
              </a:rPr>
              <a:t>varName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name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variable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95" dirty="0">
                <a:latin typeface="Verdana"/>
                <a:cs typeface="Verdana"/>
              </a:rPr>
              <a:t>e.g:</a:t>
            </a:r>
            <a:endParaRPr sz="22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spcBef>
                <a:spcPts val="10"/>
              </a:spcBef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000" spc="-105" dirty="0">
                <a:latin typeface="Verdana"/>
                <a:cs typeface="Verdana"/>
              </a:rPr>
              <a:t>int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85" dirty="0">
                <a:latin typeface="Verdana"/>
                <a:cs typeface="Verdana"/>
              </a:rPr>
              <a:t>sum;</a:t>
            </a:r>
            <a:endParaRPr sz="20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000" spc="30" dirty="0">
                <a:latin typeface="Verdana"/>
                <a:cs typeface="Verdana"/>
              </a:rPr>
              <a:t>char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ch;</a:t>
            </a:r>
            <a:endParaRPr sz="2000" dirty="0">
              <a:latin typeface="Verdana"/>
              <a:cs typeface="Verdana"/>
            </a:endParaRPr>
          </a:p>
          <a:p>
            <a:pPr marL="584200" indent="-274320">
              <a:lnSpc>
                <a:spcPts val="2395"/>
              </a:lnSpc>
              <a:buClr>
                <a:srgbClr val="BC5C45"/>
              </a:buClr>
              <a:buSzPct val="75000"/>
              <a:buAutoNum type="romanLcPeriod"/>
              <a:tabLst>
                <a:tab pos="584835" algn="l"/>
              </a:tabLst>
            </a:pPr>
            <a:r>
              <a:rPr sz="2000" spc="-15" dirty="0">
                <a:latin typeface="Verdana"/>
                <a:cs typeface="Verdana"/>
              </a:rPr>
              <a:t>float </a:t>
            </a:r>
            <a:r>
              <a:rPr sz="2000" spc="-5" dirty="0">
                <a:latin typeface="Verdana"/>
                <a:cs typeface="Verdana"/>
              </a:rPr>
              <a:t>a,</a:t>
            </a:r>
            <a:r>
              <a:rPr sz="2000" spc="-330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b;</a:t>
            </a:r>
            <a:endParaRPr sz="2000" dirty="0">
              <a:latin typeface="Verdana"/>
              <a:cs typeface="Verdana"/>
            </a:endParaRPr>
          </a:p>
          <a:p>
            <a:pPr marL="287020" marR="219710" indent="-274955">
              <a:lnSpc>
                <a:spcPct val="80100"/>
              </a:lnSpc>
              <a:spcBef>
                <a:spcPts val="52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35" dirty="0">
                <a:latin typeface="Verdana"/>
                <a:cs typeface="Verdana"/>
              </a:rPr>
              <a:t>Variables </a:t>
            </a:r>
            <a:r>
              <a:rPr sz="2200" spc="5" dirty="0">
                <a:latin typeface="Verdana"/>
                <a:cs typeface="Verdana"/>
              </a:rPr>
              <a:t>when </a:t>
            </a:r>
            <a:r>
              <a:rPr sz="2200" spc="-200" dirty="0">
                <a:latin typeface="Verdana"/>
                <a:cs typeface="Verdana"/>
              </a:rPr>
              <a:t>just </a:t>
            </a:r>
            <a:r>
              <a:rPr sz="2200" spc="55" dirty="0">
                <a:latin typeface="Verdana"/>
                <a:cs typeface="Verdana"/>
              </a:rPr>
              <a:t>declared </a:t>
            </a:r>
            <a:r>
              <a:rPr sz="2200" spc="40" dirty="0">
                <a:latin typeface="Verdana"/>
                <a:cs typeface="Verdana"/>
              </a:rPr>
              <a:t>have </a:t>
            </a:r>
            <a:r>
              <a:rPr sz="2200" spc="75" dirty="0">
                <a:latin typeface="Verdana"/>
                <a:cs typeface="Verdana"/>
              </a:rPr>
              <a:t>garbage 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until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they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are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assigned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for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first  </a:t>
            </a:r>
            <a:r>
              <a:rPr sz="2200" spc="-60" dirty="0">
                <a:latin typeface="Verdana"/>
                <a:cs typeface="Verdana"/>
              </a:rPr>
              <a:t>time</a:t>
            </a:r>
            <a:endParaRPr sz="2200" dirty="0">
              <a:latin typeface="Verdana"/>
              <a:cs typeface="Verdana"/>
            </a:endParaRPr>
          </a:p>
          <a:p>
            <a:pPr marL="287020" marR="5080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130" dirty="0">
                <a:latin typeface="Verdana"/>
                <a:cs typeface="Verdana"/>
              </a:rPr>
              <a:t>can </a:t>
            </a:r>
            <a:r>
              <a:rPr sz="2200" spc="-90" dirty="0">
                <a:latin typeface="Verdana"/>
                <a:cs typeface="Verdana"/>
              </a:rPr>
              <a:t>assign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10" dirty="0">
                <a:latin typeface="Verdana"/>
                <a:cs typeface="Verdana"/>
              </a:rPr>
              <a:t>specific </a:t>
            </a:r>
            <a:r>
              <a:rPr sz="2200" spc="-5" dirty="0">
                <a:latin typeface="Verdana"/>
                <a:cs typeface="Verdana"/>
              </a:rPr>
              <a:t>value </a:t>
            </a:r>
            <a:r>
              <a:rPr sz="2200" spc="-90" dirty="0">
                <a:latin typeface="Verdana"/>
                <a:cs typeface="Verdana"/>
              </a:rPr>
              <a:t>from </a:t>
            </a:r>
            <a:r>
              <a:rPr sz="2200" spc="-20" dirty="0">
                <a:latin typeface="Verdana"/>
                <a:cs typeface="Verdana"/>
              </a:rPr>
              <a:t>the  </a:t>
            </a:r>
            <a:r>
              <a:rPr sz="2200" spc="-70" dirty="0">
                <a:latin typeface="Verdana"/>
                <a:cs typeface="Verdana"/>
              </a:rPr>
              <a:t>moment </a:t>
            </a:r>
            <a:r>
              <a:rPr sz="2200" spc="-15" dirty="0">
                <a:latin typeface="Verdana"/>
                <a:cs typeface="Verdana"/>
              </a:rPr>
              <a:t>variable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30" dirty="0">
                <a:latin typeface="Verdana"/>
                <a:cs typeface="Verdana"/>
              </a:rPr>
              <a:t>declared, </a:t>
            </a:r>
            <a:r>
              <a:rPr sz="2200" spc="60" dirty="0">
                <a:latin typeface="Verdana"/>
                <a:cs typeface="Verdana"/>
              </a:rPr>
              <a:t>called </a:t>
            </a:r>
            <a:r>
              <a:rPr sz="2200" spc="-60" dirty="0">
                <a:latin typeface="Verdana"/>
                <a:cs typeface="Verdana"/>
              </a:rPr>
              <a:t>as  </a:t>
            </a:r>
            <a:r>
              <a:rPr sz="2200" spc="-80" dirty="0">
                <a:latin typeface="Verdana"/>
                <a:cs typeface="Verdana"/>
              </a:rPr>
              <a:t>initialization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-45" dirty="0">
                <a:latin typeface="Verdana"/>
                <a:cs typeface="Verdana"/>
              </a:rPr>
              <a:t>variable.[float </a:t>
            </a:r>
            <a:r>
              <a:rPr sz="2200" spc="125" dirty="0">
                <a:latin typeface="Verdana"/>
                <a:cs typeface="Verdana"/>
              </a:rPr>
              <a:t>b</a:t>
            </a:r>
            <a:r>
              <a:rPr sz="2200" spc="-420" dirty="0">
                <a:latin typeface="Verdana"/>
                <a:cs typeface="Verdana"/>
              </a:rPr>
              <a:t> </a:t>
            </a:r>
            <a:r>
              <a:rPr sz="2200" spc="-470" dirty="0">
                <a:latin typeface="Verdana"/>
                <a:cs typeface="Verdana"/>
              </a:rPr>
              <a:t>= </a:t>
            </a:r>
            <a:r>
              <a:rPr sz="2200" spc="-245" dirty="0">
                <a:latin typeface="Verdana"/>
                <a:cs typeface="Verdana"/>
              </a:rPr>
              <a:t>0.0;]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069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Basic </a:t>
            </a:r>
            <a:r>
              <a:rPr spc="-45" dirty="0"/>
              <a:t>Operators </a:t>
            </a:r>
            <a:r>
              <a:rPr spc="-160" dirty="0"/>
              <a:t>in </a:t>
            </a:r>
            <a:r>
              <a:rPr spc="265" dirty="0"/>
              <a:t>a</a:t>
            </a:r>
            <a:r>
              <a:rPr spc="-705" dirty="0"/>
              <a:t> </a:t>
            </a:r>
            <a:r>
              <a:rPr spc="-175" dirty="0"/>
              <a:t>Expression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68"/>
            <a:ext cx="6210300" cy="43065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30365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4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05" dirty="0">
                <a:latin typeface="Verdana"/>
                <a:cs typeface="Verdana"/>
              </a:rPr>
              <a:t>Unary	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355" dirty="0">
                <a:latin typeface="Verdana"/>
                <a:cs typeface="Verdana"/>
              </a:rPr>
              <a:t>+,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0" dirty="0">
                <a:latin typeface="Verdana"/>
                <a:cs typeface="Verdana"/>
              </a:rPr>
              <a:t>Arithmetic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355" dirty="0">
                <a:latin typeface="Verdana"/>
                <a:cs typeface="Verdana"/>
              </a:rPr>
              <a:t>+, </a:t>
            </a:r>
            <a:r>
              <a:rPr sz="2400" spc="-254" dirty="0">
                <a:latin typeface="Verdana"/>
                <a:cs typeface="Verdana"/>
              </a:rPr>
              <a:t>-, </a:t>
            </a:r>
            <a:r>
              <a:rPr sz="2400" spc="-125" dirty="0">
                <a:latin typeface="Verdana"/>
                <a:cs typeface="Verdana"/>
              </a:rPr>
              <a:t>/, </a:t>
            </a:r>
            <a:r>
              <a:rPr sz="2400" spc="-365" dirty="0">
                <a:latin typeface="Verdana"/>
                <a:cs typeface="Verdana"/>
              </a:rPr>
              <a:t>*, </a:t>
            </a:r>
            <a:r>
              <a:rPr sz="2400" spc="-725" dirty="0">
                <a:latin typeface="Verdana"/>
                <a:cs typeface="Verdana"/>
              </a:rPr>
              <a:t>%</a:t>
            </a:r>
            <a:r>
              <a:rPr sz="2400" spc="-63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1698625" algn="l"/>
                <a:tab pos="2282190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4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85" dirty="0">
                <a:latin typeface="Verdana"/>
                <a:cs typeface="Verdana"/>
              </a:rPr>
              <a:t>Brackets	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()	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Assignment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61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Relational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409" dirty="0">
                <a:latin typeface="Verdana"/>
                <a:cs typeface="Verdana"/>
              </a:rPr>
              <a:t>==, </a:t>
            </a:r>
            <a:r>
              <a:rPr sz="2400" spc="-330" dirty="0">
                <a:latin typeface="Verdana"/>
                <a:cs typeface="Verdana"/>
              </a:rPr>
              <a:t>!=, </a:t>
            </a:r>
            <a:r>
              <a:rPr sz="2400" spc="-360" dirty="0">
                <a:latin typeface="Verdana"/>
                <a:cs typeface="Verdana"/>
              </a:rPr>
              <a:t>&gt;, &lt;, </a:t>
            </a:r>
            <a:r>
              <a:rPr sz="2400" spc="-409" dirty="0">
                <a:latin typeface="Verdana"/>
                <a:cs typeface="Verdana"/>
              </a:rPr>
              <a:t>&gt;=,</a:t>
            </a:r>
            <a:r>
              <a:rPr sz="2400" spc="-400" dirty="0">
                <a:latin typeface="Verdana"/>
                <a:cs typeface="Verdana"/>
              </a:rPr>
              <a:t> </a:t>
            </a:r>
            <a:r>
              <a:rPr sz="2400" spc="-425" dirty="0">
                <a:latin typeface="Verdana"/>
                <a:cs typeface="Verdana"/>
              </a:rPr>
              <a:t>&lt;=]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20" dirty="0">
                <a:latin typeface="Verdana"/>
                <a:cs typeface="Verdana"/>
              </a:rPr>
              <a:t>Logical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Operators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&amp;&amp;,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275" dirty="0">
                <a:latin typeface="Verdana"/>
                <a:cs typeface="Verdana"/>
              </a:rPr>
              <a:t>||,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!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362585">
              <a:lnSpc>
                <a:spcPts val="2590"/>
              </a:lnSpc>
            </a:pPr>
            <a:r>
              <a:rPr sz="2400" spc="-240" dirty="0">
                <a:latin typeface="Verdana"/>
                <a:cs typeface="Verdana"/>
              </a:rPr>
              <a:t>PS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-315" dirty="0">
                <a:latin typeface="Verdana"/>
                <a:cs typeface="Verdana"/>
              </a:rPr>
              <a:t>1: </a:t>
            </a:r>
            <a:r>
              <a:rPr sz="2400" spc="-30" dirty="0">
                <a:latin typeface="Verdana"/>
                <a:cs typeface="Verdana"/>
              </a:rPr>
              <a:t>Relational </a:t>
            </a:r>
            <a:r>
              <a:rPr sz="2400" spc="-35" dirty="0">
                <a:latin typeface="Verdana"/>
                <a:cs typeface="Verdana"/>
              </a:rPr>
              <a:t>Operators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Logical  </a:t>
            </a:r>
            <a:r>
              <a:rPr sz="2400" spc="-35" dirty="0">
                <a:latin typeface="Verdana"/>
                <a:cs typeface="Verdana"/>
              </a:rPr>
              <a:t>Operators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always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Evaluate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2590"/>
              </a:lnSpc>
              <a:spcBef>
                <a:spcPts val="580"/>
              </a:spcBef>
            </a:pPr>
            <a:r>
              <a:rPr sz="2400" spc="-240" dirty="0">
                <a:latin typeface="Verdana"/>
                <a:cs typeface="Verdana"/>
              </a:rPr>
              <a:t>PS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315" dirty="0">
                <a:latin typeface="Verdana"/>
                <a:cs typeface="Verdana"/>
              </a:rPr>
              <a:t>2: </a:t>
            </a:r>
            <a:r>
              <a:rPr sz="2400" spc="-135" dirty="0">
                <a:latin typeface="Verdana"/>
                <a:cs typeface="Verdana"/>
              </a:rPr>
              <a:t>For </a:t>
            </a:r>
            <a:r>
              <a:rPr sz="2400" spc="25" dirty="0">
                <a:latin typeface="Verdana"/>
                <a:cs typeface="Verdana"/>
              </a:rPr>
              <a:t>logical </a:t>
            </a:r>
            <a:r>
              <a:rPr sz="2400" spc="-10" dirty="0">
                <a:latin typeface="Verdana"/>
                <a:cs typeface="Verdana"/>
              </a:rPr>
              <a:t>evaluation </a:t>
            </a:r>
            <a:r>
              <a:rPr sz="2400" spc="-5" dirty="0">
                <a:latin typeface="Verdana"/>
                <a:cs typeface="Verdana"/>
              </a:rPr>
              <a:t>any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non-zero 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4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true.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406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If</a:t>
            </a:r>
            <a:r>
              <a:rPr spc="-320" dirty="0"/>
              <a:t> </a:t>
            </a:r>
            <a:r>
              <a:rPr spc="-70" dirty="0"/>
              <a:t>Block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18589"/>
            <a:ext cx="4138929" cy="400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70" dirty="0">
                <a:latin typeface="Verdana"/>
                <a:cs typeface="Verdana"/>
              </a:rPr>
              <a:t>Single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185" dirty="0">
                <a:latin typeface="Verdana"/>
                <a:cs typeface="Verdana"/>
              </a:rPr>
              <a:t>If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70" dirty="0">
                <a:latin typeface="Verdana"/>
                <a:cs typeface="Verdana"/>
              </a:rPr>
              <a:t>if </a:t>
            </a:r>
            <a:r>
              <a:rPr sz="1400" spc="-10" dirty="0">
                <a:latin typeface="Verdana"/>
                <a:cs typeface="Verdana"/>
              </a:rPr>
              <a:t>(a </a:t>
            </a:r>
            <a:r>
              <a:rPr sz="1400" spc="-295" dirty="0">
                <a:latin typeface="Verdana"/>
                <a:cs typeface="Verdana"/>
              </a:rPr>
              <a:t>&gt; </a:t>
            </a:r>
            <a:r>
              <a:rPr sz="1400" spc="-120" dirty="0">
                <a:latin typeface="Verdana"/>
                <a:cs typeface="Verdana"/>
              </a:rPr>
              <a:t>10)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395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185" dirty="0">
                <a:latin typeface="Verdana"/>
                <a:cs typeface="Verdana"/>
              </a:rPr>
              <a:t>If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Else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155" dirty="0">
                <a:latin typeface="Verdana"/>
                <a:cs typeface="Verdana"/>
              </a:rPr>
              <a:t>If </a:t>
            </a:r>
            <a:r>
              <a:rPr sz="1400" spc="-114" dirty="0">
                <a:latin typeface="Verdana"/>
                <a:cs typeface="Verdana"/>
              </a:rPr>
              <a:t>(a&gt;10)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“World.”;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185" dirty="0">
                <a:latin typeface="Verdana"/>
                <a:cs typeface="Verdana"/>
              </a:rPr>
              <a:t>If </a:t>
            </a:r>
            <a:r>
              <a:rPr sz="1700" spc="-160" dirty="0">
                <a:latin typeface="Verdana"/>
                <a:cs typeface="Verdana"/>
              </a:rPr>
              <a:t>.. </a:t>
            </a:r>
            <a:r>
              <a:rPr sz="1700" spc="-105" dirty="0">
                <a:latin typeface="Verdana"/>
                <a:cs typeface="Verdana"/>
              </a:rPr>
              <a:t>Else </a:t>
            </a:r>
            <a:r>
              <a:rPr sz="1700" spc="-185" dirty="0">
                <a:latin typeface="Verdana"/>
                <a:cs typeface="Verdana"/>
              </a:rPr>
              <a:t>If </a:t>
            </a:r>
            <a:r>
              <a:rPr sz="1700" spc="-160" dirty="0">
                <a:latin typeface="Verdana"/>
                <a:cs typeface="Verdana"/>
              </a:rPr>
              <a:t>..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Else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155" dirty="0">
                <a:latin typeface="Verdana"/>
                <a:cs typeface="Verdana"/>
              </a:rPr>
              <a:t>If </a:t>
            </a:r>
            <a:r>
              <a:rPr sz="1400" spc="-110" dirty="0">
                <a:latin typeface="Verdana"/>
                <a:cs typeface="Verdana"/>
              </a:rPr>
              <a:t>(a&gt;10 </a:t>
            </a:r>
            <a:r>
              <a:rPr sz="1400" spc="45" dirty="0">
                <a:latin typeface="Verdana"/>
                <a:cs typeface="Verdana"/>
              </a:rPr>
              <a:t>&amp;&amp;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&lt;20)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8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858519" marR="1310640" indent="-27432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if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&gt;20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&amp;&amp;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&lt;30)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  </a:t>
            </a: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 </a:t>
            </a:r>
            <a:r>
              <a:rPr sz="1400" spc="-15" dirty="0">
                <a:latin typeface="Verdana"/>
                <a:cs typeface="Verdana"/>
              </a:rPr>
              <a:t>“Hello</a:t>
            </a:r>
            <a:r>
              <a:rPr sz="1400" spc="-37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World!”;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“Welcome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Coding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Blocks”;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96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While</a:t>
            </a:r>
            <a:r>
              <a:rPr spc="-320" dirty="0"/>
              <a:t> </a:t>
            </a:r>
            <a:r>
              <a:rPr spc="40" dirty="0"/>
              <a:t>block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369951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80" dirty="0">
                <a:latin typeface="Verdana"/>
                <a:cs typeface="Verdana"/>
              </a:rPr>
              <a:t>while( </a:t>
            </a:r>
            <a:r>
              <a:rPr sz="2400" i="1" spc="5" dirty="0">
                <a:latin typeface="Verdana"/>
                <a:cs typeface="Verdana"/>
              </a:rPr>
              <a:t>condition </a:t>
            </a:r>
            <a:r>
              <a:rPr sz="2400" i="1" spc="-254" dirty="0">
                <a:latin typeface="Verdana"/>
                <a:cs typeface="Verdana"/>
              </a:rPr>
              <a:t>is </a:t>
            </a:r>
            <a:r>
              <a:rPr sz="2400" i="1" spc="-90" dirty="0">
                <a:latin typeface="Verdana"/>
                <a:cs typeface="Verdana"/>
              </a:rPr>
              <a:t>true </a:t>
            </a:r>
            <a:r>
              <a:rPr sz="2400" spc="-204" dirty="0">
                <a:latin typeface="Verdana"/>
                <a:cs typeface="Verdana"/>
              </a:rPr>
              <a:t>)</a:t>
            </a:r>
            <a:r>
              <a:rPr sz="2400" spc="-565" dirty="0">
                <a:latin typeface="Verdana"/>
                <a:cs typeface="Verdana"/>
              </a:rPr>
              <a:t> </a:t>
            </a:r>
            <a:r>
              <a:rPr sz="2400" spc="-680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40" dirty="0">
                <a:latin typeface="Verdana"/>
                <a:cs typeface="Verdana"/>
              </a:rPr>
              <a:t>//do </a:t>
            </a:r>
            <a:r>
              <a:rPr sz="2400" spc="-45" dirty="0">
                <a:latin typeface="Verdana"/>
                <a:cs typeface="Verdana"/>
              </a:rPr>
              <a:t>some</a:t>
            </a:r>
            <a:r>
              <a:rPr sz="2400" spc="-40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stuff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50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Lets </a:t>
            </a:r>
            <a:r>
              <a:rPr spc="-5" dirty="0"/>
              <a:t>convert </a:t>
            </a:r>
            <a:r>
              <a:rPr spc="-50" dirty="0"/>
              <a:t>some</a:t>
            </a:r>
            <a:r>
              <a:rPr spc="-615" dirty="0"/>
              <a:t> </a:t>
            </a:r>
            <a:r>
              <a:rPr spc="30" dirty="0"/>
              <a:t>pseudocodes!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5815330" cy="37572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0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P,R,T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calculate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65" dirty="0">
                <a:latin typeface="Verdana"/>
                <a:cs typeface="Verdana"/>
              </a:rPr>
              <a:t>SI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Verdana"/>
                <a:cs typeface="Verdana"/>
              </a:rPr>
              <a:t>Find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largest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85" dirty="0">
                <a:latin typeface="Verdana"/>
                <a:cs typeface="Verdana"/>
              </a:rPr>
              <a:t>Check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Write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program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following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Verdana"/>
                <a:cs typeface="Verdana"/>
              </a:rPr>
              <a:t>pattern</a:t>
            </a:r>
            <a:endParaRPr sz="24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0"/>
              </a:spcBef>
            </a:pPr>
            <a:r>
              <a:rPr sz="2200" spc="-185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2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4 5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6</a:t>
            </a:r>
            <a:endParaRPr sz="220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7 8 9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10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357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Re</a:t>
            </a:r>
            <a:r>
              <a:rPr spc="95" dirty="0"/>
              <a:t>c</a:t>
            </a:r>
            <a:r>
              <a:rPr spc="220" dirty="0"/>
              <a:t>ap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621780" cy="424218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45" dirty="0">
                <a:latin typeface="Verdana"/>
                <a:cs typeface="Verdana"/>
              </a:rPr>
              <a:t>Program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Always</a:t>
            </a:r>
            <a:r>
              <a:rPr sz="2400" spc="-170" dirty="0">
                <a:latin typeface="Verdana"/>
                <a:cs typeface="Verdana"/>
              </a:rPr>
              <a:t> starts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main()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85" dirty="0">
                <a:latin typeface="Verdana"/>
                <a:cs typeface="Verdana"/>
              </a:rPr>
              <a:t>{ } </a:t>
            </a:r>
            <a:r>
              <a:rPr sz="2400" spc="10" dirty="0">
                <a:latin typeface="Verdana"/>
                <a:cs typeface="Verdana"/>
              </a:rPr>
              <a:t>are </a:t>
            </a:r>
            <a:r>
              <a:rPr sz="2400" spc="-25" dirty="0">
                <a:latin typeface="Verdana"/>
                <a:cs typeface="Verdana"/>
              </a:rPr>
              <a:t>used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15" dirty="0">
                <a:latin typeface="Verdana"/>
                <a:cs typeface="Verdana"/>
              </a:rPr>
              <a:t>enclose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25" dirty="0">
                <a:latin typeface="Verdana"/>
                <a:cs typeface="Verdana"/>
              </a:rPr>
              <a:t>block </a:t>
            </a:r>
            <a:r>
              <a:rPr sz="2400" spc="-60" dirty="0">
                <a:latin typeface="Verdana"/>
                <a:cs typeface="Verdana"/>
              </a:rPr>
              <a:t>(function,  </a:t>
            </a:r>
            <a:r>
              <a:rPr sz="2400" spc="-270" dirty="0">
                <a:latin typeface="Verdana"/>
                <a:cs typeface="Verdana"/>
              </a:rPr>
              <a:t>if, </a:t>
            </a:r>
            <a:r>
              <a:rPr sz="2400" spc="-50" dirty="0">
                <a:latin typeface="Verdana"/>
                <a:cs typeface="Verdana"/>
              </a:rPr>
              <a:t>while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etc.).</a:t>
            </a:r>
            <a:endParaRPr sz="2400" dirty="0">
              <a:latin typeface="Verdana"/>
              <a:cs typeface="Verdana"/>
            </a:endParaRPr>
          </a:p>
          <a:p>
            <a:pPr marL="287020" marR="93345" indent="-274955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45" dirty="0">
                <a:latin typeface="Verdana"/>
                <a:cs typeface="Verdana"/>
              </a:rPr>
              <a:t>C++ </a:t>
            </a:r>
            <a:r>
              <a:rPr sz="2400" spc="-10" dirty="0">
                <a:latin typeface="Verdana"/>
                <a:cs typeface="Verdana"/>
              </a:rPr>
              <a:t>Compiler </a:t>
            </a:r>
            <a:r>
              <a:rPr sz="2400" spc="-114" dirty="0">
                <a:latin typeface="Verdana"/>
                <a:cs typeface="Verdana"/>
              </a:rPr>
              <a:t>Ignores </a:t>
            </a:r>
            <a:r>
              <a:rPr sz="2400" spc="25" dirty="0">
                <a:latin typeface="Verdana"/>
                <a:cs typeface="Verdana"/>
              </a:rPr>
              <a:t>whitespace </a:t>
            </a:r>
            <a:r>
              <a:rPr sz="2400" spc="-495" dirty="0">
                <a:latin typeface="Verdana"/>
                <a:cs typeface="Verdana"/>
              </a:rPr>
              <a:t>(s</a:t>
            </a:r>
            <a:r>
              <a:rPr lang="en-US" sz="2400" spc="-495" dirty="0">
                <a:latin typeface="Verdana"/>
                <a:cs typeface="Verdana"/>
              </a:rPr>
              <a:t> </a:t>
            </a:r>
            <a:r>
              <a:rPr sz="2400" spc="-495" dirty="0">
                <a:latin typeface="Verdana"/>
                <a:cs typeface="Verdana"/>
              </a:rPr>
              <a:t>p</a:t>
            </a:r>
            <a:r>
              <a:rPr lang="en-US" sz="2400" spc="-495" dirty="0">
                <a:latin typeface="Verdana"/>
                <a:cs typeface="Verdana"/>
              </a:rPr>
              <a:t> </a:t>
            </a:r>
            <a:r>
              <a:rPr sz="2400" spc="-495">
                <a:latin typeface="Verdana"/>
                <a:cs typeface="Verdana"/>
              </a:rPr>
              <a:t>a</a:t>
            </a:r>
            <a:r>
              <a:rPr lang="en-US" sz="2400" spc="-495">
                <a:latin typeface="Verdana"/>
                <a:cs typeface="Verdana"/>
              </a:rPr>
              <a:t> </a:t>
            </a:r>
            <a:r>
              <a:rPr sz="2400" spc="-495">
                <a:latin typeface="Verdana"/>
                <a:cs typeface="Verdana"/>
              </a:rPr>
              <a:t>c</a:t>
            </a:r>
            <a:r>
              <a:rPr lang="en-US" sz="2400" spc="-495">
                <a:latin typeface="Verdana"/>
                <a:cs typeface="Verdana"/>
              </a:rPr>
              <a:t> </a:t>
            </a:r>
            <a:r>
              <a:rPr sz="2400" spc="-495">
                <a:latin typeface="Verdana"/>
                <a:cs typeface="Verdana"/>
              </a:rPr>
              <a:t>e</a:t>
            </a:r>
            <a:r>
              <a:rPr sz="2400" spc="-495" dirty="0">
                <a:latin typeface="Verdana"/>
                <a:cs typeface="Verdana"/>
              </a:rPr>
              <a:t>,  </a:t>
            </a:r>
            <a:r>
              <a:rPr sz="2400" spc="20" dirty="0">
                <a:latin typeface="Verdana"/>
                <a:cs typeface="Verdana"/>
              </a:rPr>
              <a:t>carriage </a:t>
            </a:r>
            <a:r>
              <a:rPr sz="2400" spc="-160" dirty="0">
                <a:latin typeface="Verdana"/>
                <a:cs typeface="Verdana"/>
              </a:rPr>
              <a:t>returns, </a:t>
            </a:r>
            <a:r>
              <a:rPr sz="2400" spc="-50" dirty="0">
                <a:latin typeface="Verdana"/>
                <a:cs typeface="Verdana"/>
              </a:rPr>
              <a:t>linefeeds, </a:t>
            </a:r>
            <a:r>
              <a:rPr sz="2400" spc="-70" dirty="0">
                <a:latin typeface="Verdana"/>
                <a:cs typeface="Verdana"/>
              </a:rPr>
              <a:t>tabs, </a:t>
            </a:r>
            <a:r>
              <a:rPr sz="2400" spc="-35" dirty="0">
                <a:latin typeface="Verdana"/>
                <a:cs typeface="Verdana"/>
              </a:rPr>
              <a:t>vertical  </a:t>
            </a:r>
            <a:r>
              <a:rPr sz="2400" spc="-65" dirty="0">
                <a:latin typeface="Verdana"/>
                <a:cs typeface="Verdana"/>
              </a:rPr>
              <a:t>tabs,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etc.)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0" dirty="0">
                <a:latin typeface="Verdana"/>
                <a:cs typeface="Verdana"/>
              </a:rPr>
              <a:t>Output</a:t>
            </a:r>
            <a:r>
              <a:rPr sz="2400" spc="-64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using </a:t>
            </a:r>
            <a:r>
              <a:rPr sz="2400" spc="55" dirty="0">
                <a:latin typeface="Verdana"/>
                <a:cs typeface="Verdana"/>
              </a:rPr>
              <a:t>cout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20" dirty="0">
                <a:latin typeface="Verdana"/>
                <a:cs typeface="Verdana"/>
              </a:rPr>
              <a:t>Input </a:t>
            </a: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cin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20" dirty="0">
                <a:latin typeface="Verdana"/>
                <a:cs typeface="Verdana"/>
              </a:rPr>
              <a:t>Header</a:t>
            </a:r>
            <a:r>
              <a:rPr sz="2400" spc="-53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Files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Verdana"/>
                <a:cs typeface="Verdana"/>
              </a:rPr>
              <a:t>Comments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(//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&amp;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/*…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*/)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15" dirty="0"/>
              <a:t>to</a:t>
            </a:r>
            <a:r>
              <a:rPr spc="-365" dirty="0"/>
              <a:t> </a:t>
            </a:r>
            <a:r>
              <a:rPr spc="-155" dirty="0"/>
              <a:t>try?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509384" cy="41814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3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0" dirty="0">
                <a:latin typeface="Verdana"/>
                <a:cs typeface="Verdana"/>
              </a:rPr>
              <a:t>Given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0" dirty="0">
                <a:latin typeface="Verdana"/>
                <a:cs typeface="Verdana"/>
              </a:rPr>
              <a:t>list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N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40" dirty="0">
                <a:latin typeface="Verdana"/>
                <a:cs typeface="Verdana"/>
              </a:rPr>
              <a:t>find </a:t>
            </a:r>
            <a:r>
              <a:rPr sz="2400" spc="-5" dirty="0">
                <a:latin typeface="Verdana"/>
                <a:cs typeface="Verdana"/>
              </a:rPr>
              <a:t>mean,  </a:t>
            </a:r>
            <a:r>
              <a:rPr sz="2400" spc="-80" dirty="0">
                <a:latin typeface="Verdana"/>
                <a:cs typeface="Verdana"/>
              </a:rPr>
              <a:t>maximum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minimum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value.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would 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first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list.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Verdana"/>
                <a:cs typeface="Verdana"/>
              </a:rPr>
              <a:t>Print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between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below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ourier New"/>
                <a:cs typeface="Courier New"/>
              </a:rPr>
              <a:t>1</a:t>
            </a:r>
          </a:p>
          <a:p>
            <a:pPr marR="4466590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232</a:t>
            </a:r>
            <a:endParaRPr sz="2400" dirty="0">
              <a:latin typeface="Courier New"/>
              <a:cs typeface="Courier New"/>
            </a:endParaRPr>
          </a:p>
          <a:p>
            <a:pPr marR="4466590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34543</a:t>
            </a:r>
            <a:endParaRPr sz="2400" dirty="0">
              <a:latin typeface="Courier New"/>
              <a:cs typeface="Courier New"/>
            </a:endParaRPr>
          </a:p>
          <a:p>
            <a:pPr marR="4461510" algn="ctr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4567654</a:t>
            </a:r>
          </a:p>
          <a:p>
            <a:pPr marR="4464050" algn="ct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567898765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186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Programming </a:t>
            </a:r>
            <a:r>
              <a:rPr spc="-50" dirty="0"/>
              <a:t>Fundamentals </a:t>
            </a:r>
            <a:r>
              <a:rPr spc="-390" dirty="0"/>
              <a:t>-</a:t>
            </a:r>
            <a:r>
              <a:rPr spc="-680" dirty="0"/>
              <a:t> </a:t>
            </a:r>
            <a:r>
              <a:rPr spc="-260" dirty="0"/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277749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5" dirty="0">
                <a:latin typeface="Verdana"/>
                <a:cs typeface="Verdana"/>
              </a:rPr>
              <a:t>Operators/loops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0" dirty="0">
                <a:latin typeface="Verdana"/>
                <a:cs typeface="Verdana"/>
              </a:rPr>
              <a:t>Continue,</a:t>
            </a:r>
            <a:r>
              <a:rPr sz="2400" spc="-570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b</a:t>
            </a:r>
            <a:r>
              <a:rPr lang="en-US" sz="2400" spc="-535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r</a:t>
            </a:r>
            <a:r>
              <a:rPr lang="en-US" sz="2400" spc="-535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e</a:t>
            </a:r>
            <a:r>
              <a:rPr lang="en-US" sz="2400" spc="-535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a</a:t>
            </a:r>
            <a:r>
              <a:rPr lang="en-US" sz="2400" spc="-535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k</a:t>
            </a:r>
            <a:r>
              <a:rPr lang="en-US" sz="2400" spc="-535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;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Verdana"/>
                <a:cs typeface="Verdana"/>
              </a:rPr>
              <a:t>Arrays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532880" cy="336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Write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pseudo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70" dirty="0">
                <a:latin typeface="Verdana"/>
                <a:cs typeface="Verdana"/>
              </a:rPr>
              <a:t>code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following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0101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10101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4329"/>
            <a:ext cx="22656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 </a:t>
            </a:r>
            <a:r>
              <a:rPr sz="3200" dirty="0">
                <a:solidFill>
                  <a:srgbClr val="BC5C45"/>
                </a:solidFill>
                <a:latin typeface="Verdana"/>
                <a:cs typeface="Verdana"/>
              </a:rPr>
              <a:t>You</a:t>
            </a:r>
            <a:r>
              <a:rPr sz="3200" spc="-4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315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051" y="3194126"/>
            <a:ext cx="4505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Binary </a:t>
            </a:r>
            <a:r>
              <a:rPr spc="-45" dirty="0"/>
              <a:t>Number</a:t>
            </a:r>
            <a:r>
              <a:rPr spc="-380" dirty="0"/>
              <a:t> </a:t>
            </a:r>
            <a:r>
              <a:rPr spc="-235" dirty="0"/>
              <a:t>System!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926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How </a:t>
            </a:r>
            <a:r>
              <a:rPr spc="-335" dirty="0"/>
              <a:t>is </a:t>
            </a:r>
            <a:r>
              <a:rPr spc="135" dirty="0"/>
              <a:t>data</a:t>
            </a:r>
            <a:r>
              <a:rPr spc="-455" dirty="0"/>
              <a:t> </a:t>
            </a:r>
            <a:r>
              <a:rPr spc="-50" dirty="0"/>
              <a:t>stored?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89165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Verdana"/>
                <a:cs typeface="Verdana"/>
              </a:rPr>
              <a:t>Whole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/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Positive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Integers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25" dirty="0">
                <a:latin typeface="Verdana"/>
                <a:cs typeface="Verdana"/>
              </a:rPr>
              <a:t>–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Binary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ts val="2730"/>
              </a:lnSpc>
            </a:pPr>
            <a:r>
              <a:rPr sz="2400" spc="-65" dirty="0">
                <a:latin typeface="Verdana"/>
                <a:cs typeface="Verdana"/>
              </a:rPr>
              <a:t>Equivalent. </a:t>
            </a:r>
            <a:r>
              <a:rPr sz="2400" spc="-195" dirty="0">
                <a:latin typeface="Verdana"/>
                <a:cs typeface="Verdana"/>
              </a:rPr>
              <a:t>E.g: </a:t>
            </a:r>
            <a:r>
              <a:rPr sz="2400" spc="-200" dirty="0">
                <a:latin typeface="Verdana"/>
                <a:cs typeface="Verdana"/>
              </a:rPr>
              <a:t>23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Verdana"/>
                <a:cs typeface="Verdana"/>
              </a:rPr>
              <a:t>10111</a:t>
            </a:r>
            <a:endParaRPr sz="2400">
              <a:latin typeface="Verdana"/>
              <a:cs typeface="Verdana"/>
            </a:endParaRPr>
          </a:p>
          <a:p>
            <a:pPr marL="287020" marR="179705" indent="-274955">
              <a:lnSpc>
                <a:spcPts val="2580"/>
              </a:lnSpc>
              <a:spcBef>
                <a:spcPts val="63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latin typeface="Verdana"/>
                <a:cs typeface="Verdana"/>
              </a:rPr>
              <a:t>Characters</a:t>
            </a:r>
            <a:r>
              <a:rPr sz="2400" b="1" spc="-165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Binary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Equivalent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their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305" dirty="0">
                <a:latin typeface="Verdana"/>
                <a:cs typeface="Verdana"/>
              </a:rPr>
              <a:t>ASCII  </a:t>
            </a:r>
            <a:r>
              <a:rPr sz="2400" spc="-60" dirty="0">
                <a:latin typeface="Verdana"/>
                <a:cs typeface="Verdana"/>
              </a:rPr>
              <a:t>Values. </a:t>
            </a:r>
            <a:r>
              <a:rPr sz="2400" spc="-195" dirty="0">
                <a:latin typeface="Verdana"/>
                <a:cs typeface="Verdana"/>
              </a:rPr>
              <a:t>E.g: </a:t>
            </a:r>
            <a:r>
              <a:rPr sz="2400" spc="170" dirty="0">
                <a:latin typeface="Verdana"/>
                <a:cs typeface="Verdana"/>
              </a:rPr>
              <a:t>‘A’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Verdana"/>
                <a:cs typeface="Verdana"/>
              </a:rPr>
              <a:t>65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Verdana"/>
                <a:cs typeface="Verdana"/>
              </a:rPr>
              <a:t>1000001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  <a:spcBef>
                <a:spcPts val="27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b="1" spc="-165" dirty="0">
                <a:latin typeface="Verdana"/>
                <a:cs typeface="Verdana"/>
              </a:rPr>
              <a:t>Negative </a:t>
            </a:r>
            <a:r>
              <a:rPr sz="2400" b="1" spc="-254" dirty="0">
                <a:latin typeface="Verdana"/>
                <a:cs typeface="Verdana"/>
              </a:rPr>
              <a:t>Numbers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110" dirty="0">
                <a:latin typeface="Verdana"/>
                <a:cs typeface="Verdana"/>
              </a:rPr>
              <a:t>2’s </a:t>
            </a:r>
            <a:r>
              <a:rPr sz="2400" spc="25" dirty="0">
                <a:latin typeface="Verdana"/>
                <a:cs typeface="Verdana"/>
              </a:rPr>
              <a:t>complement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their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ts val="2735"/>
              </a:lnSpc>
            </a:pPr>
            <a:r>
              <a:rPr sz="2400" spc="-5" dirty="0">
                <a:latin typeface="Verdana"/>
                <a:cs typeface="Verdana"/>
              </a:rPr>
              <a:t>counter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part</a:t>
            </a:r>
            <a:endParaRPr sz="2400">
              <a:latin typeface="Verdana"/>
              <a:cs typeface="Verdana"/>
            </a:endParaRPr>
          </a:p>
          <a:p>
            <a:pPr marL="287020" marR="588645" indent="-274955">
              <a:lnSpc>
                <a:spcPts val="2590"/>
              </a:lnSpc>
              <a:spcBef>
                <a:spcPts val="615"/>
              </a:spcBef>
              <a:tabLst>
                <a:tab pos="340423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b="1" spc="-225" dirty="0">
                <a:latin typeface="Verdana"/>
                <a:cs typeface="Verdana"/>
              </a:rPr>
              <a:t>Floating </a:t>
            </a:r>
            <a:r>
              <a:rPr sz="2400" b="1" spc="-190" dirty="0">
                <a:latin typeface="Verdana"/>
                <a:cs typeface="Verdana"/>
              </a:rPr>
              <a:t>Values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125" dirty="0">
                <a:latin typeface="Verdana"/>
                <a:cs typeface="Verdana"/>
              </a:rPr>
              <a:t>Binary </a:t>
            </a:r>
            <a:r>
              <a:rPr sz="2400" spc="-50" dirty="0">
                <a:latin typeface="Verdana"/>
                <a:cs typeface="Verdana"/>
              </a:rPr>
              <a:t>Equivalent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0" dirty="0">
                <a:latin typeface="Verdana"/>
                <a:cs typeface="Verdana"/>
              </a:rPr>
              <a:t>2 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Significant	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85" dirty="0">
                <a:latin typeface="Verdana"/>
                <a:cs typeface="Verdana"/>
              </a:rPr>
              <a:t>Exponent].</a:t>
            </a:r>
            <a:r>
              <a:rPr sz="2400" spc="-50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E.g:</a:t>
            </a:r>
            <a:endParaRPr sz="2400">
              <a:latin typeface="Verdana"/>
              <a:cs typeface="Verdana"/>
            </a:endParaRPr>
          </a:p>
          <a:p>
            <a:pPr marL="287020" marR="205104">
              <a:lnSpc>
                <a:spcPts val="2590"/>
              </a:lnSpc>
              <a:spcBef>
                <a:spcPts val="5"/>
              </a:spcBef>
            </a:pPr>
            <a:r>
              <a:rPr sz="2400" spc="-210" dirty="0">
                <a:latin typeface="Verdana"/>
                <a:cs typeface="Verdana"/>
              </a:rPr>
              <a:t>1.23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6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respresented </a:t>
            </a:r>
            <a:r>
              <a:rPr sz="2400" spc="-65" dirty="0">
                <a:latin typeface="Verdana"/>
                <a:cs typeface="Verdana"/>
              </a:rPr>
              <a:t>as </a:t>
            </a:r>
            <a:r>
              <a:rPr sz="2400" spc="-200" dirty="0">
                <a:latin typeface="Verdana"/>
                <a:cs typeface="Verdana"/>
              </a:rPr>
              <a:t>123 </a:t>
            </a:r>
            <a:r>
              <a:rPr sz="2400" spc="-509" dirty="0">
                <a:latin typeface="Verdana"/>
                <a:cs typeface="Verdana"/>
              </a:rPr>
              <a:t>* </a:t>
            </a:r>
            <a:r>
              <a:rPr sz="2400" spc="-250" dirty="0">
                <a:latin typeface="Verdana"/>
                <a:cs typeface="Verdana"/>
              </a:rPr>
              <a:t>10^-2. </a:t>
            </a:r>
            <a:r>
              <a:rPr sz="2400" spc="-175" dirty="0">
                <a:latin typeface="Verdana"/>
                <a:cs typeface="Verdana"/>
              </a:rPr>
              <a:t>So 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now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have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two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123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-2.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latin typeface="Verdana"/>
                <a:cs typeface="Verdana"/>
              </a:rPr>
              <a:t>Boolean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352" y="3102101"/>
            <a:ext cx="5938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10" dirty="0"/>
              <a:t>to </a:t>
            </a:r>
            <a:r>
              <a:rPr spc="-125" dirty="0"/>
              <a:t>write </a:t>
            </a:r>
            <a:r>
              <a:rPr spc="-110" dirty="0"/>
              <a:t>our </a:t>
            </a:r>
            <a:r>
              <a:rPr spc="-275" dirty="0"/>
              <a:t>first</a:t>
            </a:r>
            <a:r>
              <a:rPr spc="-830" dirty="0"/>
              <a:t> </a:t>
            </a:r>
            <a:r>
              <a:rPr spc="-65" dirty="0"/>
              <a:t>program!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949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Program </a:t>
            </a:r>
            <a:r>
              <a:rPr spc="-10" dirty="0"/>
              <a:t>to </a:t>
            </a:r>
            <a:r>
              <a:rPr spc="-145" dirty="0"/>
              <a:t>print </a:t>
            </a:r>
            <a:r>
              <a:rPr spc="-40" dirty="0"/>
              <a:t>“Hello</a:t>
            </a:r>
            <a:r>
              <a:rPr spc="-765" dirty="0"/>
              <a:t> </a:t>
            </a:r>
            <a:r>
              <a:rPr spc="-50" dirty="0"/>
              <a:t>World”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4191000" cy="266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1385">
              <a:lnSpc>
                <a:spcPct val="120100"/>
              </a:lnSpc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#include </a:t>
            </a:r>
            <a:r>
              <a:rPr sz="2400" spc="-160" dirty="0">
                <a:latin typeface="Verdana"/>
                <a:cs typeface="Verdana"/>
              </a:rPr>
              <a:t>&lt;iostream&gt;  </a:t>
            </a:r>
            <a:r>
              <a:rPr sz="2400" spc="-95" dirty="0">
                <a:latin typeface="Verdana"/>
                <a:cs typeface="Verdana"/>
              </a:rPr>
              <a:t>using </a:t>
            </a:r>
            <a:r>
              <a:rPr sz="2400" spc="70" dirty="0">
                <a:latin typeface="Verdana"/>
                <a:cs typeface="Verdana"/>
              </a:rPr>
              <a:t>namespace</a:t>
            </a:r>
            <a:r>
              <a:rPr sz="2400" spc="-365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std;  </a:t>
            </a: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85" dirty="0">
                <a:latin typeface="Verdana"/>
                <a:cs typeface="Verdana"/>
              </a:rPr>
              <a:t>main()</a:t>
            </a:r>
            <a:r>
              <a:rPr sz="2400" spc="-320" dirty="0">
                <a:latin typeface="Verdana"/>
                <a:cs typeface="Verdana"/>
              </a:rPr>
              <a:t> </a:t>
            </a:r>
            <a:r>
              <a:rPr sz="2400" spc="-685" dirty="0">
                <a:latin typeface="Verdana"/>
                <a:cs typeface="Verdana"/>
              </a:rPr>
              <a:t>{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latin typeface="Verdana"/>
                <a:cs typeface="Verdana"/>
              </a:rPr>
              <a:t>cout </a:t>
            </a:r>
            <a:r>
              <a:rPr sz="2400" spc="-509" dirty="0">
                <a:latin typeface="Verdana"/>
                <a:cs typeface="Verdana"/>
              </a:rPr>
              <a:t>&lt;&lt; </a:t>
            </a:r>
            <a:r>
              <a:rPr sz="2400" spc="-35" dirty="0">
                <a:latin typeface="Verdana"/>
                <a:cs typeface="Verdana"/>
              </a:rPr>
              <a:t>“Hello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world!”;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125" dirty="0">
                <a:latin typeface="Verdana"/>
                <a:cs typeface="Verdana"/>
              </a:rPr>
              <a:t>return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20" dirty="0">
                <a:latin typeface="Verdana"/>
                <a:cs typeface="Verdana"/>
              </a:rPr>
              <a:t>0;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884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Identifiers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181610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/>
              <a:t>A</a:t>
            </a:r>
            <a:r>
              <a:rPr sz="2400" spc="-180" dirty="0"/>
              <a:t> </a:t>
            </a:r>
            <a:r>
              <a:rPr sz="2400" spc="-245" dirty="0"/>
              <a:t>C++</a:t>
            </a:r>
            <a:r>
              <a:rPr sz="2400" spc="-215" dirty="0"/>
              <a:t> </a:t>
            </a:r>
            <a:r>
              <a:rPr sz="2400" spc="-75" dirty="0"/>
              <a:t>identifier</a:t>
            </a:r>
            <a:r>
              <a:rPr sz="2400" spc="-210" dirty="0"/>
              <a:t> </a:t>
            </a:r>
            <a:r>
              <a:rPr sz="2400" spc="-240" dirty="0"/>
              <a:t>is</a:t>
            </a:r>
            <a:r>
              <a:rPr sz="2400" spc="-210" dirty="0"/>
              <a:t> </a:t>
            </a:r>
            <a:r>
              <a:rPr sz="2400" spc="195" dirty="0"/>
              <a:t>a</a:t>
            </a:r>
            <a:r>
              <a:rPr sz="2400" spc="-195" dirty="0"/>
              <a:t> </a:t>
            </a:r>
            <a:r>
              <a:rPr sz="2400" spc="45" dirty="0"/>
              <a:t>name</a:t>
            </a:r>
            <a:r>
              <a:rPr sz="2400" spc="-175" dirty="0"/>
              <a:t> </a:t>
            </a:r>
            <a:r>
              <a:rPr sz="2400" spc="-25" dirty="0"/>
              <a:t>used</a:t>
            </a:r>
            <a:r>
              <a:rPr sz="2400" spc="-175" dirty="0"/>
              <a:t> </a:t>
            </a:r>
            <a:r>
              <a:rPr sz="2400" spc="-10" dirty="0"/>
              <a:t>to</a:t>
            </a:r>
            <a:r>
              <a:rPr sz="2400" spc="-180" dirty="0"/>
              <a:t> </a:t>
            </a:r>
            <a:r>
              <a:rPr sz="2400" spc="-65" dirty="0"/>
              <a:t>identify</a:t>
            </a:r>
            <a:r>
              <a:rPr sz="2400" spc="-220" dirty="0"/>
              <a:t> </a:t>
            </a:r>
            <a:r>
              <a:rPr sz="2400" spc="-295" dirty="0"/>
              <a:t>a  </a:t>
            </a:r>
            <a:r>
              <a:rPr sz="2400" spc="-35" dirty="0"/>
              <a:t>variable, </a:t>
            </a:r>
            <a:r>
              <a:rPr sz="2400" spc="-40" dirty="0"/>
              <a:t>function, </a:t>
            </a:r>
            <a:r>
              <a:rPr sz="2400" spc="-90" dirty="0"/>
              <a:t>class, </a:t>
            </a:r>
            <a:r>
              <a:rPr sz="2400" spc="-25" dirty="0"/>
              <a:t>module, </a:t>
            </a:r>
            <a:r>
              <a:rPr sz="2400" spc="-95" dirty="0"/>
              <a:t>or </a:t>
            </a:r>
            <a:r>
              <a:rPr sz="2400" dirty="0"/>
              <a:t>any  </a:t>
            </a:r>
            <a:r>
              <a:rPr sz="2400" spc="-50" dirty="0"/>
              <a:t>other </a:t>
            </a:r>
            <a:r>
              <a:rPr sz="2400" spc="-55" dirty="0"/>
              <a:t>user-defined</a:t>
            </a:r>
            <a:r>
              <a:rPr sz="2400" spc="-310" dirty="0"/>
              <a:t> </a:t>
            </a:r>
            <a:r>
              <a:rPr sz="2400" spc="-65" dirty="0"/>
              <a:t>item</a:t>
            </a:r>
            <a:endParaRPr sz="2400">
              <a:latin typeface="Arial"/>
              <a:cs typeface="Arial"/>
            </a:endParaRPr>
          </a:p>
          <a:p>
            <a:pPr marL="47879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/>
              <a:t>An</a:t>
            </a:r>
            <a:r>
              <a:rPr sz="2400" spc="-180" dirty="0"/>
              <a:t> </a:t>
            </a:r>
            <a:r>
              <a:rPr sz="2400" spc="-75" dirty="0"/>
              <a:t>identifier</a:t>
            </a:r>
            <a:r>
              <a:rPr sz="2400" spc="-225" dirty="0"/>
              <a:t> </a:t>
            </a:r>
            <a:r>
              <a:rPr sz="2400" spc="-170" dirty="0"/>
              <a:t>starts</a:t>
            </a:r>
            <a:r>
              <a:rPr sz="2400" spc="-180" dirty="0"/>
              <a:t> </a:t>
            </a:r>
            <a:r>
              <a:rPr sz="2400" spc="-85" dirty="0"/>
              <a:t>with</a:t>
            </a:r>
            <a:r>
              <a:rPr sz="2400" spc="-204" dirty="0"/>
              <a:t> </a:t>
            </a:r>
            <a:r>
              <a:rPr sz="2400" spc="195" dirty="0"/>
              <a:t>a</a:t>
            </a:r>
            <a:r>
              <a:rPr sz="2400" spc="-180" dirty="0"/>
              <a:t> </a:t>
            </a:r>
            <a:r>
              <a:rPr sz="2400" spc="-85" dirty="0"/>
              <a:t>letter</a:t>
            </a:r>
            <a:r>
              <a:rPr sz="2400" spc="-195" dirty="0"/>
              <a:t> </a:t>
            </a:r>
            <a:r>
              <a:rPr sz="2400" spc="135" dirty="0"/>
              <a:t>A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85" dirty="0"/>
              <a:t> </a:t>
            </a:r>
            <a:r>
              <a:rPr sz="2400" spc="-495" dirty="0"/>
              <a:t>Z</a:t>
            </a:r>
            <a:r>
              <a:rPr sz="2400" spc="-180" dirty="0"/>
              <a:t> </a:t>
            </a:r>
            <a:r>
              <a:rPr sz="2400" spc="-100" dirty="0"/>
              <a:t>or</a:t>
            </a:r>
            <a:r>
              <a:rPr sz="2400" spc="-180" dirty="0"/>
              <a:t> </a:t>
            </a:r>
            <a:r>
              <a:rPr sz="2400" spc="195" dirty="0"/>
              <a:t>a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-715" dirty="0"/>
              <a:t>z  </a:t>
            </a:r>
            <a:r>
              <a:rPr sz="2400" spc="-95" dirty="0"/>
              <a:t>or </a:t>
            </a:r>
            <a:r>
              <a:rPr sz="2400" spc="70" dirty="0"/>
              <a:t>an </a:t>
            </a:r>
            <a:r>
              <a:rPr sz="2400" spc="-25" dirty="0"/>
              <a:t>underscore </a:t>
            </a:r>
            <a:r>
              <a:rPr sz="2400" spc="-250" dirty="0"/>
              <a:t>(_) </a:t>
            </a:r>
            <a:r>
              <a:rPr sz="2400" spc="10" dirty="0"/>
              <a:t>followed </a:t>
            </a:r>
            <a:r>
              <a:rPr sz="2400" dirty="0"/>
              <a:t>by </a:t>
            </a:r>
            <a:r>
              <a:rPr sz="2400" spc="-75" dirty="0"/>
              <a:t>zero </a:t>
            </a:r>
            <a:r>
              <a:rPr sz="2400" spc="-95" dirty="0"/>
              <a:t>or  </a:t>
            </a:r>
            <a:r>
              <a:rPr sz="2400" spc="-40" dirty="0"/>
              <a:t>more</a:t>
            </a:r>
            <a:r>
              <a:rPr sz="2400" spc="-180" dirty="0"/>
              <a:t> </a:t>
            </a:r>
            <a:r>
              <a:rPr sz="2400" spc="-130" dirty="0"/>
              <a:t>letters,</a:t>
            </a:r>
            <a:r>
              <a:rPr sz="2400" spc="-190" dirty="0"/>
              <a:t> </a:t>
            </a:r>
            <a:r>
              <a:rPr sz="2400" spc="-65" dirty="0"/>
              <a:t>underscores,</a:t>
            </a:r>
            <a:r>
              <a:rPr sz="2400" spc="-150" dirty="0"/>
              <a:t> </a:t>
            </a:r>
            <a:r>
              <a:rPr sz="2400" spc="90" dirty="0"/>
              <a:t>and</a:t>
            </a:r>
            <a:r>
              <a:rPr sz="2400" spc="-175" dirty="0"/>
              <a:t> </a:t>
            </a:r>
            <a:r>
              <a:rPr sz="2400" spc="-90" dirty="0"/>
              <a:t>digits</a:t>
            </a:r>
            <a:r>
              <a:rPr sz="2400" spc="-210" dirty="0"/>
              <a:t> </a:t>
            </a:r>
            <a:r>
              <a:rPr sz="2400" spc="-204" dirty="0"/>
              <a:t>(0</a:t>
            </a:r>
            <a:r>
              <a:rPr sz="2400" spc="-195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-204" dirty="0"/>
              <a:t>9)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14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K</a:t>
            </a:r>
            <a:r>
              <a:rPr spc="-60" dirty="0"/>
              <a:t>e</a:t>
            </a:r>
            <a:r>
              <a:rPr spc="-45" dirty="0"/>
              <a:t>ywor</a:t>
            </a:r>
            <a:r>
              <a:rPr spc="-35" dirty="0"/>
              <a:t>d</a:t>
            </a:r>
            <a:r>
              <a:rPr spc="-425" dirty="0"/>
              <a:t>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661784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Some </a:t>
            </a:r>
            <a:r>
              <a:rPr sz="2400" spc="-90" dirty="0">
                <a:latin typeface="Verdana"/>
                <a:cs typeface="Verdana"/>
              </a:rPr>
              <a:t>reserve </a:t>
            </a:r>
            <a:r>
              <a:rPr sz="2400" spc="-70" dirty="0">
                <a:latin typeface="Verdana"/>
                <a:cs typeface="Verdana"/>
              </a:rPr>
              <a:t>words </a:t>
            </a:r>
            <a:r>
              <a:rPr sz="2400" spc="10" dirty="0">
                <a:latin typeface="Verdana"/>
                <a:cs typeface="Verdana"/>
              </a:rPr>
              <a:t>which </a:t>
            </a:r>
            <a:r>
              <a:rPr sz="2400" spc="60" dirty="0">
                <a:latin typeface="Verdana"/>
                <a:cs typeface="Verdana"/>
              </a:rPr>
              <a:t>cannot </a:t>
            </a:r>
            <a:r>
              <a:rPr sz="2400" spc="135" dirty="0">
                <a:latin typeface="Verdana"/>
                <a:cs typeface="Verdana"/>
              </a:rPr>
              <a:t>be  </a:t>
            </a:r>
            <a:r>
              <a:rPr lang="en-US" sz="2400" spc="135" dirty="0">
                <a:latin typeface="Verdana"/>
                <a:cs typeface="Verdana"/>
              </a:rPr>
              <a:t>            </a:t>
            </a:r>
            <a:r>
              <a:rPr sz="2400" spc="-80" dirty="0">
                <a:latin typeface="Verdana"/>
                <a:cs typeface="Verdana"/>
              </a:rPr>
              <a:t>used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identifiers</a:t>
            </a:r>
            <a:endParaRPr sz="2400" dirty="0">
              <a:latin typeface="Verdana"/>
              <a:cs typeface="Verdana"/>
            </a:endParaRPr>
          </a:p>
          <a:p>
            <a:pPr marL="287020" marR="475615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These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basically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part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grammar  </a:t>
            </a:r>
            <a:r>
              <a:rPr sz="2400" spc="-60" dirty="0">
                <a:latin typeface="Verdana"/>
                <a:cs typeface="Verdana"/>
              </a:rPr>
              <a:t>representing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32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24091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95" dirty="0">
                <a:latin typeface="Verdana"/>
                <a:cs typeface="Verdana"/>
              </a:rPr>
              <a:t>E.g:</a:t>
            </a:r>
            <a:r>
              <a:rPr sz="2400" spc="-495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if,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while,	</a:t>
            </a:r>
            <a:r>
              <a:rPr sz="2400" spc="-135" dirty="0">
                <a:latin typeface="Verdana"/>
                <a:cs typeface="Verdana"/>
              </a:rPr>
              <a:t>return, </a:t>
            </a:r>
            <a:r>
              <a:rPr sz="2400" spc="40" dirty="0">
                <a:latin typeface="Verdana"/>
                <a:cs typeface="Verdana"/>
              </a:rPr>
              <a:t>namespace,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etc.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192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Data</a:t>
            </a:r>
            <a:r>
              <a:rPr spc="-305" dirty="0"/>
              <a:t> </a:t>
            </a:r>
            <a:r>
              <a:rPr spc="-85" dirty="0"/>
              <a:t>types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34455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As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know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need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variables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store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75" dirty="0">
                <a:latin typeface="Verdana"/>
                <a:cs typeface="Verdana"/>
              </a:rPr>
              <a:t>information.</a:t>
            </a:r>
            <a:endParaRPr sz="2400" dirty="0">
              <a:latin typeface="Verdana"/>
              <a:cs typeface="Verdana"/>
            </a:endParaRPr>
          </a:p>
          <a:p>
            <a:pPr marL="287020" marR="11557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5" dirty="0">
                <a:latin typeface="Verdana"/>
                <a:cs typeface="Verdana"/>
              </a:rPr>
              <a:t>We </a:t>
            </a:r>
            <a:r>
              <a:rPr sz="2400" spc="-65" dirty="0">
                <a:latin typeface="Verdana"/>
                <a:cs typeface="Verdana"/>
              </a:rPr>
              <a:t>might </a:t>
            </a:r>
            <a:r>
              <a:rPr sz="2400" spc="5" dirty="0">
                <a:latin typeface="Verdana"/>
                <a:cs typeface="Verdana"/>
              </a:rPr>
              <a:t>want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105" dirty="0">
                <a:latin typeface="Verdana"/>
                <a:cs typeface="Verdana"/>
              </a:rPr>
              <a:t>store </a:t>
            </a:r>
            <a:r>
              <a:rPr sz="2400" spc="-60" dirty="0">
                <a:latin typeface="Verdana"/>
                <a:cs typeface="Verdana"/>
              </a:rPr>
              <a:t>information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90" dirty="0">
                <a:latin typeface="Verdana"/>
                <a:cs typeface="Verdana"/>
              </a:rPr>
              <a:t>various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types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variable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like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character,  </a:t>
            </a:r>
            <a:r>
              <a:rPr sz="2400" dirty="0">
                <a:latin typeface="Verdana"/>
                <a:cs typeface="Verdana"/>
              </a:rPr>
              <a:t>whole </a:t>
            </a:r>
            <a:r>
              <a:rPr sz="2400" spc="-100" dirty="0">
                <a:latin typeface="Verdana"/>
                <a:cs typeface="Verdana"/>
              </a:rPr>
              <a:t>numbers,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30" dirty="0">
                <a:latin typeface="Verdana"/>
                <a:cs typeface="Verdana"/>
              </a:rPr>
              <a:t>floating </a:t>
            </a:r>
            <a:r>
              <a:rPr sz="2400" spc="-55" dirty="0">
                <a:latin typeface="Verdana"/>
                <a:cs typeface="Verdana"/>
              </a:rPr>
              <a:t>point,  </a:t>
            </a:r>
            <a:r>
              <a:rPr sz="2400" spc="60" dirty="0">
                <a:latin typeface="Verdana"/>
                <a:cs typeface="Verdana"/>
              </a:rPr>
              <a:t>boolean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etc.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Based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data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variable,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t</a:t>
            </a:r>
            <a:r>
              <a:rPr lang="en-US" sz="2400" spc="-509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h</a:t>
            </a:r>
            <a:r>
              <a:rPr lang="en-US" sz="2400" spc="-509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e  </a:t>
            </a:r>
            <a:r>
              <a:rPr sz="2400" spc="5" dirty="0">
                <a:latin typeface="Verdana"/>
                <a:cs typeface="Verdana"/>
              </a:rPr>
              <a:t>operating </a:t>
            </a:r>
            <a:r>
              <a:rPr sz="2400" spc="-145" dirty="0">
                <a:latin typeface="Verdana"/>
                <a:cs typeface="Verdana"/>
              </a:rPr>
              <a:t>system </a:t>
            </a:r>
            <a:r>
              <a:rPr sz="2400" b="1" spc="-155" dirty="0">
                <a:latin typeface="Verdana"/>
                <a:cs typeface="Verdana"/>
              </a:rPr>
              <a:t>allocates </a:t>
            </a:r>
            <a:r>
              <a:rPr sz="2400" b="1" spc="-225" dirty="0">
                <a:latin typeface="Verdana"/>
                <a:cs typeface="Verdana"/>
              </a:rPr>
              <a:t>memory </a:t>
            </a:r>
            <a:r>
              <a:rPr sz="2400" spc="90" dirty="0">
                <a:latin typeface="Verdana"/>
                <a:cs typeface="Verdana"/>
              </a:rPr>
              <a:t>and  </a:t>
            </a:r>
            <a:r>
              <a:rPr sz="2400" b="1" spc="-270" dirty="0">
                <a:latin typeface="Verdana"/>
                <a:cs typeface="Verdana"/>
              </a:rPr>
              <a:t>interprets </a:t>
            </a:r>
            <a:r>
              <a:rPr sz="2400" b="1" spc="-235" dirty="0">
                <a:latin typeface="Verdana"/>
                <a:cs typeface="Verdana"/>
              </a:rPr>
              <a:t>the </a:t>
            </a:r>
            <a:r>
              <a:rPr sz="2400" b="1" spc="-180" dirty="0">
                <a:latin typeface="Verdana"/>
                <a:cs typeface="Verdana"/>
              </a:rPr>
              <a:t>combination </a:t>
            </a:r>
            <a:r>
              <a:rPr sz="2400" b="1" spc="-229" dirty="0">
                <a:latin typeface="Verdana"/>
                <a:cs typeface="Verdana"/>
              </a:rPr>
              <a:t>of </a:t>
            </a:r>
            <a:r>
              <a:rPr sz="2400" b="1" spc="-370" dirty="0">
                <a:latin typeface="Verdana"/>
                <a:cs typeface="Verdana"/>
              </a:rPr>
              <a:t>0s </a:t>
            </a:r>
            <a:r>
              <a:rPr sz="2400" b="1" spc="-135" dirty="0">
                <a:latin typeface="Verdana"/>
                <a:cs typeface="Verdana"/>
              </a:rPr>
              <a:t>and </a:t>
            </a:r>
            <a:r>
              <a:rPr sz="2400" b="1" spc="-370" dirty="0">
                <a:latin typeface="Verdana"/>
                <a:cs typeface="Verdana"/>
              </a:rPr>
              <a:t>1s </a:t>
            </a:r>
            <a:r>
              <a:rPr sz="2400" b="1" spc="-260" dirty="0">
                <a:latin typeface="Verdana"/>
                <a:cs typeface="Verdana"/>
              </a:rPr>
              <a:t>in  that</a:t>
            </a:r>
            <a:r>
              <a:rPr sz="2400" b="1" spc="-145" dirty="0">
                <a:latin typeface="Verdana"/>
                <a:cs typeface="Verdana"/>
              </a:rPr>
              <a:t> </a:t>
            </a:r>
            <a:r>
              <a:rPr sz="2400" b="1" spc="-225" dirty="0">
                <a:latin typeface="Verdana"/>
                <a:cs typeface="Verdana"/>
              </a:rPr>
              <a:t>memory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668</Words>
  <Application>Microsoft Macintosh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Lecture-2</vt:lpstr>
      <vt:lpstr>PowerPoint Presentation</vt:lpstr>
      <vt:lpstr>Binary Number System!</vt:lpstr>
      <vt:lpstr>How is data stored?</vt:lpstr>
      <vt:lpstr>Time to write our first program!</vt:lpstr>
      <vt:lpstr>Program to print “Hello World”</vt:lpstr>
      <vt:lpstr>Identifiers</vt:lpstr>
      <vt:lpstr>Keywords</vt:lpstr>
      <vt:lpstr>Data types</vt:lpstr>
      <vt:lpstr>Primitive Data Types</vt:lpstr>
      <vt:lpstr>Data type modifiers</vt:lpstr>
      <vt:lpstr>Variables</vt:lpstr>
      <vt:lpstr>Basic Operators in a Expression</vt:lpstr>
      <vt:lpstr>If Block</vt:lpstr>
      <vt:lpstr>While block</vt:lpstr>
      <vt:lpstr>Lets convert some pseudocodes!</vt:lpstr>
      <vt:lpstr>Recap</vt:lpstr>
      <vt:lpstr>Time to try?</vt:lpstr>
      <vt:lpstr>Programming Fundamentals - 1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9</cp:revision>
  <dcterms:created xsi:type="dcterms:W3CDTF">2018-06-12T11:04:22Z</dcterms:created>
  <dcterms:modified xsi:type="dcterms:W3CDTF">2019-06-07T08:18:08Z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2018-06-12T00:00:00Z</vt:filetime>
  </property>
</Properties>
</file>