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b39a60f30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b39a60f30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b39a60f30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b39a60f30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b37c493c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b37c493c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b39a60f30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b39a60f30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b4f45f316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b4f45f316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b37c493c6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b37c493c6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b37c493c6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b37c493c6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b52bdb7f8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b52bdb7f8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b39a60f3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b39a60f3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b52bdb7f8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b52bdb7f8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702225" y="248431"/>
            <a:ext cx="4255500" cy="27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496225" y="2678200"/>
            <a:ext cx="5412300" cy="21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980000"/>
                </a:solidFill>
              </a:rPr>
              <a:t>Lecture -6</a:t>
            </a:r>
            <a:endParaRPr sz="3200">
              <a:solidFill>
                <a:srgbClr val="980000"/>
              </a:solidFill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Verdana"/>
              <a:buChar char="●"/>
            </a:pPr>
            <a:r>
              <a:rPr lang="en-GB" sz="17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2D Arrays and recursion</a:t>
            </a:r>
            <a:endParaRPr sz="19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000000"/>
                </a:solidFill>
              </a:rPr>
              <a:t> </a:t>
            </a:r>
            <a:endParaRPr sz="1900">
              <a:solidFill>
                <a:srgbClr val="000000"/>
              </a:solidFill>
            </a:endParaRPr>
          </a:p>
          <a:p>
            <a:pPr indent="0" lvl="0" marL="2743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980000"/>
                </a:solidFill>
              </a:rPr>
              <a:t>Mosina Ashraf</a:t>
            </a:r>
            <a:endParaRPr sz="28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000" y="800100"/>
            <a:ext cx="419100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2"/>
          <p:cNvSpPr txBox="1"/>
          <p:nvPr>
            <p:ph idx="1" type="body"/>
          </p:nvPr>
        </p:nvSpPr>
        <p:spPr>
          <a:xfrm>
            <a:off x="571500" y="1990050"/>
            <a:ext cx="8050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>
                <a:solidFill>
                  <a:srgbClr val="AC4736"/>
                </a:solidFill>
                <a:latin typeface="Verdana"/>
                <a:ea typeface="Verdana"/>
                <a:cs typeface="Verdana"/>
                <a:sym typeface="Verdana"/>
              </a:rPr>
              <a:t>Tower of Hanoi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AC4736"/>
                </a:solidFill>
                <a:latin typeface="Verdana"/>
                <a:ea typeface="Verdana"/>
                <a:cs typeface="Verdana"/>
                <a:sym typeface="Verdana"/>
              </a:rPr>
              <a:t>Mergesort</a:t>
            </a: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083775" y="1723375"/>
            <a:ext cx="77640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AC4736"/>
                </a:solidFill>
                <a:latin typeface="Verdana"/>
                <a:ea typeface="Verdana"/>
                <a:cs typeface="Verdana"/>
                <a:sym typeface="Verdana"/>
              </a:rPr>
              <a:t>Recursion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1321575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>
                <a:solidFill>
                  <a:srgbClr val="AC4736"/>
                </a:solidFill>
                <a:latin typeface="Verdana"/>
                <a:ea typeface="Verdana"/>
                <a:cs typeface="Verdana"/>
                <a:sym typeface="Verdana"/>
              </a:rPr>
              <a:t>N Factorial</a:t>
            </a:r>
            <a:r>
              <a:rPr lang="en-GB" sz="3000">
                <a:solidFill>
                  <a:srgbClr val="AC4736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>
                <a:solidFill>
                  <a:srgbClr val="AC4736"/>
                </a:solidFill>
                <a:latin typeface="Verdana"/>
                <a:ea typeface="Verdana"/>
                <a:cs typeface="Verdana"/>
                <a:sym typeface="Verdana"/>
              </a:rPr>
              <a:t>Nth Fibonacci Number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"/>
          <p:cNvSpPr txBox="1"/>
          <p:nvPr>
            <p:ph idx="1" type="body"/>
          </p:nvPr>
        </p:nvSpPr>
        <p:spPr>
          <a:xfrm>
            <a:off x="2274150" y="1705625"/>
            <a:ext cx="59979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AC4736"/>
                </a:solidFill>
                <a:latin typeface="Verdana"/>
                <a:ea typeface="Verdana"/>
                <a:cs typeface="Verdana"/>
                <a:sym typeface="Verdana"/>
              </a:rPr>
              <a:t>Is Array sorted or not?</a:t>
            </a:r>
            <a:endParaRPr sz="3000">
              <a:solidFill>
                <a:srgbClr val="AC473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AC473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AC473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AC473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8"/>
          <p:cNvSpPr txBox="1"/>
          <p:nvPr>
            <p:ph idx="1" type="body"/>
          </p:nvPr>
        </p:nvSpPr>
        <p:spPr>
          <a:xfrm>
            <a:off x="2549550" y="1678975"/>
            <a:ext cx="5758200" cy="28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AC4736"/>
                </a:solidFill>
                <a:latin typeface="Verdana"/>
                <a:ea typeface="Verdana"/>
                <a:cs typeface="Verdana"/>
                <a:sym typeface="Verdana"/>
              </a:rPr>
              <a:t>Sum of Array</a:t>
            </a:r>
            <a:endParaRPr sz="3000">
              <a:solidFill>
                <a:srgbClr val="AC473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9"/>
          <p:cNvSpPr txBox="1"/>
          <p:nvPr>
            <p:ph idx="1" type="body"/>
          </p:nvPr>
        </p:nvSpPr>
        <p:spPr>
          <a:xfrm>
            <a:off x="1101550" y="1776675"/>
            <a:ext cx="7302300" cy="27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AC4736"/>
                </a:solidFill>
                <a:latin typeface="Verdana"/>
                <a:ea typeface="Verdana"/>
                <a:cs typeface="Verdana"/>
                <a:sym typeface="Verdana"/>
              </a:rPr>
              <a:t>Decreasing and Increasing Sequence</a:t>
            </a:r>
            <a:endParaRPr sz="3000">
              <a:solidFill>
                <a:srgbClr val="AC473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AC4736"/>
                </a:solidFill>
                <a:latin typeface="Verdana"/>
                <a:ea typeface="Verdana"/>
                <a:cs typeface="Verdana"/>
                <a:sym typeface="Verdana"/>
              </a:rPr>
              <a:t>String To Int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AC4736"/>
                </a:solidFill>
                <a:latin typeface="Verdana"/>
                <a:ea typeface="Verdana"/>
                <a:cs typeface="Verdana"/>
                <a:sym typeface="Verdana"/>
              </a:rPr>
              <a:t>Bubble Sort 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(With and Without Loop)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