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b333eb1f5d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b333eb1f5d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b333eb1f5d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b333eb1f5d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b333eb1f5d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b333eb1f5d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b333eb1f5d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b333eb1f5d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333eb1f5d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333eb1f5d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333eb1f5d_0_1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b333eb1f5d_0_1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b333eb1f5d_0_1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b333eb1f5d_0_1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b333eb1f5d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b333eb1f5d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b333eb1f5d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b333eb1f5d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b333eb1f5d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b333eb1f5d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b333eb1f5d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b333eb1f5d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b333eb1f5d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b333eb1f5d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b333eb1f5d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b333eb1f5d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b333eb1f5d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b333eb1f5d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b333eb1f5d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b333eb1f5d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702225" y="248431"/>
            <a:ext cx="4255500" cy="27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496225" y="2678200"/>
            <a:ext cx="5412300" cy="21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980000"/>
                </a:solidFill>
              </a:rPr>
              <a:t>Lecture -1</a:t>
            </a:r>
            <a:endParaRPr sz="3200">
              <a:solidFill>
                <a:srgbClr val="980000"/>
              </a:solidFill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Verdana"/>
              <a:buChar char="●"/>
            </a:pPr>
            <a:r>
              <a:rPr lang="en-GB" sz="17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Programming  Fundamentals in C &amp; </a:t>
            </a:r>
            <a:r>
              <a:rPr lang="en-GB" sz="1900">
                <a:solidFill>
                  <a:srgbClr val="000000"/>
                </a:solidFill>
              </a:rPr>
              <a:t>Arrays</a:t>
            </a:r>
            <a:endParaRPr sz="19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0000"/>
                </a:solidFill>
              </a:rPr>
              <a:t> </a:t>
            </a:r>
            <a:endParaRPr sz="1900">
              <a:solidFill>
                <a:srgbClr val="000000"/>
              </a:solidFill>
            </a:endParaRPr>
          </a:p>
          <a:p>
            <a:pPr indent="0" lvl="0" marL="2743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980000"/>
                </a:solidFill>
              </a:rPr>
              <a:t>Mosina Ashraf</a:t>
            </a:r>
            <a:endParaRPr sz="28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000" y="800100"/>
            <a:ext cx="419100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7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If Block</a:t>
            </a:r>
            <a:endParaRPr b="0" sz="2700">
              <a:solidFill>
                <a:srgbClr val="AC473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2"/>
          <p:cNvSpPr txBox="1"/>
          <p:nvPr>
            <p:ph idx="1" type="body"/>
          </p:nvPr>
        </p:nvSpPr>
        <p:spPr>
          <a:xfrm>
            <a:off x="1303800" y="1510175"/>
            <a:ext cx="7030500" cy="3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AC4736"/>
                </a:solidFill>
                <a:latin typeface="Arial"/>
                <a:ea typeface="Arial"/>
                <a:cs typeface="Arial"/>
                <a:sym typeface="Arial"/>
              </a:rPr>
              <a:t>›	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Single If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if (a &gt; 10) {</a:t>
            </a:r>
            <a:endParaRPr sz="15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cout &lt;&lt; “Hello!”;</a:t>
            </a:r>
            <a:endParaRPr sz="15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5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AC4736"/>
                </a:solidFill>
                <a:latin typeface="Arial"/>
                <a:ea typeface="Arial"/>
                <a:cs typeface="Arial"/>
                <a:sym typeface="Arial"/>
              </a:rPr>
              <a:t>›	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If Else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If (a&gt;10) {</a:t>
            </a:r>
            <a:endParaRPr sz="15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cout &lt;&lt; “Hello!”;</a:t>
            </a:r>
            <a:endParaRPr sz="15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 else {</a:t>
            </a:r>
            <a:endParaRPr sz="15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cout &lt;&lt; “World.”;</a:t>
            </a:r>
            <a:endParaRPr sz="15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rgbClr val="AC473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3"/>
          <p:cNvSpPr txBox="1"/>
          <p:nvPr>
            <p:ph idx="1" type="body"/>
          </p:nvPr>
        </p:nvSpPr>
        <p:spPr>
          <a:xfrm>
            <a:off x="896475" y="1990050"/>
            <a:ext cx="7437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Loops</a:t>
            </a:r>
            <a:endParaRPr sz="2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title"/>
          </p:nvPr>
        </p:nvSpPr>
        <p:spPr>
          <a:xfrm>
            <a:off x="1303800" y="840450"/>
            <a:ext cx="7030500" cy="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7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While block</a:t>
            </a:r>
            <a:endParaRPr b="0" sz="2700">
              <a:solidFill>
                <a:srgbClr val="AC473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4"/>
          <p:cNvSpPr txBox="1"/>
          <p:nvPr>
            <p:ph idx="1" type="body"/>
          </p:nvPr>
        </p:nvSpPr>
        <p:spPr>
          <a:xfrm>
            <a:off x="1303800" y="1815350"/>
            <a:ext cx="7030500" cy="27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while( </a:t>
            </a:r>
            <a:r>
              <a:rPr i="1"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condition is true 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//do some stuff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/>
          <p:nvPr>
            <p:ph type="title"/>
          </p:nvPr>
        </p:nvSpPr>
        <p:spPr>
          <a:xfrm>
            <a:off x="1303800" y="728375"/>
            <a:ext cx="70305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9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For Loop</a:t>
            </a:r>
            <a:endParaRPr b="0" sz="2900">
              <a:solidFill>
                <a:srgbClr val="AC473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for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 </a:t>
            </a:r>
            <a:r>
              <a:rPr i="1"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initialization;condition;updation 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 {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//do some stuff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Arrays in C</a:t>
            </a:r>
            <a:endParaRPr sz="3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700">
              <a:solidFill>
                <a:srgbClr val="AC473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"/>
          <p:cNvSpPr txBox="1"/>
          <p:nvPr>
            <p:ph idx="1" type="body"/>
          </p:nvPr>
        </p:nvSpPr>
        <p:spPr>
          <a:xfrm>
            <a:off x="1303800" y="2050675"/>
            <a:ext cx="6255900" cy="24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Sorting Algorithms</a:t>
            </a:r>
            <a:endParaRPr sz="3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AC473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Searching in sorted Array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7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So what is an algorithm?</a:t>
            </a:r>
            <a:endParaRPr b="0" sz="2700">
              <a:solidFill>
                <a:srgbClr val="AC473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700">
              <a:solidFill>
                <a:srgbClr val="AC473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524000"/>
            <a:ext cx="7030500" cy="30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203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AC4736"/>
                </a:solidFill>
                <a:latin typeface="Arial"/>
                <a:ea typeface="Arial"/>
                <a:cs typeface="Arial"/>
                <a:sym typeface="Arial"/>
              </a:rPr>
              <a:t>› 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An algorithm is a self-contained </a:t>
            </a:r>
            <a:r>
              <a:rPr lang="en-GB" sz="18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step by step  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set of operations to be performed in order to  solve a problem.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03200" lvl="0" marL="203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03200" lvl="0" marL="203200" rtl="0" algn="l"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7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So what is an algorithm?</a:t>
            </a:r>
            <a:endParaRPr b="0" sz="2700">
              <a:solidFill>
                <a:srgbClr val="AC473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700">
              <a:solidFill>
                <a:srgbClr val="AC473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524000"/>
            <a:ext cx="7030500" cy="30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203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AC4736"/>
                </a:solidFill>
                <a:latin typeface="Arial"/>
                <a:ea typeface="Arial"/>
                <a:cs typeface="Arial"/>
                <a:sym typeface="Arial"/>
              </a:rPr>
              <a:t>› 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An algorithm is a self-contained </a:t>
            </a:r>
            <a:r>
              <a:rPr lang="en-GB" sz="18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step by step  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set of operations to be performed in order to  solve a problem.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03200" lvl="0" marL="20320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03200" lvl="0" marL="203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AC4736"/>
                </a:solidFill>
                <a:latin typeface="Arial"/>
                <a:ea typeface="Arial"/>
                <a:cs typeface="Arial"/>
                <a:sym typeface="Arial"/>
              </a:rPr>
              <a:t>› 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Its an effective method that can be  expressed within </a:t>
            </a:r>
            <a:r>
              <a:rPr lang="en-GB" sz="18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a finite amount of space  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lang="en-GB" sz="18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time 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and in well-defined formal  language for solving a problem.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03200" lvl="0" marL="203200" rtl="0" algn="l"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7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What are Variables?</a:t>
            </a:r>
            <a:endParaRPr b="0" sz="2700">
              <a:solidFill>
                <a:srgbClr val="AC473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524000"/>
            <a:ext cx="7030500" cy="30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203200" rtl="0" algn="l">
              <a:spcBef>
                <a:spcPts val="0"/>
              </a:spcBef>
              <a:spcAft>
                <a:spcPts val="40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Variables in a computer program are  analogous to </a:t>
            </a:r>
            <a:r>
              <a:rPr lang="en-GB" sz="18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Buckets 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or </a:t>
            </a:r>
            <a:r>
              <a:rPr lang="en-GB" sz="18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Envelopes 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where  information can be maintained and  referenced.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7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What are Variables?</a:t>
            </a:r>
            <a:endParaRPr b="0" sz="2700">
              <a:solidFill>
                <a:srgbClr val="AC473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524000"/>
            <a:ext cx="7030500" cy="30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20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Variables in a computer program are  analogous to </a:t>
            </a:r>
            <a:r>
              <a:rPr lang="en-GB" sz="18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Buckets 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or </a:t>
            </a:r>
            <a:r>
              <a:rPr lang="en-GB" sz="18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Envelopes 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where  information can be maintained and  referenced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AC4736"/>
                </a:solidFill>
                <a:latin typeface="Arial"/>
                <a:ea typeface="Arial"/>
                <a:cs typeface="Arial"/>
                <a:sym typeface="Arial"/>
              </a:rPr>
              <a:t>› 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On the outside of the bucket is a name.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03200" lvl="0" marL="203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AC4736"/>
                </a:solidFill>
                <a:latin typeface="Arial"/>
                <a:ea typeface="Arial"/>
                <a:cs typeface="Arial"/>
                <a:sym typeface="Arial"/>
              </a:rPr>
              <a:t>› 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When referring to the bucket, we use the  name of the bucket, not the data stored in  the bucket.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GB" sz="27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Time to write our first program!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750800"/>
            <a:ext cx="7030500" cy="9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7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Program to print “Hello World”</a:t>
            </a:r>
            <a:endParaRPr b="0" sz="2700">
              <a:solidFill>
                <a:srgbClr val="AC473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792950"/>
            <a:ext cx="7030500" cy="22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#i</a:t>
            </a:r>
            <a:r>
              <a:rPr lang="en-GB" sz="19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nclude &lt;stdio.h&gt;</a:t>
            </a:r>
            <a:endParaRPr sz="19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 main()</a:t>
            </a: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{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printf("Hello World!");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7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Primitive Data Types</a:t>
            </a:r>
            <a:endParaRPr b="0" sz="2700">
              <a:solidFill>
                <a:srgbClr val="AC473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AC4736"/>
                </a:solidFill>
                <a:latin typeface="Arial"/>
                <a:ea typeface="Arial"/>
                <a:cs typeface="Arial"/>
                <a:sym typeface="Arial"/>
              </a:rPr>
              <a:t>› 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Boolean - bool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AC4736"/>
                </a:solidFill>
                <a:latin typeface="Arial"/>
                <a:ea typeface="Arial"/>
                <a:cs typeface="Arial"/>
                <a:sym typeface="Arial"/>
              </a:rPr>
              <a:t>› 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Character - char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AC4736"/>
                </a:solidFill>
                <a:latin typeface="Arial"/>
                <a:ea typeface="Arial"/>
                <a:cs typeface="Arial"/>
                <a:sym typeface="Arial"/>
              </a:rPr>
              <a:t>› 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Integer – int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AC4736"/>
                </a:solidFill>
                <a:latin typeface="Arial"/>
                <a:ea typeface="Arial"/>
                <a:cs typeface="Arial"/>
                <a:sym typeface="Arial"/>
              </a:rPr>
              <a:t>› 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Floating Point – float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AC4736"/>
                </a:solidFill>
                <a:latin typeface="Arial"/>
                <a:ea typeface="Arial"/>
                <a:cs typeface="Arial"/>
                <a:sym typeface="Arial"/>
              </a:rPr>
              <a:t>› 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Double Floating Point – double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700">
                <a:solidFill>
                  <a:srgbClr val="AC4736"/>
                </a:solidFill>
                <a:latin typeface="Verdana"/>
                <a:ea typeface="Verdana"/>
                <a:cs typeface="Verdana"/>
                <a:sym typeface="Verdana"/>
              </a:rPr>
              <a:t>Basic Operators in a Expression</a:t>
            </a:r>
            <a:endParaRPr b="0" sz="2700">
              <a:solidFill>
                <a:srgbClr val="AC473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  <p:sp>
        <p:nvSpPr>
          <p:cNvPr id="326" name="Google Shape;326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Unary	[ +, - ]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AC4736"/>
                </a:solidFill>
                <a:latin typeface="Arial"/>
                <a:ea typeface="Arial"/>
                <a:cs typeface="Arial"/>
                <a:sym typeface="Arial"/>
              </a:rPr>
              <a:t>› 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Arithmetic [ +, -, /, *, % ]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AC4736"/>
                </a:solidFill>
                <a:latin typeface="Arial"/>
                <a:ea typeface="Arial"/>
                <a:cs typeface="Arial"/>
                <a:sym typeface="Arial"/>
              </a:rPr>
              <a:t>› 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Brackets	[ ()	]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AC4736"/>
                </a:solidFill>
                <a:latin typeface="Arial"/>
                <a:ea typeface="Arial"/>
                <a:cs typeface="Arial"/>
                <a:sym typeface="Arial"/>
              </a:rPr>
              <a:t>› 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Assignment [ = ]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AC4736"/>
                </a:solidFill>
                <a:latin typeface="Arial"/>
                <a:ea typeface="Arial"/>
                <a:cs typeface="Arial"/>
                <a:sym typeface="Arial"/>
              </a:rPr>
              <a:t>› 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Relational [ ==, !=, &gt;, &lt;, &gt;=, &lt;=]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AC4736"/>
                </a:solidFill>
                <a:latin typeface="Arial"/>
                <a:ea typeface="Arial"/>
                <a:cs typeface="Arial"/>
                <a:sym typeface="Arial"/>
              </a:rPr>
              <a:t>› </a:t>
            </a:r>
            <a:r>
              <a:rPr lang="en-GB" sz="18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Logical Operators [ &amp;&amp;, ||, ! ]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