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7"/>
  </p:notesMasterIdLst>
  <p:handoutMasterIdLst>
    <p:handoutMasterId r:id="rId18"/>
  </p:handoutMasterIdLst>
  <p:sldIdLst>
    <p:sldId id="257" r:id="rId2"/>
    <p:sldId id="270" r:id="rId3"/>
    <p:sldId id="269" r:id="rId4"/>
    <p:sldId id="264" r:id="rId5"/>
    <p:sldId id="265" r:id="rId6"/>
    <p:sldId id="266" r:id="rId7"/>
    <p:sldId id="267" r:id="rId8"/>
    <p:sldId id="268" r:id="rId9"/>
    <p:sldId id="271" r:id="rId10"/>
    <p:sldId id="258" r:id="rId11"/>
    <p:sldId id="260" r:id="rId12"/>
    <p:sldId id="259" r:id="rId13"/>
    <p:sldId id="261" r:id="rId14"/>
    <p:sldId id="262" r:id="rId15"/>
    <p:sldId id="263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F2607F-EAB8-462D-9596-B11A1C51125F}" type="datetime1">
              <a:rPr lang="ru-RU" smtClean="0"/>
              <a:t>20.04.2022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0EC31D-9C0F-4EDB-9AC9-93AE84D7514D}" type="datetime1">
              <a:rPr lang="ru-RU" smtClean="0"/>
              <a:t>20.04.2022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8E6C3-8E12-426B-A56F-861F8B162AC6}" type="datetime1">
              <a:rPr lang="ru-RU" smtClean="0"/>
              <a:t>20.04.2022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23C2A-FDF4-456A-A556-14045268B55D}" type="datetime1">
              <a:rPr lang="ru-RU" smtClean="0"/>
              <a:t>20.04.2022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5CFD7-CC7C-49C5-B221-A9E29F5846A0}" type="datetime1">
              <a:rPr lang="ru-RU" smtClean="0"/>
              <a:t>20.04.2022</a:t>
            </a:fld>
            <a:endParaRPr lang="en-US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3CF11-4D7C-4367-8D00-578223D03103}" type="datetime1">
              <a:rPr lang="ru-RU" smtClean="0"/>
              <a:t>20.04.2022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0FCE8-CB6C-4798-845F-C8260D76B307}" type="datetime1">
              <a:rPr lang="ru-RU" smtClean="0"/>
              <a:t>20.04.2022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13A7E-4C64-47B0-B355-B165BE4012BA}" type="datetime1">
              <a:rPr lang="ru-RU" smtClean="0"/>
              <a:t>20.04.2022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CA3B4-5CE4-4976-BBFE-4E91C7258FC5}" type="datetime1">
              <a:rPr lang="ru-RU" smtClean="0"/>
              <a:t>20.04.2022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16041-DA7D-4734-AA8C-761AB09393E2}" type="datetime1">
              <a:rPr lang="ru-RU" smtClean="0"/>
              <a:t>20.04.2022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2EF8B-D3DF-4216-96A1-1B1DE794B37A}" type="datetime1">
              <a:rPr lang="ru-RU" smtClean="0"/>
              <a:t>20.04.2022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9563768-3096-48CB-A41A-8D454362CCAD}" type="datetime1">
              <a:rPr lang="ru-RU" smtClean="0"/>
              <a:t>20.04.2022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088EE-0E82-4198-BDFF-3B9755AA8919}" type="datetime1">
              <a:rPr lang="ru-RU" smtClean="0"/>
              <a:t>20.04.2022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B9E6FA-8E94-487D-81C3-7EE9BB2FD23D}" type="datetime1">
              <a:rPr lang="ru-RU" smtClean="0"/>
              <a:t>20.04.2022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23.png"/><Relationship Id="rId7" Type="http://schemas.openxmlformats.org/officeDocument/2006/relationships/image" Target="../media/image19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554765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Решеточные модели макромолекул</a:t>
            </a:r>
            <a:endParaRPr lang="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229" y="3274093"/>
            <a:ext cx="11260667" cy="3310466"/>
          </a:xfrm>
          <a:prstGeom prst="rect">
            <a:avLst/>
          </a:prstGeom>
        </p:spPr>
      </p:pic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460F8B92-40D3-4829-B99F-BD535E869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03555"/>
            <a:ext cx="11029616" cy="1001876"/>
          </a:xfrm>
        </p:spPr>
        <p:txBody>
          <a:bodyPr rtlCol="0"/>
          <a:lstStyle/>
          <a:p>
            <a:pPr rtl="0"/>
            <a:r>
              <a:rPr lang="ru" dirty="0"/>
              <a:t>Модель изинга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8C099AD-EA9D-4367-B9B7-BFFE1EB18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975" y="1850418"/>
            <a:ext cx="3764371" cy="3675135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1848130-FC55-41A4-89BA-0E576A489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149" y="1850418"/>
            <a:ext cx="4229475" cy="35676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66CF3C-EB27-44A4-A9FD-704E3F110DC9}"/>
              </a:ext>
            </a:extLst>
          </p:cNvPr>
          <p:cNvSpPr txBox="1"/>
          <p:nvPr/>
        </p:nvSpPr>
        <p:spPr>
          <a:xfrm>
            <a:off x="5491039" y="5325608"/>
            <a:ext cx="6450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Предельные геометрические состояния модели – фазовый переход </a:t>
            </a:r>
            <a:r>
              <a:rPr lang="en-US" sz="1400" dirty="0"/>
              <a:t>“</a:t>
            </a:r>
            <a:r>
              <a:rPr lang="ru-RU" sz="1400" dirty="0"/>
              <a:t>Клубок-Глобула</a:t>
            </a:r>
            <a:r>
              <a:rPr lang="en-US" sz="1400" dirty="0"/>
              <a:t>”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FF6465-A3B1-4E60-901A-D0FDE75722D0}"/>
                  </a:ext>
                </a:extLst>
              </p:cNvPr>
              <p:cNvSpPr txBox="1"/>
              <p:nvPr/>
            </p:nvSpPr>
            <p:spPr>
              <a:xfrm>
                <a:off x="581191" y="2520119"/>
                <a:ext cx="4370784" cy="7036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FF6465-A3B1-4E60-901A-D0FDE7572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1" y="2520119"/>
                <a:ext cx="4370784" cy="703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445AC2-9AF8-4EFB-B92D-E317F9D3B2E0}"/>
                  </a:ext>
                </a:extLst>
              </p:cNvPr>
              <p:cNvSpPr txBox="1"/>
              <p:nvPr/>
            </p:nvSpPr>
            <p:spPr>
              <a:xfrm>
                <a:off x="988101" y="3436107"/>
                <a:ext cx="3861763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𝑘𝑇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 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445AC2-9AF8-4EFB-B92D-E317F9D3B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01" y="3436107"/>
                <a:ext cx="3861763" cy="6721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5860464-3E99-4691-A598-400C138F4501}"/>
              </a:ext>
            </a:extLst>
          </p:cNvPr>
          <p:cNvSpPr txBox="1"/>
          <p:nvPr/>
        </p:nvSpPr>
        <p:spPr>
          <a:xfrm>
            <a:off x="988101" y="4330016"/>
            <a:ext cx="42294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Модель рассматривается на нескольких решётках</a:t>
            </a:r>
            <a:r>
              <a:rPr lang="en-US" dirty="0"/>
              <a:t>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/>
              <a:t>Квадратная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/>
              <a:t>Треугольная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/>
              <a:t>Кубическая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4D-</a:t>
            </a:r>
            <a:r>
              <a:rPr lang="ru-RU" i="1" dirty="0" err="1"/>
              <a:t>Гиперкубическая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17FFC-8A0B-4C5B-B3C4-B07D2DE7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01208" cy="1188720"/>
          </a:xfrm>
        </p:spPr>
        <p:txBody>
          <a:bodyPr/>
          <a:lstStyle/>
          <a:p>
            <a:r>
              <a:rPr lang="ru-RU" dirty="0"/>
              <a:t>Геометрические свойства модели на квадратной решётке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0316F1B-C17F-4BAC-B147-BAC15AAA5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399" y="1607045"/>
            <a:ext cx="4526441" cy="3960636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7EFC94-88ED-4B1C-B98B-F824F67AB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57" y="2340501"/>
            <a:ext cx="2543750" cy="34769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B1227E-370F-4256-9D34-4AD4C27D774D}"/>
              </a:ext>
            </a:extLst>
          </p:cNvPr>
          <p:cNvSpPr txBox="1"/>
          <p:nvPr/>
        </p:nvSpPr>
        <p:spPr>
          <a:xfrm>
            <a:off x="6985159" y="5567681"/>
            <a:ext cx="46634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Зависимость долей узлов с 3-мя соседями от </a:t>
            </a:r>
            <a:r>
              <a:rPr lang="en-US" sz="1400" dirty="0"/>
              <a:t>J </a:t>
            </a:r>
            <a:r>
              <a:rPr lang="ru-RU" sz="1400" dirty="0"/>
              <a:t>на квадратной решётке – взято из</a:t>
            </a:r>
            <a:r>
              <a:rPr lang="en-US" sz="1400" dirty="0"/>
              <a:t>:</a:t>
            </a:r>
          </a:p>
          <a:p>
            <a:r>
              <a:rPr lang="en-US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K.</a:t>
            </a:r>
            <a:r>
              <a:rPr lang="ru-RU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Faizullina</a:t>
            </a:r>
            <a:r>
              <a:rPr lang="en-US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I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E. Burovski </a:t>
            </a: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Critical and geometric properties of magnetic polymers across the globule-coil transition</a:t>
            </a:r>
            <a:r>
              <a:rPr lang="en-US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Phys. Rev. E </a:t>
            </a:r>
            <a:r>
              <a:rPr lang="en-US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104</a:t>
            </a:r>
            <a:r>
              <a:rPr 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054501, 2021</a:t>
            </a:r>
            <a:endParaRPr kumimoji="0" lang="ru-RU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SE Sans" panose="02000000000000000000" pitchFamily="50" charset="-52"/>
            </a:endParaRPr>
          </a:p>
          <a:p>
            <a:endParaRPr lang="ru-RU" sz="1400" dirty="0"/>
          </a:p>
        </p:txBody>
      </p:sp>
      <p:sp>
        <p:nvSpPr>
          <p:cNvPr id="4" name="Блок-схема: узел 3">
            <a:extLst>
              <a:ext uri="{FF2B5EF4-FFF2-40B4-BE49-F238E27FC236}">
                <a16:creationId xmlns:a16="http://schemas.microsoft.com/office/drawing/2014/main" id="{1BE6A2D3-0D56-42F7-942A-71393ED4A806}"/>
              </a:ext>
            </a:extLst>
          </p:cNvPr>
          <p:cNvSpPr/>
          <p:nvPr/>
        </p:nvSpPr>
        <p:spPr>
          <a:xfrm>
            <a:off x="6849978" y="4399280"/>
            <a:ext cx="866060" cy="782320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55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6DE32-CF1C-4D1B-9034-D37C5666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Исследуемые решётки в </a:t>
            </a:r>
            <a:r>
              <a:rPr lang="en-US" dirty="0"/>
              <a:t>J=0 </a:t>
            </a:r>
            <a:br>
              <a:rPr lang="en-US" dirty="0"/>
            </a:br>
            <a:r>
              <a:rPr lang="ru-RU" dirty="0"/>
              <a:t>– универсальны ли свойства?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6B87D0-8AE4-409C-86BD-91DD37BDD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064" y="2617119"/>
            <a:ext cx="2845418" cy="306029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EC91D6-85BA-4AD3-8411-4C6DDA489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617119"/>
            <a:ext cx="2845418" cy="306029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E163787-6207-4E2E-8723-7018BC467E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2" t="22815" r="16014" b="23034"/>
          <a:stretch/>
        </p:blipFill>
        <p:spPr>
          <a:xfrm>
            <a:off x="7812793" y="2492832"/>
            <a:ext cx="3879542" cy="350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4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47EF5-A3BD-4338-8ED9-6F19800C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EA654B0-19AD-4F27-BA4A-801E547AC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911577"/>
            <a:ext cx="5514808" cy="5882462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36E4A65-5B2A-4F2C-B310-D8F0A027A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4473933"/>
            <a:ext cx="3898003" cy="147492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BCBC62A-623A-4EC4-9353-30998600A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2450237"/>
            <a:ext cx="3898003" cy="147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6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FC51D-6A85-4776-8483-EF4C37AF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77" y="564333"/>
            <a:ext cx="11029616" cy="689807"/>
          </a:xfrm>
        </p:spPr>
        <p:txBody>
          <a:bodyPr/>
          <a:lstStyle/>
          <a:p>
            <a:r>
              <a:rPr lang="ru-RU" dirty="0"/>
              <a:t>Атмосферы блужданий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D70663B4-F5C2-472B-B169-4EBBF483F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036" y="4456564"/>
            <a:ext cx="4467763" cy="1430306"/>
          </a:xfrm>
        </p:spPr>
      </p:pic>
      <p:pic>
        <p:nvPicPr>
          <p:cNvPr id="16" name="Рисунок 15" descr="Изображение выглядит как текст, легкий, цветной, датчик&#10;&#10;Автоматически созданное описание">
            <a:extLst>
              <a:ext uri="{FF2B5EF4-FFF2-40B4-BE49-F238E27FC236}">
                <a16:creationId xmlns:a16="http://schemas.microsoft.com/office/drawing/2014/main" id="{61ADA167-902A-4F40-AB81-C203101D9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036" y="2860934"/>
            <a:ext cx="4467764" cy="1595630"/>
          </a:xfrm>
          <a:prstGeom prst="rect">
            <a:avLst/>
          </a:prstGeom>
        </p:spPr>
      </p:pic>
      <p:pic>
        <p:nvPicPr>
          <p:cNvPr id="18" name="Рисунок 17" descr="Изображение выглядит как легкий, цветной&#10;&#10;Автоматически созданное описание">
            <a:extLst>
              <a:ext uri="{FF2B5EF4-FFF2-40B4-BE49-F238E27FC236}">
                <a16:creationId xmlns:a16="http://schemas.microsoft.com/office/drawing/2014/main" id="{5832F694-883C-4A58-B2F1-C6F047C06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035" y="1339954"/>
            <a:ext cx="4467764" cy="15209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5A41489-DBF9-44A0-8A66-73680FCF386C}"/>
              </a:ext>
            </a:extLst>
          </p:cNvPr>
          <p:cNvSpPr txBox="1"/>
          <p:nvPr/>
        </p:nvSpPr>
        <p:spPr>
          <a:xfrm>
            <a:off x="6047501" y="3464152"/>
            <a:ext cx="121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K=2: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DAA602-35D2-4115-8618-62406E18EB65}"/>
              </a:ext>
            </a:extLst>
          </p:cNvPr>
          <p:cNvSpPr txBox="1"/>
          <p:nvPr/>
        </p:nvSpPr>
        <p:spPr>
          <a:xfrm>
            <a:off x="6047500" y="1868522"/>
            <a:ext cx="121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K=3: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91F3FA-4150-48BF-9092-4FD77451153A}"/>
              </a:ext>
            </a:extLst>
          </p:cNvPr>
          <p:cNvSpPr txBox="1"/>
          <p:nvPr/>
        </p:nvSpPr>
        <p:spPr>
          <a:xfrm>
            <a:off x="6024488" y="4894978"/>
            <a:ext cx="121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K=1:</a:t>
            </a:r>
            <a:endParaRPr lang="ru-RU" dirty="0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6401659-1ECA-4B63-98E6-A85CB0986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816" y="4799517"/>
            <a:ext cx="4208357" cy="13729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27FBF12-BADB-4EE8-9F11-03738F47E17C}"/>
                  </a:ext>
                </a:extLst>
              </p:cNvPr>
              <p:cNvSpPr txBox="1"/>
              <p:nvPr/>
            </p:nvSpPr>
            <p:spPr>
              <a:xfrm>
                <a:off x="10489296" y="1910583"/>
                <a:ext cx="12198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27FBF12-BADB-4EE8-9F11-03738F47E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296" y="1910583"/>
                <a:ext cx="12198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C321BD-FC78-417E-A433-024F5D6CCD8D}"/>
                  </a:ext>
                </a:extLst>
              </p:cNvPr>
              <p:cNvSpPr txBox="1"/>
              <p:nvPr/>
            </p:nvSpPr>
            <p:spPr>
              <a:xfrm>
                <a:off x="10489296" y="3493806"/>
                <a:ext cx="12198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C321BD-FC78-417E-A433-024F5D6CC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296" y="3493806"/>
                <a:ext cx="121986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04E0BD-0439-4113-A6A6-CB3EEF48CA48}"/>
                  </a:ext>
                </a:extLst>
              </p:cNvPr>
              <p:cNvSpPr txBox="1"/>
              <p:nvPr/>
            </p:nvSpPr>
            <p:spPr>
              <a:xfrm>
                <a:off x="10468094" y="4799517"/>
                <a:ext cx="12198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04E0BD-0439-4113-A6A6-CB3EEF48C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8094" y="4799517"/>
                <a:ext cx="121986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7411193-1D09-42E3-978A-09438ED8A839}"/>
              </a:ext>
            </a:extLst>
          </p:cNvPr>
          <p:cNvSpPr txBox="1"/>
          <p:nvPr/>
        </p:nvSpPr>
        <p:spPr>
          <a:xfrm>
            <a:off x="594977" y="1763762"/>
            <a:ext cx="49727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Изучалось на 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невзаимодействующем блуждании без самопересечений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в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A. </a:t>
            </a:r>
            <a:r>
              <a:rPr lang="en-US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Owczarek</a:t>
            </a:r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T. </a:t>
            </a:r>
            <a:r>
              <a:rPr lang="en-US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Prellberg</a:t>
            </a:r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Scaling of the atmosphere of self-avoiding walks. 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Journal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Physics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A: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Mathematical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Theoretical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41(37):375004, 2008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755F2-7147-4A97-B7C3-8C68127B486A}"/>
              </a:ext>
            </a:extLst>
          </p:cNvPr>
          <p:cNvSpPr txBox="1"/>
          <p:nvPr/>
        </p:nvSpPr>
        <p:spPr>
          <a:xfrm>
            <a:off x="6319520" y="5811520"/>
            <a:ext cx="523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Схема предполагаемого перехода от свойства атмосферы блуждания длины </a:t>
            </a:r>
            <a:r>
              <a:rPr lang="en-US" sz="1400" dirty="0"/>
              <a:t>N </a:t>
            </a:r>
            <a:r>
              <a:rPr lang="ru-RU" sz="1400" dirty="0"/>
              <a:t>к числу соседей узлов блуждания длины </a:t>
            </a:r>
            <a:r>
              <a:rPr lang="en-US" sz="1400" dirty="0"/>
              <a:t>N+1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217423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1AD19-4382-4672-982D-0EC821A7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4A77CB-3D1C-4B57-BA08-15CB63FC3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5"/>
            <a:ext cx="11029615" cy="3950631"/>
          </a:xfrm>
        </p:spPr>
        <p:txBody>
          <a:bodyPr/>
          <a:lstStyle/>
          <a:p>
            <a:endParaRPr lang="ru-RU" dirty="0"/>
          </a:p>
          <a:p>
            <a:r>
              <a:rPr lang="ru-RU" dirty="0"/>
              <a:t>Доли одномерных и поверхностных узлов модели в отсутствии внутреннего взаимодействия имеют линейный характер зависимости от обратной длины конформации на всех исследуемых решётках</a:t>
            </a:r>
          </a:p>
          <a:p>
            <a:r>
              <a:rPr lang="ru-RU" dirty="0"/>
              <a:t>Численная универсальность от рассматриваемой решётки не была обнаружена</a:t>
            </a:r>
          </a:p>
          <a:p>
            <a:r>
              <a:rPr lang="ru-RU" dirty="0"/>
              <a:t>Свойства атмосфер блуждания и локального координационного числа невзаимодействующего блуждания определяют разные аспекты геометрического поведения модели</a:t>
            </a:r>
          </a:p>
        </p:txBody>
      </p:sp>
    </p:spTree>
    <p:extLst>
      <p:ext uri="{BB962C8B-B14F-4D97-AF65-F5344CB8AC3E}">
        <p14:creationId xmlns:p14="http://schemas.microsoft.com/office/powerpoint/2010/main" val="218052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28">
            <a:extLst>
              <a:ext uri="{FF2B5EF4-FFF2-40B4-BE49-F238E27FC236}">
                <a16:creationId xmlns:a16="http://schemas.microsoft.com/office/drawing/2014/main" id="{02AF22E8-0D1E-4594-B6B3-FAA830B50450}"/>
              </a:ext>
            </a:extLst>
          </p:cNvPr>
          <p:cNvSpPr>
            <a:spLocks/>
          </p:cNvSpPr>
          <p:nvPr/>
        </p:nvSpPr>
        <p:spPr bwMode="auto">
          <a:xfrm>
            <a:off x="571262" y="3644142"/>
            <a:ext cx="4138905" cy="7010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defRPr/>
            </a:pPr>
            <a:r>
              <a:rPr lang="en-US" sz="2000" dirty="0" err="1">
                <a:latin typeface="Catamaran Light"/>
                <a:ea typeface="Lato Light"/>
                <a:cs typeface="Arima Madurai Light"/>
              </a:rPr>
              <a:t>Руководитель</a:t>
            </a:r>
            <a:r>
              <a:rPr lang="en-US" sz="2000" dirty="0">
                <a:latin typeface="Catamaran Light"/>
                <a:ea typeface="Lato Light"/>
                <a:cs typeface="Arima Madurai Light"/>
              </a:rPr>
              <a:t> </a:t>
            </a:r>
            <a:r>
              <a:rPr lang="en-US" sz="2000" dirty="0" err="1">
                <a:latin typeface="Catamaran Light"/>
                <a:ea typeface="Lato Light"/>
                <a:cs typeface="Arima Madurai Light"/>
              </a:rPr>
              <a:t>проекта</a:t>
            </a:r>
            <a:endParaRPr lang="en-US" sz="2000" dirty="0">
              <a:latin typeface="Catamaran Light"/>
              <a:ea typeface="Lato Light"/>
              <a:cs typeface="Arima Madurai Light"/>
            </a:endParaRPr>
          </a:p>
          <a:p>
            <a:pPr algn="ctr">
              <a:defRPr/>
            </a:pPr>
            <a:r>
              <a:rPr lang="en-US" sz="2000" dirty="0">
                <a:latin typeface="Catamaran Light"/>
                <a:ea typeface="Lato Light"/>
                <a:cs typeface="Arima Madurai Light"/>
              </a:rPr>
              <a:t>Буровский Евгений Андреевич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C393ED-60F7-4FAF-9858-39AA3B6D14BB}"/>
              </a:ext>
            </a:extLst>
          </p:cNvPr>
          <p:cNvSpPr txBox="1"/>
          <p:nvPr/>
        </p:nvSpPr>
        <p:spPr>
          <a:xfrm>
            <a:off x="7481834" y="3606553"/>
            <a:ext cx="3905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1800" dirty="0">
                <a:latin typeface="Catamaran Light"/>
                <a:ea typeface="Lato Light"/>
                <a:cs typeface="Arima Madurai Light"/>
              </a:rPr>
              <a:t>Участники проекта</a:t>
            </a:r>
            <a:r>
              <a:rPr lang="en-US" sz="1800" dirty="0">
                <a:latin typeface="Catamaran Light"/>
                <a:ea typeface="Lato Light"/>
                <a:cs typeface="Arima Madurai Light"/>
              </a:rPr>
              <a:t>:</a:t>
            </a:r>
            <a:endParaRPr lang="ru-RU" dirty="0">
              <a:latin typeface="Catamaran Light"/>
              <a:ea typeface="Lato Light"/>
              <a:cs typeface="Arima Madurai Ligh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sz="1800" dirty="0">
                <a:latin typeface="Catamaran Light"/>
                <a:ea typeface="Lato Light"/>
                <a:cs typeface="Arima Madurai Light"/>
              </a:rPr>
              <a:t>Москаленко Роман</a:t>
            </a:r>
            <a:endParaRPr lang="en-US" sz="1800" dirty="0">
              <a:latin typeface="Catamaran Light"/>
              <a:ea typeface="Lato Light"/>
              <a:cs typeface="Arima Madurai Light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1800" dirty="0" err="1">
                <a:latin typeface="Catamaran Light"/>
                <a:ea typeface="Lato Light"/>
                <a:cs typeface="Arima Madurai Light"/>
              </a:rPr>
              <a:t>Файзуллина</a:t>
            </a:r>
            <a:r>
              <a:rPr lang="en-US" sz="1800" dirty="0">
                <a:latin typeface="Catamaran Light"/>
                <a:ea typeface="Lato Light"/>
                <a:cs typeface="Arima Madurai Light"/>
              </a:rPr>
              <a:t> </a:t>
            </a:r>
            <a:r>
              <a:rPr lang="en-US" sz="1800" dirty="0" err="1">
                <a:latin typeface="Catamaran Light"/>
                <a:ea typeface="Lato Light"/>
                <a:cs typeface="Arima Madurai Light"/>
              </a:rPr>
              <a:t>Камилла</a:t>
            </a:r>
            <a:endParaRPr lang="en-US" sz="1800" dirty="0">
              <a:latin typeface="Catamaran Light"/>
              <a:ea typeface="Lato Light"/>
              <a:cs typeface="Arima Madurai Light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Catamaran Light"/>
                <a:ea typeface="Lato Light"/>
                <a:cs typeface="Arima Madurai Light"/>
              </a:rPr>
              <a:t>Пчелинцев Илья</a:t>
            </a:r>
          </a:p>
          <a:p>
            <a:endParaRPr lang="ru-RU" dirty="0"/>
          </a:p>
        </p:txBody>
      </p:sp>
      <p:sp>
        <p:nvSpPr>
          <p:cNvPr id="11" name="Заголовок 8">
            <a:extLst>
              <a:ext uri="{FF2B5EF4-FFF2-40B4-BE49-F238E27FC236}">
                <a16:creationId xmlns:a16="http://schemas.microsoft.com/office/drawing/2014/main" id="{5C0EBB7F-32DC-436A-9B55-2DED4D36F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>
            <a:normAutofit/>
          </a:bodyPr>
          <a:lstStyle/>
          <a:p>
            <a:r>
              <a:rPr lang="ru-RU" dirty="0"/>
              <a:t>Команда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55815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D07995B-6C02-4098-81D7-AB77525B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Конформации</a:t>
            </a:r>
          </a:p>
        </p:txBody>
      </p:sp>
      <p:pic>
        <p:nvPicPr>
          <p:cNvPr id="4" name="image7.png">
            <a:extLst>
              <a:ext uri="{FF2B5EF4-FFF2-40B4-BE49-F238E27FC236}">
                <a16:creationId xmlns:a16="http://schemas.microsoft.com/office/drawing/2014/main" id="{8A654378-386B-479D-8A48-59649A80EB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876" y="2255110"/>
            <a:ext cx="2601136" cy="2000213"/>
          </a:xfrm>
          <a:prstGeom prst="rect">
            <a:avLst/>
          </a:prstGeom>
        </p:spPr>
      </p:pic>
      <p:pic>
        <p:nvPicPr>
          <p:cNvPr id="5" name="image1.png">
            <a:extLst>
              <a:ext uri="{FF2B5EF4-FFF2-40B4-BE49-F238E27FC236}">
                <a16:creationId xmlns:a16="http://schemas.microsoft.com/office/drawing/2014/main" id="{D339A7D5-D899-4076-8B83-91335713590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409" y="2122651"/>
            <a:ext cx="3128126" cy="226513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4BEB0FAA-FC86-450A-8DAF-D2E6F298008D}"/>
              </a:ext>
            </a:extLst>
          </p:cNvPr>
          <p:cNvSpPr txBox="1"/>
          <p:nvPr/>
        </p:nvSpPr>
        <p:spPr>
          <a:xfrm>
            <a:off x="4423154" y="4387783"/>
            <a:ext cx="334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глобула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6DA6BA3-FDB3-42E7-B98D-21FAC478856C}"/>
              </a:ext>
            </a:extLst>
          </p:cNvPr>
          <p:cNvSpPr txBox="1"/>
          <p:nvPr/>
        </p:nvSpPr>
        <p:spPr>
          <a:xfrm>
            <a:off x="8122834" y="4387783"/>
            <a:ext cx="289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клубок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07580E-CC5D-4819-AACB-D49D83519904}"/>
              </a:ext>
            </a:extLst>
          </p:cNvPr>
          <p:cNvSpPr txBox="1"/>
          <p:nvPr/>
        </p:nvSpPr>
        <p:spPr>
          <a:xfrm>
            <a:off x="581193" y="2255110"/>
            <a:ext cx="34542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Конформация – не самопересекающаяся последовательность узлов решётки.</a:t>
            </a:r>
          </a:p>
          <a:p>
            <a:endParaRPr lang="ru-RU" dirty="0"/>
          </a:p>
          <a:p>
            <a:r>
              <a:rPr lang="ru-RU" dirty="0"/>
              <a:t>Форма конформации зависит от температуры</a:t>
            </a:r>
          </a:p>
        </p:txBody>
      </p:sp>
    </p:spTree>
    <p:extLst>
      <p:ext uri="{BB962C8B-B14F-4D97-AF65-F5344CB8AC3E}">
        <p14:creationId xmlns:p14="http://schemas.microsoft.com/office/powerpoint/2010/main" val="31883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221AD-9C21-4AF7-B97A-666E75EF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ru-RU" dirty="0" err="1"/>
              <a:t>Изинга</a:t>
            </a:r>
            <a:r>
              <a:rPr lang="ru-RU" dirty="0"/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F4902A-EC4F-47BD-8535-92E977E17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941" y="2089041"/>
            <a:ext cx="3959923" cy="32425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86FBBC-059A-43FC-BC4D-ACA48BFC45E3}"/>
                  </a:ext>
                </a:extLst>
              </p:cNvPr>
              <p:cNvSpPr txBox="1"/>
              <p:nvPr/>
            </p:nvSpPr>
            <p:spPr>
              <a:xfrm>
                <a:off x="1254695" y="2089041"/>
                <a:ext cx="4343365" cy="4214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Гамильтониан</a:t>
                </a:r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ru-RU" sz="2000" dirty="0"/>
                  <a:t>Статистическая сумма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𝑘𝑇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ru-RU" sz="2000" dirty="0"/>
              </a:p>
              <a:p>
                <a:r>
                  <a:rPr lang="ru-RU" sz="2000" dirty="0"/>
                  <a:t>Намагниченность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000" dirty="0"/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86FBBC-059A-43FC-BC4D-ACA48BFC4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695" y="2089041"/>
                <a:ext cx="4343365" cy="4214936"/>
              </a:xfrm>
              <a:prstGeom prst="rect">
                <a:avLst/>
              </a:prstGeom>
              <a:blipFill>
                <a:blip r:embed="rId3"/>
                <a:stretch>
                  <a:fillRect l="-1545" t="-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20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9AB06-7671-407F-AFCE-78E740A7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08DB8E-CD5B-4C13-800D-7BEC1F344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440" y="1690688"/>
            <a:ext cx="6105210" cy="423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6BA0FD-23EF-446A-B2F3-CDCD06ADB6B1}"/>
              </a:ext>
            </a:extLst>
          </p:cNvPr>
          <p:cNvSpPr txBox="1"/>
          <p:nvPr/>
        </p:nvSpPr>
        <p:spPr>
          <a:xfrm>
            <a:off x="705035" y="2240453"/>
            <a:ext cx="46663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Не все конформации намагничиваются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9336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3827A-5EF6-4AD6-A375-406536FB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по радиусу инерции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A130B9-CFFA-4755-BC54-0F615F3AA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528" y="1828800"/>
            <a:ext cx="6065822" cy="40438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04A150-8587-4E74-93CF-7C3B1A31BF5E}"/>
                  </a:ext>
                </a:extLst>
              </p:cNvPr>
              <p:cNvSpPr txBox="1"/>
              <p:nvPr/>
            </p:nvSpPr>
            <p:spPr>
              <a:xfrm>
                <a:off x="1159109" y="2331514"/>
                <a:ext cx="3811509" cy="3100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Радиус инерции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ru-RU" sz="2400" dirty="0"/>
              </a:p>
              <a:p>
                <a:endParaRPr lang="ru-RU" sz="2400" dirty="0"/>
              </a:p>
              <a:p>
                <a:r>
                  <a:rPr lang="ru-RU" sz="2400" dirty="0" err="1"/>
                  <a:t>Кумулянт</a:t>
                </a:r>
                <a:r>
                  <a:rPr lang="ru-RU" sz="2400" dirty="0"/>
                  <a:t> Биндера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40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04A150-8587-4E74-93CF-7C3B1A31B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109" y="2331514"/>
                <a:ext cx="3811509" cy="3100529"/>
              </a:xfrm>
              <a:prstGeom prst="rect">
                <a:avLst/>
              </a:prstGeom>
              <a:blipFill>
                <a:blip r:embed="rId3"/>
                <a:stretch>
                  <a:fillRect l="-2400" t="-15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87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75B0CC-B6DF-4ABE-AE84-262B8485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по радиусу инерции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C0E7C7-A4B8-4C9B-A7F0-7BEA949EC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17" y="2509254"/>
            <a:ext cx="4325459" cy="291329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AF78AC-FB40-4A6F-96A7-F8D19722E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26" y="2489212"/>
            <a:ext cx="4431746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1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393FE-CC77-4105-BD6E-E7E68C6F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Кластеры и мосты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CC04678-05F0-4CA8-8AB4-8827A2D18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19" y="2326227"/>
            <a:ext cx="4431746" cy="2933333"/>
          </a:xfrm>
          <a:prstGeom prst="rect">
            <a:avLst/>
          </a:prstGeom>
        </p:spPr>
      </p:pic>
      <p:pic>
        <p:nvPicPr>
          <p:cNvPr id="7" name="Рисунок 6" descr="Изображение выглядит как дым, воздух, облака, стопка&#10;&#10;Автоматически созданное описание">
            <a:extLst>
              <a:ext uri="{FF2B5EF4-FFF2-40B4-BE49-F238E27FC236}">
                <a16:creationId xmlns:a16="http://schemas.microsoft.com/office/drawing/2014/main" id="{9CBEC143-B09E-4844-A79D-26A240711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21" y="2326227"/>
            <a:ext cx="4952381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24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EB35C-C80E-4FA3-B7BE-0C233DA8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281A9F-2A8B-4D0E-941B-3941DF5B1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Большая часть конформаций, полученных при низких температурах не намагничиваются</a:t>
            </a:r>
          </a:p>
          <a:p>
            <a:r>
              <a:rPr lang="ru-RU" dirty="0"/>
              <a:t>Можно выделить конформации с магнитным переходом</a:t>
            </a:r>
          </a:p>
          <a:p>
            <a:r>
              <a:rPr lang="ru-RU" dirty="0"/>
              <a:t>Размеры магнитных доменов – хороший параметр намагниченности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81783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8_TF33552983" id="{160FF37C-0DDC-4D2E-AEAD-253EF6364DF1}" vid="{EC99DBC3-C858-4F3A-82DD-48D686A36D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{9CABFF86-C63E-4442-A136-EBE41DB10603}tf33552983_win32</Template>
  <TotalTime>198</TotalTime>
  <Words>330</Words>
  <Application>Microsoft Office PowerPoint</Application>
  <PresentationFormat>Широкоэкранный</PresentationFormat>
  <Paragraphs>67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6" baseType="lpstr">
      <vt:lpstr>Arial</vt:lpstr>
      <vt:lpstr>Calibri</vt:lpstr>
      <vt:lpstr>Cambria Math</vt:lpstr>
      <vt:lpstr>Catamaran Light</vt:lpstr>
      <vt:lpstr>Corbel</vt:lpstr>
      <vt:lpstr>Franklin Gothic Book</vt:lpstr>
      <vt:lpstr>Franklin Gothic Demi</vt:lpstr>
      <vt:lpstr>HSE Sans</vt:lpstr>
      <vt:lpstr>Times New Roman</vt:lpstr>
      <vt:lpstr>Wingdings 2</vt:lpstr>
      <vt:lpstr>ДивидендVTI</vt:lpstr>
      <vt:lpstr>Решеточные модели макромолекул</vt:lpstr>
      <vt:lpstr>Команда проекта</vt:lpstr>
      <vt:lpstr>Конформации</vt:lpstr>
      <vt:lpstr>Модель Изинга </vt:lpstr>
      <vt:lpstr>Результаты</vt:lpstr>
      <vt:lpstr>Разделение по радиусу инерции</vt:lpstr>
      <vt:lpstr>Разделение по радиусу инерции</vt:lpstr>
      <vt:lpstr>Кластеры и мосты</vt:lpstr>
      <vt:lpstr>Заключение</vt:lpstr>
      <vt:lpstr>Модель изинга</vt:lpstr>
      <vt:lpstr>Геометрические свойства модели на квадратной решётке</vt:lpstr>
      <vt:lpstr>Исследуемые решётки в J=0  – универсальны ли свойства?</vt:lpstr>
      <vt:lpstr>Результаты</vt:lpstr>
      <vt:lpstr>Атмосферы блужданий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изинга на многомерной полимерной цепочке</dc:title>
  <dc:creator>Пчелинцев Илья Игоревич</dc:creator>
  <cp:lastModifiedBy>Москаленко Роман Борисович</cp:lastModifiedBy>
  <cp:revision>10</cp:revision>
  <dcterms:created xsi:type="dcterms:W3CDTF">2022-04-04T14:47:20Z</dcterms:created>
  <dcterms:modified xsi:type="dcterms:W3CDTF">2022-04-20T00:11:55Z</dcterms:modified>
</cp:coreProperties>
</file>