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56" r:id="rId3"/>
    <p:sldId id="257" r:id="rId4"/>
    <p:sldId id="258" r:id="rId5"/>
    <p:sldId id="335" r:id="rId6"/>
    <p:sldId id="272" r:id="rId7"/>
    <p:sldId id="263" r:id="rId8"/>
    <p:sldId id="262" r:id="rId9"/>
    <p:sldId id="336" r:id="rId10"/>
    <p:sldId id="264" r:id="rId11"/>
    <p:sldId id="270" r:id="rId12"/>
    <p:sldId id="337" r:id="rId13"/>
    <p:sldId id="269" r:id="rId14"/>
    <p:sldId id="271" r:id="rId15"/>
    <p:sldId id="265" r:id="rId16"/>
    <p:sldId id="328" r:id="rId17"/>
    <p:sldId id="329" r:id="rId18"/>
    <p:sldId id="330" r:id="rId19"/>
    <p:sldId id="331" r:id="rId20"/>
    <p:sldId id="338" r:id="rId21"/>
    <p:sldId id="332" r:id="rId22"/>
    <p:sldId id="333" r:id="rId23"/>
    <p:sldId id="33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86"/>
    <p:restoredTop sz="94376"/>
  </p:normalViewPr>
  <p:slideViewPr>
    <p:cSldViewPr snapToGrid="0">
      <p:cViewPr varScale="1">
        <p:scale>
          <a:sx n="97" d="100"/>
          <a:sy n="97" d="100"/>
        </p:scale>
        <p:origin x="224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7490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094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09878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760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12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1722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6629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794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6592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4013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3535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B9B415-A6C3-214B-8F8A-73EF4D8AF13F}" type="datetimeFigureOut">
              <a:rPr lang="cs-CZ" smtClean="0"/>
              <a:t>27.04.2025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8513B-FA18-4E47-8836-EEC164A7004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22800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b="0" i="0" u="none" strike="noStrike" dirty="0">
                <a:solidFill>
                  <a:srgbClr val="121212"/>
                </a:solidFill>
                <a:effectLst/>
                <a:latin typeface="ArialM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82031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b="1" dirty="0"/>
              <a:t>Jan 11:16</a:t>
            </a:r>
          </a:p>
          <a:p>
            <a:pPr algn="l"/>
            <a:r>
              <a:rPr lang="cs-CZ" b="1" dirty="0"/>
              <a:t>'Tomáš, řečený </a:t>
            </a:r>
            <a:r>
              <a:rPr lang="cs-CZ" b="1" dirty="0" err="1"/>
              <a:t>Didymos</a:t>
            </a:r>
            <a:r>
              <a:rPr lang="cs-CZ" b="1" dirty="0"/>
              <a:t>, řekl svým </a:t>
            </a:r>
            <a:r>
              <a:rPr lang="cs-CZ" b="1" dirty="0" err="1"/>
              <a:t>spoluučedníkům</a:t>
            </a:r>
            <a:r>
              <a:rPr lang="cs-CZ" b="1" dirty="0"/>
              <a:t>: “Pojďme i my, ať spolu s ním zemřeme!”'</a:t>
            </a:r>
          </a:p>
          <a:p>
            <a:pPr algn="l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3735815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679707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71771-A6D4-6B3C-C76A-BBFBAD05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C96BE51F-A3BB-468E-C509-E6FEE523E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b="1" dirty="0"/>
              <a:t>Jan 14:4-6</a:t>
            </a:r>
          </a:p>
          <a:p>
            <a:pPr algn="l"/>
            <a:r>
              <a:rPr lang="cs-CZ" b="1" dirty="0"/>
              <a:t>'A kam já jdu, [víte, i] cestu znáte.” Tomáš mu řekl: “Pane, nevíme, kam jdeš. Jak můžeme znát cestu?” Ježíš mu řekl: “Já jsem ta Cesta, Pravda i Život. Nikdo nepřichází k Otci než skrze mne. '</a:t>
            </a:r>
          </a:p>
          <a:p>
            <a:pPr algn="l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964135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dirty="0"/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1005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b="0" i="0" u="none" strike="noStrike" dirty="0">
                <a:effectLst/>
                <a:latin typeface="Calibri" panose="020F0502020204030204" pitchFamily="34" charset="0"/>
              </a:rPr>
              <a:t>Jan 20:8</a:t>
            </a:r>
          </a:p>
          <a:p>
            <a:pPr algn="l"/>
            <a:r>
              <a:rPr lang="cs-CZ" b="0" i="0" u="none" strike="noStrike" dirty="0">
                <a:effectLst/>
                <a:latin typeface="Calibri" panose="020F0502020204030204" pitchFamily="34" charset="0"/>
              </a:rPr>
              <a:t>'Potom vstoupil i ten druhý učedník, který k hrobu přišel první; i uviděl a uvěřil. '</a:t>
            </a:r>
          </a:p>
          <a:p>
            <a:pPr algn="l"/>
            <a:endParaRPr lang="cs-CZ" b="0" i="0" u="none" strike="noStrike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7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3956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Jan 20:30-31</a:t>
            </a:r>
          </a:p>
          <a:p>
            <a:pPr algn="l"/>
            <a:r>
              <a:rPr lang="cs-CZ" dirty="0"/>
              <a:t>'Ještě mnoho jiných znamení, která nejsou zapsána v této knize, učinil Ježíš před [svými] učedníky. Tato však jsou zapsána, abyste uvěřili, že Ježíš je Mesiáš, Syn Boží, a abyste věříce měli život v jeho jménu.'</a:t>
            </a:r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92283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254743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1. Korintským 15:3-8</a:t>
            </a:r>
          </a:p>
          <a:p>
            <a:pPr algn="l"/>
            <a:r>
              <a:rPr lang="cs-CZ" dirty="0"/>
              <a:t>'Předal jsem vám především to, co jsem také sám přijal, že Kristus zemřel za naše hříchy podle Písem, byl pohřben a třetího dne byl vzkříšen podle Písem, zjevil se </a:t>
            </a:r>
            <a:r>
              <a:rPr lang="cs-CZ" dirty="0" err="1"/>
              <a:t>Kéfovi</a:t>
            </a:r>
            <a:r>
              <a:rPr lang="cs-CZ" dirty="0"/>
              <a:t> a potom Dvanácti. Dále se zjevil více než pěti stům bratří najednou; většina z nich doposud žije, někteří však již zemřeli. Potom se zjevil Jakubovi a potom všem apoštolům. Naposledy ze všech, jako nedochůdčeti, zjevil se také mně. '</a:t>
            </a:r>
          </a:p>
        </p:txBody>
      </p:sp>
    </p:spTree>
    <p:extLst>
      <p:ext uri="{BB962C8B-B14F-4D97-AF65-F5344CB8AC3E}">
        <p14:creationId xmlns:p14="http://schemas.microsoft.com/office/powerpoint/2010/main" val="1448582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95467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'Tomáš zvaný </a:t>
            </a:r>
            <a:r>
              <a:rPr lang="cs-CZ" dirty="0" err="1"/>
              <a:t>Didymos</a:t>
            </a:r>
            <a:r>
              <a:rPr lang="cs-CZ" dirty="0"/>
              <a:t>, jeden z Dvanácti, však nebyl s nimi, když Ježíš přišel. Ostatní učedníci mu říkali: “Viděli jsme Pána.” On jim však řekl: “Pokud neuvidím stopu hřebů v jeho rukou a nevložím svůj prst na místo hřebů a svou ruku do jeho boku, neuvěřím. ” Po osmi dnech byli jeho učedníci opět uvnitř a Tomáš s nimi. Ježíš přišel zavřenými dveřmi. </a:t>
            </a:r>
          </a:p>
          <a:p>
            <a:pPr algn="l"/>
            <a:r>
              <a:rPr lang="cs-CZ" dirty="0"/>
              <a:t>Jan 20:24-31</a:t>
            </a:r>
          </a:p>
        </p:txBody>
      </p:sp>
    </p:spTree>
    <p:extLst>
      <p:ext uri="{BB962C8B-B14F-4D97-AF65-F5344CB8AC3E}">
        <p14:creationId xmlns:p14="http://schemas.microsoft.com/office/powerpoint/2010/main" val="203347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2F51A-2E4B-4293-A59C-7FEBB726B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FE8C597F-16A4-2149-A5DC-4434D36FB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b="1" dirty="0"/>
              <a:t>/: Živý je Pán, živý je Pán, živý je Pán na věky věků. :/</a:t>
            </a:r>
          </a:p>
          <a:p>
            <a:pPr algn="l"/>
            <a:r>
              <a:rPr lang="cs-CZ" b="1" dirty="0"/>
              <a:t>1.     Neboť tak Bůh miloval svět, že Syna svého, jednorozeného za nás dal.</a:t>
            </a:r>
          </a:p>
          <a:p>
            <a:pPr algn="l"/>
            <a:r>
              <a:rPr lang="cs-CZ" b="1" dirty="0"/>
              <a:t>        Aby žádný kdo uvěří v něho nezahynul, ale měl s ním věčný život v nebi.</a:t>
            </a:r>
          </a:p>
          <a:p>
            <a:pPr algn="l"/>
            <a:r>
              <a:rPr lang="cs-CZ" b="1" dirty="0"/>
              <a:t>/: Živý je Pán, živý je Pán, živý je Pán na věky věků. :/</a:t>
            </a:r>
          </a:p>
          <a:p>
            <a:pPr algn="l"/>
            <a:r>
              <a:rPr lang="cs-CZ" b="1" dirty="0"/>
              <a:t>2.     Nenarodí-li se kdo z vody a z Ducha, nemůže vejít do Království.</a:t>
            </a:r>
          </a:p>
          <a:p>
            <a:pPr algn="l"/>
            <a:r>
              <a:rPr lang="cs-CZ" b="1" dirty="0"/>
              <a:t>        Jistě žádný nevstoupí v nebeské Království, jestliže se znovu nenarodí.</a:t>
            </a:r>
          </a:p>
        </p:txBody>
      </p:sp>
    </p:spTree>
    <p:extLst>
      <p:ext uri="{BB962C8B-B14F-4D97-AF65-F5344CB8AC3E}">
        <p14:creationId xmlns:p14="http://schemas.microsoft.com/office/powerpoint/2010/main" val="247873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6997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65716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81838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dirty="0"/>
              <a:t>Postavil se doprostřed a řekl: “Pokoj vám.” Potom řekl Tomášovi: “Vztáhni svůj prst sem a pohleď na mé ruce, vztáhni svou ruku a vlož ji do mého boku; a nebuď nevěřící, ale věřící.” Tomáš mu odpověděl slovy: “Můj Pán a můj Bůh.” Ježíš mu řekl: “Že jsi mne viděl, uvěřil jsi. Blahoslavení, kteří neviděli, a uvěřili.”</a:t>
            </a:r>
          </a:p>
        </p:txBody>
      </p:sp>
    </p:spTree>
    <p:extLst>
      <p:ext uri="{BB962C8B-B14F-4D97-AF65-F5344CB8AC3E}">
        <p14:creationId xmlns:p14="http://schemas.microsoft.com/office/powerpoint/2010/main" val="384488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dirty="0"/>
              <a:t> Ještě mnoho jiných znamení, která nejsou zapsána v této knize, učinil Ježíš před [svými] učedníky. Tato však jsou zapsána, abyste uvěřili, že Ježíš je Mesiáš, Syn Boží, a abyste věříce měli život v jeho </a:t>
            </a:r>
            <a:r>
              <a:rPr lang="cs-CZ" dirty="0" err="1"/>
              <a:t>jménu.'</a:t>
            </a:r>
            <a:r>
              <a:rPr lang="cs-CZ" b="0" i="0" u="none" strike="noStrike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</a:t>
            </a:r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je smlouva, kterou uzavřu s domem izraelským po oněch dnech, praví Hospodin: Dám své zákony do jejich mysli a napíšu jim je na srdce. Budu jim Bohem a oni budou mým lidem. Pak už nebude učit druh druha a bratr bratra a nebude vybízet: ‚Poznej Pána,‘ protože mě budou znát všichni, od nejmenšího až po největšího. Slituji se nad jejich nepravostmi a na jejich hříchy už nevzpomenu.‘ </a:t>
            </a:r>
          </a:p>
          <a:p>
            <a:pPr algn="l"/>
            <a:r>
              <a:rPr lang="cs-CZ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Když Bůh mluví o nové smlouvě, říká tím, že první je zastaralá. Co je zastaralé a vetché, blíží se zániku. </a:t>
            </a:r>
          </a:p>
          <a:p>
            <a:pPr algn="l"/>
            <a:endParaRPr lang="cs-CZ" b="0" i="0" u="none" strike="noStrike" dirty="0">
              <a:solidFill>
                <a:srgbClr val="121212"/>
              </a:solidFill>
              <a:effectLst/>
              <a:latin typeface="ArialMT"/>
            </a:endParaRPr>
          </a:p>
          <a:p>
            <a:pPr algn="l"/>
            <a:endParaRPr lang="cs-CZ" b="0" i="0" u="none" strike="noStrike" dirty="0">
              <a:solidFill>
                <a:srgbClr val="121212"/>
              </a:solidFill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2128370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BFEBA-BC31-1851-C180-66D5C8F1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A6AB5B06-6A60-A892-4033-18C5B9541B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sz="2400" b="0" i="0" u="none" strike="noStrike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8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r>
              <a:rPr lang="cs-CZ" sz="2400" b="0" i="0" u="none" strike="noStrike" dirty="0">
                <a:effectLst/>
                <a:latin typeface="Calibri" panose="020F0502020204030204" pitchFamily="34" charset="0"/>
              </a:rPr>
              <a:t>Matouš 10:1-4</a:t>
            </a:r>
          </a:p>
          <a:p>
            <a:pPr algn="l"/>
            <a:r>
              <a:rPr lang="cs-CZ" sz="2400" b="0" i="0" u="none" strike="noStrike" dirty="0">
                <a:effectLst/>
                <a:latin typeface="Calibri" panose="020F0502020204030204" pitchFamily="34" charset="0"/>
              </a:rPr>
              <a:t>'Zavolal si svých dvanáct učedníků a dal jim pravomoc nad nečistými duchy, aby je vyháněli a aby uzdravovali každou nemoc i každou slabost. Jména těch dvanácti apoštolů jsou tato: první Šimon zvaný Petr, jeho bratr Ondřej, Jakub </a:t>
            </a:r>
            <a:r>
              <a:rPr lang="cs-CZ" sz="2400" b="0" i="0" u="none" strike="noStrike" dirty="0" err="1">
                <a:effectLst/>
                <a:latin typeface="Calibri" panose="020F0502020204030204" pitchFamily="34" charset="0"/>
              </a:rPr>
              <a:t>Zebedeův</a:t>
            </a:r>
            <a:r>
              <a:rPr lang="cs-CZ" sz="2400" b="0" i="0" u="none" strike="noStrike" dirty="0">
                <a:effectLst/>
                <a:latin typeface="Calibri" panose="020F0502020204030204" pitchFamily="34" charset="0"/>
              </a:rPr>
              <a:t> a jeho bratr Jan, Filip, Bartoloměj, Tomáš, celník Matouš, Jakub </a:t>
            </a:r>
            <a:r>
              <a:rPr lang="cs-CZ" sz="2400" b="0" i="0" u="none" strike="noStrike" dirty="0" err="1">
                <a:effectLst/>
                <a:latin typeface="Calibri" panose="020F0502020204030204" pitchFamily="34" charset="0"/>
              </a:rPr>
              <a:t>Alfeův</a:t>
            </a:r>
            <a:r>
              <a:rPr lang="cs-CZ" sz="2400" b="0" i="0" u="none" strike="noStrike" dirty="0">
                <a:effectLst/>
                <a:latin typeface="Calibri" panose="020F0502020204030204" pitchFamily="34" charset="0"/>
              </a:rPr>
              <a:t>, Tadeáš, Šimon Kananejský a Juda Iškariotský, který ho pak zradil. '</a:t>
            </a:r>
          </a:p>
          <a:p>
            <a:pPr algn="l"/>
            <a:endParaRPr lang="cs-CZ" sz="2400" b="0" i="0" u="none" strike="noStrike" dirty="0">
              <a:effectLst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228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dirty="0"/>
          </a:p>
          <a:p>
            <a:pPr algn="l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231300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0D4CD8B0-480C-3688-F7B0-3527F1D62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cs-CZ" sz="2800" dirty="0"/>
              <a:t>Jan 20:19-23</a:t>
            </a:r>
          </a:p>
          <a:p>
            <a:pPr algn="l"/>
            <a:r>
              <a:rPr lang="cs-CZ" sz="2800" dirty="0"/>
              <a:t>'Když byl večer téhož dne, prvního v týdnu, a učedníci byli ze strachu před Židy [shromážděni] za zavřenými dveřmi, přišel Ježíš, postavil se doprostřed a řekl jim: “Pokoj vám.” Když to řekl, ukázal jim ruce a bok. I zaradovali se učedníci, když uviděli Pána. [Ježíš] jim opět řekl: “Pokoj vám. Jako mne poslal Otec, i já posílám vás.” Po těchto slovech na ně dechl a řekl jim: “Přijměte Ducha Svatého. Komu odpustíte hříchy, tomu jsou odpuštěny, komu je zadržíte, tomu jsou zadrženy.”'</a:t>
            </a:r>
          </a:p>
          <a:p>
            <a:pPr algn="l"/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33125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C06-87CF-4681-E545-95810057F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61F3046C-D469-A950-C6E5-85DEDA532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87" y="258763"/>
            <a:ext cx="10448926" cy="2913062"/>
          </a:xfrm>
        </p:spPr>
        <p:txBody>
          <a:bodyPr>
            <a:normAutofit/>
          </a:bodyPr>
          <a:lstStyle/>
          <a:p>
            <a:pPr algn="l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87506850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 2013–2022">
  <a:themeElements>
    <a:clrScheme name="Motiv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iv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iv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1572</TotalTime>
  <Words>818</Words>
  <Application>Microsoft Macintosh PowerPoint</Application>
  <PresentationFormat>Širokoúhlá obrazovka</PresentationFormat>
  <Paragraphs>26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28" baseType="lpstr">
      <vt:lpstr>Arial</vt:lpstr>
      <vt:lpstr>ArialMT</vt:lpstr>
      <vt:lpstr>Calibri</vt:lpstr>
      <vt:lpstr>Calibri Light</vt:lpstr>
      <vt:lpstr>Motiv Office 2013–2022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Ivo Pospíšil</dc:creator>
  <cp:lastModifiedBy>Ivo Pospíšil</cp:lastModifiedBy>
  <cp:revision>25</cp:revision>
  <cp:lastPrinted>2024-12-15T07:30:29Z</cp:lastPrinted>
  <dcterms:created xsi:type="dcterms:W3CDTF">2024-01-21T07:20:46Z</dcterms:created>
  <dcterms:modified xsi:type="dcterms:W3CDTF">2025-04-27T06:28:35Z</dcterms:modified>
</cp:coreProperties>
</file>