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9"/>
  </p:notesMasterIdLst>
  <p:sldIdLst>
    <p:sldId id="256" r:id="rId3"/>
    <p:sldId id="259" r:id="rId4"/>
    <p:sldId id="260" r:id="rId5"/>
    <p:sldId id="257" r:id="rId6"/>
    <p:sldId id="261" r:id="rId7"/>
    <p:sldId id="262" r:id="rId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0" autoAdjust="0"/>
  </p:normalViewPr>
  <p:slideViewPr>
    <p:cSldViewPr>
      <p:cViewPr>
        <p:scale>
          <a:sx n="112" d="100"/>
          <a:sy n="112" d="100"/>
        </p:scale>
        <p:origin x="-1584" y="-4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F103A-923C-4D3E-9CC4-98FE4D88F70A}" type="datetimeFigureOut">
              <a:rPr lang="de-DE" smtClean="0"/>
              <a:t>23.06.2019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C0CF3D-7CC3-4DC9-899A-7132C67A7827}" type="slidenum">
              <a:rPr lang="de-DE" smtClean="0"/>
              <a:t>‹Nr.›</a:t>
            </a:fld>
            <a:endParaRPr lang="de-DE"/>
          </a:p>
        </p:txBody>
      </p:sp>
    </p:spTree>
    <p:extLst>
      <p:ext uri="{BB962C8B-B14F-4D97-AF65-F5344CB8AC3E}">
        <p14:creationId xmlns:p14="http://schemas.microsoft.com/office/powerpoint/2010/main" val="2424257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Unsere </a:t>
            </a:r>
            <a:r>
              <a:rPr lang="de-DE" dirty="0" err="1"/>
              <a:t>Einkaufsplanungsapp</a:t>
            </a:r>
            <a:r>
              <a:rPr lang="de-DE" dirty="0"/>
              <a:t> ist eine App, die es einem User ermöglicht, seinen Einkauf optimal zu planen und durchzuführen. Anders als Konkurrenten, wie zum Beispiel Notizen oder „Bring“, ermöglicht es unsere App auch, den schnellsten Weg durch einen Supermarkt zu sehen (vgl. Bild 2). Somit fasst unsere App alle wichtigen Punkte eines Einkaufs in einer Anwendung zusammen. (Pitch Text)</a:t>
            </a:r>
          </a:p>
        </p:txBody>
      </p:sp>
      <p:sp>
        <p:nvSpPr>
          <p:cNvPr id="4" name="Foliennummernplatzhalter 3"/>
          <p:cNvSpPr>
            <a:spLocks noGrp="1"/>
          </p:cNvSpPr>
          <p:nvPr>
            <p:ph type="sldNum" sz="quarter" idx="5"/>
          </p:nvPr>
        </p:nvSpPr>
        <p:spPr/>
        <p:txBody>
          <a:bodyPr/>
          <a:lstStyle/>
          <a:p>
            <a:fld id="{20C0CF3D-7CC3-4DC9-899A-7132C67A7827}" type="slidenum">
              <a:rPr lang="de-DE" smtClean="0"/>
              <a:t>2</a:t>
            </a:fld>
            <a:endParaRPr lang="de-DE"/>
          </a:p>
        </p:txBody>
      </p:sp>
    </p:spTree>
    <p:extLst>
      <p:ext uri="{BB962C8B-B14F-4D97-AF65-F5344CB8AC3E}">
        <p14:creationId xmlns:p14="http://schemas.microsoft.com/office/powerpoint/2010/main" val="124523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r>
              <a:rPr lang="de-DE" dirty="0"/>
              <a:t>Unsere wichtigste Anforderung war die Umsetzung unserer Grundidee: Die Wegfindung durch einen Supermarkt. Diese Anforderung konnten wir zu unserer Zufriedenheit umsetzen.</a:t>
            </a:r>
          </a:p>
          <a:p>
            <a:pPr marL="228600" indent="-228600">
              <a:buAutoNum type="arabicPeriod"/>
            </a:pPr>
            <a:r>
              <a:rPr lang="de-DE" dirty="0"/>
              <a:t>Ein wichtiger Punkt, der auch zur Funktionalität unserer App nötig war, war das Implementieren einer Einkaufsliste. Bis auf das Einstellen einer Anzahl von Produkten, haben wir diese Anforderung auch komplett umgesetzt.</a:t>
            </a:r>
          </a:p>
          <a:p>
            <a:pPr marL="228600" indent="-228600">
              <a:buAutoNum type="arabicPeriod"/>
            </a:pPr>
            <a:r>
              <a:rPr lang="de-DE" dirty="0"/>
              <a:t>Uns war außerdem wichtig, dass man in unserer App auch echte Produkte sehen und diese aus einer Datenbank in seine Einkaufsliste übernehmen kann.</a:t>
            </a:r>
          </a:p>
        </p:txBody>
      </p:sp>
      <p:sp>
        <p:nvSpPr>
          <p:cNvPr id="4" name="Foliennummernplatzhalter 3"/>
          <p:cNvSpPr>
            <a:spLocks noGrp="1"/>
          </p:cNvSpPr>
          <p:nvPr>
            <p:ph type="sldNum" sz="quarter" idx="5"/>
          </p:nvPr>
        </p:nvSpPr>
        <p:spPr/>
        <p:txBody>
          <a:bodyPr/>
          <a:lstStyle/>
          <a:p>
            <a:fld id="{20C0CF3D-7CC3-4DC9-899A-7132C67A7827}" type="slidenum">
              <a:rPr lang="de-DE" smtClean="0"/>
              <a:t>3</a:t>
            </a:fld>
            <a:endParaRPr lang="de-DE"/>
          </a:p>
        </p:txBody>
      </p:sp>
    </p:spTree>
    <p:extLst>
      <p:ext uri="{BB962C8B-B14F-4D97-AF65-F5344CB8AC3E}">
        <p14:creationId xmlns:p14="http://schemas.microsoft.com/office/powerpoint/2010/main" val="986364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Vom User wird durch den Button „Liste laden“ die „</a:t>
            </a:r>
            <a:r>
              <a:rPr lang="de-DE" dirty="0" err="1"/>
              <a:t>OnCreate</a:t>
            </a:r>
            <a:r>
              <a:rPr lang="de-DE" dirty="0"/>
              <a:t>()“ von </a:t>
            </a:r>
            <a:r>
              <a:rPr lang="de-DE" dirty="0" err="1"/>
              <a:t>LoadListActivity</a:t>
            </a:r>
            <a:r>
              <a:rPr lang="de-DE" dirty="0"/>
              <a:t> aufgerufen. Dort wird zuerst die Methode „</a:t>
            </a:r>
            <a:r>
              <a:rPr lang="de-DE" dirty="0" err="1"/>
              <a:t>SetContentView</a:t>
            </a:r>
            <a:r>
              <a:rPr lang="de-DE" dirty="0"/>
              <a:t>()“ ausgeführt, die den </a:t>
            </a:r>
            <a:r>
              <a:rPr lang="de-DE" dirty="0" err="1"/>
              <a:t>ContentView</a:t>
            </a:r>
            <a:r>
              <a:rPr lang="de-DE" dirty="0"/>
              <a:t> der </a:t>
            </a:r>
            <a:r>
              <a:rPr lang="de-DE" dirty="0" err="1"/>
              <a:t>LLActivity</a:t>
            </a:r>
            <a:r>
              <a:rPr lang="de-DE" dirty="0"/>
              <a:t> auf </a:t>
            </a:r>
            <a:r>
              <a:rPr lang="de-DE" dirty="0" err="1"/>
              <a:t>loadlistview</a:t>
            </a:r>
            <a:r>
              <a:rPr lang="de-DE" dirty="0"/>
              <a:t> setzt. Dann wird die Methode </a:t>
            </a:r>
            <a:r>
              <a:rPr lang="de-DE" dirty="0" err="1"/>
              <a:t>FindViewById</a:t>
            </a:r>
            <a:r>
              <a:rPr lang="de-DE" dirty="0"/>
              <a:t>(„</a:t>
            </a:r>
            <a:r>
              <a:rPr lang="de-DE" dirty="0" err="1"/>
              <a:t>id</a:t>
            </a:r>
            <a:r>
              <a:rPr lang="de-DE" dirty="0"/>
              <a:t>“) mit der </a:t>
            </a:r>
            <a:r>
              <a:rPr lang="de-DE" dirty="0" err="1"/>
              <a:t>main_toolbar</a:t>
            </a:r>
            <a:r>
              <a:rPr lang="de-DE" dirty="0"/>
              <a:t> als ID aufgerufen. Diese erzeugt aus dem </a:t>
            </a:r>
            <a:r>
              <a:rPr lang="de-DE" dirty="0" err="1"/>
              <a:t>ContentView</a:t>
            </a:r>
            <a:r>
              <a:rPr lang="de-DE" dirty="0"/>
              <a:t> eine toolbar-Objekt. Als nächstes wird der </a:t>
            </a:r>
            <a:r>
              <a:rPr lang="de-DE" dirty="0" err="1"/>
              <a:t>toolbar</a:t>
            </a:r>
            <a:r>
              <a:rPr lang="de-DE" dirty="0"/>
              <a:t> in der </a:t>
            </a:r>
            <a:r>
              <a:rPr lang="de-DE" dirty="0" err="1"/>
              <a:t>LLActivty</a:t>
            </a:r>
            <a:r>
              <a:rPr lang="de-DE" dirty="0"/>
              <a:t> gesetzt (Methode: </a:t>
            </a:r>
            <a:r>
              <a:rPr lang="de-DE" dirty="0" err="1"/>
              <a:t>SetActionToolbar</a:t>
            </a:r>
            <a:r>
              <a:rPr lang="de-DE" dirty="0"/>
              <a:t>). Darauf folgt der </a:t>
            </a:r>
            <a:r>
              <a:rPr lang="de-DE" dirty="0" err="1"/>
              <a:t>static</a:t>
            </a:r>
            <a:r>
              <a:rPr lang="de-DE" dirty="0"/>
              <a:t> Aufruf der </a:t>
            </a:r>
            <a:r>
              <a:rPr lang="de-DE" dirty="0" err="1"/>
              <a:t>loadListNames</a:t>
            </a:r>
            <a:r>
              <a:rPr lang="de-DE" dirty="0"/>
              <a:t>() der Klasse </a:t>
            </a:r>
            <a:r>
              <a:rPr lang="de-DE" dirty="0" err="1"/>
              <a:t>ListLoader</a:t>
            </a:r>
            <a:r>
              <a:rPr lang="de-DE" dirty="0"/>
              <a:t>. Diese Methode gibt die Namen aller Listen zurück, die in list.csv gespeichert wurden. Der nächste Schritt ist der Aufruf der Methode </a:t>
            </a:r>
            <a:r>
              <a:rPr lang="de-DE" dirty="0" err="1"/>
              <a:t>findViewById</a:t>
            </a:r>
            <a:r>
              <a:rPr lang="de-DE" dirty="0"/>
              <a:t>(„</a:t>
            </a:r>
            <a:r>
              <a:rPr lang="de-DE" dirty="0" err="1"/>
              <a:t>id</a:t>
            </a:r>
            <a:r>
              <a:rPr lang="de-DE" dirty="0"/>
              <a:t>“) in der </a:t>
            </a:r>
            <a:r>
              <a:rPr lang="de-DE" dirty="0" err="1"/>
              <a:t>LLActivity</a:t>
            </a:r>
            <a:r>
              <a:rPr lang="de-DE" dirty="0"/>
              <a:t> mit der ID der View als Parameter. Diese Methode gibt den View als neues Objekt zurück. Zum Schluss wird noch ein Objekt von </a:t>
            </a:r>
            <a:r>
              <a:rPr lang="de-DE" dirty="0" err="1"/>
              <a:t>LoadListAdapter</a:t>
            </a:r>
            <a:r>
              <a:rPr lang="de-DE" dirty="0"/>
              <a:t> erzeugt und gesetzt. Diesem wird die </a:t>
            </a:r>
            <a:r>
              <a:rPr lang="de-DE" dirty="0" err="1"/>
              <a:t>Activity</a:t>
            </a:r>
            <a:r>
              <a:rPr lang="de-DE" dirty="0"/>
              <a:t> und die Liste mit den Listennamen übergeben.</a:t>
            </a:r>
          </a:p>
          <a:p>
            <a:r>
              <a:rPr lang="de-DE" dirty="0"/>
              <a:t>Am Ende wird die Liste angezeigt, die </a:t>
            </a:r>
            <a:r>
              <a:rPr lang="de-DE" dirty="0" err="1"/>
              <a:t>Activity</a:t>
            </a:r>
            <a:r>
              <a:rPr lang="de-DE" dirty="0"/>
              <a:t> läuft noch und wartet auf weitere Eingaben des Users</a:t>
            </a:r>
          </a:p>
        </p:txBody>
      </p:sp>
      <p:sp>
        <p:nvSpPr>
          <p:cNvPr id="4" name="Foliennummernplatzhalter 3"/>
          <p:cNvSpPr>
            <a:spLocks noGrp="1"/>
          </p:cNvSpPr>
          <p:nvPr>
            <p:ph type="sldNum" sz="quarter" idx="5"/>
          </p:nvPr>
        </p:nvSpPr>
        <p:spPr/>
        <p:txBody>
          <a:bodyPr/>
          <a:lstStyle/>
          <a:p>
            <a:fld id="{20C0CF3D-7CC3-4DC9-899A-7132C67A7827}" type="slidenum">
              <a:rPr lang="de-DE" smtClean="0"/>
              <a:t>4</a:t>
            </a:fld>
            <a:endParaRPr lang="de-DE"/>
          </a:p>
        </p:txBody>
      </p:sp>
    </p:spTree>
    <p:extLst>
      <p:ext uri="{BB962C8B-B14F-4D97-AF65-F5344CB8AC3E}">
        <p14:creationId xmlns:p14="http://schemas.microsoft.com/office/powerpoint/2010/main" val="3340320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r>
              <a:rPr lang="de-DE" baseline="0" dirty="0" smtClean="0"/>
              <a:t>Ansicht des Hauptmenüs</a:t>
            </a:r>
          </a:p>
          <a:p>
            <a:pPr marL="228600" indent="-228600">
              <a:buAutoNum type="arabicPeriod"/>
            </a:pPr>
            <a:r>
              <a:rPr lang="de-DE" baseline="0" dirty="0" smtClean="0"/>
              <a:t>Auswählen von Liste laden -&gt; Man kann eine schon erstellte Liste sehen</a:t>
            </a:r>
          </a:p>
          <a:p>
            <a:pPr marL="228600" indent="-228600">
              <a:buAutoNum type="arabicPeriod"/>
            </a:pPr>
            <a:r>
              <a:rPr lang="de-DE" baseline="0" dirty="0" smtClean="0"/>
              <a:t>Zurück ins Hauptmenü</a:t>
            </a:r>
          </a:p>
          <a:p>
            <a:pPr marL="228600" indent="-228600">
              <a:buAutoNum type="arabicPeriod"/>
            </a:pPr>
            <a:r>
              <a:rPr lang="de-DE" baseline="0" dirty="0" smtClean="0"/>
              <a:t>Auswahl von Liste erstellen -&gt; Eingabe des Listennamens</a:t>
            </a:r>
          </a:p>
          <a:p>
            <a:pPr marL="228600" indent="-228600">
              <a:buAutoNum type="arabicPeriod"/>
            </a:pPr>
            <a:r>
              <a:rPr lang="de-DE" baseline="0" dirty="0" smtClean="0"/>
              <a:t>Ansicht des Listenmenüs (leer) -&gt; </a:t>
            </a:r>
            <a:r>
              <a:rPr lang="de-DE" baseline="0" smtClean="0"/>
              <a:t>Auswahl „Neues Item“</a:t>
            </a:r>
            <a:endParaRPr lang="de-DE" baseline="0" dirty="0" smtClean="0"/>
          </a:p>
          <a:p>
            <a:pPr marL="228600" indent="-228600">
              <a:buAutoNum type="arabicPeriod"/>
            </a:pPr>
            <a:endParaRPr lang="de-DE" dirty="0"/>
          </a:p>
        </p:txBody>
      </p:sp>
      <p:sp>
        <p:nvSpPr>
          <p:cNvPr id="4" name="Foliennummernplatzhalter 3"/>
          <p:cNvSpPr>
            <a:spLocks noGrp="1"/>
          </p:cNvSpPr>
          <p:nvPr>
            <p:ph type="sldNum" sz="quarter" idx="10"/>
          </p:nvPr>
        </p:nvSpPr>
        <p:spPr/>
        <p:txBody>
          <a:bodyPr/>
          <a:lstStyle/>
          <a:p>
            <a:fld id="{20C0CF3D-7CC3-4DC9-899A-7132C67A7827}" type="slidenum">
              <a:rPr lang="de-DE" smtClean="0"/>
              <a:t>5</a:t>
            </a:fld>
            <a:endParaRPr lang="de-DE"/>
          </a:p>
        </p:txBody>
      </p:sp>
    </p:spTree>
    <p:extLst>
      <p:ext uri="{BB962C8B-B14F-4D97-AF65-F5344CB8AC3E}">
        <p14:creationId xmlns:p14="http://schemas.microsoft.com/office/powerpoint/2010/main" val="306909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Projektarbeit hat uns allen viel Spaß gemacht und obwohl wir manchmal auf Probleme gestoßen sind, sind wir mit unserem Endergebnis sehr zufrieden. Besonders positiv sind uns das Teamwork und die Arbeitsteilung aufgefallen, die wirklich gut funktioniert haben. Zudem war die Entwicklung unserer Fähigkeiten als </a:t>
            </a:r>
            <a:r>
              <a:rPr lang="de-DE" dirty="0" err="1"/>
              <a:t>Appentwickler</a:t>
            </a:r>
            <a:r>
              <a:rPr lang="de-DE" dirty="0"/>
              <a:t> positiv. Obwohl wir zunächst nur wenig Wissen hatten, haben wir dieses stark vertieft und ausgebaut. Auch unsere Erfahrung im Bereich Projektplanung und –</a:t>
            </a:r>
            <a:r>
              <a:rPr lang="de-DE" dirty="0" err="1"/>
              <a:t>entwicklung</a:t>
            </a:r>
            <a:r>
              <a:rPr lang="de-DE" dirty="0"/>
              <a:t> hat sich intensiviert. </a:t>
            </a:r>
          </a:p>
          <a:p>
            <a:r>
              <a:rPr lang="de-DE" dirty="0"/>
              <a:t>Bei einem neuen Projekt werden wir bestimmt viele Dinge anders angehen. Negativ waren für uns die ersten Kontakte mit den Tools, die wir verwendet haben. Da wir zuvor noch nie mit GitHub oder Xamarin gearbeitet haben, haben wir einige Anfängerfehler gemacht. Hier wären vielleicht eine Einführung in die Funktionsweise und Befehle von GitHub in der Übung hilfreich. Auch unser Zeitmanagement war nicht optimal. Zuerst dachten wir, dass wir weniger Zeit zum Testen und Anpassen benötigen, und sind somit gegen Ende in Zeitdruck geraten.</a:t>
            </a:r>
          </a:p>
          <a:p>
            <a:r>
              <a:rPr lang="de-DE" dirty="0"/>
              <a:t>Insgesamt stellte das Projekt eine sehr </a:t>
            </a:r>
            <a:r>
              <a:rPr lang="de-DE"/>
              <a:t>lehrreiche Erfahrung für uns dar.</a:t>
            </a:r>
            <a:endParaRPr lang="de-DE" dirty="0"/>
          </a:p>
        </p:txBody>
      </p:sp>
      <p:sp>
        <p:nvSpPr>
          <p:cNvPr id="4" name="Foliennummernplatzhalter 3"/>
          <p:cNvSpPr>
            <a:spLocks noGrp="1"/>
          </p:cNvSpPr>
          <p:nvPr>
            <p:ph type="sldNum" sz="quarter" idx="5"/>
          </p:nvPr>
        </p:nvSpPr>
        <p:spPr/>
        <p:txBody>
          <a:bodyPr/>
          <a:lstStyle/>
          <a:p>
            <a:fld id="{20C0CF3D-7CC3-4DC9-899A-7132C67A7827}" type="slidenum">
              <a:rPr lang="de-DE" smtClean="0"/>
              <a:t>6</a:t>
            </a:fld>
            <a:endParaRPr lang="de-DE"/>
          </a:p>
        </p:txBody>
      </p:sp>
    </p:spTree>
    <p:extLst>
      <p:ext uri="{BB962C8B-B14F-4D97-AF65-F5344CB8AC3E}">
        <p14:creationId xmlns:p14="http://schemas.microsoft.com/office/powerpoint/2010/main" val="568898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6/23/2019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987574"/>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664245"/>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6/23/2019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6/23/2019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6/23/2019</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‹Nr.›</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twWwnpnijp8"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hlinkClick r:id="rId2"/>
          </p:cNvPr>
          <p:cNvSpPr txBox="1"/>
          <p:nvPr/>
        </p:nvSpPr>
        <p:spPr>
          <a:xfrm>
            <a:off x="0" y="4912893"/>
            <a:ext cx="9144000" cy="215444"/>
          </a:xfrm>
          <a:prstGeom prst="rect">
            <a:avLst/>
          </a:prstGeom>
          <a:noFill/>
        </p:spPr>
        <p:txBody>
          <a:bodyPr wrap="square" rtlCol="0">
            <a:spAutoFit/>
          </a:bodyPr>
          <a:lstStyle/>
          <a:p>
            <a:pPr algn="ctr"/>
            <a:endParaRPr lang="en-US" altLang="ko-KR" sz="800" dirty="0">
              <a:solidFill>
                <a:schemeClr val="tx1">
                  <a:lumMod val="75000"/>
                  <a:lumOff val="25000"/>
                </a:schemeClr>
              </a:solidFill>
              <a:latin typeface="Arial" pitchFamily="34" charset="0"/>
              <a:cs typeface="Arial" pitchFamily="34" charset="0"/>
            </a:endParaRPr>
          </a:p>
        </p:txBody>
      </p:sp>
      <p:sp>
        <p:nvSpPr>
          <p:cNvPr id="21" name="TextBox 20"/>
          <p:cNvSpPr txBox="1"/>
          <p:nvPr/>
        </p:nvSpPr>
        <p:spPr>
          <a:xfrm>
            <a:off x="-7620" y="4227934"/>
            <a:ext cx="9144000" cy="400110"/>
          </a:xfrm>
          <a:prstGeom prst="rect">
            <a:avLst/>
          </a:prstGeom>
          <a:noFill/>
        </p:spPr>
        <p:txBody>
          <a:bodyPr wrap="square">
            <a:spAutoFit/>
          </a:bodyPr>
          <a:lstStyle/>
          <a:p>
            <a:pPr algn="ctr" fontAlgn="auto">
              <a:spcBef>
                <a:spcPts val="0"/>
              </a:spcBef>
              <a:spcAft>
                <a:spcPts val="0"/>
              </a:spcAft>
              <a:defRPr/>
            </a:pPr>
            <a:r>
              <a:rPr kumimoji="0" lang="en-US" altLang="ko-KR" sz="1000" b="1" dirty="0">
                <a:solidFill>
                  <a:schemeClr val="tx1">
                    <a:lumMod val="75000"/>
                    <a:lumOff val="25000"/>
                  </a:schemeClr>
                </a:solidFill>
                <a:latin typeface="Arial" pitchFamily="34" charset="0"/>
                <a:cs typeface="Arial" pitchFamily="34" charset="0"/>
              </a:rPr>
              <a:t>Von: Lars </a:t>
            </a:r>
            <a:r>
              <a:rPr kumimoji="0" lang="en-US" altLang="ko-KR" sz="1000" b="1" dirty="0" err="1">
                <a:solidFill>
                  <a:schemeClr val="tx1">
                    <a:lumMod val="75000"/>
                    <a:lumOff val="25000"/>
                  </a:schemeClr>
                </a:solidFill>
                <a:latin typeface="Arial" pitchFamily="34" charset="0"/>
                <a:cs typeface="Arial" pitchFamily="34" charset="0"/>
              </a:rPr>
              <a:t>Kä</a:t>
            </a:r>
            <a:r>
              <a:rPr lang="en-US" altLang="ko-KR" sz="1000" b="1" dirty="0" err="1">
                <a:solidFill>
                  <a:schemeClr val="tx1">
                    <a:lumMod val="75000"/>
                    <a:lumOff val="25000"/>
                  </a:schemeClr>
                </a:solidFill>
                <a:latin typeface="Arial" pitchFamily="34" charset="0"/>
                <a:cs typeface="Arial" pitchFamily="34" charset="0"/>
              </a:rPr>
              <a:t>hny</a:t>
            </a:r>
            <a:r>
              <a:rPr lang="en-US" altLang="ko-KR" sz="1000" b="1" dirty="0">
                <a:solidFill>
                  <a:schemeClr val="tx1">
                    <a:lumMod val="75000"/>
                    <a:lumOff val="25000"/>
                  </a:schemeClr>
                </a:solidFill>
                <a:latin typeface="Arial" pitchFamily="34" charset="0"/>
                <a:cs typeface="Arial" pitchFamily="34" charset="0"/>
              </a:rPr>
              <a:t>, Anika </a:t>
            </a:r>
            <a:r>
              <a:rPr lang="en-US" altLang="ko-KR" sz="1000" b="1" dirty="0" err="1">
                <a:solidFill>
                  <a:schemeClr val="tx1">
                    <a:lumMod val="75000"/>
                    <a:lumOff val="25000"/>
                  </a:schemeClr>
                </a:solidFill>
                <a:latin typeface="Arial" pitchFamily="34" charset="0"/>
                <a:cs typeface="Arial" pitchFamily="34" charset="0"/>
              </a:rPr>
              <a:t>Netuschil</a:t>
            </a:r>
            <a:r>
              <a:rPr lang="en-US" altLang="ko-KR" sz="1000" b="1" dirty="0">
                <a:solidFill>
                  <a:schemeClr val="tx1">
                    <a:lumMod val="75000"/>
                    <a:lumOff val="25000"/>
                  </a:schemeClr>
                </a:solidFill>
                <a:latin typeface="Arial" pitchFamily="34" charset="0"/>
                <a:cs typeface="Arial" pitchFamily="34" charset="0"/>
              </a:rPr>
              <a:t>, Eric Bock, Lukas Meißner</a:t>
            </a:r>
          </a:p>
          <a:p>
            <a:pPr algn="ctr" fontAlgn="auto">
              <a:spcBef>
                <a:spcPts val="0"/>
              </a:spcBef>
              <a:spcAft>
                <a:spcPts val="0"/>
              </a:spcAft>
              <a:defRPr/>
            </a:pPr>
            <a:r>
              <a:rPr kumimoji="0" lang="en-US" altLang="ko-KR" sz="1000" b="1" dirty="0">
                <a:solidFill>
                  <a:schemeClr val="tx1">
                    <a:lumMod val="75000"/>
                    <a:lumOff val="25000"/>
                  </a:schemeClr>
                </a:solidFill>
                <a:latin typeface="Arial" pitchFamily="34" charset="0"/>
                <a:cs typeface="Arial" pitchFamily="34" charset="0"/>
              </a:rPr>
              <a:t>Am:</a:t>
            </a:r>
            <a:r>
              <a:rPr lang="en-US" altLang="ko-KR" sz="1000" b="1" dirty="0">
                <a:solidFill>
                  <a:schemeClr val="tx1">
                    <a:lumMod val="75000"/>
                    <a:lumOff val="25000"/>
                  </a:schemeClr>
                </a:solidFill>
                <a:latin typeface="Arial" pitchFamily="34" charset="0"/>
                <a:cs typeface="Arial" pitchFamily="34" charset="0"/>
              </a:rPr>
              <a:t> 24.06.2019</a:t>
            </a:r>
            <a:endParaRPr kumimoji="0" lang="en-US" altLang="ko-KR" sz="1000" b="1" dirty="0">
              <a:solidFill>
                <a:schemeClr val="tx1">
                  <a:lumMod val="75000"/>
                  <a:lumOff val="25000"/>
                </a:schemeClr>
              </a:solidFill>
              <a:latin typeface="Arial" pitchFamily="34" charset="0"/>
              <a:cs typeface="Arial" pitchFamily="34" charset="0"/>
            </a:endParaRPr>
          </a:p>
        </p:txBody>
      </p:sp>
      <p:sp>
        <p:nvSpPr>
          <p:cNvPr id="22" name="TextBox 1"/>
          <p:cNvSpPr txBox="1">
            <a:spLocks noChangeArrowheads="1"/>
          </p:cNvSpPr>
          <p:nvPr/>
        </p:nvSpPr>
        <p:spPr bwMode="auto">
          <a:xfrm>
            <a:off x="0" y="3549382"/>
            <a:ext cx="9144000" cy="523220"/>
          </a:xfrm>
          <a:prstGeom prst="rect">
            <a:avLst/>
          </a:prstGeom>
          <a:noFill/>
          <a:ln w="9525">
            <a:noFill/>
            <a:miter lim="800000"/>
            <a:headEnd/>
            <a:tailEnd/>
          </a:ln>
        </p:spPr>
        <p:txBody>
          <a:bodyPr wrap="square">
            <a:spAutoFit/>
          </a:bodyPr>
          <a:lstStyle/>
          <a:p>
            <a:pPr algn="ctr"/>
            <a:r>
              <a:rPr lang="de-DE" altLang="ko-KR" sz="2800" b="1" dirty="0">
                <a:solidFill>
                  <a:schemeClr val="tx1">
                    <a:lumMod val="75000"/>
                    <a:lumOff val="25000"/>
                  </a:schemeClr>
                </a:solidFill>
                <a:latin typeface="Arial" pitchFamily="34" charset="0"/>
                <a:ea typeface="맑은 고딕" pitchFamily="50" charset="-127"/>
                <a:cs typeface="Arial" pitchFamily="34" charset="0"/>
              </a:rPr>
              <a:t>Einkaufsplaner</a:t>
            </a:r>
            <a:r>
              <a:rPr lang="en-US" altLang="ko-KR" sz="2800" b="1" dirty="0">
                <a:solidFill>
                  <a:schemeClr val="tx1">
                    <a:lumMod val="75000"/>
                    <a:lumOff val="25000"/>
                  </a:schemeClr>
                </a:solidFill>
                <a:latin typeface="Arial" pitchFamily="34" charset="0"/>
                <a:ea typeface="맑은 고딕" pitchFamily="50" charset="-127"/>
                <a:cs typeface="Arial" pitchFamily="34" charset="0"/>
              </a:rPr>
              <a:t> App</a:t>
            </a:r>
          </a:p>
        </p:txBody>
      </p:sp>
      <p:sp>
        <p:nvSpPr>
          <p:cNvPr id="23" name="TextBox 1"/>
          <p:cNvSpPr txBox="1">
            <a:spLocks noChangeArrowheads="1"/>
          </p:cNvSpPr>
          <p:nvPr/>
        </p:nvSpPr>
        <p:spPr bwMode="auto">
          <a:xfrm>
            <a:off x="3844300" y="1567830"/>
            <a:ext cx="1440160" cy="830997"/>
          </a:xfrm>
          <a:prstGeom prst="rect">
            <a:avLst/>
          </a:prstGeom>
          <a:noFill/>
          <a:ln w="9525">
            <a:noFill/>
            <a:miter lim="800000"/>
            <a:headEnd/>
            <a:tailEnd/>
          </a:ln>
        </p:spPr>
        <p:txBody>
          <a:bodyPr wrap="square">
            <a:spAutoFit/>
          </a:bodyPr>
          <a:lstStyle/>
          <a:p>
            <a:pPr algn="ctr"/>
            <a:r>
              <a:rPr lang="en-US" altLang="ko-KR" sz="2400" b="1" dirty="0">
                <a:solidFill>
                  <a:schemeClr val="bg2"/>
                </a:solidFill>
                <a:latin typeface="Arial" pitchFamily="34" charset="0"/>
                <a:ea typeface="맑은 고딕" pitchFamily="50" charset="-127"/>
                <a:cs typeface="Arial" pitchFamily="34" charset="0"/>
              </a:rPr>
              <a:t>Fresh</a:t>
            </a:r>
            <a:br>
              <a:rPr lang="en-US" altLang="ko-KR" sz="2400" b="1" dirty="0">
                <a:solidFill>
                  <a:schemeClr val="bg2"/>
                </a:solidFill>
                <a:latin typeface="Arial" pitchFamily="34" charset="0"/>
                <a:ea typeface="맑은 고딕" pitchFamily="50" charset="-127"/>
                <a:cs typeface="Arial" pitchFamily="34" charset="0"/>
              </a:rPr>
            </a:br>
            <a:r>
              <a:rPr lang="en-US" altLang="ko-KR" sz="2400" b="1" dirty="0">
                <a:solidFill>
                  <a:schemeClr val="bg2"/>
                </a:solidFill>
                <a:latin typeface="Arial" pitchFamily="34" charset="0"/>
                <a:ea typeface="맑은 고딕" pitchFamily="50" charset="-127"/>
                <a:cs typeface="Arial" pitchFamily="34" charset="0"/>
              </a:rPr>
              <a:t>Food</a:t>
            </a:r>
          </a:p>
        </p:txBody>
      </p:sp>
    </p:spTree>
    <p:extLst>
      <p:ext uri="{BB962C8B-B14F-4D97-AF65-F5344CB8AC3E}">
        <p14:creationId xmlns:p14="http://schemas.microsoft.com/office/powerpoint/2010/main" val="30344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Pitch</a:t>
            </a:r>
            <a:endParaRPr lang="ko-KR" altLang="en-US" dirty="0"/>
          </a:p>
        </p:txBody>
      </p:sp>
      <p:sp>
        <p:nvSpPr>
          <p:cNvPr id="2" name="Content Placeholder 1"/>
          <p:cNvSpPr>
            <a:spLocks noGrp="1"/>
          </p:cNvSpPr>
          <p:nvPr>
            <p:ph idx="1"/>
          </p:nvPr>
        </p:nvSpPr>
        <p:spPr/>
        <p:txBody>
          <a:bodyPr/>
          <a:lstStyle/>
          <a:p>
            <a:pPr lvl="0"/>
            <a:r>
              <a:rPr lang="de-DE" altLang="ko-KR" b="1" dirty="0"/>
              <a:t>Beschreibung unseres Projekts</a:t>
            </a:r>
            <a:endParaRPr lang="de-DE" b="1" dirty="0"/>
          </a:p>
        </p:txBody>
      </p:sp>
      <p:pic>
        <p:nvPicPr>
          <p:cNvPr id="6" name="Inhaltsplatzhalter 5">
            <a:extLst>
              <a:ext uri="{FF2B5EF4-FFF2-40B4-BE49-F238E27FC236}">
                <a16:creationId xmlns:a16="http://schemas.microsoft.com/office/drawing/2014/main" xmlns="" id="{4A3E44C3-5DDC-41A1-B531-798BD4F4B18A}"/>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868144" y="1551330"/>
            <a:ext cx="1815062" cy="3438808"/>
          </a:xfrm>
        </p:spPr>
      </p:pic>
      <p:pic>
        <p:nvPicPr>
          <p:cNvPr id="8" name="Grafik 7" descr="Ein Bild, das Screenshot enthält.&#10;&#10;Automatisch generierte Beschreibung">
            <a:extLst>
              <a:ext uri="{FF2B5EF4-FFF2-40B4-BE49-F238E27FC236}">
                <a16:creationId xmlns:a16="http://schemas.microsoft.com/office/drawing/2014/main" xmlns="" id="{B1A4B47F-8BEB-47CC-B99B-351CEF5531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1840" y="1551330"/>
            <a:ext cx="1695490" cy="3433017"/>
          </a:xfrm>
          <a:prstGeom prst="rect">
            <a:avLst/>
          </a:prstGeom>
        </p:spPr>
      </p:pic>
    </p:spTree>
    <p:extLst>
      <p:ext uri="{BB962C8B-B14F-4D97-AF65-F5344CB8AC3E}">
        <p14:creationId xmlns:p14="http://schemas.microsoft.com/office/powerpoint/2010/main" val="97910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altLang="ko-KR" dirty="0"/>
              <a:t>Anforderungen</a:t>
            </a:r>
          </a:p>
        </p:txBody>
      </p:sp>
      <p:sp>
        <p:nvSpPr>
          <p:cNvPr id="2" name="Content Placeholder 1"/>
          <p:cNvSpPr>
            <a:spLocks noGrp="1"/>
          </p:cNvSpPr>
          <p:nvPr>
            <p:ph idx="1"/>
          </p:nvPr>
        </p:nvSpPr>
        <p:spPr/>
        <p:txBody>
          <a:bodyPr/>
          <a:lstStyle/>
          <a:p>
            <a:pPr lvl="0"/>
            <a:r>
              <a:rPr lang="de-DE" altLang="ko-KR" b="1" dirty="0"/>
              <a:t>Wichtigste Anforderungen</a:t>
            </a:r>
            <a:endParaRPr lang="de-DE" b="1" dirty="0"/>
          </a:p>
        </p:txBody>
      </p:sp>
      <p:sp>
        <p:nvSpPr>
          <p:cNvPr id="5" name="Content Placeholder 4"/>
          <p:cNvSpPr>
            <a:spLocks noGrp="1"/>
          </p:cNvSpPr>
          <p:nvPr>
            <p:ph idx="10"/>
          </p:nvPr>
        </p:nvSpPr>
        <p:spPr/>
        <p:txBody>
          <a:bodyPr/>
          <a:lstStyle/>
          <a:p>
            <a:pPr marL="342900" indent="-342900">
              <a:buFont typeface="+mj-lt"/>
              <a:buAutoNum type="arabicPeriod"/>
            </a:pPr>
            <a:r>
              <a:rPr lang="de-DE" altLang="ko-KR" dirty="0"/>
              <a:t>Das System muss anhand der Einkaufsliste den kürzesten Weg durch den Supermarkt für den ausgewählten Supermarkt erstellen können. </a:t>
            </a:r>
          </a:p>
          <a:p>
            <a:pPr marL="342900" indent="-342900">
              <a:buFont typeface="+mj-lt"/>
              <a:buAutoNum type="arabicPeriod"/>
            </a:pPr>
            <a:r>
              <a:rPr lang="de-DE" altLang="ko-KR" dirty="0"/>
              <a:t>Das System muss dem Nutzer ermöglichen, Einkaufsgegenstände mit der gewünschten Anzahl in eine Liste einzufügen, zu entfernen und die Liste zu speichern.</a:t>
            </a:r>
          </a:p>
          <a:p>
            <a:pPr marL="342900" indent="-342900">
              <a:buFont typeface="+mj-lt"/>
              <a:buAutoNum type="arabicPeriod"/>
            </a:pPr>
            <a:r>
              <a:rPr lang="de-DE" dirty="0"/>
              <a:t>Das System soll Einkaufsgegenstände bei der Eingabe realen Objekten        zuordnen können und erkennen, wenn eine falsche Eingabe getätigt wurde. </a:t>
            </a:r>
            <a:endParaRPr lang="de-DE" altLang="ko-KR" dirty="0">
              <a:latin typeface="Arial" pitchFamily="34" charset="0"/>
              <a:cs typeface="Arial" pitchFamily="34" charset="0"/>
            </a:endParaRPr>
          </a:p>
        </p:txBody>
      </p:sp>
    </p:spTree>
    <p:extLst>
      <p:ext uri="{BB962C8B-B14F-4D97-AF65-F5344CB8AC3E}">
        <p14:creationId xmlns:p14="http://schemas.microsoft.com/office/powerpoint/2010/main" val="332831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a:t>
            </a:r>
            <a:r>
              <a:rPr lang="en-US" dirty="0" err="1"/>
              <a:t>Sequenzdiagramm</a:t>
            </a:r>
            <a:endParaRPr lang="en-US" dirty="0"/>
          </a:p>
        </p:txBody>
      </p:sp>
      <p:pic>
        <p:nvPicPr>
          <p:cNvPr id="13" name="Inhaltsplatzhalter 12" descr="Ein Bild, das Text, Karte enthält.&#10;&#10;Automatisch generierte Beschreibung">
            <a:extLst>
              <a:ext uri="{FF2B5EF4-FFF2-40B4-BE49-F238E27FC236}">
                <a16:creationId xmlns:a16="http://schemas.microsoft.com/office/drawing/2014/main" xmlns="" id="{4D2C9EBD-33A3-440C-B2A1-5A50A3CF50DA}"/>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2051720" y="771550"/>
            <a:ext cx="4536504" cy="4295932"/>
          </a:xfrm>
        </p:spPr>
      </p:pic>
    </p:spTree>
    <p:extLst>
      <p:ext uri="{BB962C8B-B14F-4D97-AF65-F5344CB8AC3E}">
        <p14:creationId xmlns:p14="http://schemas.microsoft.com/office/powerpoint/2010/main" val="209059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843559"/>
            <a:ext cx="8496944" cy="3816424"/>
          </a:xfrm>
        </p:spPr>
        <p:txBody>
          <a:bodyPr/>
          <a:lstStyle/>
          <a:p>
            <a:endParaRPr lang="de-DE" altLang="ko-KR" dirty="0" smtClean="0"/>
          </a:p>
          <a:p>
            <a:endParaRPr lang="de-DE" altLang="ko-KR" dirty="0"/>
          </a:p>
          <a:p>
            <a:endParaRPr lang="de-DE" altLang="ko-KR" dirty="0" smtClean="0"/>
          </a:p>
          <a:p>
            <a:endParaRPr lang="de-DE" altLang="ko-KR" dirty="0"/>
          </a:p>
          <a:p>
            <a:endParaRPr lang="de-DE" altLang="ko-KR" dirty="0" smtClean="0"/>
          </a:p>
          <a:p>
            <a:endParaRPr lang="de-DE" altLang="ko-KR" dirty="0"/>
          </a:p>
          <a:p>
            <a:pPr algn="ctr"/>
            <a:r>
              <a:rPr lang="de-DE" altLang="ko-KR" dirty="0" smtClean="0">
                <a:hlinkClick r:id="rId3"/>
              </a:rPr>
              <a:t>https</a:t>
            </a:r>
            <a:r>
              <a:rPr lang="de-DE" altLang="ko-KR" dirty="0">
                <a:hlinkClick r:id="rId3"/>
              </a:rPr>
              <a:t>://</a:t>
            </a:r>
            <a:r>
              <a:rPr lang="de-DE" altLang="ko-KR" dirty="0" smtClean="0">
                <a:hlinkClick r:id="rId3"/>
              </a:rPr>
              <a:t>youtu.be/twWwnpnijp8</a:t>
            </a:r>
            <a:r>
              <a:rPr lang="de-DE" altLang="ko-KR" dirty="0" smtClean="0"/>
              <a:t> </a:t>
            </a:r>
            <a:endParaRPr lang="de-DE" altLang="ko-KR"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a:t> </a:t>
            </a:r>
            <a:r>
              <a:rPr lang="en-US" dirty="0" err="1"/>
              <a:t>Demovideo</a:t>
            </a:r>
            <a:endParaRPr lang="en-US" dirty="0"/>
          </a:p>
        </p:txBody>
      </p:sp>
    </p:spTree>
    <p:extLst>
      <p:ext uri="{BB962C8B-B14F-4D97-AF65-F5344CB8AC3E}">
        <p14:creationId xmlns:p14="http://schemas.microsoft.com/office/powerpoint/2010/main" val="28359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altLang="ko-KR" dirty="0"/>
              <a:t>Reflexion</a:t>
            </a:r>
          </a:p>
        </p:txBody>
      </p:sp>
      <p:sp>
        <p:nvSpPr>
          <p:cNvPr id="2" name="Content Placeholder 1"/>
          <p:cNvSpPr>
            <a:spLocks noGrp="1"/>
          </p:cNvSpPr>
          <p:nvPr>
            <p:ph idx="1"/>
          </p:nvPr>
        </p:nvSpPr>
        <p:spPr/>
        <p:txBody>
          <a:bodyPr/>
          <a:lstStyle/>
          <a:p>
            <a:pPr lvl="0"/>
            <a:r>
              <a:rPr lang="de-DE" altLang="ko-KR" b="1" dirty="0"/>
              <a:t>Unsere Reflexion des Projekts</a:t>
            </a:r>
            <a:endParaRPr lang="de-DE" b="1" dirty="0"/>
          </a:p>
        </p:txBody>
      </p:sp>
      <p:sp>
        <p:nvSpPr>
          <p:cNvPr id="5" name="Content Placeholder 4"/>
          <p:cNvSpPr>
            <a:spLocks noGrp="1"/>
          </p:cNvSpPr>
          <p:nvPr>
            <p:ph idx="10"/>
          </p:nvPr>
        </p:nvSpPr>
        <p:spPr>
          <a:xfrm>
            <a:off x="1990056" y="1664245"/>
            <a:ext cx="3374032" cy="2995737"/>
          </a:xfrm>
        </p:spPr>
        <p:txBody>
          <a:bodyPr/>
          <a:lstStyle/>
          <a:p>
            <a:r>
              <a:rPr lang="de-DE" altLang="ko-KR" b="1" dirty="0">
                <a:latin typeface="Arial" pitchFamily="34" charset="0"/>
                <a:cs typeface="Arial" pitchFamily="34" charset="0"/>
              </a:rPr>
              <a:t>Positiv</a:t>
            </a:r>
            <a:r>
              <a:rPr lang="de-DE" altLang="ko-KR" b="1" dirty="0"/>
              <a:t>:</a:t>
            </a:r>
          </a:p>
          <a:p>
            <a:pPr marL="285750" indent="-285750">
              <a:buFont typeface="Arial" panose="020B0604020202020204" pitchFamily="34" charset="0"/>
              <a:buChar char="•"/>
            </a:pPr>
            <a:r>
              <a:rPr lang="de-DE" altLang="ko-KR" dirty="0"/>
              <a:t>Endergebnis</a:t>
            </a:r>
            <a:endParaRPr lang="de-DE" altLang="ko-KR" dirty="0">
              <a:latin typeface="Arial" pitchFamily="34" charset="0"/>
              <a:cs typeface="Arial" pitchFamily="34" charset="0"/>
            </a:endParaRPr>
          </a:p>
          <a:p>
            <a:pPr marL="285750" indent="-285750">
              <a:buFont typeface="Arial" panose="020B0604020202020204" pitchFamily="34" charset="0"/>
              <a:buChar char="•"/>
            </a:pPr>
            <a:r>
              <a:rPr lang="de-DE" altLang="ko-KR" dirty="0">
                <a:latin typeface="Arial" pitchFamily="34" charset="0"/>
                <a:cs typeface="Arial" pitchFamily="34" charset="0"/>
              </a:rPr>
              <a:t>Teamwork</a:t>
            </a:r>
          </a:p>
          <a:p>
            <a:pPr marL="285750" indent="-285750">
              <a:buFont typeface="Arial" panose="020B0604020202020204" pitchFamily="34" charset="0"/>
              <a:buChar char="•"/>
            </a:pPr>
            <a:r>
              <a:rPr lang="de-DE" altLang="ko-KR" dirty="0"/>
              <a:t>Arbeitsteilung</a:t>
            </a:r>
          </a:p>
          <a:p>
            <a:pPr marL="285750" indent="-285750">
              <a:buFont typeface="Arial" panose="020B0604020202020204" pitchFamily="34" charset="0"/>
              <a:buChar char="•"/>
            </a:pPr>
            <a:r>
              <a:rPr lang="de-DE" altLang="ko-KR" dirty="0"/>
              <a:t>Weiterbildung im Bereich </a:t>
            </a:r>
            <a:r>
              <a:rPr lang="de-DE" altLang="ko-KR" dirty="0" err="1"/>
              <a:t>Appentwicklung</a:t>
            </a:r>
            <a:endParaRPr lang="de-DE" altLang="ko-KR" dirty="0"/>
          </a:p>
          <a:p>
            <a:pPr marL="285750" indent="-285750">
              <a:buFont typeface="Arial" panose="020B0604020202020204" pitchFamily="34" charset="0"/>
              <a:buChar char="•"/>
            </a:pPr>
            <a:r>
              <a:rPr lang="de-DE" altLang="ko-KR" dirty="0"/>
              <a:t>Erfahrungen im Bereich Projektplanung/-entwicklung</a:t>
            </a:r>
          </a:p>
          <a:p>
            <a:pPr marL="285750" indent="-285750">
              <a:buFont typeface="Arial" panose="020B0604020202020204" pitchFamily="34" charset="0"/>
              <a:buChar char="•"/>
            </a:pPr>
            <a:endParaRPr lang="de-DE" altLang="ko-KR" dirty="0">
              <a:latin typeface="Arial" pitchFamily="34" charset="0"/>
              <a:cs typeface="Arial" pitchFamily="34" charset="0"/>
            </a:endParaRPr>
          </a:p>
        </p:txBody>
      </p:sp>
      <p:sp>
        <p:nvSpPr>
          <p:cNvPr id="6" name="Content Placeholder 4">
            <a:extLst>
              <a:ext uri="{FF2B5EF4-FFF2-40B4-BE49-F238E27FC236}">
                <a16:creationId xmlns:a16="http://schemas.microsoft.com/office/drawing/2014/main" xmlns="" id="{189157BE-384D-42EB-8589-C8C06553A7D5}"/>
              </a:ext>
            </a:extLst>
          </p:cNvPr>
          <p:cNvSpPr txBox="1">
            <a:spLocks/>
          </p:cNvSpPr>
          <p:nvPr/>
        </p:nvSpPr>
        <p:spPr>
          <a:xfrm>
            <a:off x="5381836" y="1664245"/>
            <a:ext cx="3374032" cy="2995737"/>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de-DE" altLang="ko-KR" b="1" dirty="0"/>
              <a:t>Negativ:</a:t>
            </a:r>
          </a:p>
          <a:p>
            <a:pPr marL="285750" indent="-285750">
              <a:buFont typeface="Arial" panose="020B0604020202020204" pitchFamily="34" charset="0"/>
              <a:buChar char="•"/>
            </a:pPr>
            <a:r>
              <a:rPr lang="de-DE" altLang="ko-KR" dirty="0"/>
              <a:t>Probleme mit Xamarin</a:t>
            </a:r>
          </a:p>
          <a:p>
            <a:pPr marL="285750" indent="-285750">
              <a:buFont typeface="Arial" panose="020B0604020202020204" pitchFamily="34" charset="0"/>
              <a:buChar char="•"/>
            </a:pPr>
            <a:r>
              <a:rPr lang="de-DE" altLang="ko-KR" dirty="0"/>
              <a:t>Probleme mit GitHub</a:t>
            </a:r>
          </a:p>
          <a:p>
            <a:pPr marL="285750" indent="-285750">
              <a:buFont typeface="Arial" panose="020B0604020202020204" pitchFamily="34" charset="0"/>
              <a:buChar char="•"/>
            </a:pPr>
            <a:r>
              <a:rPr lang="de-DE" altLang="ko-KR" dirty="0"/>
              <a:t>Zeitdruck gegen Ende</a:t>
            </a:r>
          </a:p>
        </p:txBody>
      </p:sp>
    </p:spTree>
    <p:extLst>
      <p:ext uri="{BB962C8B-B14F-4D97-AF65-F5344CB8AC3E}">
        <p14:creationId xmlns:p14="http://schemas.microsoft.com/office/powerpoint/2010/main" val="687456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689</Words>
  <Application>Microsoft Office PowerPoint</Application>
  <PresentationFormat>Bildschirmpräsentation (16:9)</PresentationFormat>
  <Paragraphs>51</Paragraphs>
  <Slides>6</Slides>
  <Notes>5</Notes>
  <HiddenSlides>0</HiddenSlides>
  <MMClips>0</MMClips>
  <ScaleCrop>false</ScaleCrop>
  <HeadingPairs>
    <vt:vector size="4" baseType="variant">
      <vt:variant>
        <vt:lpstr>Design</vt:lpstr>
      </vt:variant>
      <vt:variant>
        <vt:i4>2</vt:i4>
      </vt:variant>
      <vt:variant>
        <vt:lpstr>Folientitel</vt:lpstr>
      </vt:variant>
      <vt:variant>
        <vt:i4>6</vt:i4>
      </vt:variant>
    </vt:vector>
  </HeadingPairs>
  <TitlesOfParts>
    <vt:vector size="8" baseType="lpstr">
      <vt:lpstr>Office Theme</vt:lpstr>
      <vt:lpstr>Custom Design</vt:lpstr>
      <vt:lpstr>PowerPoint-Präsentation</vt:lpstr>
      <vt:lpstr>Pitch</vt:lpstr>
      <vt:lpstr>Anforderungen</vt:lpstr>
      <vt:lpstr> Sequenzdiagramm</vt:lpstr>
      <vt:lpstr> Demovideo</vt:lpstr>
      <vt:lpstr>Reflexion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Lukas</cp:lastModifiedBy>
  <cp:revision>53</cp:revision>
  <dcterms:created xsi:type="dcterms:W3CDTF">2014-04-01T16:27:38Z</dcterms:created>
  <dcterms:modified xsi:type="dcterms:W3CDTF">2019-06-23T18:57:58Z</dcterms:modified>
</cp:coreProperties>
</file>