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 id="2147483716" r:id="rId5"/>
  </p:sldMasterIdLst>
  <p:notesMasterIdLst>
    <p:notesMasterId r:id="rId61"/>
  </p:notesMasterIdLst>
  <p:sldIdLst>
    <p:sldId id="266" r:id="rId6"/>
    <p:sldId id="309" r:id="rId7"/>
    <p:sldId id="367" r:id="rId8"/>
    <p:sldId id="310" r:id="rId9"/>
    <p:sldId id="311" r:id="rId10"/>
    <p:sldId id="313" r:id="rId11"/>
    <p:sldId id="314" r:id="rId12"/>
    <p:sldId id="315" r:id="rId13"/>
    <p:sldId id="369" r:id="rId14"/>
    <p:sldId id="370" r:id="rId15"/>
    <p:sldId id="371" r:id="rId16"/>
    <p:sldId id="324" r:id="rId17"/>
    <p:sldId id="325" r:id="rId18"/>
    <p:sldId id="317" r:id="rId19"/>
    <p:sldId id="327" r:id="rId20"/>
    <p:sldId id="328" r:id="rId21"/>
    <p:sldId id="329" r:id="rId22"/>
    <p:sldId id="330" r:id="rId23"/>
    <p:sldId id="331" r:id="rId24"/>
    <p:sldId id="332" r:id="rId25"/>
    <p:sldId id="333" r:id="rId26"/>
    <p:sldId id="334" r:id="rId27"/>
    <p:sldId id="335" r:id="rId28"/>
    <p:sldId id="336" r:id="rId29"/>
    <p:sldId id="337" r:id="rId30"/>
    <p:sldId id="339" r:id="rId31"/>
    <p:sldId id="340" r:id="rId32"/>
    <p:sldId id="341" r:id="rId33"/>
    <p:sldId id="338" r:id="rId34"/>
    <p:sldId id="342" r:id="rId35"/>
    <p:sldId id="326" r:id="rId36"/>
    <p:sldId id="344" r:id="rId37"/>
    <p:sldId id="345" r:id="rId38"/>
    <p:sldId id="346" r:id="rId39"/>
    <p:sldId id="347" r:id="rId40"/>
    <p:sldId id="343" r:id="rId41"/>
    <p:sldId id="348" r:id="rId42"/>
    <p:sldId id="349" r:id="rId43"/>
    <p:sldId id="350" r:id="rId44"/>
    <p:sldId id="351" r:id="rId45"/>
    <p:sldId id="353" r:id="rId46"/>
    <p:sldId id="354" r:id="rId47"/>
    <p:sldId id="372" r:id="rId48"/>
    <p:sldId id="355" r:id="rId49"/>
    <p:sldId id="356" r:id="rId50"/>
    <p:sldId id="357" r:id="rId51"/>
    <p:sldId id="358" r:id="rId52"/>
    <p:sldId id="359" r:id="rId53"/>
    <p:sldId id="361" r:id="rId54"/>
    <p:sldId id="360" r:id="rId55"/>
    <p:sldId id="363" r:id="rId56"/>
    <p:sldId id="365" r:id="rId57"/>
    <p:sldId id="364" r:id="rId58"/>
    <p:sldId id="362" r:id="rId59"/>
    <p:sldId id="36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112" d="100"/>
          <a:sy n="112" d="100"/>
        </p:scale>
        <p:origin x="78" y="-16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B1FC-100B-4182-8BEE-6B837BBC9D62}"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2AF4C-FCF9-4465-AF36-D12FB45D03FE}" type="slidenum">
              <a:rPr lang="en-US" smtClean="0"/>
              <a:t>‹#›</a:t>
            </a:fld>
            <a:endParaRPr lang="en-US"/>
          </a:p>
        </p:txBody>
      </p:sp>
    </p:spTree>
    <p:extLst>
      <p:ext uri="{BB962C8B-B14F-4D97-AF65-F5344CB8AC3E}">
        <p14:creationId xmlns:p14="http://schemas.microsoft.com/office/powerpoint/2010/main" val="268755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2AF4C-FCF9-4465-AF36-D12FB45D03FE}" type="slidenum">
              <a:rPr lang="en-US" smtClean="0"/>
              <a:t>1</a:t>
            </a:fld>
            <a:endParaRPr lang="en-US"/>
          </a:p>
        </p:txBody>
      </p:sp>
    </p:spTree>
    <p:extLst>
      <p:ext uri="{BB962C8B-B14F-4D97-AF65-F5344CB8AC3E}">
        <p14:creationId xmlns:p14="http://schemas.microsoft.com/office/powerpoint/2010/main" val="3734547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768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70762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37720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6924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42488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13395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8628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543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91E-2DE0-0FBE-892C-D70BEE428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E8D624-A944-338C-F65C-474582855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D27989-13FA-64DE-703D-6B28F7098EBE}"/>
              </a:ext>
            </a:extLst>
          </p:cNvPr>
          <p:cNvSpPr>
            <a:spLocks noGrp="1"/>
          </p:cNvSpPr>
          <p:nvPr>
            <p:ph type="dt" sz="half" idx="10"/>
          </p:nvPr>
        </p:nvSpPr>
        <p:spPr/>
        <p:txBody>
          <a:bodyPr/>
          <a:lstStyle/>
          <a:p>
            <a:fld id="{9184DA70-C731-4C70-880D-CCD4705E623C}" type="datetime1">
              <a:rPr lang="en-US" smtClean="0"/>
              <a:t>9/1/2024</a:t>
            </a:fld>
            <a:endParaRPr lang="en-US" dirty="0"/>
          </a:p>
        </p:txBody>
      </p:sp>
      <p:sp>
        <p:nvSpPr>
          <p:cNvPr id="5" name="Footer Placeholder 4">
            <a:extLst>
              <a:ext uri="{FF2B5EF4-FFF2-40B4-BE49-F238E27FC236}">
                <a16:creationId xmlns:a16="http://schemas.microsoft.com/office/drawing/2014/main" id="{8BBDED28-6C07-9842-AD2E-C56B6DE7E3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620758-4C49-7674-B14D-4F59376157F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0532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82F5-F049-0F80-41DA-90DCA3E74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D6BB6-6A1F-AA03-4940-2176502197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687F2-B87D-C07B-021C-D8FD892D75E3}"/>
              </a:ext>
            </a:extLst>
          </p:cNvPr>
          <p:cNvSpPr>
            <a:spLocks noGrp="1"/>
          </p:cNvSpPr>
          <p:nvPr>
            <p:ph type="dt" sz="half" idx="10"/>
          </p:nvPr>
        </p:nvSpPr>
        <p:spPr/>
        <p:txBody>
          <a:bodyPr/>
          <a:lstStyle/>
          <a:p>
            <a:fld id="{4BE1D723-8F53-4F53-90B0-1982A396982E}" type="datetime1">
              <a:rPr lang="en-US" smtClean="0"/>
              <a:t>9/1/2024</a:t>
            </a:fld>
            <a:endParaRPr lang="en-US" dirty="0"/>
          </a:p>
        </p:txBody>
      </p:sp>
      <p:sp>
        <p:nvSpPr>
          <p:cNvPr id="5" name="Footer Placeholder 4">
            <a:extLst>
              <a:ext uri="{FF2B5EF4-FFF2-40B4-BE49-F238E27FC236}">
                <a16:creationId xmlns:a16="http://schemas.microsoft.com/office/drawing/2014/main" id="{9C7548B9-0237-88EC-2CC5-F1C87EB11C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21EDC6-2CE2-9B67-F0FC-A9E59750A78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4372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22C1-528C-7D2A-C8A0-ABFE4FB263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99F4E7-D4C3-DEC8-2AA0-9D0B49EFB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FBC30E-32F2-0603-140F-52AB1864D8DE}"/>
              </a:ext>
            </a:extLst>
          </p:cNvPr>
          <p:cNvSpPr>
            <a:spLocks noGrp="1"/>
          </p:cNvSpPr>
          <p:nvPr>
            <p:ph type="dt" sz="half" idx="10"/>
          </p:nvPr>
        </p:nvSpPr>
        <p:spPr/>
        <p:txBody>
          <a:bodyPr/>
          <a:lstStyle/>
          <a:p>
            <a:fld id="{97669AF7-7BEB-44E4-9852-375E34362B5B}" type="datetime1">
              <a:rPr lang="en-US" smtClean="0"/>
              <a:t>9/1/2024</a:t>
            </a:fld>
            <a:endParaRPr lang="en-US" dirty="0"/>
          </a:p>
        </p:txBody>
      </p:sp>
      <p:sp>
        <p:nvSpPr>
          <p:cNvPr id="5" name="Footer Placeholder 4">
            <a:extLst>
              <a:ext uri="{FF2B5EF4-FFF2-40B4-BE49-F238E27FC236}">
                <a16:creationId xmlns:a16="http://schemas.microsoft.com/office/drawing/2014/main" id="{8F509002-38C4-6DCE-2B03-FC79C72E57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8A2F52-F7EB-764D-1BF6-A3056DDF8B5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658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8280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DAF4-65F8-D37B-1869-5E1460FE7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775D9-A79D-D576-944D-ACB5D59A3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80DFD8-45FC-09DB-7D56-E8319AB5FE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51F61A-6CC1-DDBE-984B-63E1C826EFCF}"/>
              </a:ext>
            </a:extLst>
          </p:cNvPr>
          <p:cNvSpPr>
            <a:spLocks noGrp="1"/>
          </p:cNvSpPr>
          <p:nvPr>
            <p:ph type="dt" sz="half" idx="10"/>
          </p:nvPr>
        </p:nvSpPr>
        <p:spPr/>
        <p:txBody>
          <a:bodyPr/>
          <a:lstStyle/>
          <a:p>
            <a:fld id="{BAAAC38D-0552-4C82-B593-E6124DFADBE2}" type="datetime1">
              <a:rPr lang="en-US" smtClean="0"/>
              <a:t>9/1/2024</a:t>
            </a:fld>
            <a:endParaRPr lang="en-US" dirty="0"/>
          </a:p>
        </p:txBody>
      </p:sp>
      <p:sp>
        <p:nvSpPr>
          <p:cNvPr id="6" name="Footer Placeholder 5">
            <a:extLst>
              <a:ext uri="{FF2B5EF4-FFF2-40B4-BE49-F238E27FC236}">
                <a16:creationId xmlns:a16="http://schemas.microsoft.com/office/drawing/2014/main" id="{8FF5A10C-F2C2-824C-2551-F5827C9869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89D0AC-A3BD-2A00-8606-395FABD50BB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0451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B762-EBD5-7C20-D3E5-87C04B03A9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760FC2-CA55-C6C4-DC8A-A34D94A174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B4BBE2-96EC-C1D2-1953-56378E3C4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50C368-D3B0-D2DA-D929-5FAA2A677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0EA802-6F31-A46E-1F33-08E398ABEC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265C94-28A3-3E0A-B5CC-F8874EECFEE8}"/>
              </a:ext>
            </a:extLst>
          </p:cNvPr>
          <p:cNvSpPr>
            <a:spLocks noGrp="1"/>
          </p:cNvSpPr>
          <p:nvPr>
            <p:ph type="dt" sz="half" idx="10"/>
          </p:nvPr>
        </p:nvSpPr>
        <p:spPr/>
        <p:txBody>
          <a:bodyPr/>
          <a:lstStyle/>
          <a:p>
            <a:fld id="{D9DF0F1C-5577-4ACB-BB62-DF8F3C494C7E}" type="datetime1">
              <a:rPr lang="en-US" smtClean="0"/>
              <a:t>9/1/2024</a:t>
            </a:fld>
            <a:endParaRPr lang="en-US" dirty="0"/>
          </a:p>
        </p:txBody>
      </p:sp>
      <p:sp>
        <p:nvSpPr>
          <p:cNvPr id="8" name="Footer Placeholder 7">
            <a:extLst>
              <a:ext uri="{FF2B5EF4-FFF2-40B4-BE49-F238E27FC236}">
                <a16:creationId xmlns:a16="http://schemas.microsoft.com/office/drawing/2014/main" id="{99ADDA3F-A8A7-5DBB-5773-6961A3F984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A780F58-DCF5-2188-1861-10712075A06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8479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DA3A-DC56-C9ED-7C2A-178C8A533B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D499F6-E238-C9D6-22BC-7E1071FA175F}"/>
              </a:ext>
            </a:extLst>
          </p:cNvPr>
          <p:cNvSpPr>
            <a:spLocks noGrp="1"/>
          </p:cNvSpPr>
          <p:nvPr>
            <p:ph type="dt" sz="half" idx="10"/>
          </p:nvPr>
        </p:nvSpPr>
        <p:spPr/>
        <p:txBody>
          <a:bodyPr/>
          <a:lstStyle/>
          <a:p>
            <a:fld id="{1775B394-D9F9-4F0C-B15D-605F45CB9E9F}" type="datetime1">
              <a:rPr lang="en-US" smtClean="0"/>
              <a:t>9/1/2024</a:t>
            </a:fld>
            <a:endParaRPr lang="en-US" dirty="0"/>
          </a:p>
        </p:txBody>
      </p:sp>
      <p:sp>
        <p:nvSpPr>
          <p:cNvPr id="4" name="Footer Placeholder 3">
            <a:extLst>
              <a:ext uri="{FF2B5EF4-FFF2-40B4-BE49-F238E27FC236}">
                <a16:creationId xmlns:a16="http://schemas.microsoft.com/office/drawing/2014/main" id="{82F62D2C-1147-4BC6-040A-B2F9DE54535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5E67C0-5BD0-BCF3-70B0-0049EA9EC19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5978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401380-C58F-3EEA-C3A3-C605D7BED321}"/>
              </a:ext>
            </a:extLst>
          </p:cNvPr>
          <p:cNvSpPr>
            <a:spLocks noGrp="1"/>
          </p:cNvSpPr>
          <p:nvPr>
            <p:ph type="dt" sz="half" idx="10"/>
          </p:nvPr>
        </p:nvSpPr>
        <p:spPr/>
        <p:txBody>
          <a:bodyPr/>
          <a:lstStyle/>
          <a:p>
            <a:fld id="{39667345-2558-425A-8533-9BFDBCE15005}" type="datetime1">
              <a:rPr lang="en-US" smtClean="0"/>
              <a:t>9/1/2024</a:t>
            </a:fld>
            <a:endParaRPr lang="en-US" dirty="0"/>
          </a:p>
        </p:txBody>
      </p:sp>
      <p:sp>
        <p:nvSpPr>
          <p:cNvPr id="3" name="Footer Placeholder 2">
            <a:extLst>
              <a:ext uri="{FF2B5EF4-FFF2-40B4-BE49-F238E27FC236}">
                <a16:creationId xmlns:a16="http://schemas.microsoft.com/office/drawing/2014/main" id="{1880E5EA-C21F-2DA1-B980-D3F3752D72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91FEE7-E0EC-D86A-10C9-442857C31C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4634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0E0C-B4D7-A35E-2B25-BB57E5D88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C9AE1E-4B37-C190-7752-D5AC344F4F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2CF9C4-7BE6-D9F5-DB54-6E63267CA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CFF16-2904-46CE-A553-99F11BB2661B}"/>
              </a:ext>
            </a:extLst>
          </p:cNvPr>
          <p:cNvSpPr>
            <a:spLocks noGrp="1"/>
          </p:cNvSpPr>
          <p:nvPr>
            <p:ph type="dt" sz="half" idx="10"/>
          </p:nvPr>
        </p:nvSpPr>
        <p:spPr/>
        <p:txBody>
          <a:bodyPr/>
          <a:lstStyle/>
          <a:p>
            <a:fld id="{92BEA474-078D-4E9B-9B14-09A87B19DC46}" type="datetime1">
              <a:rPr lang="en-US" smtClean="0"/>
              <a:t>9/1/2024</a:t>
            </a:fld>
            <a:endParaRPr lang="en-US" dirty="0"/>
          </a:p>
        </p:txBody>
      </p:sp>
      <p:sp>
        <p:nvSpPr>
          <p:cNvPr id="6" name="Footer Placeholder 5">
            <a:extLst>
              <a:ext uri="{FF2B5EF4-FFF2-40B4-BE49-F238E27FC236}">
                <a16:creationId xmlns:a16="http://schemas.microsoft.com/office/drawing/2014/main" id="{F5F737C6-7883-EA57-41A2-10D623A848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B38E15-5189-006F-CCE9-2E62AB894D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82480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D52B-FF4A-E036-852D-D90426306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85D347-F66F-A96A-BAF0-89BF66BD7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5773AE-7CBC-EC51-44DA-85CA3045A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93DDB-26C2-49DC-7C2B-E8B118E091A6}"/>
              </a:ext>
            </a:extLst>
          </p:cNvPr>
          <p:cNvSpPr>
            <a:spLocks noGrp="1"/>
          </p:cNvSpPr>
          <p:nvPr>
            <p:ph type="dt" sz="half" idx="10"/>
          </p:nvPr>
        </p:nvSpPr>
        <p:spPr/>
        <p:txBody>
          <a:bodyPr/>
          <a:lstStyle/>
          <a:p>
            <a:fld id="{4907D986-8816-4272-A432-0437A28A9828}" type="datetime1">
              <a:rPr lang="en-US" smtClean="0"/>
              <a:t>9/1/2024</a:t>
            </a:fld>
            <a:endParaRPr lang="en-US" dirty="0"/>
          </a:p>
        </p:txBody>
      </p:sp>
      <p:sp>
        <p:nvSpPr>
          <p:cNvPr id="6" name="Footer Placeholder 5">
            <a:extLst>
              <a:ext uri="{FF2B5EF4-FFF2-40B4-BE49-F238E27FC236}">
                <a16:creationId xmlns:a16="http://schemas.microsoft.com/office/drawing/2014/main" id="{86E42AC7-6110-107E-1282-8C4D0D62A8D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78A028CB-9599-4993-9901-869C7FFAB07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89699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354B-DD22-C089-4CB3-4266C179A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374B44-598F-4199-9894-172BC0272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B2997-3DED-B43E-A991-4BFA5B53CDF2}"/>
              </a:ext>
            </a:extLst>
          </p:cNvPr>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a:extLst>
              <a:ext uri="{FF2B5EF4-FFF2-40B4-BE49-F238E27FC236}">
                <a16:creationId xmlns:a16="http://schemas.microsoft.com/office/drawing/2014/main" id="{9F380696-8674-A3F3-07DF-AD3DFD8CFB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5BAD13-A159-5A10-2609-B28C6DEB8A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80438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D059B-F4CD-3618-BC95-E683CB5185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8E893A-24A8-1346-862C-2595B4E7AC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05D6A-9A14-D846-0FEB-A198F8A6BE6A}"/>
              </a:ext>
            </a:extLst>
          </p:cNvPr>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a:extLst>
              <a:ext uri="{FF2B5EF4-FFF2-40B4-BE49-F238E27FC236}">
                <a16:creationId xmlns:a16="http://schemas.microsoft.com/office/drawing/2014/main" id="{EDC600E9-CA79-6441-6873-202087CC0A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6FD631-FC50-016F-A5ED-296A926C9E4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9737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76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49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01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86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015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293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640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9/1/2024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3480859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5B8566-B236-F930-8F98-40A10F6DC3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0BA688-CCF9-10F5-5B8F-4EDEB23D1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53C47-B681-9E4F-2A8E-7EF95FD08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9/1/2024</a:t>
            </a:fld>
            <a:endParaRPr lang="en-US" dirty="0"/>
          </a:p>
        </p:txBody>
      </p:sp>
      <p:sp>
        <p:nvSpPr>
          <p:cNvPr id="5" name="Footer Placeholder 4">
            <a:extLst>
              <a:ext uri="{FF2B5EF4-FFF2-40B4-BE49-F238E27FC236}">
                <a16:creationId xmlns:a16="http://schemas.microsoft.com/office/drawing/2014/main" id="{53827FEA-7A88-1BF6-DB25-65B06A715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7F8C41B-A6B0-AC66-B921-13EDC5842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4726168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096001" y="5457394"/>
            <a:ext cx="5960012" cy="884259"/>
          </a:xfrm>
        </p:spPr>
        <p:txBody>
          <a:bodyPr>
            <a:noAutofit/>
          </a:bodyPr>
          <a:lstStyle/>
          <a:p>
            <a:r>
              <a:rPr lang="en-US" sz="2000" b="1" dirty="0">
                <a:solidFill>
                  <a:schemeClr val="tx1"/>
                </a:solidFill>
              </a:rPr>
              <a:t>git hub repo: </a:t>
            </a:r>
            <a:r>
              <a:rPr lang="en-US" sz="2000" b="1" dirty="0">
                <a:solidFill>
                  <a:srgbClr val="0070C0"/>
                </a:solidFill>
              </a:rPr>
              <a:t>https://github.com/Mosota-Kemunto-Gladys-2020/Gladys_phase_3_project.git</a:t>
            </a:r>
          </a:p>
        </p:txBody>
      </p:sp>
      <p:pic>
        <p:nvPicPr>
          <p:cNvPr id="5" name="Picture 4">
            <a:extLst>
              <a:ext uri="{FF2B5EF4-FFF2-40B4-BE49-F238E27FC236}">
                <a16:creationId xmlns:a16="http://schemas.microsoft.com/office/drawing/2014/main" id="{DF1E2157-9985-BD3C-8399-C7300BFD7B7A}"/>
              </a:ext>
            </a:extLst>
          </p:cNvPr>
          <p:cNvPicPr>
            <a:picLocks noChangeAspect="1"/>
          </p:cNvPicPr>
          <p:nvPr/>
        </p:nvPicPr>
        <p:blipFill>
          <a:blip r:embed="rId3"/>
          <a:stretch>
            <a:fillRect/>
          </a:stretch>
        </p:blipFill>
        <p:spPr>
          <a:xfrm>
            <a:off x="7929913" y="0"/>
            <a:ext cx="2292188" cy="2292188"/>
          </a:xfrm>
          <a:prstGeom prst="rect">
            <a:avLst/>
          </a:prstGeom>
        </p:spPr>
      </p:pic>
      <p:sp>
        <p:nvSpPr>
          <p:cNvPr id="8" name="TextBox 7">
            <a:extLst>
              <a:ext uri="{FF2B5EF4-FFF2-40B4-BE49-F238E27FC236}">
                <a16:creationId xmlns:a16="http://schemas.microsoft.com/office/drawing/2014/main" id="{05328CA5-5C83-F027-F55F-180F377AE57D}"/>
              </a:ext>
            </a:extLst>
          </p:cNvPr>
          <p:cNvSpPr txBox="1"/>
          <p:nvPr/>
        </p:nvSpPr>
        <p:spPr>
          <a:xfrm>
            <a:off x="6096001" y="4346489"/>
            <a:ext cx="6096000" cy="523220"/>
          </a:xfrm>
          <a:prstGeom prst="rect">
            <a:avLst/>
          </a:prstGeom>
          <a:noFill/>
        </p:spPr>
        <p:txBody>
          <a:bodyPr wrap="square">
            <a:spAutoFit/>
          </a:bodyPr>
          <a:lstStyle/>
          <a:p>
            <a:pPr algn="ctr"/>
            <a:r>
              <a:rPr lang="en-US" sz="2800" b="1" dirty="0"/>
              <a:t>Name: </a:t>
            </a:r>
            <a:r>
              <a:rPr lang="en-US" sz="2800" b="1" dirty="0">
                <a:solidFill>
                  <a:srgbClr val="0070C0"/>
                </a:solidFill>
              </a:rPr>
              <a:t>Gladys </a:t>
            </a:r>
            <a:r>
              <a:rPr lang="en-US" sz="2800" b="1" dirty="0" err="1">
                <a:solidFill>
                  <a:srgbClr val="0070C0"/>
                </a:solidFill>
              </a:rPr>
              <a:t>Kemunto</a:t>
            </a:r>
            <a:r>
              <a:rPr lang="en-US" sz="2800" b="1" dirty="0">
                <a:solidFill>
                  <a:srgbClr val="0070C0"/>
                </a:solidFill>
              </a:rPr>
              <a:t> </a:t>
            </a:r>
            <a:endParaRPr lang="en-US" sz="2800" dirty="0">
              <a:solidFill>
                <a:srgbClr val="0070C0"/>
              </a:solidFill>
            </a:endParaRPr>
          </a:p>
        </p:txBody>
      </p:sp>
      <p:sp>
        <p:nvSpPr>
          <p:cNvPr id="4" name="Title 1">
            <a:extLst>
              <a:ext uri="{FF2B5EF4-FFF2-40B4-BE49-F238E27FC236}">
                <a16:creationId xmlns:a16="http://schemas.microsoft.com/office/drawing/2014/main" id="{BECB89B8-D93A-4A9E-FBE8-6FB09CA4875D}"/>
              </a:ext>
            </a:extLst>
          </p:cNvPr>
          <p:cNvSpPr txBox="1">
            <a:spLocks/>
          </p:cNvSpPr>
          <p:nvPr/>
        </p:nvSpPr>
        <p:spPr>
          <a:xfrm>
            <a:off x="6096000" y="1842981"/>
            <a:ext cx="6096000" cy="1991286"/>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b="1" spc="-50" dirty="0">
                <a:solidFill>
                  <a:schemeClr val="tx1">
                    <a:lumMod val="85000"/>
                    <a:lumOff val="15000"/>
                  </a:schemeClr>
                </a:solidFill>
                <a:latin typeface="Georgia Pro Cond Light (Headings)"/>
              </a:rPr>
              <a:t>Phase_3 Project</a:t>
            </a:r>
          </a:p>
          <a:p>
            <a:pPr algn="ctr"/>
            <a:r>
              <a:rPr lang="en-US" sz="6000" b="1" spc="-50" dirty="0">
                <a:solidFill>
                  <a:schemeClr val="tx1">
                    <a:lumMod val="85000"/>
                    <a:lumOff val="15000"/>
                  </a:schemeClr>
                </a:solidFill>
                <a:latin typeface="Georgia Pro Cond Light (Headings)"/>
              </a:rPr>
              <a:t>Data Science</a:t>
            </a:r>
          </a:p>
        </p:txBody>
      </p:sp>
      <p:pic>
        <p:nvPicPr>
          <p:cNvPr id="11" name="Picture 10">
            <a:extLst>
              <a:ext uri="{FF2B5EF4-FFF2-40B4-BE49-F238E27FC236}">
                <a16:creationId xmlns:a16="http://schemas.microsoft.com/office/drawing/2014/main" id="{30E8F1AB-089D-E68B-A8B4-EC30EF800587}"/>
              </a:ext>
            </a:extLst>
          </p:cNvPr>
          <p:cNvPicPr>
            <a:picLocks noChangeAspect="1"/>
          </p:cNvPicPr>
          <p:nvPr/>
        </p:nvPicPr>
        <p:blipFill>
          <a:blip r:embed="rId4"/>
          <a:srcRect b="2359"/>
          <a:stretch/>
        </p:blipFill>
        <p:spPr>
          <a:xfrm>
            <a:off x="0" y="0"/>
            <a:ext cx="6330462" cy="6858000"/>
          </a:xfrm>
          <a:prstGeom prst="rect">
            <a:avLst/>
          </a:prstGeom>
        </p:spPr>
      </p:pic>
      <p:pic>
        <p:nvPicPr>
          <p:cNvPr id="1036" name="Picture 12">
            <a:extLst>
              <a:ext uri="{FF2B5EF4-FFF2-40B4-BE49-F238E27FC236}">
                <a16:creationId xmlns:a16="http://schemas.microsoft.com/office/drawing/2014/main" id="{FEC81514-294B-1D78-CA19-7C02A1546A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8252" y="4869709"/>
            <a:ext cx="2638425" cy="26384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D5D53DE-B6F3-9279-508D-BF045B9DC69E}"/>
              </a:ext>
            </a:extLst>
          </p:cNvPr>
          <p:cNvSpPr txBox="1"/>
          <p:nvPr/>
        </p:nvSpPr>
        <p:spPr>
          <a:xfrm>
            <a:off x="234462" y="6188921"/>
            <a:ext cx="1871529" cy="461665"/>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400" dirty="0">
                <a:latin typeface="Georgia Pro Cond Light (Headings)"/>
              </a:rPr>
              <a:t>SYRIATEL</a:t>
            </a:r>
          </a:p>
        </p:txBody>
      </p:sp>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1760"/>
            <a:ext cx="8596668" cy="538480"/>
          </a:xfrm>
        </p:spPr>
        <p:txBody>
          <a:bodyPr>
            <a:normAutofit fontScale="90000"/>
          </a:bodyPr>
          <a:lstStyle/>
          <a:p>
            <a:r>
              <a:rPr lang="en-US" dirty="0"/>
              <a:t>Data Info ( Cont’d…)</a:t>
            </a:r>
          </a:p>
        </p:txBody>
      </p:sp>
      <p:sp>
        <p:nvSpPr>
          <p:cNvPr id="3" name="Content Placeholder 2"/>
          <p:cNvSpPr>
            <a:spLocks noGrp="1"/>
          </p:cNvSpPr>
          <p:nvPr>
            <p:ph sz="half" idx="1"/>
          </p:nvPr>
        </p:nvSpPr>
        <p:spPr>
          <a:xfrm>
            <a:off x="114299" y="758092"/>
            <a:ext cx="5878538" cy="6099907"/>
          </a:xfrm>
        </p:spPr>
        <p:style>
          <a:lnRef idx="2">
            <a:schemeClr val="accent1"/>
          </a:lnRef>
          <a:fillRef idx="1">
            <a:schemeClr val="lt1"/>
          </a:fillRef>
          <a:effectRef idx="0">
            <a:schemeClr val="accent1"/>
          </a:effectRef>
          <a:fontRef idx="minor">
            <a:schemeClr val="dk1"/>
          </a:fontRef>
        </p:style>
        <p:txBody>
          <a:bodyPr>
            <a:noAutofit/>
          </a:bodyPr>
          <a:lstStyle/>
          <a:p>
            <a:pPr marL="0" marR="0" indent="0" algn="just">
              <a:spcBef>
                <a:spcPts val="900"/>
              </a:spcBef>
              <a:spcAft>
                <a:spcPts val="900"/>
              </a:spcAft>
              <a:buNone/>
            </a:pPr>
            <a:r>
              <a:rPr lang="en-US" dirty="0">
                <a:latin typeface="Georgia Pro Cond Light (Headings)"/>
                <a:ea typeface="Times New Roman" panose="02020603050405020304" pitchFamily="18" charset="0"/>
                <a:cs typeface="Segoe UI" panose="020B0502040204020203" pitchFamily="34" charset="0"/>
              </a:rPr>
              <a:t>Key Features of the dataset:</a:t>
            </a:r>
            <a:endParaRPr lang="en-US" dirty="0">
              <a:latin typeface="Georgia Pro Cond Light (Headings)"/>
              <a:ea typeface="Times New Roman" panose="02020603050405020304" pitchFamily="18" charset="0"/>
            </a:endParaRPr>
          </a:p>
          <a:p>
            <a:pPr marL="0" marR="0" indent="0" algn="just">
              <a:spcBef>
                <a:spcPts val="900"/>
              </a:spcBef>
              <a:spcAft>
                <a:spcPts val="900"/>
              </a:spcAft>
              <a:buNone/>
            </a:pPr>
            <a:r>
              <a:rPr lang="en-US" b="1" dirty="0">
                <a:solidFill>
                  <a:srgbClr val="0070C0"/>
                </a:solidFill>
                <a:latin typeface="Georgia Pro Cond Light (Headings)"/>
                <a:ea typeface="Times New Roman" panose="02020603050405020304" pitchFamily="18" charset="0"/>
                <a:cs typeface="Segoe UI" panose="020B0502040204020203" pitchFamily="34" charset="0"/>
              </a:rPr>
              <a:t>**A). Categorical Features:</a:t>
            </a:r>
            <a:endParaRPr lang="en-US" b="1" dirty="0">
              <a:solidFill>
                <a:srgbClr val="0070C0"/>
              </a:solidFill>
              <a:latin typeface="Georgia Pro Cond Light (Headings)"/>
              <a:ea typeface="Times New Roman" panose="02020603050405020304" pitchFamily="18" charset="0"/>
            </a:endParaRPr>
          </a:p>
          <a:p>
            <a:pPr lvl="0" algn="just">
              <a:spcBef>
                <a:spcPts val="0"/>
              </a:spcBef>
              <a:buFont typeface="+mj-lt"/>
              <a:buAutoNum type="arabicPeriod"/>
            </a:pPr>
            <a:r>
              <a:rPr lang="en-US" b="1" dirty="0">
                <a:latin typeface="Georgia Pro Cond Light (Headings)"/>
                <a:ea typeface="Times New Roman" panose="02020603050405020304" pitchFamily="18" charset="0"/>
                <a:cs typeface="Segoe UI" panose="020B0502040204020203" pitchFamily="34" charset="0"/>
              </a:rPr>
              <a:t>state</a:t>
            </a:r>
            <a:r>
              <a:rPr lang="en-US" dirty="0">
                <a:latin typeface="Georgia Pro Cond Light (Headings)"/>
                <a:ea typeface="Times New Roman" panose="02020603050405020304" pitchFamily="18" charset="0"/>
                <a:cs typeface="Segoe UI" panose="020B0502040204020203" pitchFamily="34" charset="0"/>
              </a:rPr>
              <a:t>: Categorical variable indicating the state of the customer.</a:t>
            </a:r>
            <a:endParaRPr lang="en-US" dirty="0">
              <a:latin typeface="Georgia Pro Cond Light (Headings)"/>
              <a:ea typeface="Times New Roman" panose="02020603050405020304" pitchFamily="18" charset="0"/>
            </a:endParaRPr>
          </a:p>
          <a:p>
            <a:pPr lvl="0" algn="just">
              <a:spcBef>
                <a:spcPts val="0"/>
              </a:spcBef>
              <a:buFont typeface="+mj-lt"/>
              <a:buAutoNum type="arabicPeriod"/>
            </a:pPr>
            <a:r>
              <a:rPr lang="en-US" b="1" dirty="0">
                <a:latin typeface="Georgia Pro Cond Light (Headings)"/>
                <a:ea typeface="Times New Roman" panose="02020603050405020304" pitchFamily="18" charset="0"/>
                <a:cs typeface="Segoe UI" panose="020B0502040204020203" pitchFamily="34" charset="0"/>
              </a:rPr>
              <a:t>phone number</a:t>
            </a:r>
            <a:r>
              <a:rPr lang="en-US" dirty="0">
                <a:latin typeface="Georgia Pro Cond Light (Headings)"/>
                <a:ea typeface="Times New Roman" panose="02020603050405020304" pitchFamily="18" charset="0"/>
                <a:cs typeface="Segoe UI" panose="020B0502040204020203" pitchFamily="34" charset="0"/>
              </a:rPr>
              <a:t>: Categorical, the customer's phone number (likely not useful for modeling).</a:t>
            </a:r>
            <a:endParaRPr lang="en-US" dirty="0">
              <a:latin typeface="Georgia Pro Cond Light (Headings)"/>
              <a:ea typeface="Times New Roman" panose="02020603050405020304" pitchFamily="18" charset="0"/>
            </a:endParaRPr>
          </a:p>
          <a:p>
            <a:pPr lvl="0" algn="just">
              <a:spcBef>
                <a:spcPts val="0"/>
              </a:spcBef>
              <a:buFont typeface="+mj-lt"/>
              <a:buAutoNum type="arabicPeriod"/>
            </a:pPr>
            <a:r>
              <a:rPr lang="en-US" b="1" dirty="0">
                <a:latin typeface="Georgia Pro Cond Light (Headings)"/>
                <a:ea typeface="Times New Roman" panose="02020603050405020304" pitchFamily="18" charset="0"/>
                <a:cs typeface="Segoe UI" panose="020B0502040204020203" pitchFamily="34" charset="0"/>
              </a:rPr>
              <a:t>international plan</a:t>
            </a:r>
            <a:r>
              <a:rPr lang="en-US" dirty="0">
                <a:latin typeface="Georgia Pro Cond Light (Headings)"/>
                <a:ea typeface="Times New Roman" panose="02020603050405020304" pitchFamily="18" charset="0"/>
                <a:cs typeface="Segoe UI" panose="020B0502040204020203" pitchFamily="34" charset="0"/>
              </a:rPr>
              <a:t>: Categorical, whether the customer has an international plan (yes/no).</a:t>
            </a:r>
            <a:endParaRPr lang="en-US" dirty="0">
              <a:latin typeface="Georgia Pro Cond Light (Headings)"/>
              <a:ea typeface="Times New Roman" panose="02020603050405020304" pitchFamily="18" charset="0"/>
            </a:endParaRPr>
          </a:p>
          <a:p>
            <a:pPr lvl="0" algn="just">
              <a:spcBef>
                <a:spcPts val="0"/>
              </a:spcBef>
              <a:buFont typeface="+mj-lt"/>
              <a:buAutoNum type="arabicPeriod"/>
            </a:pPr>
            <a:r>
              <a:rPr lang="en-US" b="1" dirty="0">
                <a:latin typeface="Georgia Pro Cond Light (Headings)"/>
                <a:ea typeface="Times New Roman" panose="02020603050405020304" pitchFamily="18" charset="0"/>
                <a:cs typeface="Segoe UI" panose="020B0502040204020203" pitchFamily="34" charset="0"/>
              </a:rPr>
              <a:t>voice mail plan</a:t>
            </a:r>
            <a:r>
              <a:rPr lang="en-US" dirty="0">
                <a:latin typeface="Georgia Pro Cond Light (Headings)"/>
                <a:ea typeface="Times New Roman" panose="02020603050405020304" pitchFamily="18" charset="0"/>
                <a:cs typeface="Segoe UI" panose="020B0502040204020203" pitchFamily="34" charset="0"/>
              </a:rPr>
              <a:t>: Categorical, whether the customer has a voicemail plan (yes/no).</a:t>
            </a:r>
            <a:endParaRPr lang="en-US" dirty="0">
              <a:latin typeface="Georgia Pro Cond Light (Headings)"/>
              <a:ea typeface="Times New Roman" panose="02020603050405020304" pitchFamily="18" charset="0"/>
            </a:endParaRPr>
          </a:p>
          <a:p>
            <a:pPr marL="0" marR="0" indent="0" algn="just">
              <a:spcBef>
                <a:spcPts val="900"/>
              </a:spcBef>
              <a:spcAft>
                <a:spcPts val="900"/>
              </a:spcAft>
              <a:buNone/>
            </a:pPr>
            <a:r>
              <a:rPr lang="en-US" b="1" dirty="0">
                <a:solidFill>
                  <a:srgbClr val="0070C0"/>
                </a:solidFill>
                <a:latin typeface="Georgia Pro Cond Light (Headings)"/>
                <a:ea typeface="Times New Roman" panose="02020603050405020304" pitchFamily="18" charset="0"/>
                <a:cs typeface="Segoe UI" panose="020B0502040204020203" pitchFamily="34" charset="0"/>
              </a:rPr>
              <a:t>**B). Numerical and Floating Features:</a:t>
            </a:r>
            <a:endParaRPr lang="en-US" b="1" dirty="0">
              <a:solidFill>
                <a:srgbClr val="0070C0"/>
              </a:solidFill>
              <a:latin typeface="Georgia Pro Cond Light (Headings)"/>
              <a:ea typeface="Times New Roman" panose="02020603050405020304" pitchFamily="18" charset="0"/>
            </a:endParaRPr>
          </a:p>
          <a:p>
            <a:pPr lvl="0" algn="just">
              <a:spcBef>
                <a:spcPts val="0"/>
              </a:spcBef>
              <a:buFont typeface="+mj-lt"/>
              <a:buAutoNum type="arabicPeriod" startAt="5"/>
            </a:pPr>
            <a:r>
              <a:rPr lang="en-US" b="1" dirty="0">
                <a:latin typeface="Georgia Pro Cond Light (Headings)"/>
                <a:ea typeface="Times New Roman" panose="02020603050405020304" pitchFamily="18" charset="0"/>
                <a:cs typeface="Segoe UI" panose="020B0502040204020203" pitchFamily="34" charset="0"/>
              </a:rPr>
              <a:t>total eve calls</a:t>
            </a:r>
            <a:r>
              <a:rPr lang="en-US" dirty="0">
                <a:latin typeface="Georgia Pro Cond Light (Headings)"/>
                <a:ea typeface="Times New Roman" panose="02020603050405020304" pitchFamily="18" charset="0"/>
                <a:cs typeface="Segoe UI" panose="020B0502040204020203" pitchFamily="34" charset="0"/>
              </a:rPr>
              <a:t>: Integer, total number of calls during the evening.</a:t>
            </a:r>
            <a:endParaRPr lang="en-US" dirty="0">
              <a:latin typeface="Georgia Pro Cond Light (Headings)"/>
              <a:ea typeface="Times New Roman" panose="02020603050405020304" pitchFamily="18" charset="0"/>
            </a:endParaRPr>
          </a:p>
          <a:p>
            <a:pPr lvl="0" algn="just">
              <a:spcBef>
                <a:spcPts val="0"/>
              </a:spcBef>
              <a:buFont typeface="+mj-lt"/>
              <a:buAutoNum type="arabicPeriod" startAt="5"/>
            </a:pPr>
            <a:r>
              <a:rPr lang="en-US" b="1" dirty="0">
                <a:latin typeface="Georgia Pro Cond Light (Headings)"/>
                <a:ea typeface="Times New Roman" panose="02020603050405020304" pitchFamily="18" charset="0"/>
                <a:cs typeface="Segoe UI" panose="020B0502040204020203" pitchFamily="34" charset="0"/>
              </a:rPr>
              <a:t>account length</a:t>
            </a:r>
            <a:r>
              <a:rPr lang="en-US" dirty="0">
                <a:latin typeface="Georgia Pro Cond Light (Headings)"/>
                <a:ea typeface="Times New Roman" panose="02020603050405020304" pitchFamily="18" charset="0"/>
                <a:cs typeface="Segoe UI" panose="020B0502040204020203" pitchFamily="34" charset="0"/>
              </a:rPr>
              <a:t>: Integer, representing the duration of the customer's account in days.</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7.	</a:t>
            </a:r>
            <a:r>
              <a:rPr lang="en-US" b="1" dirty="0">
                <a:latin typeface="Georgia Pro Cond Light (Headings)"/>
                <a:ea typeface="Times New Roman" panose="02020603050405020304" pitchFamily="18" charset="0"/>
                <a:cs typeface="Segoe UI" panose="020B0502040204020203" pitchFamily="34" charset="0"/>
              </a:rPr>
              <a:t>area code: </a:t>
            </a:r>
            <a:r>
              <a:rPr lang="en-US" dirty="0">
                <a:latin typeface="Georgia Pro Cond Light (Headings)"/>
                <a:ea typeface="Times New Roman" panose="02020603050405020304" pitchFamily="18" charset="0"/>
                <a:cs typeface="Segoe UI" panose="020B0502040204020203" pitchFamily="34" charset="0"/>
              </a:rPr>
              <a:t>Integer, indicating the area code of the customer.</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8.	</a:t>
            </a:r>
            <a:r>
              <a:rPr lang="en-US" b="1" dirty="0">
                <a:latin typeface="Georgia Pro Cond Light (Headings)"/>
                <a:ea typeface="Times New Roman" panose="02020603050405020304" pitchFamily="18" charset="0"/>
                <a:cs typeface="Segoe UI" panose="020B0502040204020203" pitchFamily="34" charset="0"/>
              </a:rPr>
              <a:t>total day calls: </a:t>
            </a:r>
            <a:r>
              <a:rPr lang="en-US" dirty="0">
                <a:latin typeface="Georgia Pro Cond Light (Headings)"/>
                <a:ea typeface="Times New Roman" panose="02020603050405020304" pitchFamily="18" charset="0"/>
                <a:cs typeface="Segoe UI" panose="020B0502040204020203" pitchFamily="34" charset="0"/>
              </a:rPr>
              <a:t>Integer, total number of calls during the day.</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9.	</a:t>
            </a:r>
            <a:r>
              <a:rPr lang="en-US" b="1" dirty="0">
                <a:latin typeface="Georgia Pro Cond Light (Headings)"/>
                <a:ea typeface="Times New Roman" panose="02020603050405020304" pitchFamily="18" charset="0"/>
                <a:cs typeface="Segoe UI" panose="020B0502040204020203" pitchFamily="34" charset="0"/>
              </a:rPr>
              <a:t>total night calls: </a:t>
            </a:r>
            <a:r>
              <a:rPr lang="en-US" dirty="0">
                <a:latin typeface="Georgia Pro Cond Light (Headings)"/>
                <a:ea typeface="Times New Roman" panose="02020603050405020304" pitchFamily="18" charset="0"/>
                <a:cs typeface="Segoe UI" panose="020B0502040204020203" pitchFamily="34" charset="0"/>
              </a:rPr>
              <a:t>Integer, total number of calls during the night.</a:t>
            </a:r>
          </a:p>
          <a:p>
            <a:pPr lvl="0">
              <a:spcBef>
                <a:spcPts val="0"/>
              </a:spcBef>
              <a:buFont typeface="+mj-lt"/>
              <a:buAutoNum type="arabicPeriod" startAt="5"/>
            </a:pPr>
            <a:endParaRPr lang="en-US" dirty="0">
              <a:latin typeface="Georgia Pro Cond Light (Headings)"/>
              <a:ea typeface="Times New Roman" panose="02020603050405020304" pitchFamily="18" charset="0"/>
            </a:endParaRPr>
          </a:p>
          <a:p>
            <a:endParaRPr lang="en-US" dirty="0">
              <a:latin typeface="Georgia Pro Cond Light (Headings)"/>
            </a:endParaRPr>
          </a:p>
        </p:txBody>
      </p:sp>
      <p:sp>
        <p:nvSpPr>
          <p:cNvPr id="4" name="Content Placeholder 3"/>
          <p:cNvSpPr>
            <a:spLocks noGrp="1"/>
          </p:cNvSpPr>
          <p:nvPr>
            <p:ph sz="half" idx="2"/>
          </p:nvPr>
        </p:nvSpPr>
        <p:spPr>
          <a:xfrm>
            <a:off x="5992837" y="758091"/>
            <a:ext cx="6084863" cy="6099909"/>
          </a:xfrm>
        </p:spPr>
        <p:style>
          <a:lnRef idx="2">
            <a:schemeClr val="accent1"/>
          </a:lnRef>
          <a:fillRef idx="1">
            <a:schemeClr val="lt1"/>
          </a:fillRef>
          <a:effectRef idx="0">
            <a:schemeClr val="accent1"/>
          </a:effectRef>
          <a:fontRef idx="minor">
            <a:schemeClr val="dk1"/>
          </a:fontRef>
        </p:style>
        <p:txBody>
          <a:bodyPr>
            <a:noAutofit/>
          </a:bodyPr>
          <a:lstStyle/>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10.	</a:t>
            </a:r>
            <a:r>
              <a:rPr lang="en-US" b="1" dirty="0">
                <a:latin typeface="Georgia Pro Cond Light (Headings)"/>
                <a:ea typeface="Times New Roman" panose="02020603050405020304" pitchFamily="18" charset="0"/>
                <a:cs typeface="Segoe UI" panose="020B0502040204020203" pitchFamily="34" charset="0"/>
              </a:rPr>
              <a:t>number </a:t>
            </a:r>
            <a:r>
              <a:rPr lang="en-US" b="1" dirty="0" err="1">
                <a:latin typeface="Georgia Pro Cond Light (Headings)"/>
                <a:ea typeface="Times New Roman" panose="02020603050405020304" pitchFamily="18" charset="0"/>
                <a:cs typeface="Segoe UI" panose="020B0502040204020203" pitchFamily="34" charset="0"/>
              </a:rPr>
              <a:t>vmail</a:t>
            </a:r>
            <a:r>
              <a:rPr lang="en-US" b="1" dirty="0">
                <a:latin typeface="Georgia Pro Cond Light (Headings)"/>
                <a:ea typeface="Times New Roman" panose="02020603050405020304" pitchFamily="18" charset="0"/>
                <a:cs typeface="Segoe UI" panose="020B0502040204020203" pitchFamily="34" charset="0"/>
              </a:rPr>
              <a:t> messages: </a:t>
            </a:r>
            <a:r>
              <a:rPr lang="en-US" dirty="0">
                <a:latin typeface="Georgia Pro Cond Light (Headings)"/>
                <a:ea typeface="Times New Roman" panose="02020603050405020304" pitchFamily="18" charset="0"/>
                <a:cs typeface="Segoe UI" panose="020B0502040204020203" pitchFamily="34" charset="0"/>
              </a:rPr>
              <a:t>Integer, the number of voicemail messages.</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11.	</a:t>
            </a:r>
            <a:r>
              <a:rPr lang="en-US" b="1" dirty="0">
                <a:latin typeface="Georgia Pro Cond Light (Headings)"/>
                <a:ea typeface="Times New Roman" panose="02020603050405020304" pitchFamily="18" charset="0"/>
                <a:cs typeface="Segoe UI" panose="020B0502040204020203" pitchFamily="34" charset="0"/>
              </a:rPr>
              <a:t>customer service calls: </a:t>
            </a:r>
            <a:r>
              <a:rPr lang="en-US" dirty="0">
                <a:latin typeface="Georgia Pro Cond Light (Headings)"/>
                <a:ea typeface="Times New Roman" panose="02020603050405020304" pitchFamily="18" charset="0"/>
                <a:cs typeface="Segoe UI" panose="020B0502040204020203" pitchFamily="34" charset="0"/>
              </a:rPr>
              <a:t>Integer, the number of calls to customer service.</a:t>
            </a:r>
          </a:p>
          <a:p>
            <a:pPr marL="0" indent="0" algn="just">
              <a:spcBef>
                <a:spcPts val="0"/>
              </a:spcBef>
              <a:buNone/>
            </a:pPr>
            <a:endParaRPr lang="en-US" dirty="0">
              <a:latin typeface="Georgia Pro Cond Light (Headings)"/>
              <a:ea typeface="Times New Roman" panose="02020603050405020304" pitchFamily="18" charset="0"/>
              <a:cs typeface="Segoe UI" panose="020B0502040204020203" pitchFamily="34" charset="0"/>
            </a:endParaRP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12.	</a:t>
            </a:r>
            <a:r>
              <a:rPr lang="en-US" b="1" dirty="0">
                <a:latin typeface="Georgia Pro Cond Light (Headings)"/>
                <a:ea typeface="Times New Roman" panose="02020603050405020304" pitchFamily="18" charset="0"/>
                <a:cs typeface="Segoe UI" panose="020B0502040204020203" pitchFamily="34" charset="0"/>
              </a:rPr>
              <a:t>total </a:t>
            </a:r>
            <a:r>
              <a:rPr lang="en-US" b="1" dirty="0" err="1">
                <a:latin typeface="Georgia Pro Cond Light (Headings)"/>
                <a:ea typeface="Times New Roman" panose="02020603050405020304" pitchFamily="18" charset="0"/>
                <a:cs typeface="Segoe UI" panose="020B0502040204020203" pitchFamily="34" charset="0"/>
              </a:rPr>
              <a:t>intl</a:t>
            </a:r>
            <a:r>
              <a:rPr lang="en-US" b="1" dirty="0">
                <a:latin typeface="Georgia Pro Cond Light (Headings)"/>
                <a:ea typeface="Times New Roman" panose="02020603050405020304" pitchFamily="18" charset="0"/>
                <a:cs typeface="Segoe UI" panose="020B0502040204020203" pitchFamily="34" charset="0"/>
              </a:rPr>
              <a:t> calls: </a:t>
            </a:r>
            <a:r>
              <a:rPr lang="en-US" dirty="0">
                <a:latin typeface="Georgia Pro Cond Light (Headings)"/>
                <a:ea typeface="Times New Roman" panose="02020603050405020304" pitchFamily="18" charset="0"/>
                <a:cs typeface="Segoe UI" panose="020B0502040204020203" pitchFamily="34" charset="0"/>
              </a:rPr>
              <a:t>Integer, total number of international calls.</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13.	</a:t>
            </a:r>
            <a:r>
              <a:rPr lang="en-US" b="1" dirty="0">
                <a:latin typeface="Georgia Pro Cond Light (Headings)"/>
                <a:ea typeface="Times New Roman" panose="02020603050405020304" pitchFamily="18" charset="0"/>
                <a:cs typeface="Segoe UI" panose="020B0502040204020203" pitchFamily="34" charset="0"/>
              </a:rPr>
              <a:t>total day minutes: </a:t>
            </a:r>
            <a:r>
              <a:rPr lang="en-US" dirty="0">
                <a:latin typeface="Georgia Pro Cond Light (Headings)"/>
                <a:ea typeface="Times New Roman" panose="02020603050405020304" pitchFamily="18" charset="0"/>
                <a:cs typeface="Segoe UI" panose="020B0502040204020203" pitchFamily="34" charset="0"/>
              </a:rPr>
              <a:t>Float, total minutes of calls during the day.</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14.	</a:t>
            </a:r>
            <a:r>
              <a:rPr lang="en-US" b="1" dirty="0">
                <a:latin typeface="Georgia Pro Cond Light (Headings)"/>
                <a:ea typeface="Times New Roman" panose="02020603050405020304" pitchFamily="18" charset="0"/>
                <a:cs typeface="Segoe UI" panose="020B0502040204020203" pitchFamily="34" charset="0"/>
              </a:rPr>
              <a:t>total day charge: </a:t>
            </a:r>
            <a:r>
              <a:rPr lang="en-US" dirty="0">
                <a:latin typeface="Georgia Pro Cond Light (Headings)"/>
                <a:ea typeface="Times New Roman" panose="02020603050405020304" pitchFamily="18" charset="0"/>
                <a:cs typeface="Segoe UI" panose="020B0502040204020203" pitchFamily="34" charset="0"/>
              </a:rPr>
              <a:t>Float, total charges for calls during the day.</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15.    </a:t>
            </a:r>
            <a:r>
              <a:rPr lang="en-US" b="1" dirty="0">
                <a:latin typeface="Georgia Pro Cond Light (Headings)"/>
                <a:ea typeface="Times New Roman" panose="02020603050405020304" pitchFamily="18" charset="0"/>
                <a:cs typeface="Segoe UI" panose="020B0502040204020203" pitchFamily="34" charset="0"/>
              </a:rPr>
              <a:t>total eve minutes: </a:t>
            </a:r>
            <a:r>
              <a:rPr lang="en-US" dirty="0">
                <a:latin typeface="Georgia Pro Cond Light (Headings)"/>
                <a:ea typeface="Times New Roman" panose="02020603050405020304" pitchFamily="18" charset="0"/>
                <a:cs typeface="Segoe UI" panose="020B0502040204020203" pitchFamily="34" charset="0"/>
              </a:rPr>
              <a:t>Float, total minutes of calls during the evening.</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16.	</a:t>
            </a:r>
            <a:r>
              <a:rPr lang="en-US" b="1" dirty="0">
                <a:latin typeface="Georgia Pro Cond Light (Headings)"/>
                <a:ea typeface="Times New Roman" panose="02020603050405020304" pitchFamily="18" charset="0"/>
                <a:cs typeface="Segoe UI" panose="020B0502040204020203" pitchFamily="34" charset="0"/>
              </a:rPr>
              <a:t>total eve charge: </a:t>
            </a:r>
            <a:r>
              <a:rPr lang="en-US" dirty="0">
                <a:latin typeface="Georgia Pro Cond Light (Headings)"/>
                <a:ea typeface="Times New Roman" panose="02020603050405020304" pitchFamily="18" charset="0"/>
                <a:cs typeface="Segoe UI" panose="020B0502040204020203" pitchFamily="34" charset="0"/>
              </a:rPr>
              <a:t>Float, total charges for calls during the evening.</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17.	</a:t>
            </a:r>
            <a:r>
              <a:rPr lang="en-US" b="1" dirty="0">
                <a:latin typeface="Georgia Pro Cond Light (Headings)"/>
                <a:ea typeface="Times New Roman" panose="02020603050405020304" pitchFamily="18" charset="0"/>
                <a:cs typeface="Segoe UI" panose="020B0502040204020203" pitchFamily="34" charset="0"/>
              </a:rPr>
              <a:t>total night minutes: </a:t>
            </a:r>
            <a:r>
              <a:rPr lang="en-US" dirty="0">
                <a:latin typeface="Georgia Pro Cond Light (Headings)"/>
                <a:ea typeface="Times New Roman" panose="02020603050405020304" pitchFamily="18" charset="0"/>
                <a:cs typeface="Segoe UI" panose="020B0502040204020203" pitchFamily="34" charset="0"/>
              </a:rPr>
              <a:t>Float, total minutes of calls during the night.</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18.	</a:t>
            </a:r>
            <a:r>
              <a:rPr lang="en-US" b="1" dirty="0">
                <a:latin typeface="Georgia Pro Cond Light (Headings)"/>
                <a:ea typeface="Times New Roman" panose="02020603050405020304" pitchFamily="18" charset="0"/>
                <a:cs typeface="Segoe UI" panose="020B0502040204020203" pitchFamily="34" charset="0"/>
              </a:rPr>
              <a:t>total night charge: </a:t>
            </a:r>
            <a:r>
              <a:rPr lang="en-US" dirty="0">
                <a:latin typeface="Georgia Pro Cond Light (Headings)"/>
                <a:ea typeface="Times New Roman" panose="02020603050405020304" pitchFamily="18" charset="0"/>
                <a:cs typeface="Segoe UI" panose="020B0502040204020203" pitchFamily="34" charset="0"/>
              </a:rPr>
              <a:t>Float, total charges for calls during the night.</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19.	</a:t>
            </a:r>
            <a:r>
              <a:rPr lang="en-US" b="1" dirty="0">
                <a:latin typeface="Georgia Pro Cond Light (Headings)"/>
                <a:ea typeface="Times New Roman" panose="02020603050405020304" pitchFamily="18" charset="0"/>
                <a:cs typeface="Segoe UI" panose="020B0502040204020203" pitchFamily="34" charset="0"/>
              </a:rPr>
              <a:t>total </a:t>
            </a:r>
            <a:r>
              <a:rPr lang="en-US" b="1" dirty="0" err="1">
                <a:latin typeface="Georgia Pro Cond Light (Headings)"/>
                <a:ea typeface="Times New Roman" panose="02020603050405020304" pitchFamily="18" charset="0"/>
                <a:cs typeface="Segoe UI" panose="020B0502040204020203" pitchFamily="34" charset="0"/>
              </a:rPr>
              <a:t>intl</a:t>
            </a:r>
            <a:r>
              <a:rPr lang="en-US" b="1" dirty="0">
                <a:latin typeface="Georgia Pro Cond Light (Headings)"/>
                <a:ea typeface="Times New Roman" panose="02020603050405020304" pitchFamily="18" charset="0"/>
                <a:cs typeface="Segoe UI" panose="020B0502040204020203" pitchFamily="34" charset="0"/>
              </a:rPr>
              <a:t> minutes: </a:t>
            </a:r>
            <a:r>
              <a:rPr lang="en-US" dirty="0">
                <a:latin typeface="Georgia Pro Cond Light (Headings)"/>
                <a:ea typeface="Times New Roman" panose="02020603050405020304" pitchFamily="18" charset="0"/>
                <a:cs typeface="Segoe UI" panose="020B0502040204020203" pitchFamily="34" charset="0"/>
              </a:rPr>
              <a:t>Float, total minutes of international calls.</a:t>
            </a:r>
          </a:p>
          <a:p>
            <a:pPr marL="0" indent="0" algn="just">
              <a:spcBef>
                <a:spcPts val="0"/>
              </a:spcBef>
              <a:buNone/>
            </a:pPr>
            <a:r>
              <a:rPr lang="en-US" dirty="0">
                <a:latin typeface="Georgia Pro Cond Light (Headings)"/>
                <a:ea typeface="Times New Roman" panose="02020603050405020304" pitchFamily="18" charset="0"/>
                <a:cs typeface="Segoe UI" panose="020B0502040204020203" pitchFamily="34" charset="0"/>
              </a:rPr>
              <a:t>20.	</a:t>
            </a:r>
            <a:r>
              <a:rPr lang="en-US" b="1" dirty="0">
                <a:latin typeface="Georgia Pro Cond Light (Headings)"/>
                <a:ea typeface="Times New Roman" panose="02020603050405020304" pitchFamily="18" charset="0"/>
                <a:cs typeface="Segoe UI" panose="020B0502040204020203" pitchFamily="34" charset="0"/>
              </a:rPr>
              <a:t>total </a:t>
            </a:r>
            <a:r>
              <a:rPr lang="en-US" b="1" dirty="0" err="1">
                <a:latin typeface="Georgia Pro Cond Light (Headings)"/>
                <a:ea typeface="Times New Roman" panose="02020603050405020304" pitchFamily="18" charset="0"/>
                <a:cs typeface="Segoe UI" panose="020B0502040204020203" pitchFamily="34" charset="0"/>
              </a:rPr>
              <a:t>intl</a:t>
            </a:r>
            <a:r>
              <a:rPr lang="en-US" b="1" dirty="0">
                <a:latin typeface="Georgia Pro Cond Light (Headings)"/>
                <a:ea typeface="Times New Roman" panose="02020603050405020304" pitchFamily="18" charset="0"/>
                <a:cs typeface="Segoe UI" panose="020B0502040204020203" pitchFamily="34" charset="0"/>
              </a:rPr>
              <a:t> charge: </a:t>
            </a:r>
            <a:r>
              <a:rPr lang="en-US" dirty="0">
                <a:latin typeface="Georgia Pro Cond Light (Headings)"/>
                <a:ea typeface="Times New Roman" panose="02020603050405020304" pitchFamily="18" charset="0"/>
                <a:cs typeface="Segoe UI" panose="020B0502040204020203" pitchFamily="34" charset="0"/>
              </a:rPr>
              <a:t>Float, total charges for international calls.</a:t>
            </a:r>
          </a:p>
          <a:p>
            <a:pPr marL="0" marR="0" indent="0" algn="just">
              <a:spcBef>
                <a:spcPts val="900"/>
              </a:spcBef>
              <a:spcAft>
                <a:spcPts val="900"/>
              </a:spcAft>
              <a:buNone/>
            </a:pPr>
            <a:r>
              <a:rPr lang="en-US" dirty="0">
                <a:solidFill>
                  <a:srgbClr val="0070C0"/>
                </a:solidFill>
                <a:latin typeface="Georgia Pro Cond Light (Headings)"/>
                <a:ea typeface="Times New Roman" panose="02020603050405020304" pitchFamily="18" charset="0"/>
                <a:cs typeface="Segoe UI" panose="020B0502040204020203" pitchFamily="34" charset="0"/>
              </a:rPr>
              <a:t>**C) . Boolean Features:</a:t>
            </a:r>
            <a:endParaRPr lang="en-US" dirty="0">
              <a:solidFill>
                <a:srgbClr val="0070C0"/>
              </a:solidFill>
              <a:latin typeface="Georgia Pro Cond Light (Headings)"/>
              <a:ea typeface="Times New Roman" panose="02020603050405020304" pitchFamily="18" charset="0"/>
            </a:endParaRPr>
          </a:p>
          <a:p>
            <a:pPr lvl="0" algn="just">
              <a:spcBef>
                <a:spcPts val="180"/>
              </a:spcBef>
              <a:spcAft>
                <a:spcPts val="180"/>
              </a:spcAft>
              <a:buFont typeface="+mj-lt"/>
              <a:buAutoNum type="arabicPeriod" startAt="21"/>
            </a:pPr>
            <a:r>
              <a:rPr lang="en-US" b="1" dirty="0">
                <a:latin typeface="Georgia Pro Cond Light (Headings)"/>
                <a:ea typeface="Times New Roman" panose="02020603050405020304" pitchFamily="18" charset="0"/>
                <a:cs typeface="Segoe UI" panose="020B0502040204020203" pitchFamily="34" charset="0"/>
              </a:rPr>
              <a:t>churn</a:t>
            </a:r>
            <a:r>
              <a:rPr lang="en-US" dirty="0">
                <a:latin typeface="Georgia Pro Cond Light (Headings)"/>
                <a:ea typeface="Times New Roman" panose="02020603050405020304" pitchFamily="18" charset="0"/>
                <a:cs typeface="Segoe UI" panose="020B0502040204020203" pitchFamily="34" charset="0"/>
              </a:rPr>
              <a:t>: Boolean, the target variable indicating whether the customer has churned (True) or not (False).</a:t>
            </a:r>
            <a:endParaRPr lang="en-US" dirty="0">
              <a:latin typeface="Georgia Pro Cond Light (Headings)"/>
            </a:endParaRPr>
          </a:p>
        </p:txBody>
      </p:sp>
    </p:spTree>
    <p:extLst>
      <p:ext uri="{BB962C8B-B14F-4D97-AF65-F5344CB8AC3E}">
        <p14:creationId xmlns:p14="http://schemas.microsoft.com/office/powerpoint/2010/main" val="386368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184035" cy="640080"/>
          </a:xfrm>
        </p:spPr>
        <p:txBody>
          <a:bodyPr>
            <a:normAutofit fontScale="90000"/>
          </a:bodyPr>
          <a:lstStyle/>
          <a:p>
            <a:pPr lvl="0"/>
            <a:r>
              <a:rPr lang="en-US" dirty="0">
                <a:latin typeface="Georgia" panose="02040502050405020303" pitchFamily="18" charset="0"/>
                <a:ea typeface="Aptos" panose="020B0004020202020204" pitchFamily="34" charset="0"/>
                <a:cs typeface="Segoe UI" panose="020B0502040204020203" pitchFamily="34" charset="0"/>
              </a:rPr>
              <a:t>Checking for unique values</a:t>
            </a:r>
            <a:br>
              <a:rPr lang="en-US" dirty="0">
                <a:latin typeface="Georgia" panose="02040502050405020303" pitchFamily="18" charset="0"/>
                <a:ea typeface="Aptos" panose="020B0004020202020204" pitchFamily="34" charset="0"/>
                <a:cs typeface="Segoe UI" panose="020B0502040204020203" pitchFamily="34" charset="0"/>
              </a:rPr>
            </a:br>
            <a:br>
              <a:rPr lang="en-US" sz="2000" dirty="0">
                <a:latin typeface="Georgia" panose="02040502050405020303" pitchFamily="18" charset="0"/>
                <a:ea typeface="Times New Roman" panose="02020603050405020304" pitchFamily="18" charset="0"/>
                <a:cs typeface="Segoe UI" panose="020B0502040204020203" pitchFamily="34" charset="0"/>
              </a:rPr>
            </a:br>
            <a:endParaRPr lang="en-US" dirty="0"/>
          </a:p>
        </p:txBody>
      </p:sp>
      <p:sp>
        <p:nvSpPr>
          <p:cNvPr id="3" name="Content Placeholder 2"/>
          <p:cNvSpPr>
            <a:spLocks noGrp="1"/>
          </p:cNvSpPr>
          <p:nvPr>
            <p:ph sz="half" idx="1"/>
          </p:nvPr>
        </p:nvSpPr>
        <p:spPr>
          <a:xfrm>
            <a:off x="677334" y="1666240"/>
            <a:ext cx="5459306" cy="4937759"/>
          </a:xfrm>
        </p:spPr>
        <p:txBody>
          <a:bodyPr>
            <a:normAutofit fontScale="85000" lnSpcReduction="20000"/>
          </a:bodyPr>
          <a:lstStyle/>
          <a:p>
            <a:pPr lvl="0">
              <a:spcBef>
                <a:spcPts val="0"/>
              </a:spcBef>
              <a:buSzPts val="1000"/>
              <a:buFont typeface="Wingdings" panose="05000000000000000000" pitchFamily="2" charset="2"/>
              <a:buChar char="v"/>
              <a:tabLst>
                <a:tab pos="457200" algn="l"/>
              </a:tabLst>
            </a:pPr>
            <a:endParaRPr lang="en-US" sz="2000" b="1" dirty="0">
              <a:solidFill>
                <a:srgbClr val="0070C0"/>
              </a:solidFill>
              <a:latin typeface="Georgia" panose="02040502050405020303" pitchFamily="18" charset="0"/>
              <a:ea typeface="Times New Roman" panose="02020603050405020304" pitchFamily="18" charset="0"/>
            </a:endParaRPr>
          </a:p>
          <a:p>
            <a:pPr marL="0" lvl="0" indent="0" algn="just">
              <a:spcBef>
                <a:spcPts val="0"/>
              </a:spcBef>
              <a:buSzPts val="1000"/>
              <a:buNone/>
              <a:tabLst>
                <a:tab pos="457200" algn="l"/>
              </a:tabLst>
            </a:pPr>
            <a:r>
              <a:rPr lang="en-US" sz="2100" dirty="0">
                <a:solidFill>
                  <a:srgbClr val="0070C0"/>
                </a:solidFill>
                <a:latin typeface="Maiandra GD" panose="020E0502030308020204" pitchFamily="34" charset="0"/>
              </a:rPr>
              <a:t>Handling the unique values in your dataset</a:t>
            </a:r>
            <a:endParaRPr lang="en-US" sz="2100" b="1" dirty="0">
              <a:solidFill>
                <a:srgbClr val="0070C0"/>
              </a:solidFill>
              <a:latin typeface="Maiandra GD" panose="020E0502030308020204" pitchFamily="34" charset="0"/>
              <a:ea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endParaRPr lang="en-US" sz="2100" b="1" dirty="0">
              <a:latin typeface="Maiandra GD" panose="020E0502030308020204" pitchFamily="34" charset="0"/>
              <a:ea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Categorical Variables</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Times New Roman" panose="02020603050405020304" pitchFamily="18" charset="0"/>
              </a:rPr>
              <a:t>We will use One-Hot Encoding for </a:t>
            </a:r>
            <a:r>
              <a:rPr lang="en-US" sz="2100" dirty="0">
                <a:latin typeface="Maiandra GD" panose="020E0502030308020204" pitchFamily="34" charset="0"/>
                <a:ea typeface="Times New Roman" panose="02020603050405020304" pitchFamily="18" charset="0"/>
                <a:cs typeface="Courier New" panose="02070309020205020404" pitchFamily="49" charset="0"/>
              </a:rPr>
              <a:t>state</a:t>
            </a:r>
            <a:r>
              <a:rPr lang="en-US" sz="2100" dirty="0">
                <a:latin typeface="Maiandra GD" panose="020E0502030308020204" pitchFamily="34" charset="0"/>
                <a:ea typeface="Times New Roman" panose="02020603050405020304" pitchFamily="18" charset="0"/>
                <a:cs typeface="Times New Roman" panose="02020603050405020304" pitchFamily="18" charset="0"/>
              </a:rPr>
              <a:t>; binary encode </a:t>
            </a:r>
            <a:r>
              <a:rPr lang="en-US" sz="2100" dirty="0">
                <a:latin typeface="Maiandra GD" panose="020E0502030308020204" pitchFamily="34" charset="0"/>
                <a:ea typeface="Times New Roman" panose="02020603050405020304" pitchFamily="18" charset="0"/>
                <a:cs typeface="Courier New" panose="02070309020205020404" pitchFamily="49" charset="0"/>
              </a:rPr>
              <a:t>international plan</a:t>
            </a:r>
            <a:r>
              <a:rPr lang="en-US" sz="2100" dirty="0">
                <a:latin typeface="Maiandra GD" panose="020E0502030308020204" pitchFamily="34" charset="0"/>
                <a:ea typeface="Times New Roman" panose="02020603050405020304" pitchFamily="18" charset="0"/>
                <a:cs typeface="Times New Roman" panose="02020603050405020304" pitchFamily="18" charset="0"/>
              </a:rPr>
              <a:t> and </a:t>
            </a:r>
            <a:r>
              <a:rPr lang="en-US" sz="2100" dirty="0">
                <a:latin typeface="Maiandra GD" panose="020E0502030308020204" pitchFamily="34" charset="0"/>
                <a:ea typeface="Times New Roman" panose="02020603050405020304" pitchFamily="18" charset="0"/>
                <a:cs typeface="Courier New" panose="02070309020205020404" pitchFamily="49" charset="0"/>
              </a:rPr>
              <a:t>voice mail plan</a:t>
            </a:r>
            <a:r>
              <a:rPr lang="en-US" sz="2100" dirty="0">
                <a:latin typeface="Maiandra GD" panose="020E0502030308020204" pitchFamily="34" charset="0"/>
                <a:ea typeface="Times New Roman" panose="02020603050405020304" pitchFamily="18" charset="0"/>
                <a:cs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endParaRPr lang="en-US" sz="2100" dirty="0">
              <a:latin typeface="Maiandra GD" panose="020E0502030308020204" pitchFamily="34" charset="0"/>
              <a:ea typeface="Times New Roman" panose="02020603050405020304" pitchFamily="18" charset="0"/>
              <a:cs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Numerical Variables</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Times New Roman" panose="02020603050405020304" pitchFamily="18" charset="0"/>
              </a:rPr>
              <a:t>We will Scale or normalize features like </a:t>
            </a:r>
            <a:r>
              <a:rPr lang="en-US" sz="2100" dirty="0">
                <a:latin typeface="Maiandra GD" panose="020E0502030308020204" pitchFamily="34" charset="0"/>
                <a:ea typeface="Times New Roman" panose="02020603050405020304" pitchFamily="18" charset="0"/>
                <a:cs typeface="Courier New" panose="02070309020205020404" pitchFamily="49" charset="0"/>
              </a:rPr>
              <a:t>minutes</a:t>
            </a:r>
            <a:r>
              <a:rPr lang="en-US" sz="2100" dirty="0">
                <a:latin typeface="Maiandra GD" panose="020E0502030308020204" pitchFamily="34" charset="0"/>
                <a:ea typeface="Times New Roman" panose="02020603050405020304" pitchFamily="18" charset="0"/>
                <a:cs typeface="Times New Roman" panose="02020603050405020304" pitchFamily="18" charset="0"/>
              </a:rPr>
              <a:t>, </a:t>
            </a:r>
            <a:r>
              <a:rPr lang="en-US" sz="2100" dirty="0">
                <a:latin typeface="Maiandra GD" panose="020E0502030308020204" pitchFamily="34" charset="0"/>
                <a:ea typeface="Times New Roman" panose="02020603050405020304" pitchFamily="18" charset="0"/>
                <a:cs typeface="Courier New" panose="02070309020205020404" pitchFamily="49" charset="0"/>
              </a:rPr>
              <a:t>calls</a:t>
            </a:r>
            <a:r>
              <a:rPr lang="en-US" sz="2100" dirty="0">
                <a:latin typeface="Maiandra GD" panose="020E0502030308020204" pitchFamily="34" charset="0"/>
                <a:ea typeface="Times New Roman" panose="02020603050405020304" pitchFamily="18" charset="0"/>
                <a:cs typeface="Times New Roman" panose="02020603050405020304" pitchFamily="18" charset="0"/>
              </a:rPr>
              <a:t>, and </a:t>
            </a:r>
            <a:r>
              <a:rPr lang="en-US" sz="2100" dirty="0">
                <a:latin typeface="Maiandra GD" panose="020E0502030308020204" pitchFamily="34" charset="0"/>
                <a:ea typeface="Times New Roman" panose="02020603050405020304" pitchFamily="18" charset="0"/>
                <a:cs typeface="Courier New" panose="02070309020205020404" pitchFamily="49" charset="0"/>
              </a:rPr>
              <a:t>charges</a:t>
            </a:r>
            <a:r>
              <a:rPr lang="en-US" sz="2100" dirty="0">
                <a:latin typeface="Maiandra GD" panose="020E0502030308020204" pitchFamily="34" charset="0"/>
                <a:ea typeface="Times New Roman" panose="02020603050405020304" pitchFamily="18" charset="0"/>
                <a:cs typeface="Times New Roman" panose="02020603050405020304" pitchFamily="18" charset="0"/>
              </a:rPr>
              <a:t>. Drop redundant pairs (e.g., keep either </a:t>
            </a:r>
            <a:r>
              <a:rPr lang="en-US" sz="2100" dirty="0">
                <a:latin typeface="Maiandra GD" panose="020E0502030308020204" pitchFamily="34" charset="0"/>
                <a:ea typeface="Times New Roman" panose="02020603050405020304" pitchFamily="18" charset="0"/>
                <a:cs typeface="Courier New" panose="02070309020205020404" pitchFamily="49" charset="0"/>
              </a:rPr>
              <a:t>minutes</a:t>
            </a:r>
            <a:r>
              <a:rPr lang="en-US" sz="2100" dirty="0">
                <a:latin typeface="Maiandra GD" panose="020E0502030308020204" pitchFamily="34" charset="0"/>
                <a:ea typeface="Times New Roman" panose="02020603050405020304" pitchFamily="18" charset="0"/>
                <a:cs typeface="Times New Roman" panose="02020603050405020304" pitchFamily="18" charset="0"/>
              </a:rPr>
              <a:t> or </a:t>
            </a:r>
            <a:r>
              <a:rPr lang="en-US" sz="2100" dirty="0">
                <a:latin typeface="Maiandra GD" panose="020E0502030308020204" pitchFamily="34" charset="0"/>
                <a:ea typeface="Times New Roman" panose="02020603050405020304" pitchFamily="18" charset="0"/>
                <a:cs typeface="Courier New" panose="02070309020205020404" pitchFamily="49" charset="0"/>
              </a:rPr>
              <a:t>charge</a:t>
            </a:r>
            <a:r>
              <a:rPr lang="en-US" sz="2100" dirty="0">
                <a:latin typeface="Maiandra GD" panose="020E0502030308020204" pitchFamily="34" charset="0"/>
                <a:ea typeface="Times New Roman" panose="02020603050405020304" pitchFamily="18" charset="0"/>
                <a:cs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endParaRPr lang="en-US" sz="2100" dirty="0">
              <a:latin typeface="Maiandra GD" panose="020E0502030308020204" pitchFamily="34" charset="0"/>
              <a:ea typeface="Times New Roman" panose="02020603050405020304" pitchFamily="18" charset="0"/>
              <a:cs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Identifiers</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Times New Roman" panose="02020603050405020304" pitchFamily="18" charset="0"/>
              </a:rPr>
              <a:t>We will drop </a:t>
            </a:r>
            <a:r>
              <a:rPr lang="en-US" sz="2100" dirty="0">
                <a:latin typeface="Maiandra GD" panose="020E0502030308020204" pitchFamily="34" charset="0"/>
                <a:ea typeface="Times New Roman" panose="02020603050405020304" pitchFamily="18" charset="0"/>
                <a:cs typeface="Courier New" panose="02070309020205020404" pitchFamily="49" charset="0"/>
              </a:rPr>
              <a:t>phone number</a:t>
            </a:r>
            <a:r>
              <a:rPr lang="en-US" sz="2100" dirty="0">
                <a:latin typeface="Maiandra GD" panose="020E0502030308020204" pitchFamily="34" charset="0"/>
                <a:ea typeface="Times New Roman" panose="02020603050405020304" pitchFamily="18" charset="0"/>
                <a:cs typeface="Times New Roman" panose="02020603050405020304" pitchFamily="18" charset="0"/>
              </a:rPr>
              <a:t> as it’s a unique identifier with no predictive value.</a:t>
            </a:r>
          </a:p>
          <a:p>
            <a:pPr lvl="1" algn="just">
              <a:spcBef>
                <a:spcPts val="0"/>
              </a:spcBef>
              <a:buSzPts val="1000"/>
              <a:buFont typeface="Wingdings" panose="05000000000000000000" pitchFamily="2" charset="2"/>
              <a:buChar char="ü"/>
              <a:tabLst>
                <a:tab pos="914400" algn="l"/>
              </a:tabLst>
            </a:pPr>
            <a:endParaRPr lang="en-US" sz="2100" dirty="0">
              <a:latin typeface="Maiandra GD" panose="020E0502030308020204" pitchFamily="34" charset="0"/>
              <a:ea typeface="Times New Roman" panose="02020603050405020304" pitchFamily="18" charset="0"/>
              <a:cs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Target Variable</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Courier New" panose="02070309020205020404" pitchFamily="49" charset="0"/>
              </a:rPr>
              <a:t>Churn</a:t>
            </a:r>
            <a:r>
              <a:rPr lang="en-US" sz="2100" dirty="0">
                <a:latin typeface="Maiandra GD" panose="020E0502030308020204" pitchFamily="34" charset="0"/>
                <a:ea typeface="Times New Roman" panose="02020603050405020304" pitchFamily="18" charset="0"/>
                <a:cs typeface="Times New Roman" panose="02020603050405020304" pitchFamily="18" charset="0"/>
              </a:rPr>
              <a:t> is already binary; no further changes needed.</a:t>
            </a:r>
          </a:p>
          <a:p>
            <a:endParaRPr lang="en-US" dirty="0"/>
          </a:p>
        </p:txBody>
      </p:sp>
      <p:sp>
        <p:nvSpPr>
          <p:cNvPr id="4" name="Content Placeholder 3"/>
          <p:cNvSpPr>
            <a:spLocks noGrp="1"/>
          </p:cNvSpPr>
          <p:nvPr>
            <p:ph sz="half" idx="2"/>
          </p:nvPr>
        </p:nvSpPr>
        <p:spPr>
          <a:xfrm>
            <a:off x="7000240" y="1249680"/>
            <a:ext cx="4514426" cy="5354319"/>
          </a:xfrm>
          <a:ln/>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lvl="0" latinLnBrk="1">
              <a:spcBef>
                <a:spcPts val="0"/>
              </a:spcBef>
            </a:pPr>
            <a:r>
              <a:rPr lang="en-US" sz="2100" b="1" dirty="0">
                <a:latin typeface="Maiandra GD" panose="020E0502030308020204" pitchFamily="34" charset="0"/>
                <a:ea typeface="Aptos" panose="020B0004020202020204" pitchFamily="34" charset="0"/>
                <a:cs typeface="Segoe UI" panose="020B0502040204020203" pitchFamily="34" charset="0"/>
              </a:rPr>
              <a:t>Feature		Unique Values</a:t>
            </a:r>
            <a:endParaRPr lang="en-US" sz="2100" b="1" dirty="0">
              <a:latin typeface="Maiandra GD" panose="020E0502030308020204" pitchFamily="34" charset="0"/>
              <a:ea typeface="Aptos" panose="020B0004020202020204" pitchFamily="34" charset="0"/>
              <a:cs typeface="Times New Roman" panose="02020603050405020304" pitchFamily="18" charset="0"/>
            </a:endParaRPr>
          </a:p>
          <a:p>
            <a:pPr marL="0" indent="0">
              <a:buNone/>
            </a:pPr>
            <a:r>
              <a:rPr lang="en-US" sz="2100" dirty="0">
                <a:latin typeface="Maiandra GD" panose="020E0502030308020204" pitchFamily="34" charset="0"/>
                <a:ea typeface="Times New Roman" panose="02020603050405020304" pitchFamily="18" charset="0"/>
                <a:cs typeface="Segoe UI" panose="020B0502040204020203" pitchFamily="34" charset="0"/>
              </a:rPr>
              <a:t>state                       		51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account length             	212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area code                    	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phone number              	3333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international plan           	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voice mail plan              	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number </a:t>
            </a:r>
            <a:r>
              <a:rPr lang="en-US" sz="2100" dirty="0" err="1">
                <a:latin typeface="Maiandra GD" panose="020E0502030308020204" pitchFamily="34" charset="0"/>
                <a:ea typeface="Times New Roman" panose="02020603050405020304" pitchFamily="18" charset="0"/>
                <a:cs typeface="Segoe UI" panose="020B0502040204020203" pitchFamily="34" charset="0"/>
              </a:rPr>
              <a:t>vmail</a:t>
            </a:r>
            <a:r>
              <a:rPr lang="en-US" sz="2100" dirty="0">
                <a:latin typeface="Maiandra GD" panose="020E0502030308020204" pitchFamily="34" charset="0"/>
                <a:ea typeface="Times New Roman" panose="02020603050405020304" pitchFamily="18" charset="0"/>
                <a:cs typeface="Segoe UI" panose="020B0502040204020203" pitchFamily="34" charset="0"/>
              </a:rPr>
              <a:t> messages      46</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day minutes         	1667</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day calls            		119</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day charge          		1667</a:t>
            </a:r>
          </a:p>
          <a:p>
            <a:pPr marL="0" indent="0">
              <a:buNone/>
            </a:pPr>
            <a:r>
              <a:rPr lang="en-US" sz="2100" dirty="0">
                <a:latin typeface="Maiandra GD" panose="020E0502030308020204" pitchFamily="34" charset="0"/>
                <a:ea typeface="Times New Roman" panose="02020603050405020304" pitchFamily="18" charset="0"/>
                <a:cs typeface="Segoe UI" panose="020B0502040204020203" pitchFamily="34" charset="0"/>
              </a:rPr>
              <a:t>total eve minutes         	1611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eve calls            		123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eve charge          		1440</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night minutes       	1591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night calls         	 	120</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night charge         	933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a:t>
            </a:r>
            <a:r>
              <a:rPr lang="en-US" sz="2100" dirty="0" err="1">
                <a:latin typeface="Maiandra GD" panose="020E0502030308020204" pitchFamily="34" charset="0"/>
                <a:ea typeface="Times New Roman" panose="02020603050405020304" pitchFamily="18" charset="0"/>
                <a:cs typeface="Segoe UI" panose="020B0502040204020203" pitchFamily="34" charset="0"/>
              </a:rPr>
              <a:t>intl</a:t>
            </a:r>
            <a:r>
              <a:rPr lang="en-US" sz="2100" dirty="0">
                <a:latin typeface="Maiandra GD" panose="020E0502030308020204" pitchFamily="34" charset="0"/>
                <a:ea typeface="Times New Roman" panose="02020603050405020304" pitchFamily="18" charset="0"/>
                <a:cs typeface="Segoe UI" panose="020B0502040204020203" pitchFamily="34" charset="0"/>
              </a:rPr>
              <a:t> minutes         	162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a:t>
            </a:r>
            <a:r>
              <a:rPr lang="en-US" sz="2100" dirty="0" err="1">
                <a:latin typeface="Maiandra GD" panose="020E0502030308020204" pitchFamily="34" charset="0"/>
                <a:ea typeface="Times New Roman" panose="02020603050405020304" pitchFamily="18" charset="0"/>
                <a:cs typeface="Segoe UI" panose="020B0502040204020203" pitchFamily="34" charset="0"/>
              </a:rPr>
              <a:t>intl</a:t>
            </a:r>
            <a:r>
              <a:rPr lang="en-US" sz="2100" dirty="0">
                <a:latin typeface="Maiandra GD" panose="020E0502030308020204" pitchFamily="34" charset="0"/>
                <a:ea typeface="Times New Roman" panose="02020603050405020304" pitchFamily="18" charset="0"/>
                <a:cs typeface="Segoe UI" panose="020B0502040204020203" pitchFamily="34" charset="0"/>
              </a:rPr>
              <a:t> calls          	  	21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a:t>
            </a:r>
            <a:r>
              <a:rPr lang="en-US" sz="2100" dirty="0" err="1">
                <a:latin typeface="Maiandra GD" panose="020E0502030308020204" pitchFamily="34" charset="0"/>
                <a:ea typeface="Times New Roman" panose="02020603050405020304" pitchFamily="18" charset="0"/>
                <a:cs typeface="Segoe UI" panose="020B0502040204020203" pitchFamily="34" charset="0"/>
              </a:rPr>
              <a:t>intl</a:t>
            </a:r>
            <a:r>
              <a:rPr lang="en-US" sz="2100" dirty="0">
                <a:latin typeface="Maiandra GD" panose="020E0502030308020204" pitchFamily="34" charset="0"/>
                <a:ea typeface="Times New Roman" panose="02020603050405020304" pitchFamily="18" charset="0"/>
                <a:cs typeface="Segoe UI" panose="020B0502040204020203" pitchFamily="34" charset="0"/>
              </a:rPr>
              <a:t> charge         	 	162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customer service calls      	10</a:t>
            </a:r>
            <a:br>
              <a:rPr lang="en-US" sz="2100" dirty="0">
                <a:latin typeface="Georgia" panose="02040502050405020303" pitchFamily="18" charset="0"/>
                <a:ea typeface="Times New Roman" panose="02020603050405020304" pitchFamily="18" charset="0"/>
                <a:cs typeface="Segoe UI" panose="020B0502040204020203" pitchFamily="34" charset="0"/>
              </a:rPr>
            </a:br>
            <a:endParaRPr lang="en-US" sz="2100" dirty="0">
              <a:latin typeface="Georgia" panose="02040502050405020303" pitchFamily="18" charset="0"/>
              <a:ea typeface="Times New Roman" panose="02020603050405020304" pitchFamily="18" charset="0"/>
              <a:cs typeface="Segoe UI" panose="020B0502040204020203" pitchFamily="34" charset="0"/>
            </a:endParaRPr>
          </a:p>
          <a:p>
            <a:endParaRPr lang="en-US" dirty="0">
              <a:latin typeface="Georgia" panose="02040502050405020303" pitchFamily="18" charset="0"/>
              <a:ea typeface="Times New Roman" panose="02020603050405020304" pitchFamily="18" charset="0"/>
              <a:cs typeface="Segoe UI" panose="020B0502040204020203" pitchFamily="34" charset="0"/>
            </a:endParaRPr>
          </a:p>
          <a:p>
            <a:endParaRPr lang="en-US" dirty="0"/>
          </a:p>
        </p:txBody>
      </p:sp>
    </p:spTree>
    <p:extLst>
      <p:ext uri="{BB962C8B-B14F-4D97-AF65-F5344CB8AC3E}">
        <p14:creationId xmlns:p14="http://schemas.microsoft.com/office/powerpoint/2010/main" val="295385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E9B2-D519-986C-CBFA-99351EB49C82}"/>
              </a:ext>
            </a:extLst>
          </p:cNvPr>
          <p:cNvSpPr>
            <a:spLocks noGrp="1"/>
          </p:cNvSpPr>
          <p:nvPr>
            <p:ph type="title"/>
          </p:nvPr>
        </p:nvSpPr>
        <p:spPr/>
        <p:txBody>
          <a:bodyPr>
            <a:noAutofit/>
          </a:bodyPr>
          <a:lstStyle/>
          <a:p>
            <a:r>
              <a:rPr lang="en-US" dirty="0"/>
              <a:t>Data Cleaning</a:t>
            </a:r>
            <a:br>
              <a:rPr lang="en-US" dirty="0"/>
            </a:br>
            <a:r>
              <a:rPr lang="en-US" sz="2000" dirty="0">
                <a:solidFill>
                  <a:srgbClr val="0070C0"/>
                </a:solidFill>
              </a:rPr>
              <a:t>Cleaned extract of the Dataset after handling missing values, duplicate values and dropping irrelevant feature (phone number)</a:t>
            </a:r>
          </a:p>
        </p:txBody>
      </p:sp>
      <p:pic>
        <p:nvPicPr>
          <p:cNvPr id="5" name="Content Placeholder 4">
            <a:extLst>
              <a:ext uri="{FF2B5EF4-FFF2-40B4-BE49-F238E27FC236}">
                <a16:creationId xmlns:a16="http://schemas.microsoft.com/office/drawing/2014/main" id="{F64A7245-2609-9591-1D77-AAFEC254685B}"/>
              </a:ext>
            </a:extLst>
          </p:cNvPr>
          <p:cNvPicPr>
            <a:picLocks noGrp="1" noChangeAspect="1"/>
          </p:cNvPicPr>
          <p:nvPr>
            <p:ph idx="1"/>
          </p:nvPr>
        </p:nvPicPr>
        <p:blipFill>
          <a:blip r:embed="rId2"/>
          <a:stretch>
            <a:fillRect/>
          </a:stretch>
        </p:blipFill>
        <p:spPr>
          <a:xfrm>
            <a:off x="171425" y="2458720"/>
            <a:ext cx="11659503" cy="3566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66006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DFA7-795E-A715-BD13-994E845F1589}"/>
              </a:ext>
            </a:extLst>
          </p:cNvPr>
          <p:cNvSpPr>
            <a:spLocks noGrp="1"/>
          </p:cNvSpPr>
          <p:nvPr>
            <p:ph type="title"/>
          </p:nvPr>
        </p:nvSpPr>
        <p:spPr/>
        <p:txBody>
          <a:bodyPr/>
          <a:lstStyle/>
          <a:p>
            <a:r>
              <a:rPr lang="en-US" dirty="0"/>
              <a:t>Descriptive Statistics of the Dataset</a:t>
            </a:r>
          </a:p>
        </p:txBody>
      </p:sp>
      <p:pic>
        <p:nvPicPr>
          <p:cNvPr id="5" name="Content Placeholder 4">
            <a:extLst>
              <a:ext uri="{FF2B5EF4-FFF2-40B4-BE49-F238E27FC236}">
                <a16:creationId xmlns:a16="http://schemas.microsoft.com/office/drawing/2014/main" id="{82174585-A57D-84B6-431B-61F66682D3EB}"/>
              </a:ext>
            </a:extLst>
          </p:cNvPr>
          <p:cNvPicPr>
            <a:picLocks noGrp="1" noChangeAspect="1"/>
          </p:cNvPicPr>
          <p:nvPr>
            <p:ph idx="1"/>
          </p:nvPr>
        </p:nvPicPr>
        <p:blipFill>
          <a:blip r:embed="rId2"/>
          <a:stretch>
            <a:fillRect/>
          </a:stretch>
        </p:blipFill>
        <p:spPr>
          <a:xfrm>
            <a:off x="499527" y="1584877"/>
            <a:ext cx="11530570" cy="34095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433F1562-C316-7C8B-59A9-75E91DC9A24B}"/>
              </a:ext>
            </a:extLst>
          </p:cNvPr>
          <p:cNvSpPr txBox="1"/>
          <p:nvPr/>
        </p:nvSpPr>
        <p:spPr>
          <a:xfrm>
            <a:off x="464233" y="5407215"/>
            <a:ext cx="11565864"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a:latin typeface="Maiandra GD" panose="020E0502030308020204" pitchFamily="34" charset="0"/>
              </a:rPr>
              <a:t>The table above provides a summary of key statistics (count, mean, standard deviation, minimum, 25th percentile, median, 75th percentile, and maximum) for various features in the dataset. These statistics are crucial for understanding the distribution of the data and identifying potential outliers.</a:t>
            </a:r>
          </a:p>
        </p:txBody>
      </p:sp>
    </p:spTree>
    <p:extLst>
      <p:ext uri="{BB962C8B-B14F-4D97-AF65-F5344CB8AC3E}">
        <p14:creationId xmlns:p14="http://schemas.microsoft.com/office/powerpoint/2010/main" val="31606932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1887-F35D-424E-A86E-9566DD32152E}"/>
              </a:ext>
            </a:extLst>
          </p:cNvPr>
          <p:cNvSpPr>
            <a:spLocks noGrp="1"/>
          </p:cNvSpPr>
          <p:nvPr>
            <p:ph type="title"/>
          </p:nvPr>
        </p:nvSpPr>
        <p:spPr/>
        <p:txBody>
          <a:bodyPr/>
          <a:lstStyle/>
          <a:p>
            <a:r>
              <a:rPr lang="en-US" dirty="0"/>
              <a:t>Key Observations</a:t>
            </a:r>
          </a:p>
        </p:txBody>
      </p:sp>
      <p:sp>
        <p:nvSpPr>
          <p:cNvPr id="3" name="Content Placeholder 2">
            <a:extLst>
              <a:ext uri="{FF2B5EF4-FFF2-40B4-BE49-F238E27FC236}">
                <a16:creationId xmlns:a16="http://schemas.microsoft.com/office/drawing/2014/main" id="{9C266E3D-9E29-AD42-D5DC-CCE22488CA3C}"/>
              </a:ext>
            </a:extLst>
          </p:cNvPr>
          <p:cNvSpPr>
            <a:spLocks noGrp="1"/>
          </p:cNvSpPr>
          <p:nvPr>
            <p:ph idx="1"/>
          </p:nvPr>
        </p:nvSpPr>
        <p:spPr>
          <a:xfrm>
            <a:off x="506436" y="1308295"/>
            <a:ext cx="10818055" cy="5549705"/>
          </a:xfrm>
        </p:spPr>
        <p:txBody>
          <a:bodyPr>
            <a:normAutofit fontScale="55000" lnSpcReduction="20000"/>
          </a:bodyPr>
          <a:lstStyle/>
          <a:p>
            <a:pPr marL="0" indent="0">
              <a:lnSpc>
                <a:spcPct val="160000"/>
              </a:lnSpc>
              <a:buNone/>
            </a:pPr>
            <a:r>
              <a:rPr lang="en-US" sz="2600" dirty="0">
                <a:solidFill>
                  <a:srgbClr val="0070C0"/>
                </a:solidFill>
                <a:latin typeface="Maiandra GD" panose="020E0502030308020204" pitchFamily="34" charset="0"/>
              </a:rPr>
              <a:t>Range and Potential Outliers:</a:t>
            </a:r>
          </a:p>
          <a:p>
            <a:pPr>
              <a:lnSpc>
                <a:spcPct val="160000"/>
              </a:lnSpc>
              <a:buFont typeface="Wingdings" panose="05000000000000000000" pitchFamily="2" charset="2"/>
              <a:buChar char="q"/>
            </a:pPr>
            <a:r>
              <a:rPr lang="en-US" sz="2600" b="1" dirty="0">
                <a:latin typeface="Maiandra GD" panose="020E0502030308020204" pitchFamily="34" charset="0"/>
              </a:rPr>
              <a:t>number </a:t>
            </a:r>
            <a:r>
              <a:rPr lang="en-US" sz="2600" b="1" dirty="0" err="1">
                <a:latin typeface="Maiandra GD" panose="020E0502030308020204" pitchFamily="34" charset="0"/>
              </a:rPr>
              <a:t>vmail</a:t>
            </a:r>
            <a:r>
              <a:rPr lang="en-US" sz="2600" b="1" dirty="0">
                <a:latin typeface="Maiandra GD" panose="020E0502030308020204" pitchFamily="34" charset="0"/>
              </a:rPr>
              <a:t> messages: </a:t>
            </a:r>
            <a:r>
              <a:rPr lang="en-US" sz="2600" dirty="0">
                <a:latin typeface="Maiandra GD" panose="020E0502030308020204" pitchFamily="34" charset="0"/>
              </a:rPr>
              <a:t>The maximum value is 51, while the 75th percentile is 20, indicating that a small subset of users has a much higher number of voicemail messages, potentially marking them as outliers.</a:t>
            </a:r>
          </a:p>
          <a:p>
            <a:pPr>
              <a:lnSpc>
                <a:spcPct val="160000"/>
              </a:lnSpc>
              <a:buFont typeface="Wingdings" panose="05000000000000000000" pitchFamily="2" charset="2"/>
              <a:buChar char="q"/>
            </a:pPr>
            <a:r>
              <a:rPr lang="en-US" sz="2600" b="1" dirty="0">
                <a:latin typeface="Maiandra GD" panose="020E0502030308020204" pitchFamily="34" charset="0"/>
              </a:rPr>
              <a:t>total day minutes, total eve minutes, total night minutes, total </a:t>
            </a:r>
            <a:r>
              <a:rPr lang="en-US" sz="2600" b="1" dirty="0" err="1">
                <a:latin typeface="Maiandra GD" panose="020E0502030308020204" pitchFamily="34" charset="0"/>
              </a:rPr>
              <a:t>intl</a:t>
            </a:r>
            <a:r>
              <a:rPr lang="en-US" sz="2600" b="1" dirty="0">
                <a:latin typeface="Maiandra GD" panose="020E0502030308020204" pitchFamily="34" charset="0"/>
              </a:rPr>
              <a:t> minutes: </a:t>
            </a:r>
            <a:r>
              <a:rPr lang="en-US" sz="2600" dirty="0">
                <a:latin typeface="Maiandra GD" panose="020E0502030308020204" pitchFamily="34" charset="0"/>
              </a:rPr>
              <a:t>These features have maximum values significantly higher than the 75th percentile. For example, total day minutes has a max of 350.8 minutes, whereas the 75th percentile is 216.4 minutes, suggesting the presence of outliers.</a:t>
            </a:r>
          </a:p>
          <a:p>
            <a:pPr>
              <a:lnSpc>
                <a:spcPct val="160000"/>
              </a:lnSpc>
              <a:buFont typeface="Wingdings" panose="05000000000000000000" pitchFamily="2" charset="2"/>
              <a:buChar char="q"/>
            </a:pPr>
            <a:r>
              <a:rPr lang="en-US" sz="2600" b="1" dirty="0">
                <a:latin typeface="Maiandra GD" panose="020E0502030308020204" pitchFamily="34" charset="0"/>
              </a:rPr>
              <a:t>customer service calls: </a:t>
            </a:r>
            <a:r>
              <a:rPr lang="en-US" sz="2600" dirty="0">
                <a:latin typeface="Maiandra GD" panose="020E0502030308020204" pitchFamily="34" charset="0"/>
              </a:rPr>
              <a:t>The maximum number of calls is 9, with a median of 1 and a 75th percentile of 2. This suggests that while most customers have 1-2 service calls, some customers are outliers with significantly higher call counts.</a:t>
            </a:r>
          </a:p>
          <a:p>
            <a:pPr marL="0" indent="0">
              <a:lnSpc>
                <a:spcPct val="160000"/>
              </a:lnSpc>
              <a:buNone/>
            </a:pPr>
            <a:r>
              <a:rPr lang="en-US" sz="2600" b="1" dirty="0">
                <a:solidFill>
                  <a:srgbClr val="0070C0"/>
                </a:solidFill>
                <a:latin typeface="Maiandra GD" panose="020E0502030308020204" pitchFamily="34" charset="0"/>
              </a:rPr>
              <a:t>Conclusion:</a:t>
            </a:r>
          </a:p>
          <a:p>
            <a:pPr>
              <a:lnSpc>
                <a:spcPct val="160000"/>
              </a:lnSpc>
              <a:buFont typeface="Wingdings" panose="05000000000000000000" pitchFamily="2" charset="2"/>
              <a:buChar char="Ø"/>
            </a:pPr>
            <a:r>
              <a:rPr lang="en-US" sz="2600" b="1" dirty="0">
                <a:latin typeface="Maiandra GD" panose="020E0502030308020204" pitchFamily="34" charset="0"/>
              </a:rPr>
              <a:t>Outliers: </a:t>
            </a:r>
            <a:r>
              <a:rPr lang="en-US" sz="2600" dirty="0">
                <a:latin typeface="Maiandra GD" panose="020E0502030308020204" pitchFamily="34" charset="0"/>
              </a:rPr>
              <a:t>Several features show potential outliers, particularly in the number </a:t>
            </a:r>
            <a:r>
              <a:rPr lang="en-US" sz="2600" dirty="0" err="1">
                <a:latin typeface="Maiandra GD" panose="020E0502030308020204" pitchFamily="34" charset="0"/>
              </a:rPr>
              <a:t>vmail</a:t>
            </a:r>
            <a:r>
              <a:rPr lang="en-US" sz="2600" dirty="0">
                <a:latin typeface="Maiandra GD" panose="020E0502030308020204" pitchFamily="34" charset="0"/>
              </a:rPr>
              <a:t> messages, total day minutes, total eve minutes, total night minutes, total </a:t>
            </a:r>
            <a:r>
              <a:rPr lang="en-US" sz="2600" dirty="0" err="1">
                <a:latin typeface="Maiandra GD" panose="020E0502030308020204" pitchFamily="34" charset="0"/>
              </a:rPr>
              <a:t>intl</a:t>
            </a:r>
            <a:r>
              <a:rPr lang="en-US" sz="2600" dirty="0">
                <a:latin typeface="Maiandra GD" panose="020E0502030308020204" pitchFamily="34" charset="0"/>
              </a:rPr>
              <a:t> minutes, and customer service calls fields. These outliers could significantly impact the model’s performance if not addressed.</a:t>
            </a:r>
          </a:p>
          <a:p>
            <a:pPr>
              <a:lnSpc>
                <a:spcPct val="160000"/>
              </a:lnSpc>
              <a:buFont typeface="Wingdings" panose="05000000000000000000" pitchFamily="2" charset="2"/>
              <a:buChar char="Ø"/>
            </a:pPr>
            <a:r>
              <a:rPr lang="en-US" sz="2600" b="1" dirty="0">
                <a:latin typeface="Maiandra GD" panose="020E0502030308020204" pitchFamily="34" charset="0"/>
              </a:rPr>
              <a:t>Next Steps: </a:t>
            </a:r>
            <a:r>
              <a:rPr lang="en-US" sz="2600" dirty="0">
                <a:latin typeface="Maiandra GD" panose="020E0502030308020204" pitchFamily="34" charset="0"/>
              </a:rPr>
              <a:t>We will consider handling these outliers, possibly by capping extreme values, using robust scaling methods, or investigating the reasons behind these outlier behaviors. Additionally, further visualization (e.g., box plots) could help confirm and understand the distribution and impact of these outliers.</a:t>
            </a:r>
          </a:p>
          <a:p>
            <a:pPr marL="0" indent="0">
              <a:lnSpc>
                <a:spcPct val="160000"/>
              </a:lnSpc>
              <a:buNone/>
            </a:pPr>
            <a:endParaRPr lang="en-US" dirty="0">
              <a:latin typeface="Georgia" panose="02040502050405020303" pitchFamily="18" charset="0"/>
            </a:endParaRPr>
          </a:p>
        </p:txBody>
      </p:sp>
    </p:spTree>
    <p:extLst>
      <p:ext uri="{BB962C8B-B14F-4D97-AF65-F5344CB8AC3E}">
        <p14:creationId xmlns:p14="http://schemas.microsoft.com/office/powerpoint/2010/main" val="20137242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32B8-91BB-BCD6-D745-B118B6B0FAEC}"/>
              </a:ext>
            </a:extLst>
          </p:cNvPr>
          <p:cNvSpPr>
            <a:spLocks noGrp="1"/>
          </p:cNvSpPr>
          <p:nvPr>
            <p:ph type="title"/>
          </p:nvPr>
        </p:nvSpPr>
        <p:spPr>
          <a:xfrm>
            <a:off x="314960" y="233680"/>
            <a:ext cx="11562080" cy="660400"/>
          </a:xfrm>
        </p:spPr>
        <p:txBody>
          <a:bodyPr>
            <a:normAutofit/>
          </a:bodyPr>
          <a:lstStyle/>
          <a:p>
            <a:r>
              <a:rPr lang="en-US" dirty="0">
                <a:latin typeface="Georgia" panose="02040502050405020303" pitchFamily="18" charset="0"/>
              </a:rPr>
              <a:t>Distribution of the </a:t>
            </a:r>
            <a:r>
              <a:rPr lang="en-US" dirty="0"/>
              <a:t>Target</a:t>
            </a:r>
            <a:r>
              <a:rPr lang="en-US" dirty="0">
                <a:latin typeface="Georgia" panose="02040502050405020303" pitchFamily="18" charset="0"/>
              </a:rPr>
              <a:t> Variable (</a:t>
            </a:r>
            <a:r>
              <a:rPr lang="en-US" dirty="0">
                <a:solidFill>
                  <a:srgbClr val="0070C0"/>
                </a:solidFill>
                <a:latin typeface="Georgia" panose="02040502050405020303" pitchFamily="18" charset="0"/>
              </a:rPr>
              <a:t>Churn</a:t>
            </a:r>
            <a:r>
              <a:rPr lang="en-US" dirty="0">
                <a:latin typeface="Georgia" panose="02040502050405020303" pitchFamily="18" charset="0"/>
              </a:rPr>
              <a:t>)</a:t>
            </a:r>
          </a:p>
        </p:txBody>
      </p:sp>
      <p:pic>
        <p:nvPicPr>
          <p:cNvPr id="4" name="Picture" descr="No description has been provided for this image">
            <a:extLst>
              <a:ext uri="{FF2B5EF4-FFF2-40B4-BE49-F238E27FC236}">
                <a16:creationId xmlns:a16="http://schemas.microsoft.com/office/drawing/2014/main" id="{D97E958F-0E69-0BB3-D48F-52054AEBA3B7}"/>
              </a:ext>
            </a:extLst>
          </p:cNvPr>
          <p:cNvPicPr>
            <a:picLocks noGrp="1"/>
          </p:cNvPicPr>
          <p:nvPr>
            <p:ph idx="1"/>
          </p:nvPr>
        </p:nvPicPr>
        <p:blipFill>
          <a:blip r:embed="rId2"/>
          <a:stretch>
            <a:fillRect/>
          </a:stretch>
        </p:blipFill>
        <p:spPr bwMode="auto">
          <a:xfrm>
            <a:off x="6309360" y="1645920"/>
            <a:ext cx="5789914" cy="4968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EEDC441-AA5E-1F5C-ADE6-F8706960F7B5}"/>
              </a:ext>
            </a:extLst>
          </p:cNvPr>
          <p:cNvSpPr txBox="1"/>
          <p:nvPr/>
        </p:nvSpPr>
        <p:spPr>
          <a:xfrm>
            <a:off x="524933" y="1831735"/>
            <a:ext cx="4595707" cy="4785926"/>
          </a:xfrm>
          <a:prstGeom prst="rect">
            <a:avLst/>
          </a:prstGeom>
          <a:noFill/>
        </p:spPr>
        <p:txBody>
          <a:bodyPr wrap="square">
            <a:spAutoFit/>
          </a:bodyPr>
          <a:lstStyle/>
          <a:p>
            <a:pPr marL="0" marR="0" algn="just">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bar chart above shows the distribution of the target variable "churn," indicating whether customers have churned (left the service) or not.</a:t>
            </a:r>
            <a:endParaRPr lang="en-US" sz="2000" dirty="0">
              <a:effectLst/>
              <a:latin typeface="Maiandra GD" panose="020E0502030308020204" pitchFamily="34" charset="0"/>
              <a:ea typeface="Times New Roman" panose="02020603050405020304" pitchFamily="18" charset="0"/>
            </a:endParaRPr>
          </a:p>
          <a:p>
            <a:pPr marL="0" marR="0" algn="just">
              <a:spcBef>
                <a:spcPts val="900"/>
              </a:spcBef>
              <a:spcAft>
                <a:spcPts val="900"/>
              </a:spcAft>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Interpretation:</a:t>
            </a:r>
            <a:endParaRPr lang="en-US" sz="2000" b="1" dirty="0">
              <a:solidFill>
                <a:srgbClr val="0070C0"/>
              </a:solidFill>
              <a:effectLst/>
              <a:latin typeface="Maiandra GD" panose="020E0502030308020204" pitchFamily="34" charset="0"/>
              <a:ea typeface="Times New Roman" panose="02020603050405020304" pitchFamily="18" charset="0"/>
            </a:endParaRPr>
          </a:p>
          <a:p>
            <a:pPr marL="0" marR="0" algn="just">
              <a:spcBef>
                <a:spcPts val="900"/>
              </a:spcBef>
              <a:spcAft>
                <a:spcPts val="900"/>
              </a:spcAft>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False (Non-Churners):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taller bar represents customers who have not churned. This group is significantly larger, with over 2,500 customers.</a:t>
            </a:r>
            <a:endParaRPr lang="en-US" sz="2000" dirty="0">
              <a:effectLst/>
              <a:latin typeface="Maiandra GD" panose="020E0502030308020204" pitchFamily="34" charset="0"/>
              <a:ea typeface="Times New Roman" panose="02020603050405020304" pitchFamily="18" charset="0"/>
            </a:endParaRPr>
          </a:p>
          <a:p>
            <a:pPr marL="0" marR="0" algn="just">
              <a:spcBef>
                <a:spcPts val="900"/>
              </a:spcBef>
              <a:spcAft>
                <a:spcPts val="900"/>
              </a:spcAft>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True (Churners): </a:t>
            </a: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The shorter bar represents customers who have churned. This group is much smaller, with fewer than 500 customers.</a:t>
            </a:r>
            <a:endParaRPr lang="en-US" sz="2000" dirty="0">
              <a:solidFill>
                <a:srgbClr val="0070C0"/>
              </a:solidFill>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6992076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52B1-425C-6AB7-8A0B-7DD88676500C}"/>
              </a:ext>
            </a:extLst>
          </p:cNvPr>
          <p:cNvSpPr>
            <a:spLocks noGrp="1"/>
          </p:cNvSpPr>
          <p:nvPr>
            <p:ph type="title"/>
          </p:nvPr>
        </p:nvSpPr>
        <p:spPr/>
        <p:txBody>
          <a:bodyPr>
            <a:normAutofit/>
          </a:bodyPr>
          <a:lstStyle/>
          <a:p>
            <a:r>
              <a:rPr lang="en-US" sz="3000" b="1" dirty="0">
                <a:effectLst/>
                <a:latin typeface="Georgia" panose="02040502050405020303" pitchFamily="18" charset="0"/>
                <a:ea typeface="Times New Roman" panose="02020603050405020304" pitchFamily="18" charset="0"/>
                <a:cs typeface="Segoe UI" panose="020B0502040204020203" pitchFamily="34" charset="0"/>
              </a:rPr>
              <a:t>Key </a:t>
            </a:r>
            <a:r>
              <a:rPr lang="en-US" b="1" dirty="0">
                <a:effectLst/>
                <a:ea typeface="Times New Roman" panose="02020603050405020304" pitchFamily="18" charset="0"/>
                <a:cs typeface="Segoe UI" panose="020B0502040204020203" pitchFamily="34" charset="0"/>
              </a:rPr>
              <a:t>Insights</a:t>
            </a:r>
            <a:endParaRPr lang="en-US" dirty="0"/>
          </a:p>
        </p:txBody>
      </p:sp>
      <p:sp>
        <p:nvSpPr>
          <p:cNvPr id="3" name="Content Placeholder 2">
            <a:extLst>
              <a:ext uri="{FF2B5EF4-FFF2-40B4-BE49-F238E27FC236}">
                <a16:creationId xmlns:a16="http://schemas.microsoft.com/office/drawing/2014/main" id="{94E3ACB6-B9A5-2AA4-9CFE-AD53FFD5BED0}"/>
              </a:ext>
            </a:extLst>
          </p:cNvPr>
          <p:cNvSpPr>
            <a:spLocks noGrp="1"/>
          </p:cNvSpPr>
          <p:nvPr>
            <p:ph idx="1"/>
          </p:nvPr>
        </p:nvSpPr>
        <p:spPr>
          <a:xfrm>
            <a:off x="677334" y="1533379"/>
            <a:ext cx="8596668" cy="4507984"/>
          </a:xfrm>
        </p:spPr>
        <p:txBody>
          <a:bodyPr>
            <a:normAutofit/>
          </a:bodyPr>
          <a:lstStyle/>
          <a:p>
            <a:pPr>
              <a:buFont typeface="Wingdings" panose="05000000000000000000" pitchFamily="2" charset="2"/>
              <a:buChar char="q"/>
            </a:pPr>
            <a:r>
              <a:rPr lang="en-US" sz="2000" b="1" dirty="0">
                <a:latin typeface="Maiandra GD" panose="020E0502030308020204" pitchFamily="34" charset="0"/>
              </a:rPr>
              <a:t>Class Imbalance: </a:t>
            </a:r>
            <a:r>
              <a:rPr lang="en-US" sz="2000" dirty="0">
                <a:latin typeface="Maiandra GD" panose="020E0502030308020204" pitchFamily="34" charset="0"/>
              </a:rPr>
              <a:t>The chart highlights a clear class imbalance in the dataset. The majority of customers have not churned, while a relatively small number have. This imbalance is crucial to consider when building predictive models, as it can lead to a model that is biased toward predicting the majority class (non-churners).</a:t>
            </a:r>
          </a:p>
          <a:p>
            <a:pPr>
              <a:buFont typeface="Wingdings" panose="05000000000000000000" pitchFamily="2" charset="2"/>
              <a:buChar char="q"/>
            </a:pPr>
            <a:endParaRPr lang="en-US" sz="2000" dirty="0">
              <a:latin typeface="Maiandra GD" panose="020E0502030308020204" pitchFamily="34" charset="0"/>
            </a:endParaRPr>
          </a:p>
          <a:p>
            <a:pPr>
              <a:buFont typeface="Wingdings" panose="05000000000000000000" pitchFamily="2" charset="2"/>
              <a:buChar char="q"/>
            </a:pPr>
            <a:r>
              <a:rPr lang="en-US" sz="2000" b="1" dirty="0">
                <a:latin typeface="Maiandra GD" panose="020E0502030308020204" pitchFamily="34" charset="0"/>
              </a:rPr>
              <a:t>Handling Imbalance: </a:t>
            </a:r>
            <a:r>
              <a:rPr lang="en-US" sz="2000" dirty="0">
                <a:latin typeface="Maiandra GD" panose="020E0502030308020204" pitchFamily="34" charset="0"/>
              </a:rPr>
              <a:t>Techniques such as oversampling the minority class (using SMOTE, for example) or </a:t>
            </a:r>
            <a:r>
              <a:rPr lang="en-US" sz="2000" dirty="0" err="1">
                <a:latin typeface="Maiandra GD" panose="020E0502030308020204" pitchFamily="34" charset="0"/>
              </a:rPr>
              <a:t>undersampling</a:t>
            </a:r>
            <a:r>
              <a:rPr lang="en-US" sz="2000" dirty="0">
                <a:latin typeface="Maiandra GD" panose="020E0502030308020204" pitchFamily="34" charset="0"/>
              </a:rPr>
              <a:t> the majority class may be necessary to ensure that the model accurately predicts both classes.</a:t>
            </a:r>
          </a:p>
          <a:p>
            <a:pPr>
              <a:buFont typeface="Wingdings" panose="05000000000000000000" pitchFamily="2" charset="2"/>
              <a:buChar char="q"/>
            </a:pPr>
            <a:endParaRPr lang="en-US" sz="2000" dirty="0">
              <a:latin typeface="Maiandra GD" panose="020E0502030308020204" pitchFamily="34" charset="0"/>
            </a:endParaRPr>
          </a:p>
          <a:p>
            <a:pPr marL="0" indent="0">
              <a:buNone/>
            </a:pPr>
            <a:r>
              <a:rPr lang="en-US" sz="2000" dirty="0">
                <a:solidFill>
                  <a:srgbClr val="0070C0"/>
                </a:solidFill>
                <a:latin typeface="Maiandra GD" panose="020E0502030308020204" pitchFamily="34" charset="0"/>
              </a:rPr>
              <a:t>This imbalance will be addressed during the preprocessing or model training phase to improve the model's performance in predicting customer churn.</a:t>
            </a:r>
          </a:p>
          <a:p>
            <a:endParaRPr lang="en-US" sz="2000" dirty="0">
              <a:latin typeface="Georgia" panose="02040502050405020303" pitchFamily="18" charset="0"/>
            </a:endParaRPr>
          </a:p>
        </p:txBody>
      </p:sp>
    </p:spTree>
    <p:extLst>
      <p:ext uri="{BB962C8B-B14F-4D97-AF65-F5344CB8AC3E}">
        <p14:creationId xmlns:p14="http://schemas.microsoft.com/office/powerpoint/2010/main" val="3514388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A651-9610-A698-3A6E-BC5125C5FF60}"/>
              </a:ext>
            </a:extLst>
          </p:cNvPr>
          <p:cNvSpPr>
            <a:spLocks noGrp="1"/>
          </p:cNvSpPr>
          <p:nvPr>
            <p:ph type="title"/>
          </p:nvPr>
        </p:nvSpPr>
        <p:spPr/>
        <p:txBody>
          <a:bodyPr>
            <a:normAutofit/>
          </a:bodyPr>
          <a:lstStyle/>
          <a:p>
            <a:r>
              <a:rPr lang="en-US" sz="3000" dirty="0"/>
              <a:t>Visualize the Distribution of Numerical Features</a:t>
            </a:r>
          </a:p>
        </p:txBody>
      </p:sp>
      <p:pic>
        <p:nvPicPr>
          <p:cNvPr id="4" name="Picture" descr="No description has been provided for this image">
            <a:extLst>
              <a:ext uri="{FF2B5EF4-FFF2-40B4-BE49-F238E27FC236}">
                <a16:creationId xmlns:a16="http://schemas.microsoft.com/office/drawing/2014/main" id="{38D36369-B73C-9657-9E0A-A7B258A63E2D}"/>
              </a:ext>
            </a:extLst>
          </p:cNvPr>
          <p:cNvPicPr>
            <a:picLocks noGrp="1"/>
          </p:cNvPicPr>
          <p:nvPr>
            <p:ph idx="1"/>
          </p:nvPr>
        </p:nvPicPr>
        <p:blipFill>
          <a:blip r:embed="rId2"/>
          <a:stretch>
            <a:fillRect/>
          </a:stretch>
        </p:blipFill>
        <p:spPr bwMode="auto">
          <a:xfrm>
            <a:off x="4698608" y="1443135"/>
            <a:ext cx="7343335" cy="4805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072526EA-B8FE-63BF-2F24-8BBAEC144502}"/>
              </a:ext>
            </a:extLst>
          </p:cNvPr>
          <p:cNvSpPr txBox="1"/>
          <p:nvPr/>
        </p:nvSpPr>
        <p:spPr>
          <a:xfrm>
            <a:off x="150055" y="1463163"/>
            <a:ext cx="4281267"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b="1" dirty="0">
                <a:latin typeface="Maiandra GD" panose="020E0502030308020204" pitchFamily="34" charset="0"/>
              </a:rPr>
              <a:t>Summary: </a:t>
            </a:r>
            <a:r>
              <a:rPr lang="en-US" dirty="0">
                <a:latin typeface="Maiandra GD" panose="020E0502030308020204" pitchFamily="34" charset="0"/>
              </a:rPr>
              <a:t>The histograms show that most numerical features, like total minutes, calls, and charges, are normally distributed, suggesting similar usage patterns among customers. </a:t>
            </a:r>
          </a:p>
          <a:p>
            <a:pPr algn="just"/>
            <a:endParaRPr lang="en-US" dirty="0">
              <a:latin typeface="Maiandra GD" panose="020E0502030308020204" pitchFamily="34" charset="0"/>
            </a:endParaRPr>
          </a:p>
          <a:p>
            <a:pPr marL="285750" indent="-285750" algn="just">
              <a:buFont typeface="Wingdings" panose="05000000000000000000" pitchFamily="2" charset="2"/>
              <a:buChar char="Ø"/>
            </a:pPr>
            <a:r>
              <a:rPr lang="en-US" dirty="0">
                <a:latin typeface="Maiandra GD" panose="020E0502030308020204" pitchFamily="34" charset="0"/>
              </a:rPr>
              <a:t>Features like number </a:t>
            </a:r>
            <a:r>
              <a:rPr lang="en-US" dirty="0" err="1">
                <a:latin typeface="Maiandra GD" panose="020E0502030308020204" pitchFamily="34" charset="0"/>
              </a:rPr>
              <a:t>vmail</a:t>
            </a:r>
            <a:r>
              <a:rPr lang="en-US" dirty="0">
                <a:latin typeface="Maiandra GD" panose="020E0502030308020204" pitchFamily="34" charset="0"/>
              </a:rPr>
              <a:t> messages and customer service calls are skewed, indicating low usage by most customers. </a:t>
            </a:r>
          </a:p>
          <a:p>
            <a:pPr marL="285750" indent="-285750" algn="just">
              <a:buFont typeface="Wingdings" panose="05000000000000000000" pitchFamily="2" charset="2"/>
              <a:buChar char="Ø"/>
            </a:pPr>
            <a:endParaRPr lang="en-US" dirty="0">
              <a:latin typeface="Maiandra GD" panose="020E0502030308020204" pitchFamily="34" charset="0"/>
            </a:endParaRPr>
          </a:p>
          <a:p>
            <a:pPr marL="285750" indent="-285750" algn="just">
              <a:buFont typeface="Wingdings" panose="05000000000000000000" pitchFamily="2" charset="2"/>
              <a:buChar char="Ø"/>
            </a:pPr>
            <a:r>
              <a:rPr lang="en-US" dirty="0">
                <a:latin typeface="Maiandra GD" panose="020E0502030308020204" pitchFamily="34" charset="0"/>
              </a:rPr>
              <a:t>The area code feature is categorical, with three distinct groups visible in the histogram. These insights suggest standardization for normally distributed features and potential log transformation for skewed ones to improve model performance.</a:t>
            </a:r>
          </a:p>
        </p:txBody>
      </p:sp>
    </p:spTree>
    <p:extLst>
      <p:ext uri="{BB962C8B-B14F-4D97-AF65-F5344CB8AC3E}">
        <p14:creationId xmlns:p14="http://schemas.microsoft.com/office/powerpoint/2010/main" val="38355795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F87F-90DB-178E-72FF-58EF142A3A2A}"/>
              </a:ext>
            </a:extLst>
          </p:cNvPr>
          <p:cNvSpPr>
            <a:spLocks noGrp="1"/>
          </p:cNvSpPr>
          <p:nvPr>
            <p:ph type="title"/>
          </p:nvPr>
        </p:nvSpPr>
        <p:spPr>
          <a:xfrm>
            <a:off x="677334" y="213360"/>
            <a:ext cx="8596668" cy="1404425"/>
          </a:xfrm>
        </p:spPr>
        <p:txBody>
          <a:bodyPr/>
          <a:lstStyle/>
          <a:p>
            <a:r>
              <a:rPr lang="en-US" dirty="0">
                <a:latin typeface="Georgia" panose="02040502050405020303" pitchFamily="18" charset="0"/>
              </a:rPr>
              <a:t>Categorical feature distributions</a:t>
            </a:r>
          </a:p>
        </p:txBody>
      </p:sp>
      <p:pic>
        <p:nvPicPr>
          <p:cNvPr id="4" name="Picture" descr="No description has been provided for this image">
            <a:extLst>
              <a:ext uri="{FF2B5EF4-FFF2-40B4-BE49-F238E27FC236}">
                <a16:creationId xmlns:a16="http://schemas.microsoft.com/office/drawing/2014/main" id="{35CFC0C6-850F-3794-3B4D-E580D4138429}"/>
              </a:ext>
            </a:extLst>
          </p:cNvPr>
          <p:cNvPicPr>
            <a:picLocks noGrp="1"/>
          </p:cNvPicPr>
          <p:nvPr>
            <p:ph idx="1"/>
          </p:nvPr>
        </p:nvPicPr>
        <p:blipFill>
          <a:blip r:embed="rId2"/>
          <a:stretch>
            <a:fillRect/>
          </a:stretch>
        </p:blipFill>
        <p:spPr bwMode="auto">
          <a:xfrm>
            <a:off x="494982" y="934720"/>
            <a:ext cx="10051098" cy="3593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64A3AAB0-C66B-8E4B-CB34-8382F7CD9555}"/>
              </a:ext>
            </a:extLst>
          </p:cNvPr>
          <p:cNvSpPr txBox="1"/>
          <p:nvPr/>
        </p:nvSpPr>
        <p:spPr>
          <a:xfrm>
            <a:off x="586158" y="4926702"/>
            <a:ext cx="10996241"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0070C0"/>
                </a:solidFill>
                <a:latin typeface="Maiandra GD" panose="020E0502030308020204" pitchFamily="34" charset="0"/>
              </a:rPr>
              <a:t>Summary: </a:t>
            </a:r>
            <a:r>
              <a:rPr lang="en-US" sz="2000" dirty="0">
                <a:latin typeface="Maiandra GD" panose="020E0502030308020204" pitchFamily="34" charset="0"/>
              </a:rPr>
              <a:t>The plots show that churn rates are relatively consistent across states and area codes, indicating no strong geographical influence on churn. Customers with an international plan have a noticeably higher churn rate compared to those without, while the churn rate is lower among customers with a voicemail plan. These patterns suggest that certain service plans, particularly the international plan, are associated with higher churn risk.</a:t>
            </a:r>
          </a:p>
        </p:txBody>
      </p:sp>
    </p:spTree>
    <p:extLst>
      <p:ext uri="{BB962C8B-B14F-4D97-AF65-F5344CB8AC3E}">
        <p14:creationId xmlns:p14="http://schemas.microsoft.com/office/powerpoint/2010/main" val="30357349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3071-A6ED-6F2A-3540-D71F903F6D4F}"/>
              </a:ext>
            </a:extLst>
          </p:cNvPr>
          <p:cNvSpPr>
            <a:spLocks noGrp="1"/>
          </p:cNvSpPr>
          <p:nvPr>
            <p:ph type="title"/>
          </p:nvPr>
        </p:nvSpPr>
        <p:spPr>
          <a:xfrm>
            <a:off x="677334" y="609600"/>
            <a:ext cx="8596668" cy="797169"/>
          </a:xfrm>
        </p:spPr>
        <p:txBody>
          <a:bodyPr/>
          <a:lstStyle/>
          <a:p>
            <a:r>
              <a:rPr lang="en-US" dirty="0"/>
              <a:t>Checking for outliers</a:t>
            </a:r>
          </a:p>
        </p:txBody>
      </p:sp>
      <p:sp>
        <p:nvSpPr>
          <p:cNvPr id="3" name="Content Placeholder 2">
            <a:extLst>
              <a:ext uri="{FF2B5EF4-FFF2-40B4-BE49-F238E27FC236}">
                <a16:creationId xmlns:a16="http://schemas.microsoft.com/office/drawing/2014/main" id="{507CA53C-B0C8-D93A-ED22-0D394B1CD3DE}"/>
              </a:ext>
            </a:extLst>
          </p:cNvPr>
          <p:cNvSpPr>
            <a:spLocks noGrp="1"/>
          </p:cNvSpPr>
          <p:nvPr>
            <p:ph idx="1"/>
          </p:nvPr>
        </p:nvSpPr>
        <p:spPr>
          <a:xfrm>
            <a:off x="677334" y="1406769"/>
            <a:ext cx="4457374" cy="4841631"/>
          </a:xfrm>
        </p:spPr>
        <p:txBody>
          <a:bodyPr>
            <a:noAutofit/>
          </a:bodyPr>
          <a:lstStyle/>
          <a:p>
            <a:pPr marL="0" indent="0">
              <a:lnSpc>
                <a:spcPct val="150000"/>
              </a:lnSpc>
              <a:buNone/>
            </a:pPr>
            <a:r>
              <a:rPr lang="en-US" sz="2000" b="1" dirty="0">
                <a:solidFill>
                  <a:srgbClr val="0070C0"/>
                </a:solidFill>
                <a:latin typeface="Maiandra GD" panose="020E0502030308020204" pitchFamily="34" charset="0"/>
              </a:rPr>
              <a:t>Summary: </a:t>
            </a:r>
            <a:r>
              <a:rPr lang="en-US" sz="2000" dirty="0">
                <a:latin typeface="Maiandra GD" panose="020E0502030308020204" pitchFamily="34" charset="0"/>
              </a:rPr>
              <a:t>The visualizations reveal outliers in features like number of voicemail messages, total night calls, and total </a:t>
            </a:r>
            <a:r>
              <a:rPr lang="en-US" sz="2000" dirty="0" err="1">
                <a:latin typeface="Maiandra GD" panose="020E0502030308020204" pitchFamily="34" charset="0"/>
              </a:rPr>
              <a:t>intl</a:t>
            </a:r>
            <a:r>
              <a:rPr lang="en-US" sz="2000" dirty="0">
                <a:latin typeface="Maiandra GD" panose="020E0502030308020204" pitchFamily="34" charset="0"/>
              </a:rPr>
              <a:t> charge. Most features have symmetric distributions, except number of voicemail messages, which is significantly skewed. Addressing these outliers is  necessary to improve model performance, depending on their relevance to the business problem.</a:t>
            </a:r>
          </a:p>
        </p:txBody>
      </p:sp>
      <p:pic>
        <p:nvPicPr>
          <p:cNvPr id="4" name="Picture" descr="No description has been provided for this image">
            <a:extLst>
              <a:ext uri="{FF2B5EF4-FFF2-40B4-BE49-F238E27FC236}">
                <a16:creationId xmlns:a16="http://schemas.microsoft.com/office/drawing/2014/main" id="{B6E5A087-F0A0-38BF-672C-A00A0AFCF666}"/>
              </a:ext>
            </a:extLst>
          </p:cNvPr>
          <p:cNvPicPr/>
          <p:nvPr/>
        </p:nvPicPr>
        <p:blipFill>
          <a:blip r:embed="rId2"/>
          <a:stretch>
            <a:fillRect/>
          </a:stretch>
        </p:blipFill>
        <p:spPr bwMode="auto">
          <a:xfrm>
            <a:off x="5317588" y="1212166"/>
            <a:ext cx="6610643" cy="5036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70633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0E65-6456-EE5F-55EC-03CB7A856061}"/>
              </a:ext>
            </a:extLst>
          </p:cNvPr>
          <p:cNvSpPr>
            <a:spLocks noGrp="1"/>
          </p:cNvSpPr>
          <p:nvPr>
            <p:ph type="title"/>
          </p:nvPr>
        </p:nvSpPr>
        <p:spPr/>
        <p:txBody>
          <a:bodyPr/>
          <a:lstStyle/>
          <a:p>
            <a:pPr algn="ctr"/>
            <a:r>
              <a:rPr lang="en-US" dirty="0">
                <a:latin typeface="Maiandra GD" panose="020E0502030308020204" pitchFamily="34" charset="0"/>
              </a:rPr>
              <a:t>Project Overview</a:t>
            </a:r>
          </a:p>
        </p:txBody>
      </p:sp>
      <p:sp>
        <p:nvSpPr>
          <p:cNvPr id="3" name="Content Placeholder 2">
            <a:extLst>
              <a:ext uri="{FF2B5EF4-FFF2-40B4-BE49-F238E27FC236}">
                <a16:creationId xmlns:a16="http://schemas.microsoft.com/office/drawing/2014/main" id="{D0D92663-6753-4BFF-1600-BC0C6E9484BB}"/>
              </a:ext>
            </a:extLst>
          </p:cNvPr>
          <p:cNvSpPr>
            <a:spLocks noGrp="1"/>
          </p:cNvSpPr>
          <p:nvPr>
            <p:ph idx="1"/>
          </p:nvPr>
        </p:nvSpPr>
        <p:spPr>
          <a:xfrm>
            <a:off x="436099" y="1491175"/>
            <a:ext cx="9748910" cy="5366825"/>
          </a:xfrm>
        </p:spPr>
        <p:txBody>
          <a:bodyPr>
            <a:normAutofit/>
          </a:bodyPr>
          <a:lstStyle/>
          <a:p>
            <a:pPr marL="0" indent="0">
              <a:buNone/>
            </a:pPr>
            <a:r>
              <a:rPr lang="en-US" sz="3000" b="1" dirty="0">
                <a:solidFill>
                  <a:srgbClr val="92D050"/>
                </a:solidFill>
                <a:latin typeface="Maiandra GD" panose="020E0502030308020204" pitchFamily="34" charset="0"/>
              </a:rPr>
              <a:t>Background:</a:t>
            </a:r>
            <a:endParaRPr lang="en-US" sz="3000" dirty="0">
              <a:solidFill>
                <a:srgbClr val="92D050"/>
              </a:solidFill>
              <a:latin typeface="Maiandra GD" panose="020E0502030308020204" pitchFamily="34" charset="0"/>
            </a:endParaRPr>
          </a:p>
          <a:p>
            <a:pPr lvl="0" algn="just"/>
            <a:r>
              <a:rPr lang="en-US" sz="2000" dirty="0" err="1">
                <a:latin typeface="Maiandra GD" panose="020E0502030308020204" pitchFamily="34" charset="0"/>
              </a:rPr>
              <a:t>SyriaTel</a:t>
            </a:r>
            <a:r>
              <a:rPr lang="en-US" sz="2000" dirty="0">
                <a:latin typeface="Maiandra GD" panose="020E0502030308020204" pitchFamily="34" charset="0"/>
              </a:rPr>
              <a:t> is a leading telecommunications company in Syria facing significant financial losses due to customer churn.</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Customer churn refers to the rate at which customers discontinue their relationship with the company, directly impacting profitability.</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Previously, </a:t>
            </a:r>
            <a:r>
              <a:rPr lang="en-US" sz="2000" dirty="0" err="1">
                <a:latin typeface="Maiandra GD" panose="020E0502030308020204" pitchFamily="34" charset="0"/>
              </a:rPr>
              <a:t>SyriaTel</a:t>
            </a:r>
            <a:r>
              <a:rPr lang="en-US" sz="2000" dirty="0">
                <a:latin typeface="Maiandra GD" panose="020E0502030308020204" pitchFamily="34" charset="0"/>
              </a:rPr>
              <a:t> used descriptive and inferential analyses to understand customer behavior and variable relationships.</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While these analyses provided insights, they were insufficient for proactively managing churn.</a:t>
            </a:r>
          </a:p>
          <a:p>
            <a:pPr marL="0" indent="0" algn="ctr">
              <a:lnSpc>
                <a:spcPct val="170000"/>
              </a:lnSpc>
              <a:buNone/>
            </a:pPr>
            <a:endParaRPr lang="en-US" dirty="0">
              <a:latin typeface="Georgia" panose="02040502050405020303" pitchFamily="18" charset="0"/>
            </a:endParaRPr>
          </a:p>
          <a:p>
            <a:pPr algn="ctr">
              <a:lnSpc>
                <a:spcPct val="170000"/>
              </a:lnSpc>
            </a:pPr>
            <a:endParaRPr lang="en-US" dirty="0">
              <a:latin typeface="Georgia" panose="02040502050405020303" pitchFamily="18" charset="0"/>
            </a:endParaRPr>
          </a:p>
        </p:txBody>
      </p:sp>
    </p:spTree>
    <p:extLst>
      <p:ext uri="{BB962C8B-B14F-4D97-AF65-F5344CB8AC3E}">
        <p14:creationId xmlns:p14="http://schemas.microsoft.com/office/powerpoint/2010/main" val="14149731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192FD-14A1-15CF-C543-A0FA17E18490}"/>
              </a:ext>
            </a:extLst>
          </p:cNvPr>
          <p:cNvSpPr>
            <a:spLocks noGrp="1"/>
          </p:cNvSpPr>
          <p:nvPr>
            <p:ph type="title"/>
          </p:nvPr>
        </p:nvSpPr>
        <p:spPr>
          <a:xfrm>
            <a:off x="677334" y="609600"/>
            <a:ext cx="8596668" cy="684628"/>
          </a:xfrm>
        </p:spPr>
        <p:txBody>
          <a:bodyPr/>
          <a:lstStyle/>
          <a:p>
            <a:r>
              <a:rPr lang="en-US" dirty="0"/>
              <a:t> Correlation Analysis</a:t>
            </a:r>
          </a:p>
        </p:txBody>
      </p:sp>
      <p:sp>
        <p:nvSpPr>
          <p:cNvPr id="3" name="Content Placeholder 2">
            <a:extLst>
              <a:ext uri="{FF2B5EF4-FFF2-40B4-BE49-F238E27FC236}">
                <a16:creationId xmlns:a16="http://schemas.microsoft.com/office/drawing/2014/main" id="{48AEB12C-F508-41D6-B86C-659ECC81C19C}"/>
              </a:ext>
            </a:extLst>
          </p:cNvPr>
          <p:cNvSpPr>
            <a:spLocks noGrp="1"/>
          </p:cNvSpPr>
          <p:nvPr>
            <p:ph idx="1"/>
          </p:nvPr>
        </p:nvSpPr>
        <p:spPr>
          <a:xfrm>
            <a:off x="677334" y="1178560"/>
            <a:ext cx="4372968" cy="5362915"/>
          </a:xfrm>
        </p:spPr>
        <p:txBody>
          <a:bodyPr>
            <a:noAutofit/>
          </a:bodyPr>
          <a:lstStyle/>
          <a:p>
            <a:pPr marL="0" indent="0">
              <a:lnSpc>
                <a:spcPct val="150000"/>
              </a:lnSpc>
              <a:buNone/>
            </a:pPr>
            <a:r>
              <a:rPr lang="en-US" b="1" dirty="0">
                <a:solidFill>
                  <a:srgbClr val="0070C0"/>
                </a:solidFill>
                <a:effectLst/>
                <a:latin typeface="Maiandra GD" panose="020E0502030308020204" pitchFamily="34" charset="0"/>
                <a:ea typeface="Times New Roman" panose="02020603050405020304" pitchFamily="18" charset="0"/>
              </a:rPr>
              <a:t>Summary</a:t>
            </a:r>
            <a:r>
              <a:rPr lang="en-US" dirty="0">
                <a:solidFill>
                  <a:srgbClr val="0070C0"/>
                </a:solidFill>
                <a:effectLst/>
                <a:latin typeface="Maiandra GD" panose="020E0502030308020204" pitchFamily="34" charset="0"/>
                <a:ea typeface="Times New Roman" panose="02020603050405020304" pitchFamily="18" charset="0"/>
              </a:rPr>
              <a:t>: </a:t>
            </a:r>
            <a:r>
              <a:rPr lang="en-US" dirty="0">
                <a:effectLst/>
                <a:latin typeface="Maiandra GD" panose="020E0502030308020204" pitchFamily="34" charset="0"/>
                <a:ea typeface="Times New Roman" panose="02020603050405020304" pitchFamily="18" charset="0"/>
              </a:rPr>
              <a:t>The correlation matrix shows strong, perfect correlations between </a:t>
            </a:r>
            <a:r>
              <a:rPr lang="en-US" dirty="0">
                <a:effectLst/>
                <a:latin typeface="Maiandra GD" panose="020E0502030308020204" pitchFamily="34" charset="0"/>
                <a:ea typeface="Times New Roman" panose="02020603050405020304" pitchFamily="18" charset="0"/>
                <a:cs typeface="Courier New" panose="02070309020205020404" pitchFamily="49" charset="0"/>
              </a:rPr>
              <a:t>total minutes</a:t>
            </a:r>
            <a:r>
              <a:rPr lang="en-US" dirty="0">
                <a:effectLst/>
                <a:latin typeface="Maiandra GD" panose="020E0502030308020204" pitchFamily="34" charset="0"/>
                <a:ea typeface="Times New Roman" panose="02020603050405020304" pitchFamily="18" charset="0"/>
              </a:rPr>
              <a:t> and </a:t>
            </a:r>
            <a:r>
              <a:rPr lang="en-US" dirty="0">
                <a:effectLst/>
                <a:latin typeface="Maiandra GD" panose="020E0502030308020204" pitchFamily="34" charset="0"/>
                <a:ea typeface="Times New Roman" panose="02020603050405020304" pitchFamily="18" charset="0"/>
                <a:cs typeface="Courier New" panose="02070309020205020404" pitchFamily="49" charset="0"/>
              </a:rPr>
              <a:t>total charges</a:t>
            </a:r>
            <a:r>
              <a:rPr lang="en-US" dirty="0">
                <a:effectLst/>
                <a:latin typeface="Maiandra GD" panose="020E0502030308020204" pitchFamily="34" charset="0"/>
                <a:ea typeface="Times New Roman" panose="02020603050405020304" pitchFamily="18" charset="0"/>
              </a:rPr>
              <a:t> for day, evening, night, and international calls, indicating redundancy. </a:t>
            </a:r>
          </a:p>
          <a:p>
            <a:pPr marL="0" indent="0">
              <a:lnSpc>
                <a:spcPct val="150000"/>
              </a:lnSpc>
              <a:buNone/>
            </a:pPr>
            <a:r>
              <a:rPr lang="en-US" dirty="0">
                <a:effectLst/>
                <a:latin typeface="Maiandra GD" panose="020E0502030308020204" pitchFamily="34" charset="0"/>
                <a:ea typeface="Times New Roman" panose="02020603050405020304" pitchFamily="18" charset="0"/>
              </a:rPr>
              <a:t>Features like </a:t>
            </a:r>
            <a:r>
              <a:rPr lang="en-US" dirty="0">
                <a:effectLst/>
                <a:latin typeface="Maiandra GD" panose="020E0502030308020204" pitchFamily="34" charset="0"/>
                <a:ea typeface="Times New Roman" panose="02020603050405020304" pitchFamily="18" charset="0"/>
                <a:cs typeface="Courier New" panose="02070309020205020404" pitchFamily="49" charset="0"/>
              </a:rPr>
              <a:t>account length</a:t>
            </a:r>
            <a:r>
              <a:rPr lang="en-US" dirty="0">
                <a:effectLst/>
                <a:latin typeface="Maiandra GD" panose="020E0502030308020204" pitchFamily="34" charset="0"/>
                <a:ea typeface="Times New Roman" panose="02020603050405020304" pitchFamily="18" charset="0"/>
              </a:rPr>
              <a:t>, </a:t>
            </a:r>
            <a:r>
              <a:rPr lang="en-US" dirty="0">
                <a:effectLst/>
                <a:latin typeface="Maiandra GD" panose="020E0502030308020204" pitchFamily="34" charset="0"/>
                <a:ea typeface="Times New Roman" panose="02020603050405020304" pitchFamily="18" charset="0"/>
                <a:cs typeface="Courier New" panose="02070309020205020404" pitchFamily="49" charset="0"/>
              </a:rPr>
              <a:t>customer service calls</a:t>
            </a:r>
            <a:r>
              <a:rPr lang="en-US" dirty="0">
                <a:effectLst/>
                <a:latin typeface="Maiandra GD" panose="020E0502030308020204" pitchFamily="34" charset="0"/>
                <a:ea typeface="Times New Roman" panose="02020603050405020304" pitchFamily="18" charset="0"/>
              </a:rPr>
              <a:t>, and </a:t>
            </a:r>
            <a:r>
              <a:rPr lang="en-US" dirty="0">
                <a:effectLst/>
                <a:latin typeface="Maiandra GD" panose="020E0502030308020204" pitchFamily="34" charset="0"/>
                <a:ea typeface="Times New Roman" panose="02020603050405020304" pitchFamily="18" charset="0"/>
                <a:cs typeface="Courier New" panose="02070309020205020404" pitchFamily="49" charset="0"/>
              </a:rPr>
              <a:t>number of voicemail messages</a:t>
            </a:r>
            <a:r>
              <a:rPr lang="en-US" dirty="0">
                <a:effectLst/>
                <a:latin typeface="Maiandra GD" panose="020E0502030308020204" pitchFamily="34" charset="0"/>
                <a:ea typeface="Times New Roman" panose="02020603050405020304" pitchFamily="18" charset="0"/>
              </a:rPr>
              <a:t> have low correlations with others, suggesting they add unique information to the dataset. Redundant features may be removed to streamline the model and avoid multicollinearity.</a:t>
            </a:r>
          </a:p>
          <a:p>
            <a:pPr>
              <a:lnSpc>
                <a:spcPct val="150000"/>
              </a:lnSpc>
            </a:pPr>
            <a:endParaRPr lang="en-US" sz="1700" dirty="0">
              <a:latin typeface="Georgia" panose="02040502050405020303" pitchFamily="18" charset="0"/>
            </a:endParaRPr>
          </a:p>
        </p:txBody>
      </p:sp>
      <p:pic>
        <p:nvPicPr>
          <p:cNvPr id="4" name="Picture" descr="No description has been provided for this image">
            <a:extLst>
              <a:ext uri="{FF2B5EF4-FFF2-40B4-BE49-F238E27FC236}">
                <a16:creationId xmlns:a16="http://schemas.microsoft.com/office/drawing/2014/main" id="{510EE19D-1900-374C-54D9-88B1FC12E698}"/>
              </a:ext>
            </a:extLst>
          </p:cNvPr>
          <p:cNvPicPr/>
          <p:nvPr/>
        </p:nvPicPr>
        <p:blipFill>
          <a:blip r:embed="rId2"/>
          <a:stretch>
            <a:fillRect/>
          </a:stretch>
        </p:blipFill>
        <p:spPr bwMode="auto">
          <a:xfrm>
            <a:off x="5162842" y="203200"/>
            <a:ext cx="6754837" cy="6338277"/>
          </a:xfrm>
          <a:prstGeom prst="rect">
            <a:avLst/>
          </a:prstGeom>
          <a:noFill/>
          <a:ln w="9525">
            <a:noFill/>
            <a:headEnd/>
            <a:tailEnd/>
          </a:ln>
        </p:spPr>
      </p:pic>
    </p:spTree>
    <p:extLst>
      <p:ext uri="{BB962C8B-B14F-4D97-AF65-F5344CB8AC3E}">
        <p14:creationId xmlns:p14="http://schemas.microsoft.com/office/powerpoint/2010/main" val="36672541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0F6F-E45C-D1F9-0099-DA42D22C4981}"/>
              </a:ext>
            </a:extLst>
          </p:cNvPr>
          <p:cNvSpPr>
            <a:spLocks noGrp="1"/>
          </p:cNvSpPr>
          <p:nvPr>
            <p:ph type="title"/>
          </p:nvPr>
        </p:nvSpPr>
        <p:spPr>
          <a:xfrm>
            <a:off x="677334" y="609600"/>
            <a:ext cx="8596668" cy="579120"/>
          </a:xfrm>
        </p:spPr>
        <p:txBody>
          <a:bodyPr>
            <a:normAutofit fontScale="90000"/>
          </a:bodyPr>
          <a:lstStyle/>
          <a:p>
            <a:r>
              <a:rPr lang="en-US" dirty="0"/>
              <a:t>Preprocessing</a:t>
            </a:r>
          </a:p>
        </p:txBody>
      </p:sp>
      <p:sp>
        <p:nvSpPr>
          <p:cNvPr id="3" name="Content Placeholder 2">
            <a:extLst>
              <a:ext uri="{FF2B5EF4-FFF2-40B4-BE49-F238E27FC236}">
                <a16:creationId xmlns:a16="http://schemas.microsoft.com/office/drawing/2014/main" id="{4E815F21-97FB-B4B0-946D-288671FF6872}"/>
              </a:ext>
            </a:extLst>
          </p:cNvPr>
          <p:cNvSpPr>
            <a:spLocks noGrp="1"/>
          </p:cNvSpPr>
          <p:nvPr>
            <p:ph idx="1"/>
          </p:nvPr>
        </p:nvSpPr>
        <p:spPr>
          <a:xfrm>
            <a:off x="677334" y="1434906"/>
            <a:ext cx="10021146" cy="5099538"/>
          </a:xfrm>
        </p:spPr>
        <p:txBody>
          <a:bodyPr>
            <a:normAutofit fontScale="77500" lnSpcReduction="20000"/>
          </a:bodyPr>
          <a:lstStyle/>
          <a:p>
            <a:pPr>
              <a:buFont typeface="Wingdings" panose="05000000000000000000" pitchFamily="2" charset="2"/>
              <a:buChar char="q"/>
            </a:pPr>
            <a:r>
              <a:rPr lang="en-US" sz="2200" dirty="0">
                <a:solidFill>
                  <a:srgbClr val="0070C0"/>
                </a:solidFill>
                <a:latin typeface="Maiandra GD" panose="020E0502030308020204" pitchFamily="34" charset="0"/>
              </a:rPr>
              <a:t>Train-Test Split</a:t>
            </a:r>
          </a:p>
          <a:p>
            <a:pPr lvl="1"/>
            <a:r>
              <a:rPr lang="en-US" sz="2200" b="1" dirty="0">
                <a:latin typeface="Maiandra GD" panose="020E0502030308020204" pitchFamily="34" charset="0"/>
              </a:rPr>
              <a:t>Summary: </a:t>
            </a:r>
            <a:r>
              <a:rPr lang="en-US" sz="2200" dirty="0">
                <a:latin typeface="Maiandra GD" panose="020E0502030308020204" pitchFamily="34" charset="0"/>
              </a:rPr>
              <a:t>We split the data into training and testing sets to evaluate the model's performance. The training set has 2,666 samples (80% of the data) and is used to train the model, while the testing set has 667 samples (20%) and is used to test the model's accuracy on unseen data. This approach helps ensure the model performs well on new information.</a:t>
            </a:r>
          </a:p>
          <a:p>
            <a:pPr marL="0" indent="0">
              <a:buNone/>
            </a:pPr>
            <a:endParaRPr lang="en-US" sz="2200" dirty="0">
              <a:latin typeface="Maiandra GD" panose="020E0502030308020204" pitchFamily="34" charset="0"/>
            </a:endParaRPr>
          </a:p>
          <a:p>
            <a:pPr>
              <a:buFont typeface="Wingdings" panose="05000000000000000000" pitchFamily="2" charset="2"/>
              <a:buChar char="q"/>
            </a:pPr>
            <a:r>
              <a:rPr lang="en-US" sz="2200" dirty="0">
                <a:solidFill>
                  <a:srgbClr val="0070C0"/>
                </a:solidFill>
                <a:latin typeface="Maiandra GD" panose="020E0502030308020204" pitchFamily="34" charset="0"/>
              </a:rPr>
              <a:t>Encoding Categorical Variables</a:t>
            </a:r>
          </a:p>
          <a:p>
            <a:pPr lvl="1"/>
            <a:r>
              <a:rPr lang="en-US" sz="2200" b="1" dirty="0">
                <a:latin typeface="Maiandra GD" panose="020E0502030308020204" pitchFamily="34" charset="0"/>
              </a:rPr>
              <a:t>Summary: </a:t>
            </a:r>
            <a:r>
              <a:rPr lang="en-US" sz="2200" dirty="0">
                <a:latin typeface="Maiandra GD" panose="020E0502030308020204" pitchFamily="34" charset="0"/>
              </a:rPr>
              <a:t>After splitting the data, we encoded categorical variables into numerical format using One-Hot Encoding, which allows the model to interpret these variables. This process was applied separately to the training and testing sets, resulting in encoded datasets with 68 columns each, representing all possible categories. This step ensures that both sets are compatible and ready for modeling, enhancing the model’s ability to handle categorical data effectively.</a:t>
            </a:r>
          </a:p>
          <a:p>
            <a:pPr marL="0" indent="0">
              <a:buNone/>
            </a:pPr>
            <a:endParaRPr lang="en-US" sz="2200" dirty="0">
              <a:latin typeface="Maiandra GD" panose="020E0502030308020204" pitchFamily="34" charset="0"/>
            </a:endParaRPr>
          </a:p>
          <a:p>
            <a:pPr>
              <a:buFont typeface="Wingdings" panose="05000000000000000000" pitchFamily="2" charset="2"/>
              <a:buChar char="q"/>
            </a:pPr>
            <a:r>
              <a:rPr lang="en-US" sz="2200" dirty="0">
                <a:solidFill>
                  <a:srgbClr val="0070C0"/>
                </a:solidFill>
                <a:latin typeface="Maiandra GD" panose="020E0502030308020204" pitchFamily="34" charset="0"/>
              </a:rPr>
              <a:t>Align the Test Set with the Training Set Columns After encoding.</a:t>
            </a:r>
          </a:p>
          <a:p>
            <a:pPr lvl="1"/>
            <a:r>
              <a:rPr lang="en-US" sz="2200" dirty="0">
                <a:latin typeface="Maiandra GD" panose="020E0502030308020204" pitchFamily="34" charset="0"/>
              </a:rPr>
              <a:t>After encoding, we aligned the test set with the training set, ensuring both have the same 68 columns. Missing columns in the test set were filled with zeros, maintaining consistency and preventing errors during model training and prediction. This alignment is crucial for accurate and reliable machine learning results.</a:t>
            </a:r>
          </a:p>
          <a:p>
            <a:pPr marL="0" indent="0">
              <a:buNone/>
            </a:pPr>
            <a:endParaRPr lang="en-US" dirty="0">
              <a:latin typeface="Georgia" panose="02040502050405020303" pitchFamily="18" charset="0"/>
            </a:endParaRPr>
          </a:p>
        </p:txBody>
      </p:sp>
    </p:spTree>
    <p:extLst>
      <p:ext uri="{BB962C8B-B14F-4D97-AF65-F5344CB8AC3E}">
        <p14:creationId xmlns:p14="http://schemas.microsoft.com/office/powerpoint/2010/main" val="1339672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00ED-D75D-15BA-C92C-2B158F0409E7}"/>
              </a:ext>
            </a:extLst>
          </p:cNvPr>
          <p:cNvSpPr>
            <a:spLocks noGrp="1"/>
          </p:cNvSpPr>
          <p:nvPr>
            <p:ph type="title"/>
          </p:nvPr>
        </p:nvSpPr>
        <p:spPr>
          <a:xfrm>
            <a:off x="677334" y="264160"/>
            <a:ext cx="8818358" cy="965200"/>
          </a:xfrm>
        </p:spPr>
        <p:txBody>
          <a:bodyPr>
            <a:normAutofit fontScale="90000"/>
          </a:bodyPr>
          <a:lstStyle/>
          <a:p>
            <a:r>
              <a:rPr lang="en-US" sz="3000" dirty="0">
                <a:latin typeface="Georgia" panose="02040502050405020303" pitchFamily="18" charset="0"/>
              </a:rPr>
              <a:t>Summary of Feature Relationships and Variance Overview (Encoded and Aligned Data)</a:t>
            </a:r>
          </a:p>
        </p:txBody>
      </p:sp>
      <p:pic>
        <p:nvPicPr>
          <p:cNvPr id="4" name="Picture 3">
            <a:extLst>
              <a:ext uri="{FF2B5EF4-FFF2-40B4-BE49-F238E27FC236}">
                <a16:creationId xmlns:a16="http://schemas.microsoft.com/office/drawing/2014/main" id="{585CA678-9451-92F1-1D58-DB59D1962EE0}"/>
              </a:ext>
            </a:extLst>
          </p:cNvPr>
          <p:cNvPicPr>
            <a:picLocks noChangeAspect="1"/>
          </p:cNvPicPr>
          <p:nvPr/>
        </p:nvPicPr>
        <p:blipFill>
          <a:blip r:embed="rId2"/>
          <a:stretch>
            <a:fillRect/>
          </a:stretch>
        </p:blipFill>
        <p:spPr>
          <a:xfrm>
            <a:off x="677335" y="1229360"/>
            <a:ext cx="7867226" cy="54387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97712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DDEE-6850-562B-714D-28FE9E7027BE}"/>
              </a:ext>
            </a:extLst>
          </p:cNvPr>
          <p:cNvSpPr>
            <a:spLocks noGrp="1"/>
          </p:cNvSpPr>
          <p:nvPr>
            <p:ph type="title"/>
          </p:nvPr>
        </p:nvSpPr>
        <p:spPr>
          <a:xfrm>
            <a:off x="677334" y="609600"/>
            <a:ext cx="8596668" cy="839372"/>
          </a:xfrm>
        </p:spPr>
        <p:txBody>
          <a:bodyPr/>
          <a:lstStyle/>
          <a:p>
            <a:r>
              <a:rPr lang="en-US" dirty="0"/>
              <a:t>3D PCA of Aligned Training Data</a:t>
            </a:r>
          </a:p>
        </p:txBody>
      </p:sp>
      <p:sp>
        <p:nvSpPr>
          <p:cNvPr id="3" name="Content Placeholder 2">
            <a:extLst>
              <a:ext uri="{FF2B5EF4-FFF2-40B4-BE49-F238E27FC236}">
                <a16:creationId xmlns:a16="http://schemas.microsoft.com/office/drawing/2014/main" id="{37AD08FF-0BD2-ABFB-0795-AAB4FDA39405}"/>
              </a:ext>
            </a:extLst>
          </p:cNvPr>
          <p:cNvSpPr>
            <a:spLocks noGrp="1"/>
          </p:cNvSpPr>
          <p:nvPr>
            <p:ph idx="1"/>
          </p:nvPr>
        </p:nvSpPr>
        <p:spPr>
          <a:xfrm>
            <a:off x="450166" y="1448971"/>
            <a:ext cx="6288259" cy="5233183"/>
          </a:xfrm>
        </p:spPr>
        <p:txBody>
          <a:bodyPr>
            <a:normAutofit fontScale="77500" lnSpcReduction="20000"/>
          </a:bodyPr>
          <a:lstStyle/>
          <a:p>
            <a:pPr marL="0" indent="0">
              <a:lnSpc>
                <a:spcPct val="150000"/>
              </a:lnSpc>
              <a:buNone/>
            </a:pPr>
            <a:r>
              <a:rPr lang="en-US" sz="2200" dirty="0">
                <a:effectLst/>
                <a:latin typeface="Maiandra GD" panose="020E0502030308020204" pitchFamily="34" charset="0"/>
                <a:ea typeface="Times New Roman" panose="02020603050405020304" pitchFamily="18" charset="0"/>
              </a:rPr>
              <a:t>The </a:t>
            </a:r>
            <a:r>
              <a:rPr lang="en-US" sz="2200" b="1" dirty="0">
                <a:solidFill>
                  <a:srgbClr val="0070C0"/>
                </a:solidFill>
                <a:effectLst/>
                <a:latin typeface="Maiandra GD" panose="020E0502030308020204" pitchFamily="34" charset="0"/>
                <a:ea typeface="Times New Roman" panose="02020603050405020304" pitchFamily="18" charset="0"/>
              </a:rPr>
              <a:t>visualizations </a:t>
            </a:r>
            <a:r>
              <a:rPr lang="en-US" sz="2200" dirty="0">
                <a:effectLst/>
                <a:latin typeface="Maiandra GD" panose="020E0502030308020204" pitchFamily="34" charset="0"/>
                <a:ea typeface="Times New Roman" panose="02020603050405020304" pitchFamily="18" charset="0"/>
              </a:rPr>
              <a:t>provide insights into the aligned training data by examining feature relationships and overall variance. </a:t>
            </a:r>
          </a:p>
          <a:p>
            <a:pPr marL="0" indent="0">
              <a:lnSpc>
                <a:spcPct val="150000"/>
              </a:lnSpc>
              <a:buNone/>
            </a:pPr>
            <a:r>
              <a:rPr lang="en-US" sz="2200" dirty="0">
                <a:effectLst/>
                <a:latin typeface="Maiandra GD" panose="020E0502030308020204" pitchFamily="34" charset="0"/>
                <a:ea typeface="Times New Roman" panose="02020603050405020304" pitchFamily="18" charset="0"/>
              </a:rPr>
              <a:t>The </a:t>
            </a:r>
            <a:r>
              <a:rPr lang="en-US" sz="2200" dirty="0" err="1">
                <a:effectLst/>
                <a:latin typeface="Maiandra GD" panose="020E0502030308020204" pitchFamily="34" charset="0"/>
                <a:ea typeface="Times New Roman" panose="02020603050405020304" pitchFamily="18" charset="0"/>
              </a:rPr>
              <a:t>pairplot</a:t>
            </a:r>
            <a:r>
              <a:rPr lang="en-US" sz="2200" dirty="0">
                <a:effectLst/>
                <a:latin typeface="Maiandra GD" panose="020E0502030308020204" pitchFamily="34" charset="0"/>
                <a:ea typeface="Times New Roman" panose="02020603050405020304" pitchFamily="18" charset="0"/>
              </a:rPr>
              <a:t> illustrates how selected features such as account length, area code, number of voicemail messages, total day minutes, and total day calls interact, with most features showing symmetric distributions and no strong correlations. Meanwhile, the 3D PCA plot reveals that the data points are densely clustered around the center across the main directions of variance, indicating a relatively uniform spread without distinct clusters. </a:t>
            </a:r>
          </a:p>
          <a:p>
            <a:pPr marL="0" indent="0">
              <a:lnSpc>
                <a:spcPct val="150000"/>
              </a:lnSpc>
              <a:buNone/>
            </a:pPr>
            <a:r>
              <a:rPr lang="en-US" sz="2200" dirty="0">
                <a:effectLst/>
                <a:latin typeface="Maiandra GD" panose="020E0502030308020204" pitchFamily="34" charset="0"/>
                <a:ea typeface="Times New Roman" panose="02020603050405020304" pitchFamily="18" charset="0"/>
              </a:rPr>
              <a:t>Together, these visualizations offer a comprehensive view of the data's structure, highlighting its distribution and variance patterns, which are crucial for predictive modeling.</a:t>
            </a:r>
          </a:p>
          <a:p>
            <a:pPr>
              <a:lnSpc>
                <a:spcPct val="150000"/>
              </a:lnSpc>
            </a:pPr>
            <a:endParaRPr lang="en-US" dirty="0">
              <a:latin typeface="Georgia" panose="02040502050405020303" pitchFamily="18" charset="0"/>
            </a:endParaRPr>
          </a:p>
        </p:txBody>
      </p:sp>
      <p:pic>
        <p:nvPicPr>
          <p:cNvPr id="4" name="Picture 3">
            <a:extLst>
              <a:ext uri="{FF2B5EF4-FFF2-40B4-BE49-F238E27FC236}">
                <a16:creationId xmlns:a16="http://schemas.microsoft.com/office/drawing/2014/main" id="{25A1961C-58A3-5A76-164C-6DD59426981C}"/>
              </a:ext>
            </a:extLst>
          </p:cNvPr>
          <p:cNvPicPr>
            <a:picLocks noChangeAspect="1"/>
          </p:cNvPicPr>
          <p:nvPr/>
        </p:nvPicPr>
        <p:blipFill>
          <a:blip r:embed="rId2"/>
          <a:stretch>
            <a:fillRect/>
          </a:stretch>
        </p:blipFill>
        <p:spPr>
          <a:xfrm>
            <a:off x="6863254" y="1448971"/>
            <a:ext cx="5111111" cy="4909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698808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931-8885-DE3D-C7CB-A8F67A96D6F2}"/>
              </a:ext>
            </a:extLst>
          </p:cNvPr>
          <p:cNvSpPr>
            <a:spLocks noGrp="1"/>
          </p:cNvSpPr>
          <p:nvPr>
            <p:ph type="title"/>
          </p:nvPr>
        </p:nvSpPr>
        <p:spPr>
          <a:xfrm>
            <a:off x="677334" y="609600"/>
            <a:ext cx="8596668" cy="772160"/>
          </a:xfrm>
        </p:spPr>
        <p:txBody>
          <a:bodyPr/>
          <a:lstStyle/>
          <a:p>
            <a:r>
              <a:rPr lang="en-US" dirty="0"/>
              <a:t>Feature Scaling</a:t>
            </a:r>
          </a:p>
        </p:txBody>
      </p:sp>
      <p:sp>
        <p:nvSpPr>
          <p:cNvPr id="3" name="Content Placeholder 2">
            <a:extLst>
              <a:ext uri="{FF2B5EF4-FFF2-40B4-BE49-F238E27FC236}">
                <a16:creationId xmlns:a16="http://schemas.microsoft.com/office/drawing/2014/main" id="{E074F7AE-BA19-D1FA-DBAF-DC265243A8B2}"/>
              </a:ext>
            </a:extLst>
          </p:cNvPr>
          <p:cNvSpPr>
            <a:spLocks noGrp="1"/>
          </p:cNvSpPr>
          <p:nvPr>
            <p:ph idx="1"/>
          </p:nvPr>
        </p:nvSpPr>
        <p:spPr>
          <a:xfrm>
            <a:off x="677334" y="1381761"/>
            <a:ext cx="9634284" cy="5187852"/>
          </a:xfrm>
        </p:spPr>
        <p:txBody>
          <a:bodyPr>
            <a:noAutofit/>
          </a:bodyPr>
          <a:lstStyle/>
          <a:p>
            <a:pPr>
              <a:buFont typeface="Wingdings" panose="05000000000000000000" pitchFamily="2" charset="2"/>
              <a:buChar char="v"/>
            </a:pPr>
            <a:r>
              <a:rPr lang="en-US" sz="2000" b="1" dirty="0">
                <a:solidFill>
                  <a:schemeClr val="tx1"/>
                </a:solidFill>
                <a:latin typeface="Maiandra GD" panose="020E0502030308020204" pitchFamily="34" charset="0"/>
              </a:rPr>
              <a:t>Purpose: </a:t>
            </a:r>
            <a:r>
              <a:rPr lang="en-US" sz="2000" dirty="0">
                <a:latin typeface="Maiandra GD" panose="020E0502030308020204" pitchFamily="34" charset="0"/>
              </a:rPr>
              <a:t>To standardize numerical features so they have the same scale, improving model performance.</a:t>
            </a:r>
          </a:p>
          <a:p>
            <a:pPr lvl="1">
              <a:buFont typeface="Wingdings" panose="05000000000000000000" pitchFamily="2" charset="2"/>
              <a:buChar char="ü"/>
            </a:pPr>
            <a:r>
              <a:rPr lang="en-US" sz="2000" dirty="0">
                <a:latin typeface="Maiandra GD" panose="020E0502030308020204" pitchFamily="34" charset="0"/>
              </a:rPr>
              <a:t>We used a tool called </a:t>
            </a:r>
            <a:r>
              <a:rPr lang="en-US" sz="2000" dirty="0" err="1">
                <a:latin typeface="Maiandra GD" panose="020E0502030308020204" pitchFamily="34" charset="0"/>
              </a:rPr>
              <a:t>StandardScaler</a:t>
            </a:r>
            <a:r>
              <a:rPr lang="en-US" sz="2000" dirty="0">
                <a:latin typeface="Maiandra GD" panose="020E0502030308020204" pitchFamily="34" charset="0"/>
              </a:rPr>
              <a:t> to adjust the data so that all features have a mean of 0 and a standard deviation of 1.</a:t>
            </a:r>
          </a:p>
          <a:p>
            <a:pPr lvl="1">
              <a:buFont typeface="Wingdings" panose="05000000000000000000" pitchFamily="2" charset="2"/>
              <a:buChar char="ü"/>
            </a:pPr>
            <a:r>
              <a:rPr lang="en-US" sz="2000" dirty="0">
                <a:latin typeface="Maiandra GD" panose="020E0502030308020204" pitchFamily="34" charset="0"/>
              </a:rPr>
              <a:t>This ensures that features are comparable in scale and the model is not biased towards features with larger ranges.</a:t>
            </a:r>
          </a:p>
          <a:p>
            <a:pPr>
              <a:buFont typeface="Wingdings" panose="05000000000000000000" pitchFamily="2" charset="2"/>
              <a:buChar char="v"/>
            </a:pPr>
            <a:r>
              <a:rPr lang="en-US" sz="2000" b="1" dirty="0">
                <a:solidFill>
                  <a:srgbClr val="0070C0"/>
                </a:solidFill>
                <a:latin typeface="Maiandra GD" panose="020E0502030308020204" pitchFamily="34" charset="0"/>
              </a:rPr>
              <a:t>Removing Redundant Features:</a:t>
            </a:r>
          </a:p>
          <a:p>
            <a:pPr>
              <a:buFont typeface="Wingdings" panose="05000000000000000000" pitchFamily="2" charset="2"/>
              <a:buChar char="v"/>
            </a:pPr>
            <a:r>
              <a:rPr lang="en-US" sz="2000" b="1" dirty="0">
                <a:solidFill>
                  <a:schemeClr val="tx1"/>
                </a:solidFill>
                <a:latin typeface="Maiandra GD" panose="020E0502030308020204" pitchFamily="34" charset="0"/>
              </a:rPr>
              <a:t>Purpose: </a:t>
            </a:r>
            <a:r>
              <a:rPr lang="en-US" sz="2000" dirty="0">
                <a:latin typeface="Maiandra GD" panose="020E0502030308020204" pitchFamily="34" charset="0"/>
              </a:rPr>
              <a:t>To simplify the model by removing unnecessary features that don’t add value.</a:t>
            </a:r>
          </a:p>
          <a:p>
            <a:pPr lvl="1">
              <a:buFont typeface="Wingdings" panose="05000000000000000000" pitchFamily="2" charset="2"/>
              <a:buChar char="ü"/>
            </a:pPr>
            <a:r>
              <a:rPr lang="en-US" sz="2000" dirty="0">
                <a:latin typeface="Maiandra GD" panose="020E0502030308020204" pitchFamily="34" charset="0"/>
              </a:rPr>
              <a:t>We removed features like total day charge, total eve charge, total night charge, and total </a:t>
            </a:r>
            <a:r>
              <a:rPr lang="en-US" sz="2000" dirty="0" err="1">
                <a:latin typeface="Maiandra GD" panose="020E0502030308020204" pitchFamily="34" charset="0"/>
              </a:rPr>
              <a:t>intl</a:t>
            </a:r>
            <a:r>
              <a:rPr lang="en-US" sz="2000" dirty="0">
                <a:latin typeface="Maiandra GD" panose="020E0502030308020204" pitchFamily="34" charset="0"/>
              </a:rPr>
              <a:t> charge because they were directly related to their respective minutes features and were redundant.</a:t>
            </a:r>
          </a:p>
          <a:p>
            <a:pPr lvl="1">
              <a:buFont typeface="Wingdings" panose="05000000000000000000" pitchFamily="2" charset="2"/>
              <a:buChar char="ü"/>
            </a:pPr>
            <a:r>
              <a:rPr lang="en-US" sz="2000" dirty="0">
                <a:latin typeface="Maiandra GD" panose="020E0502030308020204" pitchFamily="34" charset="0"/>
              </a:rPr>
              <a:t>We also removed number </a:t>
            </a:r>
            <a:r>
              <a:rPr lang="en-US" sz="2000" dirty="0" err="1">
                <a:latin typeface="Maiandra GD" panose="020E0502030308020204" pitchFamily="34" charset="0"/>
              </a:rPr>
              <a:t>vmail</a:t>
            </a:r>
            <a:r>
              <a:rPr lang="en-US" sz="2000" dirty="0">
                <a:latin typeface="Maiandra GD" panose="020E0502030308020204" pitchFamily="34" charset="0"/>
              </a:rPr>
              <a:t> messages because it was skewed and provided limited information.</a:t>
            </a:r>
          </a:p>
          <a:p>
            <a:pPr>
              <a:buFont typeface="Wingdings" panose="05000000000000000000" pitchFamily="2" charset="2"/>
              <a:buChar char="v"/>
            </a:pPr>
            <a:endParaRPr lang="en-US" sz="1700" dirty="0">
              <a:latin typeface="Georgia" panose="02040502050405020303" pitchFamily="18" charset="0"/>
            </a:endParaRPr>
          </a:p>
        </p:txBody>
      </p:sp>
    </p:spTree>
    <p:extLst>
      <p:ext uri="{BB962C8B-B14F-4D97-AF65-F5344CB8AC3E}">
        <p14:creationId xmlns:p14="http://schemas.microsoft.com/office/powerpoint/2010/main" val="15922291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5A50-9C18-052A-63DB-CBB65D421B3A}"/>
              </a:ext>
            </a:extLst>
          </p:cNvPr>
          <p:cNvSpPr>
            <a:spLocks noGrp="1"/>
          </p:cNvSpPr>
          <p:nvPr>
            <p:ph type="title"/>
          </p:nvPr>
        </p:nvSpPr>
        <p:spPr>
          <a:xfrm>
            <a:off x="677334" y="379828"/>
            <a:ext cx="8596668" cy="656492"/>
          </a:xfrm>
        </p:spPr>
        <p:txBody>
          <a:bodyPr/>
          <a:lstStyle/>
          <a:p>
            <a:r>
              <a:rPr lang="en-US" dirty="0"/>
              <a:t>Testing for Multicollinearity</a:t>
            </a:r>
          </a:p>
        </p:txBody>
      </p:sp>
      <p:sp>
        <p:nvSpPr>
          <p:cNvPr id="3" name="Content Placeholder 2">
            <a:extLst>
              <a:ext uri="{FF2B5EF4-FFF2-40B4-BE49-F238E27FC236}">
                <a16:creationId xmlns:a16="http://schemas.microsoft.com/office/drawing/2014/main" id="{2712C1E3-9CCA-E840-78C8-19789640C75F}"/>
              </a:ext>
            </a:extLst>
          </p:cNvPr>
          <p:cNvSpPr>
            <a:spLocks noGrp="1"/>
          </p:cNvSpPr>
          <p:nvPr>
            <p:ph idx="1"/>
          </p:nvPr>
        </p:nvSpPr>
        <p:spPr>
          <a:xfrm>
            <a:off x="677334" y="1036320"/>
            <a:ext cx="10773768" cy="6106160"/>
          </a:xfrm>
        </p:spPr>
        <p:txBody>
          <a:bodyPr>
            <a:noAutofit/>
          </a:bodyPr>
          <a:lstStyle/>
          <a:p>
            <a:pPr>
              <a:buFont typeface="Wingdings" panose="05000000000000000000" pitchFamily="2" charset="2"/>
              <a:buChar char="Ø"/>
            </a:pPr>
            <a:r>
              <a:rPr lang="en-US" sz="1900" b="1" dirty="0">
                <a:solidFill>
                  <a:srgbClr val="0070C0"/>
                </a:solidFill>
                <a:latin typeface="Maiandra GD" panose="020E0502030308020204" pitchFamily="34" charset="0"/>
              </a:rPr>
              <a:t>Purpose: </a:t>
            </a:r>
            <a:r>
              <a:rPr lang="en-US" sz="1900" dirty="0">
                <a:latin typeface="Maiandra GD" panose="020E0502030308020204" pitchFamily="34" charset="0"/>
              </a:rPr>
              <a:t>To ensure that features are not overly correlated, which can cause instability in the model.</a:t>
            </a:r>
          </a:p>
          <a:p>
            <a:pPr lvl="1">
              <a:buFont typeface="Wingdings" panose="05000000000000000000" pitchFamily="2" charset="2"/>
              <a:buChar char="q"/>
            </a:pPr>
            <a:r>
              <a:rPr lang="en-US" sz="1900" dirty="0">
                <a:latin typeface="Maiandra GD" panose="020E0502030308020204" pitchFamily="34" charset="0"/>
              </a:rPr>
              <a:t>We checked for multicollinearity using Variance Inflation Factor (VIF) and found that all features had low VIF values.</a:t>
            </a:r>
          </a:p>
          <a:p>
            <a:pPr lvl="1">
              <a:buFont typeface="Wingdings" panose="05000000000000000000" pitchFamily="2" charset="2"/>
              <a:buChar char="q"/>
            </a:pPr>
            <a:r>
              <a:rPr lang="en-US" sz="1900" dirty="0">
                <a:latin typeface="Maiandra GD" panose="020E0502030308020204" pitchFamily="34" charset="0"/>
              </a:rPr>
              <a:t>This means the features independently provide valuable information without excessive overlap, leading to more reliable model predictions.</a:t>
            </a:r>
          </a:p>
          <a:p>
            <a:pPr>
              <a:buFont typeface="Wingdings" panose="05000000000000000000" pitchFamily="2" charset="2"/>
              <a:buChar char="Ø"/>
            </a:pPr>
            <a:r>
              <a:rPr lang="en-US" sz="1900" dirty="0">
                <a:latin typeface="Maiandra GD" panose="020E0502030308020204" pitchFamily="34" charset="0"/>
              </a:rPr>
              <a:t> 	</a:t>
            </a:r>
            <a:r>
              <a:rPr lang="en-US" sz="1900" b="1" dirty="0">
                <a:solidFill>
                  <a:srgbClr val="0070C0"/>
                </a:solidFill>
                <a:latin typeface="Maiandra GD" panose="020E0502030308020204" pitchFamily="34" charset="0"/>
              </a:rPr>
              <a:t>Handling Class Imbalance:</a:t>
            </a:r>
          </a:p>
          <a:p>
            <a:pPr>
              <a:buFont typeface="Wingdings" panose="05000000000000000000" pitchFamily="2" charset="2"/>
              <a:buChar char="Ø"/>
            </a:pPr>
            <a:r>
              <a:rPr lang="en-US" sz="1900" b="1" dirty="0">
                <a:latin typeface="Maiandra GD" panose="020E0502030308020204" pitchFamily="34" charset="0"/>
              </a:rPr>
              <a:t>Purpose: </a:t>
            </a:r>
            <a:r>
              <a:rPr lang="en-US" sz="1900" dirty="0">
                <a:latin typeface="Maiandra GD" panose="020E0502030308020204" pitchFamily="34" charset="0"/>
              </a:rPr>
              <a:t>To ensure the model fairly represents both churn and non-churn customers, especially since churn cases are fewer.</a:t>
            </a:r>
          </a:p>
          <a:p>
            <a:pPr lvl="1">
              <a:buFont typeface="Wingdings" panose="05000000000000000000" pitchFamily="2" charset="2"/>
              <a:buChar char="v"/>
            </a:pPr>
            <a:r>
              <a:rPr lang="en-US" sz="1900" dirty="0">
                <a:latin typeface="Maiandra GD" panose="020E0502030308020204" pitchFamily="34" charset="0"/>
              </a:rPr>
              <a:t>We used SMOTE, a technique that adds synthetic samples to the minority class (churned customers), balancing the dataset.</a:t>
            </a:r>
          </a:p>
          <a:p>
            <a:pPr lvl="1">
              <a:buFont typeface="Wingdings" panose="05000000000000000000" pitchFamily="2" charset="2"/>
              <a:buChar char="v"/>
            </a:pPr>
            <a:r>
              <a:rPr lang="en-US" sz="1900" dirty="0">
                <a:latin typeface="Maiandra GD" panose="020E0502030308020204" pitchFamily="34" charset="0"/>
              </a:rPr>
              <a:t>This process increased the training data from 3,333 to 4,568 rows, ensuring the model learns equally from churn and non-churn cases, leading to better predictions.</a:t>
            </a:r>
          </a:p>
          <a:p>
            <a:pPr marL="0" marR="0" lvl="0" indent="0">
              <a:spcBef>
                <a:spcPts val="800"/>
              </a:spcBef>
              <a:spcAft>
                <a:spcPts val="400"/>
              </a:spcAft>
              <a:buNone/>
            </a:pPr>
            <a:r>
              <a:rPr lang="en-US" sz="1900" b="1" dirty="0">
                <a:solidFill>
                  <a:srgbClr val="0F4761"/>
                </a:solidFill>
                <a:effectLst/>
                <a:latin typeface="Maiandra GD" panose="020E0502030308020204" pitchFamily="34" charset="0"/>
                <a:ea typeface="Times New Roman" panose="02020603050405020304" pitchFamily="18" charset="0"/>
                <a:cs typeface="Times New Roman" panose="02020603050405020304" pitchFamily="18" charset="0"/>
              </a:rPr>
              <a:t>Next Steps: Moving to Modeling</a:t>
            </a:r>
          </a:p>
          <a:p>
            <a:pPr marL="228600" marR="0"/>
            <a:r>
              <a:rPr lang="en-US" sz="1900" dirty="0">
                <a:effectLst/>
                <a:latin typeface="Maiandra GD" panose="020E0502030308020204" pitchFamily="34" charset="0"/>
                <a:ea typeface="Times New Roman" panose="02020603050405020304" pitchFamily="18" charset="0"/>
              </a:rPr>
              <a:t>After these steps, we moved on to the modeling phase where we used this prepared data to train various machine learning models, aiming to find the best one for accurately predicting customer churn at </a:t>
            </a:r>
            <a:r>
              <a:rPr lang="en-US" sz="1900" dirty="0" err="1">
                <a:effectLst/>
                <a:latin typeface="Maiandra GD" panose="020E0502030308020204" pitchFamily="34" charset="0"/>
                <a:ea typeface="Times New Roman" panose="02020603050405020304" pitchFamily="18" charset="0"/>
              </a:rPr>
              <a:t>SyriaTel</a:t>
            </a:r>
            <a:r>
              <a:rPr lang="en-US" sz="1900" dirty="0">
                <a:effectLst/>
                <a:latin typeface="Maiandra GD" panose="020E0502030308020204" pitchFamily="34" charset="0"/>
                <a:ea typeface="Times New Roman" panose="02020603050405020304" pitchFamily="18" charset="0"/>
              </a:rPr>
              <a:t>.</a:t>
            </a:r>
          </a:p>
          <a:p>
            <a:pPr>
              <a:buFont typeface="Wingdings" panose="05000000000000000000" pitchFamily="2" charset="2"/>
              <a:buChar char="Ø"/>
            </a:pPr>
            <a:endParaRPr lang="en-US" sz="1700" dirty="0">
              <a:latin typeface="Georgia" panose="02040502050405020303" pitchFamily="18" charset="0"/>
            </a:endParaRPr>
          </a:p>
        </p:txBody>
      </p:sp>
    </p:spTree>
    <p:extLst>
      <p:ext uri="{BB962C8B-B14F-4D97-AF65-F5344CB8AC3E}">
        <p14:creationId xmlns:p14="http://schemas.microsoft.com/office/powerpoint/2010/main" val="2676076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60DD-86F3-B727-89B7-D66FCB40632B}"/>
              </a:ext>
            </a:extLst>
          </p:cNvPr>
          <p:cNvSpPr>
            <a:spLocks noGrp="1"/>
          </p:cNvSpPr>
          <p:nvPr>
            <p:ph type="title"/>
          </p:nvPr>
        </p:nvSpPr>
        <p:spPr>
          <a:xfrm>
            <a:off x="677334" y="609600"/>
            <a:ext cx="8596668" cy="726831"/>
          </a:xfrm>
        </p:spPr>
        <p:txBody>
          <a:bodyPr/>
          <a:lstStyle/>
          <a:p>
            <a:r>
              <a:rPr lang="en-US" dirty="0"/>
              <a:t>Modeling</a:t>
            </a:r>
          </a:p>
        </p:txBody>
      </p:sp>
      <p:sp>
        <p:nvSpPr>
          <p:cNvPr id="3" name="Content Placeholder 2">
            <a:extLst>
              <a:ext uri="{FF2B5EF4-FFF2-40B4-BE49-F238E27FC236}">
                <a16:creationId xmlns:a16="http://schemas.microsoft.com/office/drawing/2014/main" id="{E4716D32-F3D4-D688-619C-2B0179A657E1}"/>
              </a:ext>
            </a:extLst>
          </p:cNvPr>
          <p:cNvSpPr>
            <a:spLocks noGrp="1"/>
          </p:cNvSpPr>
          <p:nvPr>
            <p:ph idx="1"/>
          </p:nvPr>
        </p:nvSpPr>
        <p:spPr>
          <a:xfrm>
            <a:off x="677334" y="1505243"/>
            <a:ext cx="5639060" cy="4192172"/>
          </a:xfrm>
        </p:spPr>
        <p:txBody>
          <a:bodyPr>
            <a:normAutofit fontScale="85000" lnSpcReduction="10000"/>
          </a:bodyPr>
          <a:lstStyle/>
          <a:p>
            <a:pPr marL="0" indent="0">
              <a:lnSpc>
                <a:spcPct val="150000"/>
              </a:lnSpc>
              <a:buNone/>
            </a:pPr>
            <a:r>
              <a:rPr lang="en-US" sz="3000" b="1" dirty="0">
                <a:solidFill>
                  <a:srgbClr val="FF0000"/>
                </a:solidFill>
                <a:latin typeface="+mj-lt"/>
              </a:rPr>
              <a:t>Baseline Mode ( Model 1 ) - K-Nearest Neighbors (KNN)</a:t>
            </a:r>
          </a:p>
          <a:p>
            <a:pPr marL="0" indent="0">
              <a:lnSpc>
                <a:spcPct val="150000"/>
              </a:lnSpc>
              <a:buNone/>
            </a:pPr>
            <a:r>
              <a:rPr lang="en-US" sz="2000" b="1" dirty="0">
                <a:latin typeface="Maiandra GD" panose="020E0502030308020204" pitchFamily="34" charset="0"/>
              </a:rPr>
              <a:t>Model Training and Cross-Validation</a:t>
            </a:r>
          </a:p>
          <a:p>
            <a:pPr>
              <a:lnSpc>
                <a:spcPct val="150000"/>
              </a:lnSpc>
              <a:buFont typeface="Wingdings" panose="05000000000000000000" pitchFamily="2" charset="2"/>
              <a:buChar char="q"/>
            </a:pPr>
            <a:r>
              <a:rPr lang="en-US" sz="2000" dirty="0">
                <a:latin typeface="Maiandra GD" panose="020E0502030308020204" pitchFamily="34" charset="0"/>
              </a:rPr>
              <a:t>K-Nearest Neighbors (KNN) model was trained using the SMOTE-processed training data.</a:t>
            </a:r>
          </a:p>
          <a:p>
            <a:pPr>
              <a:lnSpc>
                <a:spcPct val="150000"/>
              </a:lnSpc>
              <a:buFont typeface="Wingdings" panose="05000000000000000000" pitchFamily="2" charset="2"/>
              <a:buChar char="q"/>
            </a:pPr>
            <a:r>
              <a:rPr lang="en-US" sz="2000" dirty="0">
                <a:latin typeface="Maiandra GD" panose="020E0502030308020204" pitchFamily="34" charset="0"/>
              </a:rPr>
              <a:t>The model's performance was assessed using 5-fold cross-validation with metrics including accuracy, F1-score, ROC-AUC score, and precision.</a:t>
            </a:r>
          </a:p>
          <a:p>
            <a:pPr>
              <a:lnSpc>
                <a:spcPct val="150000"/>
              </a:lnSpc>
            </a:pPr>
            <a:endParaRPr lang="en-US" dirty="0">
              <a:latin typeface="Georgia" panose="02040502050405020303" pitchFamily="18" charset="0"/>
            </a:endParaRPr>
          </a:p>
        </p:txBody>
      </p:sp>
      <p:pic>
        <p:nvPicPr>
          <p:cNvPr id="4" name="Picture" descr="No description has been provided for this image">
            <a:extLst>
              <a:ext uri="{FF2B5EF4-FFF2-40B4-BE49-F238E27FC236}">
                <a16:creationId xmlns:a16="http://schemas.microsoft.com/office/drawing/2014/main" id="{8C5B02A5-19AD-746A-B114-7982B49943C0}"/>
              </a:ext>
            </a:extLst>
          </p:cNvPr>
          <p:cNvPicPr/>
          <p:nvPr/>
        </p:nvPicPr>
        <p:blipFill>
          <a:blip r:embed="rId2"/>
          <a:stretch>
            <a:fillRect/>
          </a:stretch>
        </p:blipFill>
        <p:spPr bwMode="auto">
          <a:xfrm>
            <a:off x="6574251" y="1318846"/>
            <a:ext cx="5158203" cy="46748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12506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BED6-EAD7-B36A-7C4D-E55284BBD482}"/>
              </a:ext>
            </a:extLst>
          </p:cNvPr>
          <p:cNvSpPr>
            <a:spLocks noGrp="1"/>
          </p:cNvSpPr>
          <p:nvPr>
            <p:ph type="title"/>
          </p:nvPr>
        </p:nvSpPr>
        <p:spPr>
          <a:xfrm>
            <a:off x="677333" y="609600"/>
            <a:ext cx="9254457" cy="650240"/>
          </a:xfrm>
        </p:spPr>
        <p:txBody>
          <a:bodyPr>
            <a:normAutofit/>
          </a:bodyPr>
          <a:lstStyle/>
          <a:p>
            <a:r>
              <a:rPr lang="en-US" dirty="0"/>
              <a:t>Summary Statistics for K-Nearest Neighbors</a:t>
            </a:r>
          </a:p>
        </p:txBody>
      </p:sp>
      <p:graphicFrame>
        <p:nvGraphicFramePr>
          <p:cNvPr id="4" name="Content Placeholder 3">
            <a:extLst>
              <a:ext uri="{FF2B5EF4-FFF2-40B4-BE49-F238E27FC236}">
                <a16:creationId xmlns:a16="http://schemas.microsoft.com/office/drawing/2014/main" id="{F6171740-6D1A-A030-DBF5-22C91528407A}"/>
              </a:ext>
            </a:extLst>
          </p:cNvPr>
          <p:cNvGraphicFramePr>
            <a:graphicFrameLocks noGrp="1"/>
          </p:cNvGraphicFramePr>
          <p:nvPr>
            <p:ph idx="1"/>
            <p:extLst>
              <p:ext uri="{D42A27DB-BD31-4B8C-83A1-F6EECF244321}">
                <p14:modId xmlns:p14="http://schemas.microsoft.com/office/powerpoint/2010/main" val="2087751125"/>
              </p:ext>
            </p:extLst>
          </p:nvPr>
        </p:nvGraphicFramePr>
        <p:xfrm>
          <a:off x="154745" y="1351280"/>
          <a:ext cx="11648043" cy="1473200"/>
        </p:xfrm>
        <a:graphic>
          <a:graphicData uri="http://schemas.openxmlformats.org/drawingml/2006/table">
            <a:tbl>
              <a:tblPr firstRow="1" bandRow="1" bandCol="1">
                <a:tableStyleId>{5C22544A-7EE6-4342-B048-85BDC9FD1C3A}</a:tableStyleId>
              </a:tblPr>
              <a:tblGrid>
                <a:gridCol w="379827">
                  <a:extLst>
                    <a:ext uri="{9D8B030D-6E8A-4147-A177-3AD203B41FA5}">
                      <a16:colId xmlns:a16="http://schemas.microsoft.com/office/drawing/2014/main" val="2500437312"/>
                    </a:ext>
                  </a:extLst>
                </a:gridCol>
                <a:gridCol w="1350499">
                  <a:extLst>
                    <a:ext uri="{9D8B030D-6E8A-4147-A177-3AD203B41FA5}">
                      <a16:colId xmlns:a16="http://schemas.microsoft.com/office/drawing/2014/main" val="1844257378"/>
                    </a:ext>
                  </a:extLst>
                </a:gridCol>
                <a:gridCol w="1446413">
                  <a:extLst>
                    <a:ext uri="{9D8B030D-6E8A-4147-A177-3AD203B41FA5}">
                      <a16:colId xmlns:a16="http://schemas.microsoft.com/office/drawing/2014/main" val="2473860624"/>
                    </a:ext>
                  </a:extLst>
                </a:gridCol>
                <a:gridCol w="1058913">
                  <a:extLst>
                    <a:ext uri="{9D8B030D-6E8A-4147-A177-3AD203B41FA5}">
                      <a16:colId xmlns:a16="http://schemas.microsoft.com/office/drawing/2014/main" val="1681519561"/>
                    </a:ext>
                  </a:extLst>
                </a:gridCol>
                <a:gridCol w="1058913">
                  <a:extLst>
                    <a:ext uri="{9D8B030D-6E8A-4147-A177-3AD203B41FA5}">
                      <a16:colId xmlns:a16="http://schemas.microsoft.com/office/drawing/2014/main" val="2420706873"/>
                    </a:ext>
                  </a:extLst>
                </a:gridCol>
                <a:gridCol w="1058913">
                  <a:extLst>
                    <a:ext uri="{9D8B030D-6E8A-4147-A177-3AD203B41FA5}">
                      <a16:colId xmlns:a16="http://schemas.microsoft.com/office/drawing/2014/main" val="932674353"/>
                    </a:ext>
                  </a:extLst>
                </a:gridCol>
                <a:gridCol w="1058913">
                  <a:extLst>
                    <a:ext uri="{9D8B030D-6E8A-4147-A177-3AD203B41FA5}">
                      <a16:colId xmlns:a16="http://schemas.microsoft.com/office/drawing/2014/main" val="4218508962"/>
                    </a:ext>
                  </a:extLst>
                </a:gridCol>
                <a:gridCol w="1058913">
                  <a:extLst>
                    <a:ext uri="{9D8B030D-6E8A-4147-A177-3AD203B41FA5}">
                      <a16:colId xmlns:a16="http://schemas.microsoft.com/office/drawing/2014/main" val="651240432"/>
                    </a:ext>
                  </a:extLst>
                </a:gridCol>
                <a:gridCol w="1058913">
                  <a:extLst>
                    <a:ext uri="{9D8B030D-6E8A-4147-A177-3AD203B41FA5}">
                      <a16:colId xmlns:a16="http://schemas.microsoft.com/office/drawing/2014/main" val="1348005903"/>
                    </a:ext>
                  </a:extLst>
                </a:gridCol>
                <a:gridCol w="1175296">
                  <a:extLst>
                    <a:ext uri="{9D8B030D-6E8A-4147-A177-3AD203B41FA5}">
                      <a16:colId xmlns:a16="http://schemas.microsoft.com/office/drawing/2014/main" val="419599580"/>
                    </a:ext>
                  </a:extLst>
                </a:gridCol>
                <a:gridCol w="942530">
                  <a:extLst>
                    <a:ext uri="{9D8B030D-6E8A-4147-A177-3AD203B41FA5}">
                      <a16:colId xmlns:a16="http://schemas.microsoft.com/office/drawing/2014/main" val="3873170740"/>
                    </a:ext>
                  </a:extLst>
                </a:gridCol>
              </a:tblGrid>
              <a:tr h="736600">
                <a:tc>
                  <a:txBody>
                    <a:bodyPr/>
                    <a:lstStyle/>
                    <a:p>
                      <a:pPr marL="0" marR="0">
                        <a:spcBef>
                          <a:spcPts val="180"/>
                        </a:spcBef>
                        <a:spcAft>
                          <a:spcPts val="180"/>
                        </a:spcAft>
                      </a:pPr>
                      <a:r>
                        <a:rPr lang="en-US" sz="1400">
                          <a:effectLst/>
                          <a:latin typeface="Georgia" panose="02040502050405020303" pitchFamily="18" charset="0"/>
                        </a:rPr>
                        <a:t> </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Model</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Mean Accuracy</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Mean F1-Score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Mean ROC-AUC 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dirty="0">
                          <a:effectLst/>
                          <a:latin typeface="Georgia" panose="02040502050405020303" pitchFamily="18" charset="0"/>
                        </a:rPr>
                        <a:t>Mean Precision</a:t>
                      </a:r>
                      <a:endParaRPr lang="en-US" sz="1400" dirty="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Accuracy</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F1-Score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ROC-AUC 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Precision</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Recall</a:t>
                      </a:r>
                      <a:endParaRPr lang="en-US" sz="1400">
                        <a:effectLst/>
                        <a:latin typeface="Georgia" panose="02040502050405020303" pitchFamily="18" charset="0"/>
                        <a:ea typeface="Times New Roman" panose="02020603050405020304" pitchFamily="18" charset="0"/>
                      </a:endParaRPr>
                    </a:p>
                  </a:txBody>
                  <a:tcPr marL="64828" marR="64828" marT="0" marB="0" anchor="b"/>
                </a:tc>
                <a:extLst>
                  <a:ext uri="{0D108BD9-81ED-4DB2-BD59-A6C34878D82A}">
                    <a16:rowId xmlns:a16="http://schemas.microsoft.com/office/drawing/2014/main" val="575927378"/>
                  </a:ext>
                </a:extLst>
              </a:tr>
              <a:tr h="736600">
                <a:tc>
                  <a:txBody>
                    <a:bodyPr/>
                    <a:lstStyle/>
                    <a:p>
                      <a:pPr marL="0" marR="0">
                        <a:spcBef>
                          <a:spcPts val="180"/>
                        </a:spcBef>
                        <a:spcAft>
                          <a:spcPts val="180"/>
                        </a:spcAft>
                      </a:pPr>
                      <a:r>
                        <a:rPr lang="en-US" sz="1400">
                          <a:effectLst/>
                          <a:latin typeface="Georgia" panose="02040502050405020303" pitchFamily="18" charset="0"/>
                        </a:rPr>
                        <a:t>0</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K-Nearest Neighbors</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0.84</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0.86</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0.94</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0.77</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0.72</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0.35</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0.63</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0.27</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dirty="0">
                          <a:effectLst/>
                          <a:latin typeface="Georgia" panose="02040502050405020303" pitchFamily="18" charset="0"/>
                        </a:rPr>
                        <a:t>0.51</a:t>
                      </a:r>
                      <a:endParaRPr lang="en-US" sz="1400" dirty="0">
                        <a:effectLst/>
                        <a:latin typeface="Georgia" panose="02040502050405020303" pitchFamily="18" charset="0"/>
                        <a:ea typeface="Times New Roman" panose="02020603050405020304" pitchFamily="18" charset="0"/>
                      </a:endParaRPr>
                    </a:p>
                  </a:txBody>
                  <a:tcPr marL="64828" marR="64828" marT="0" marB="0"/>
                </a:tc>
                <a:extLst>
                  <a:ext uri="{0D108BD9-81ED-4DB2-BD59-A6C34878D82A}">
                    <a16:rowId xmlns:a16="http://schemas.microsoft.com/office/drawing/2014/main" val="817810818"/>
                  </a:ext>
                </a:extLst>
              </a:tr>
            </a:tbl>
          </a:graphicData>
        </a:graphic>
      </p:graphicFrame>
      <p:sp>
        <p:nvSpPr>
          <p:cNvPr id="6" name="TextBox 5">
            <a:extLst>
              <a:ext uri="{FF2B5EF4-FFF2-40B4-BE49-F238E27FC236}">
                <a16:creationId xmlns:a16="http://schemas.microsoft.com/office/drawing/2014/main" id="{1AB1A9C4-2762-70AC-7A7E-8FDFC10B318A}"/>
              </a:ext>
            </a:extLst>
          </p:cNvPr>
          <p:cNvSpPr txBox="1"/>
          <p:nvPr/>
        </p:nvSpPr>
        <p:spPr>
          <a:xfrm>
            <a:off x="454858" y="3763109"/>
            <a:ext cx="11347930" cy="31102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a:lnSpc>
                <a:spcPct val="150000"/>
              </a:lnSpc>
              <a:spcBef>
                <a:spcPts val="900"/>
              </a:spcBef>
              <a:spcAft>
                <a:spcPts val="900"/>
              </a:spcAft>
            </a:pPr>
            <a:r>
              <a:rPr lang="en-US" sz="1900" dirty="0">
                <a:effectLst/>
                <a:latin typeface="Maiandra GD" panose="020E0502030308020204" pitchFamily="34" charset="0"/>
                <a:ea typeface="Times New Roman" panose="02020603050405020304" pitchFamily="18" charset="0"/>
                <a:cs typeface="Segoe UI" panose="020B0502040204020203" pitchFamily="34" charset="0"/>
              </a:rPr>
              <a:t>The K-Nearest Neighbors (K-NN) model performs well during cross-validation with high mean accuracy (0.84), F1-Score (0.86), and ROC-AUC score (0.94), indicating strong classification ability on the training data. However, its performance drops significantly on the test set, with test accuracy falling to 0.72, F1-Score to 0.35, and ROC-AUC to 0.63, suggesting poor generalization and possible overfitting. The decrease in test precision (0.27) and recall (0.51) further highlights the model's struggle with unseen data. To address this, we will consider tuning hyperparameters, using more robust validation methods but we will first explore alternative models that may offer better generalization</a:t>
            </a:r>
            <a:endParaRPr lang="en-US" sz="1900" dirty="0">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7083407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856F-FCEA-05D7-B48F-3D39E13395CE}"/>
              </a:ext>
            </a:extLst>
          </p:cNvPr>
          <p:cNvSpPr>
            <a:spLocks noGrp="1"/>
          </p:cNvSpPr>
          <p:nvPr>
            <p:ph type="title"/>
          </p:nvPr>
        </p:nvSpPr>
        <p:spPr>
          <a:xfrm>
            <a:off x="677334" y="609600"/>
            <a:ext cx="8596668" cy="895643"/>
          </a:xfrm>
        </p:spPr>
        <p:txBody>
          <a:bodyPr>
            <a:normAutofit/>
          </a:bodyPr>
          <a:lstStyle/>
          <a:p>
            <a:r>
              <a:rPr lang="en-US" sz="2800" dirty="0">
                <a:solidFill>
                  <a:srgbClr val="FF0000"/>
                </a:solidFill>
              </a:rPr>
              <a:t>Model 2- Logistic Regression </a:t>
            </a:r>
          </a:p>
        </p:txBody>
      </p:sp>
      <p:sp>
        <p:nvSpPr>
          <p:cNvPr id="3" name="Content Placeholder 2">
            <a:extLst>
              <a:ext uri="{FF2B5EF4-FFF2-40B4-BE49-F238E27FC236}">
                <a16:creationId xmlns:a16="http://schemas.microsoft.com/office/drawing/2014/main" id="{55FF1450-5101-574F-5FD4-3AB391618EEA}"/>
              </a:ext>
            </a:extLst>
          </p:cNvPr>
          <p:cNvSpPr>
            <a:spLocks noGrp="1"/>
          </p:cNvSpPr>
          <p:nvPr>
            <p:ph idx="1"/>
          </p:nvPr>
        </p:nvSpPr>
        <p:spPr>
          <a:xfrm>
            <a:off x="125302" y="1371600"/>
            <a:ext cx="7789337" cy="5486401"/>
          </a:xfrm>
        </p:spPr>
        <p:txBody>
          <a:bodyPr>
            <a:noAutofit/>
          </a:bodyPr>
          <a:lstStyle/>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A Logistic Regression model was initialized with a random state of 42 to ensure reproducibility.</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We defined scoring metrics for evaluation, including accuracy, F1-score, ROC-AUC score, and precision.</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5-fold cross-validation was performed on the SMOTE-processed training data to assess the model’s performance. This method helps in evaluating how the model generalizes to unseen data.</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The Logistic Regression model was trained on the entire SMOTE-processed training dataset, allowing it to learn from all available training data.</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The trained model was used to make predictions on the scaled test data.</a:t>
            </a:r>
            <a:endParaRPr lang="en-US" sz="2000" dirty="0">
              <a:latin typeface="Maiandra GD" panose="020E0502030308020204" pitchFamily="34" charset="0"/>
            </a:endParaRPr>
          </a:p>
        </p:txBody>
      </p:sp>
      <p:pic>
        <p:nvPicPr>
          <p:cNvPr id="4" name="Picture" descr="No description has been provided for this image">
            <a:extLst>
              <a:ext uri="{FF2B5EF4-FFF2-40B4-BE49-F238E27FC236}">
                <a16:creationId xmlns:a16="http://schemas.microsoft.com/office/drawing/2014/main" id="{6A3ECC4A-27F1-ED51-0118-A0E2BC22F3BC}"/>
              </a:ext>
            </a:extLst>
          </p:cNvPr>
          <p:cNvPicPr/>
          <p:nvPr/>
        </p:nvPicPr>
        <p:blipFill>
          <a:blip r:embed="rId2"/>
          <a:stretch>
            <a:fillRect/>
          </a:stretch>
        </p:blipFill>
        <p:spPr bwMode="auto">
          <a:xfrm>
            <a:off x="8384345" y="1505244"/>
            <a:ext cx="3645095" cy="38826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27421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F716-3CF6-4D60-2A43-6C915AF1A41F}"/>
              </a:ext>
            </a:extLst>
          </p:cNvPr>
          <p:cNvSpPr>
            <a:spLocks noGrp="1"/>
          </p:cNvSpPr>
          <p:nvPr>
            <p:ph type="title"/>
          </p:nvPr>
        </p:nvSpPr>
        <p:spPr>
          <a:xfrm>
            <a:off x="677333" y="609600"/>
            <a:ext cx="9789029" cy="1320800"/>
          </a:xfrm>
        </p:spPr>
        <p:txBody>
          <a:bodyPr/>
          <a:lstStyle/>
          <a:p>
            <a:r>
              <a:rPr lang="en-US" dirty="0"/>
              <a:t>Summary Statistics for Logistic Regression</a:t>
            </a:r>
          </a:p>
        </p:txBody>
      </p:sp>
      <p:graphicFrame>
        <p:nvGraphicFramePr>
          <p:cNvPr id="4" name="Content Placeholder 3">
            <a:extLst>
              <a:ext uri="{FF2B5EF4-FFF2-40B4-BE49-F238E27FC236}">
                <a16:creationId xmlns:a16="http://schemas.microsoft.com/office/drawing/2014/main" id="{8033D0D6-E35B-F5BD-A18F-CD788A8A8842}"/>
              </a:ext>
            </a:extLst>
          </p:cNvPr>
          <p:cNvGraphicFramePr>
            <a:graphicFrameLocks noGrp="1"/>
          </p:cNvGraphicFramePr>
          <p:nvPr>
            <p:ph idx="1"/>
            <p:extLst>
              <p:ext uri="{D42A27DB-BD31-4B8C-83A1-F6EECF244321}">
                <p14:modId xmlns:p14="http://schemas.microsoft.com/office/powerpoint/2010/main" val="83899991"/>
              </p:ext>
            </p:extLst>
          </p:nvPr>
        </p:nvGraphicFramePr>
        <p:xfrm>
          <a:off x="491329" y="1504852"/>
          <a:ext cx="11209341" cy="1195180"/>
        </p:xfrm>
        <a:graphic>
          <a:graphicData uri="http://schemas.openxmlformats.org/drawingml/2006/table">
            <a:tbl>
              <a:tblPr firstRow="1" bandRow="1" bandCol="1">
                <a:tableStyleId>{5C22544A-7EE6-4342-B048-85BDC9FD1C3A}</a:tableStyleId>
              </a:tblPr>
              <a:tblGrid>
                <a:gridCol w="423071">
                  <a:extLst>
                    <a:ext uri="{9D8B030D-6E8A-4147-A177-3AD203B41FA5}">
                      <a16:colId xmlns:a16="http://schemas.microsoft.com/office/drawing/2014/main" val="3948860212"/>
                    </a:ext>
                  </a:extLst>
                </a:gridCol>
                <a:gridCol w="1026942">
                  <a:extLst>
                    <a:ext uri="{9D8B030D-6E8A-4147-A177-3AD203B41FA5}">
                      <a16:colId xmlns:a16="http://schemas.microsoft.com/office/drawing/2014/main" val="2189295186"/>
                    </a:ext>
                  </a:extLst>
                </a:gridCol>
                <a:gridCol w="984738">
                  <a:extLst>
                    <a:ext uri="{9D8B030D-6E8A-4147-A177-3AD203B41FA5}">
                      <a16:colId xmlns:a16="http://schemas.microsoft.com/office/drawing/2014/main" val="1005872817"/>
                    </a:ext>
                  </a:extLst>
                </a:gridCol>
                <a:gridCol w="1195754">
                  <a:extLst>
                    <a:ext uri="{9D8B030D-6E8A-4147-A177-3AD203B41FA5}">
                      <a16:colId xmlns:a16="http://schemas.microsoft.com/office/drawing/2014/main" val="3745076859"/>
                    </a:ext>
                  </a:extLst>
                </a:gridCol>
                <a:gridCol w="1097280">
                  <a:extLst>
                    <a:ext uri="{9D8B030D-6E8A-4147-A177-3AD203B41FA5}">
                      <a16:colId xmlns:a16="http://schemas.microsoft.com/office/drawing/2014/main" val="3390563536"/>
                    </a:ext>
                  </a:extLst>
                </a:gridCol>
                <a:gridCol w="829994">
                  <a:extLst>
                    <a:ext uri="{9D8B030D-6E8A-4147-A177-3AD203B41FA5}">
                      <a16:colId xmlns:a16="http://schemas.microsoft.com/office/drawing/2014/main" val="607135554"/>
                    </a:ext>
                  </a:extLst>
                </a:gridCol>
                <a:gridCol w="1364566">
                  <a:extLst>
                    <a:ext uri="{9D8B030D-6E8A-4147-A177-3AD203B41FA5}">
                      <a16:colId xmlns:a16="http://schemas.microsoft.com/office/drawing/2014/main" val="1580138622"/>
                    </a:ext>
                  </a:extLst>
                </a:gridCol>
                <a:gridCol w="1229903">
                  <a:extLst>
                    <a:ext uri="{9D8B030D-6E8A-4147-A177-3AD203B41FA5}">
                      <a16:colId xmlns:a16="http://schemas.microsoft.com/office/drawing/2014/main" val="3051167378"/>
                    </a:ext>
                  </a:extLst>
                </a:gridCol>
                <a:gridCol w="1246011">
                  <a:extLst>
                    <a:ext uri="{9D8B030D-6E8A-4147-A177-3AD203B41FA5}">
                      <a16:colId xmlns:a16="http://schemas.microsoft.com/office/drawing/2014/main" val="1681242015"/>
                    </a:ext>
                  </a:extLst>
                </a:gridCol>
                <a:gridCol w="942535">
                  <a:extLst>
                    <a:ext uri="{9D8B030D-6E8A-4147-A177-3AD203B41FA5}">
                      <a16:colId xmlns:a16="http://schemas.microsoft.com/office/drawing/2014/main" val="2926939569"/>
                    </a:ext>
                  </a:extLst>
                </a:gridCol>
                <a:gridCol w="868547">
                  <a:extLst>
                    <a:ext uri="{9D8B030D-6E8A-4147-A177-3AD203B41FA5}">
                      <a16:colId xmlns:a16="http://schemas.microsoft.com/office/drawing/2014/main" val="2139338150"/>
                    </a:ext>
                  </a:extLst>
                </a:gridCol>
              </a:tblGrid>
              <a:tr h="682960">
                <a:tc>
                  <a:txBody>
                    <a:bodyPr/>
                    <a:lstStyle/>
                    <a:p>
                      <a:pPr marL="0" marR="0">
                        <a:spcBef>
                          <a:spcPts val="180"/>
                        </a:spcBef>
                        <a:spcAft>
                          <a:spcPts val="18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Model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Mean Accuracy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Mean F1-Score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Mean ROC-AUC Score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Mean 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Accuracy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F1-Score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Test ROC-AUC Score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Recall</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08771100"/>
                  </a:ext>
                </a:extLst>
              </a:tr>
              <a:tr h="512220">
                <a:tc>
                  <a:txBody>
                    <a:bodyPr/>
                    <a:lstStyle/>
                    <a:p>
                      <a:pPr marL="0" marR="0">
                        <a:spcBef>
                          <a:spcPts val="180"/>
                        </a:spcBef>
                        <a:spcAft>
                          <a:spcPts val="18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Logistic Regression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0.85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0.49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0.37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0.72</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3114959"/>
                  </a:ext>
                </a:extLst>
              </a:tr>
            </a:tbl>
          </a:graphicData>
        </a:graphic>
      </p:graphicFrame>
      <p:sp>
        <p:nvSpPr>
          <p:cNvPr id="6" name="TextBox 5">
            <a:extLst>
              <a:ext uri="{FF2B5EF4-FFF2-40B4-BE49-F238E27FC236}">
                <a16:creationId xmlns:a16="http://schemas.microsoft.com/office/drawing/2014/main" id="{0ED3D87C-39B9-FF1F-28F6-C111BE8219A5}"/>
              </a:ext>
            </a:extLst>
          </p:cNvPr>
          <p:cNvSpPr txBox="1"/>
          <p:nvPr/>
        </p:nvSpPr>
        <p:spPr>
          <a:xfrm>
            <a:off x="491329" y="3034140"/>
            <a:ext cx="11209341" cy="35966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a:lnSpc>
                <a:spcPct val="150000"/>
              </a:lnSpc>
              <a:spcBef>
                <a:spcPts val="900"/>
              </a:spcBef>
              <a:spcAft>
                <a:spcPts val="900"/>
              </a:spcAft>
            </a:pPr>
            <a:r>
              <a:rPr lang="en-US" sz="1800" dirty="0">
                <a:effectLst/>
                <a:latin typeface="Maiandra GD" panose="020E0502030308020204" pitchFamily="34" charset="0"/>
                <a:ea typeface="Times New Roman" panose="02020603050405020304" pitchFamily="18" charset="0"/>
                <a:cs typeface="Segoe UI" panose="020B0502040204020203" pitchFamily="34" charset="0"/>
              </a:rPr>
              <a:t>The Logistic Regression model, when compared to the baseline K-Nearest Neighbors (K-NN) model, shows slightly lower performance during cross-validation with a mean accuracy of 0.79 and an ROC-AUC score of 0.85. </a:t>
            </a:r>
          </a:p>
          <a:p>
            <a:pPr marL="0" marR="0">
              <a:lnSpc>
                <a:spcPct val="150000"/>
              </a:lnSpc>
              <a:spcBef>
                <a:spcPts val="900"/>
              </a:spcBef>
              <a:spcAft>
                <a:spcPts val="900"/>
              </a:spcAft>
            </a:pPr>
            <a:r>
              <a:rPr lang="en-US" sz="1800" dirty="0">
                <a:effectLst/>
                <a:latin typeface="Maiandra GD" panose="020E0502030308020204" pitchFamily="34" charset="0"/>
                <a:ea typeface="Times New Roman" panose="02020603050405020304" pitchFamily="18" charset="0"/>
                <a:cs typeface="Segoe UI" panose="020B0502040204020203" pitchFamily="34" charset="0"/>
              </a:rPr>
              <a:t>However, it generalizes better on the test set, achieving a higher test accuracy (0.77) and F1-Score (0.49) compared to K-NN's 0.72 and 0.35, respectively. Despite this, the test precision (0.37) and recall (0.72) are modest, indicating that while Logistic Regression is more consistent across training and test data, it still struggles with precision. This model's better generalization makes it a more reliable choice than the K-NN baseline, though further optimization may still be </a:t>
            </a:r>
            <a:r>
              <a:rPr lang="en-US" sz="1800" dirty="0" err="1">
                <a:effectLst/>
                <a:latin typeface="Maiandra GD" panose="020E0502030308020204" pitchFamily="34" charset="0"/>
                <a:ea typeface="Times New Roman" panose="02020603050405020304" pitchFamily="18" charset="0"/>
                <a:cs typeface="Segoe UI" panose="020B0502040204020203" pitchFamily="34" charset="0"/>
              </a:rPr>
              <a:t>needed.We</a:t>
            </a:r>
            <a:r>
              <a:rPr lang="en-US" sz="1800" dirty="0">
                <a:effectLst/>
                <a:latin typeface="Maiandra GD" panose="020E0502030308020204" pitchFamily="34" charset="0"/>
                <a:ea typeface="Times New Roman" panose="02020603050405020304" pitchFamily="18" charset="0"/>
                <a:cs typeface="Segoe UI" panose="020B0502040204020203" pitchFamily="34" charset="0"/>
              </a:rPr>
              <a:t> will proceed to </a:t>
            </a:r>
            <a:r>
              <a:rPr lang="en-US" sz="1800" dirty="0" err="1">
                <a:effectLst/>
                <a:latin typeface="Maiandra GD" panose="020E0502030308020204" pitchFamily="34" charset="0"/>
                <a:ea typeface="Times New Roman" panose="02020603050405020304" pitchFamily="18" charset="0"/>
                <a:cs typeface="Segoe UI" panose="020B0502040204020203" pitchFamily="34" charset="0"/>
              </a:rPr>
              <a:t>analyse</a:t>
            </a:r>
            <a:r>
              <a:rPr lang="en-US" sz="1800" dirty="0">
                <a:effectLst/>
                <a:latin typeface="Maiandra GD" panose="020E0502030308020204" pitchFamily="34" charset="0"/>
                <a:ea typeface="Times New Roman" panose="02020603050405020304" pitchFamily="18" charset="0"/>
                <a:cs typeface="Segoe UI" panose="020B0502040204020203" pitchFamily="34" charset="0"/>
              </a:rPr>
              <a:t> alternative models</a:t>
            </a:r>
            <a:endParaRPr lang="en-US" sz="1800" dirty="0">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33507276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aiandra GD" panose="020E0502030308020204" pitchFamily="34" charset="0"/>
              </a:rPr>
              <a:t>Objective:</a:t>
            </a:r>
          </a:p>
        </p:txBody>
      </p:sp>
      <p:sp>
        <p:nvSpPr>
          <p:cNvPr id="3" name="Content Placeholder 2"/>
          <p:cNvSpPr>
            <a:spLocks noGrp="1"/>
          </p:cNvSpPr>
          <p:nvPr>
            <p:ph idx="1"/>
          </p:nvPr>
        </p:nvSpPr>
        <p:spPr>
          <a:xfrm>
            <a:off x="677334" y="1402081"/>
            <a:ext cx="8596668" cy="4639282"/>
          </a:xfrm>
        </p:spPr>
        <p:txBody>
          <a:bodyPr/>
          <a:lstStyle/>
          <a:p>
            <a:pPr marL="0" indent="0">
              <a:buNone/>
            </a:pPr>
            <a:endParaRPr lang="en-US" dirty="0"/>
          </a:p>
          <a:p>
            <a:pPr lvl="0" algn="just"/>
            <a:r>
              <a:rPr lang="en-US" sz="2000" dirty="0">
                <a:latin typeface="Maiandra GD" panose="020E0502030308020204" pitchFamily="34" charset="0"/>
              </a:rPr>
              <a:t>To develop a predictive model using the </a:t>
            </a:r>
            <a:r>
              <a:rPr lang="en-US" sz="2000" dirty="0" err="1">
                <a:latin typeface="Maiandra GD" panose="020E0502030308020204" pitchFamily="34" charset="0"/>
              </a:rPr>
              <a:t>SyriaTel</a:t>
            </a:r>
            <a:r>
              <a:rPr lang="en-US" sz="2000" dirty="0">
                <a:latin typeface="Maiandra GD" panose="020E0502030308020204" pitchFamily="34" charset="0"/>
              </a:rPr>
              <a:t> Customer Churn dataset to identify customers at risk of churning.</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The model will analyze key factors influencing churn, such as demographics, usage patterns, and service interactions.</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By understanding these factors, </a:t>
            </a:r>
            <a:r>
              <a:rPr lang="en-US" sz="2000" dirty="0" err="1">
                <a:latin typeface="Maiandra GD" panose="020E0502030308020204" pitchFamily="34" charset="0"/>
              </a:rPr>
              <a:t>SyriaTel</a:t>
            </a:r>
            <a:r>
              <a:rPr lang="en-US" sz="2000" dirty="0">
                <a:latin typeface="Maiandra GD" panose="020E0502030308020204" pitchFamily="34" charset="0"/>
              </a:rPr>
              <a:t> aims to:</a:t>
            </a:r>
          </a:p>
          <a:p>
            <a:pPr lvl="1" algn="just">
              <a:buFont typeface="Wingdings" panose="05000000000000000000" pitchFamily="2" charset="2"/>
              <a:buChar char="§"/>
            </a:pPr>
            <a:r>
              <a:rPr lang="en-US" sz="2000" dirty="0">
                <a:latin typeface="Maiandra GD" panose="020E0502030308020204" pitchFamily="34" charset="0"/>
              </a:rPr>
              <a:t>Implement targeted retention strategies.</a:t>
            </a:r>
          </a:p>
          <a:p>
            <a:pPr lvl="1" algn="just">
              <a:buFont typeface="Wingdings" panose="05000000000000000000" pitchFamily="2" charset="2"/>
              <a:buChar char="§"/>
            </a:pPr>
            <a:r>
              <a:rPr lang="en-US" sz="2000" dirty="0">
                <a:latin typeface="Maiandra GD" panose="020E0502030308020204" pitchFamily="34" charset="0"/>
              </a:rPr>
              <a:t>Reduce churn rates and improve customer loyalty.</a:t>
            </a:r>
          </a:p>
          <a:p>
            <a:pPr lvl="1" algn="just">
              <a:buFont typeface="Wingdings" panose="05000000000000000000" pitchFamily="2" charset="2"/>
              <a:buChar char="§"/>
            </a:pPr>
            <a:r>
              <a:rPr lang="en-US" sz="2000" dirty="0">
                <a:latin typeface="Maiandra GD" panose="020E0502030308020204" pitchFamily="34" charset="0"/>
              </a:rPr>
              <a:t>Enhance overall profitability.</a:t>
            </a:r>
          </a:p>
          <a:p>
            <a:endParaRPr lang="en-US" dirty="0"/>
          </a:p>
        </p:txBody>
      </p:sp>
    </p:spTree>
    <p:extLst>
      <p:ext uri="{BB962C8B-B14F-4D97-AF65-F5344CB8AC3E}">
        <p14:creationId xmlns:p14="http://schemas.microsoft.com/office/powerpoint/2010/main" val="3808092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23C0-F240-5F86-FBF5-E504C40CEE09}"/>
              </a:ext>
            </a:extLst>
          </p:cNvPr>
          <p:cNvSpPr>
            <a:spLocks noGrp="1"/>
          </p:cNvSpPr>
          <p:nvPr>
            <p:ph type="title"/>
          </p:nvPr>
        </p:nvSpPr>
        <p:spPr>
          <a:xfrm>
            <a:off x="677334" y="342314"/>
            <a:ext cx="10196992" cy="389206"/>
          </a:xfrm>
        </p:spPr>
        <p:txBody>
          <a:bodyPr>
            <a:normAutofit fontScale="90000"/>
          </a:bodyPr>
          <a:lstStyle/>
          <a:p>
            <a:r>
              <a:rPr lang="en-US" sz="2800" dirty="0">
                <a:solidFill>
                  <a:srgbClr val="FF0000"/>
                </a:solidFill>
              </a:rPr>
              <a:t>Model 3 - Decision Tree </a:t>
            </a:r>
          </a:p>
        </p:txBody>
      </p:sp>
      <p:sp>
        <p:nvSpPr>
          <p:cNvPr id="3" name="Content Placeholder 2">
            <a:extLst>
              <a:ext uri="{FF2B5EF4-FFF2-40B4-BE49-F238E27FC236}">
                <a16:creationId xmlns:a16="http://schemas.microsoft.com/office/drawing/2014/main" id="{7C651A7D-5C82-01FA-0AC3-27EBE6FD18AD}"/>
              </a:ext>
            </a:extLst>
          </p:cNvPr>
          <p:cNvSpPr>
            <a:spLocks noGrp="1"/>
          </p:cNvSpPr>
          <p:nvPr>
            <p:ph idx="1"/>
          </p:nvPr>
        </p:nvSpPr>
        <p:spPr>
          <a:xfrm>
            <a:off x="677334" y="731521"/>
            <a:ext cx="6483121" cy="6126480"/>
          </a:xfrm>
        </p:spPr>
        <p:txBody>
          <a:bodyPr>
            <a:noAutofit/>
          </a:bodyPr>
          <a:lstStyle/>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A Decision Tree classifier was trained using the SMOTE-processed training data.</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We performed 5-fold cross-validation to evaluate the model's performance across different metrics: accuracy, F1-score, ROC-AUC, and precision.</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The model showed strong cross-validation results with a mean accuracy of 90.46%, mean F1-score of 90.39%, and mean ROC-AUC score of 90.46%.</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The model was then trained on the entire SMOTE-processed training data and tested on the scaled test set.</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The confusion matrix showed 522 true negatives, 44 false positives, 26 false negatives, and 75 true positives.</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Performance metrics on the test set included an accuracy of 90%, F1-score of 0.68 for the positive class, and a ROC-AUC score of 83.24%.</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Precision for predicting churn was 63%, and recall (sensitivity) was 74%, indicating the model’s ability to correctly identify churn cases.</a:t>
            </a:r>
          </a:p>
        </p:txBody>
      </p:sp>
      <p:pic>
        <p:nvPicPr>
          <p:cNvPr id="4" name="Picture" descr="No description has been provided for this image">
            <a:extLst>
              <a:ext uri="{FF2B5EF4-FFF2-40B4-BE49-F238E27FC236}">
                <a16:creationId xmlns:a16="http://schemas.microsoft.com/office/drawing/2014/main" id="{1FBA8A54-612C-7B6D-0F35-94B95994BE67}"/>
              </a:ext>
            </a:extLst>
          </p:cNvPr>
          <p:cNvPicPr/>
          <p:nvPr/>
        </p:nvPicPr>
        <p:blipFill>
          <a:blip r:embed="rId2"/>
          <a:stretch>
            <a:fillRect/>
          </a:stretch>
        </p:blipFill>
        <p:spPr bwMode="auto">
          <a:xfrm>
            <a:off x="7160455" y="731520"/>
            <a:ext cx="4876800" cy="43857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85109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573B-7F0C-B13D-54B6-8C2E87B68D4B}"/>
              </a:ext>
            </a:extLst>
          </p:cNvPr>
          <p:cNvSpPr>
            <a:spLocks noGrp="1"/>
          </p:cNvSpPr>
          <p:nvPr>
            <p:ph type="title"/>
          </p:nvPr>
        </p:nvSpPr>
        <p:spPr/>
        <p:txBody>
          <a:bodyPr/>
          <a:lstStyle/>
          <a:p>
            <a:r>
              <a:rPr lang="en-US" dirty="0"/>
              <a:t>Summary Statistics for Decision Tree</a:t>
            </a:r>
          </a:p>
        </p:txBody>
      </p:sp>
      <p:graphicFrame>
        <p:nvGraphicFramePr>
          <p:cNvPr id="4" name="Content Placeholder 3">
            <a:extLst>
              <a:ext uri="{FF2B5EF4-FFF2-40B4-BE49-F238E27FC236}">
                <a16:creationId xmlns:a16="http://schemas.microsoft.com/office/drawing/2014/main" id="{EBC4BDFB-E8CA-CF3D-7DB6-7637A2E065F3}"/>
              </a:ext>
            </a:extLst>
          </p:cNvPr>
          <p:cNvGraphicFramePr>
            <a:graphicFrameLocks noGrp="1"/>
          </p:cNvGraphicFramePr>
          <p:nvPr>
            <p:ph idx="1"/>
            <p:extLst>
              <p:ext uri="{D42A27DB-BD31-4B8C-83A1-F6EECF244321}">
                <p14:modId xmlns:p14="http://schemas.microsoft.com/office/powerpoint/2010/main" val="2619777230"/>
              </p:ext>
            </p:extLst>
          </p:nvPr>
        </p:nvGraphicFramePr>
        <p:xfrm>
          <a:off x="677333" y="1462362"/>
          <a:ext cx="11153594" cy="997825"/>
        </p:xfrm>
        <a:graphic>
          <a:graphicData uri="http://schemas.openxmlformats.org/drawingml/2006/table">
            <a:tbl>
              <a:tblPr firstRow="1" bandRow="1" bandCol="1">
                <a:tableStyleId>{5C22544A-7EE6-4342-B048-85BDC9FD1C3A}</a:tableStyleId>
              </a:tblPr>
              <a:tblGrid>
                <a:gridCol w="342282">
                  <a:extLst>
                    <a:ext uri="{9D8B030D-6E8A-4147-A177-3AD203B41FA5}">
                      <a16:colId xmlns:a16="http://schemas.microsoft.com/office/drawing/2014/main" val="3675007916"/>
                    </a:ext>
                  </a:extLst>
                </a:gridCol>
                <a:gridCol w="1274565">
                  <a:extLst>
                    <a:ext uri="{9D8B030D-6E8A-4147-A177-3AD203B41FA5}">
                      <a16:colId xmlns:a16="http://schemas.microsoft.com/office/drawing/2014/main" val="1791461590"/>
                    </a:ext>
                  </a:extLst>
                </a:gridCol>
                <a:gridCol w="929683">
                  <a:extLst>
                    <a:ext uri="{9D8B030D-6E8A-4147-A177-3AD203B41FA5}">
                      <a16:colId xmlns:a16="http://schemas.microsoft.com/office/drawing/2014/main" val="2365105036"/>
                    </a:ext>
                  </a:extLst>
                </a:gridCol>
                <a:gridCol w="1139611">
                  <a:extLst>
                    <a:ext uri="{9D8B030D-6E8A-4147-A177-3AD203B41FA5}">
                      <a16:colId xmlns:a16="http://schemas.microsoft.com/office/drawing/2014/main" val="1824137652"/>
                    </a:ext>
                  </a:extLst>
                </a:gridCol>
                <a:gridCol w="1049641">
                  <a:extLst>
                    <a:ext uri="{9D8B030D-6E8A-4147-A177-3AD203B41FA5}">
                      <a16:colId xmlns:a16="http://schemas.microsoft.com/office/drawing/2014/main" val="821346838"/>
                    </a:ext>
                  </a:extLst>
                </a:gridCol>
                <a:gridCol w="1347997">
                  <a:extLst>
                    <a:ext uri="{9D8B030D-6E8A-4147-A177-3AD203B41FA5}">
                      <a16:colId xmlns:a16="http://schemas.microsoft.com/office/drawing/2014/main" val="2364066387"/>
                    </a:ext>
                  </a:extLst>
                </a:gridCol>
                <a:gridCol w="1013963">
                  <a:extLst>
                    <a:ext uri="{9D8B030D-6E8A-4147-A177-3AD203B41FA5}">
                      <a16:colId xmlns:a16="http://schemas.microsoft.com/office/drawing/2014/main" val="2025754738"/>
                    </a:ext>
                  </a:extLst>
                </a:gridCol>
                <a:gridCol w="1013963">
                  <a:extLst>
                    <a:ext uri="{9D8B030D-6E8A-4147-A177-3AD203B41FA5}">
                      <a16:colId xmlns:a16="http://schemas.microsoft.com/office/drawing/2014/main" val="3480324969"/>
                    </a:ext>
                  </a:extLst>
                </a:gridCol>
                <a:gridCol w="1013963">
                  <a:extLst>
                    <a:ext uri="{9D8B030D-6E8A-4147-A177-3AD203B41FA5}">
                      <a16:colId xmlns:a16="http://schemas.microsoft.com/office/drawing/2014/main" val="611600380"/>
                    </a:ext>
                  </a:extLst>
                </a:gridCol>
                <a:gridCol w="1013963">
                  <a:extLst>
                    <a:ext uri="{9D8B030D-6E8A-4147-A177-3AD203B41FA5}">
                      <a16:colId xmlns:a16="http://schemas.microsoft.com/office/drawing/2014/main" val="3040948017"/>
                    </a:ext>
                  </a:extLst>
                </a:gridCol>
                <a:gridCol w="1013963">
                  <a:extLst>
                    <a:ext uri="{9D8B030D-6E8A-4147-A177-3AD203B41FA5}">
                      <a16:colId xmlns:a16="http://schemas.microsoft.com/office/drawing/2014/main" val="1770614523"/>
                    </a:ext>
                  </a:extLst>
                </a:gridCol>
              </a:tblGrid>
              <a:tr h="624051">
                <a:tc>
                  <a:txBody>
                    <a:bodyPr/>
                    <a:lstStyle/>
                    <a:p>
                      <a:pPr marL="0" marR="0">
                        <a:spcBef>
                          <a:spcPts val="180"/>
                        </a:spcBef>
                        <a:spcAft>
                          <a:spcPts val="180"/>
                        </a:spcAft>
                      </a:pPr>
                      <a:r>
                        <a:rPr lang="en-US" sz="1500">
                          <a:effectLst/>
                        </a:rPr>
                        <a:t> </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Model</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Recall</a:t>
                      </a:r>
                      <a:endParaRPr lang="en-US" sz="15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92363853"/>
                  </a:ext>
                </a:extLst>
              </a:tr>
              <a:tr h="312025">
                <a:tc>
                  <a:txBody>
                    <a:bodyPr/>
                    <a:lstStyle/>
                    <a:p>
                      <a:pPr marL="0" marR="0">
                        <a:spcBef>
                          <a:spcPts val="180"/>
                        </a:spcBef>
                        <a:spcAft>
                          <a:spcPts val="180"/>
                        </a:spcAft>
                      </a:pPr>
                      <a:r>
                        <a:rPr lang="en-US" sz="1500">
                          <a:effectLst/>
                        </a:rPr>
                        <a:t>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Decision Tree</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0.68</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dirty="0">
                          <a:effectLst/>
                        </a:rPr>
                        <a:t>0.74</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24673637"/>
                  </a:ext>
                </a:extLst>
              </a:tr>
            </a:tbl>
          </a:graphicData>
        </a:graphic>
      </p:graphicFrame>
      <p:sp>
        <p:nvSpPr>
          <p:cNvPr id="6" name="TextBox 5">
            <a:extLst>
              <a:ext uri="{FF2B5EF4-FFF2-40B4-BE49-F238E27FC236}">
                <a16:creationId xmlns:a16="http://schemas.microsoft.com/office/drawing/2014/main" id="{4DBE87E4-CB07-8245-69E3-DBB76D23CF0F}"/>
              </a:ext>
            </a:extLst>
          </p:cNvPr>
          <p:cNvSpPr txBox="1"/>
          <p:nvPr/>
        </p:nvSpPr>
        <p:spPr>
          <a:xfrm>
            <a:off x="815926" y="2962313"/>
            <a:ext cx="10072468" cy="3596690"/>
          </a:xfrm>
          <a:prstGeom prst="rect">
            <a:avLst/>
          </a:prstGeom>
          <a:noFill/>
        </p:spPr>
        <p:txBody>
          <a:bodyPr wrap="square">
            <a:spAutoFit/>
          </a:bodyPr>
          <a:lstStyle/>
          <a:p>
            <a:pPr marL="0" marR="0">
              <a:lnSpc>
                <a:spcPct val="150000"/>
              </a:lnSpc>
              <a:spcBef>
                <a:spcPts val="900"/>
              </a:spcBef>
              <a:spcAft>
                <a:spcPts val="900"/>
              </a:spcAft>
            </a:pPr>
            <a:r>
              <a:rPr lang="en-US" sz="1800" dirty="0">
                <a:effectLst/>
                <a:latin typeface="Georgia" panose="02040502050405020303" pitchFamily="18" charset="0"/>
                <a:ea typeface="Times New Roman" panose="02020603050405020304" pitchFamily="18" charset="0"/>
                <a:cs typeface="Segoe UI" panose="020B0502040204020203" pitchFamily="34" charset="0"/>
              </a:rPr>
              <a:t>The Decision Tree model outperforms both the K-Nearest Neighbors and Logistic Regression models, with a strong mean accuracy, F1-Score, and ROC-AUC score of 0.9 during cross-validation. </a:t>
            </a:r>
          </a:p>
          <a:p>
            <a:pPr marL="0" marR="0">
              <a:lnSpc>
                <a:spcPct val="150000"/>
              </a:lnSpc>
              <a:spcBef>
                <a:spcPts val="900"/>
              </a:spcBef>
              <a:spcAft>
                <a:spcPts val="900"/>
              </a:spcAft>
            </a:pPr>
            <a:r>
              <a:rPr lang="en-US" sz="1800" dirty="0">
                <a:effectLst/>
                <a:latin typeface="Georgia" panose="02040502050405020303" pitchFamily="18" charset="0"/>
                <a:ea typeface="Times New Roman" panose="02020603050405020304" pitchFamily="18" charset="0"/>
                <a:cs typeface="Segoe UI" panose="020B0502040204020203" pitchFamily="34" charset="0"/>
              </a:rPr>
              <a:t>It also maintains robust performance on the test set, achieving a high test accuracy of 0.9 and a better balance between precision (0.63) and recall (0.74), resulting in a higher test F1-Score (0.68). Compared to the K-NN baseline and Logistic Regression, Decision Trees provide the best overall performance and generalization, making it the superior choice among the three models, though it still shows room for precision improvement on the test set.</a:t>
            </a:r>
            <a:endParaRPr lang="en-US" sz="18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2476998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6372-D570-FA42-B870-2B4BCF8F2D94}"/>
              </a:ext>
            </a:extLst>
          </p:cNvPr>
          <p:cNvSpPr>
            <a:spLocks noGrp="1"/>
          </p:cNvSpPr>
          <p:nvPr>
            <p:ph type="title"/>
          </p:nvPr>
        </p:nvSpPr>
        <p:spPr/>
        <p:txBody>
          <a:bodyPr>
            <a:normAutofit/>
          </a:bodyPr>
          <a:lstStyle/>
          <a:p>
            <a:r>
              <a:rPr lang="en-US" sz="2800" dirty="0">
                <a:solidFill>
                  <a:srgbClr val="FF0000"/>
                </a:solidFill>
              </a:rPr>
              <a:t>Model 4 - Random Forest</a:t>
            </a:r>
          </a:p>
        </p:txBody>
      </p:sp>
      <p:sp>
        <p:nvSpPr>
          <p:cNvPr id="3" name="Content Placeholder 2">
            <a:extLst>
              <a:ext uri="{FF2B5EF4-FFF2-40B4-BE49-F238E27FC236}">
                <a16:creationId xmlns:a16="http://schemas.microsoft.com/office/drawing/2014/main" id="{B7FED777-8E67-05EF-7B95-24AEE509A9BF}"/>
              </a:ext>
            </a:extLst>
          </p:cNvPr>
          <p:cNvSpPr>
            <a:spLocks noGrp="1"/>
          </p:cNvSpPr>
          <p:nvPr>
            <p:ph idx="1"/>
          </p:nvPr>
        </p:nvSpPr>
        <p:spPr>
          <a:xfrm>
            <a:off x="677334" y="1252025"/>
            <a:ext cx="7242777" cy="5401993"/>
          </a:xfrm>
        </p:spPr>
        <p:txBody>
          <a:bodyPr>
            <a:noAutofit/>
          </a:bodyPr>
          <a:lstStyle/>
          <a:p>
            <a:pPr marL="400050" indent="-400050">
              <a:buFont typeface="+mj-lt"/>
              <a:buAutoNum type="romanUcPeriod"/>
            </a:pPr>
            <a:r>
              <a:rPr lang="en-US" sz="1700" dirty="0">
                <a:latin typeface="Maiandra GD" panose="020E0502030308020204" pitchFamily="34" charset="0"/>
              </a:rPr>
              <a:t>A Random Forest classifier was trained using the SMOTE-processed training data.</a:t>
            </a:r>
          </a:p>
          <a:p>
            <a:pPr marL="400050" indent="-400050">
              <a:buFont typeface="+mj-lt"/>
              <a:buAutoNum type="romanUcPeriod"/>
            </a:pPr>
            <a:r>
              <a:rPr lang="en-US" sz="1700" dirty="0">
                <a:latin typeface="Maiandra GD" panose="020E0502030308020204" pitchFamily="34" charset="0"/>
              </a:rPr>
              <a:t>We performed 5-fold cross-validation to assess the model's performance with metrics such as accuracy, F1-score, ROC-AUC, and precision.</a:t>
            </a:r>
          </a:p>
          <a:p>
            <a:pPr marL="400050" indent="-400050">
              <a:buFont typeface="+mj-lt"/>
              <a:buAutoNum type="romanUcPeriod"/>
            </a:pPr>
            <a:r>
              <a:rPr lang="en-US" sz="1700" dirty="0">
                <a:latin typeface="Maiandra GD" panose="020E0502030308020204" pitchFamily="34" charset="0"/>
              </a:rPr>
              <a:t>The Random Forest model demonstrated excellent cross-validation performance, achieving a mean accuracy of 94.7%, mean F1-score of 94.6%, and an exceptionally high mean ROC-AUC score of 99.2%.</a:t>
            </a:r>
          </a:p>
          <a:p>
            <a:pPr marL="400050" indent="-400050">
              <a:buFont typeface="+mj-lt"/>
              <a:buAutoNum type="romanUcPeriod"/>
            </a:pPr>
            <a:r>
              <a:rPr lang="en-US" sz="1700" dirty="0">
                <a:latin typeface="Maiandra GD" panose="020E0502030308020204" pitchFamily="34" charset="0"/>
              </a:rPr>
              <a:t>After training on the entire SMOTE-processed training data, the model was tested on the scaled test set.</a:t>
            </a:r>
          </a:p>
          <a:p>
            <a:pPr marL="400050" indent="-400050">
              <a:buFont typeface="+mj-lt"/>
              <a:buAutoNum type="romanUcPeriod"/>
            </a:pPr>
            <a:r>
              <a:rPr lang="en-US" sz="1700" dirty="0">
                <a:latin typeface="Maiandra GD" panose="020E0502030308020204" pitchFamily="34" charset="0"/>
              </a:rPr>
              <a:t>The confusion matrix revealed 543 true negatives, 23 false positives, 35 false negatives, and 66 true positives.</a:t>
            </a:r>
          </a:p>
          <a:p>
            <a:pPr marL="400050" indent="-400050">
              <a:buFont typeface="+mj-lt"/>
              <a:buAutoNum type="romanUcPeriod"/>
            </a:pPr>
            <a:r>
              <a:rPr lang="en-US" sz="1700" dirty="0">
                <a:latin typeface="Maiandra GD" panose="020E0502030308020204" pitchFamily="34" charset="0"/>
              </a:rPr>
              <a:t>Key metrics on the test set included an accuracy of 91%, an F1-score of 0.69 for the positive class, and a ROC-AUC score of 80.6%.</a:t>
            </a:r>
          </a:p>
          <a:p>
            <a:pPr marL="400050" indent="-400050">
              <a:buFont typeface="+mj-lt"/>
              <a:buAutoNum type="romanUcPeriod"/>
            </a:pPr>
            <a:r>
              <a:rPr lang="en-US" sz="1700" dirty="0">
                <a:latin typeface="Maiandra GD" panose="020E0502030308020204" pitchFamily="34" charset="0"/>
              </a:rPr>
              <a:t>Precision for identifying churn was 74%, and recall was 65%, showing a balanced performance in correctly identifying both churned and non-churned customers.</a:t>
            </a:r>
          </a:p>
          <a:p>
            <a:pPr marL="400050" indent="-400050">
              <a:buFont typeface="+mj-lt"/>
              <a:buAutoNum type="romanUcPeriod"/>
            </a:pPr>
            <a:endParaRPr lang="en-US" sz="1700" dirty="0">
              <a:latin typeface="Georgia" panose="02040502050405020303" pitchFamily="18" charset="0"/>
            </a:endParaRPr>
          </a:p>
        </p:txBody>
      </p:sp>
      <p:pic>
        <p:nvPicPr>
          <p:cNvPr id="4" name="Picture" descr="No description has been provided for this image">
            <a:extLst>
              <a:ext uri="{FF2B5EF4-FFF2-40B4-BE49-F238E27FC236}">
                <a16:creationId xmlns:a16="http://schemas.microsoft.com/office/drawing/2014/main" id="{A303DCB5-FD9D-363A-B076-13BC83A9AFCE}"/>
              </a:ext>
            </a:extLst>
          </p:cNvPr>
          <p:cNvPicPr/>
          <p:nvPr/>
        </p:nvPicPr>
        <p:blipFill>
          <a:blip r:embed="rId2"/>
          <a:stretch>
            <a:fillRect/>
          </a:stretch>
        </p:blipFill>
        <p:spPr bwMode="auto">
          <a:xfrm>
            <a:off x="7920111" y="1252025"/>
            <a:ext cx="4124325" cy="4353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47610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0D03-7F55-33D5-8996-296A389D23BE}"/>
              </a:ext>
            </a:extLst>
          </p:cNvPr>
          <p:cNvSpPr>
            <a:spLocks noGrp="1"/>
          </p:cNvSpPr>
          <p:nvPr>
            <p:ph type="title"/>
          </p:nvPr>
        </p:nvSpPr>
        <p:spPr/>
        <p:txBody>
          <a:bodyPr/>
          <a:lstStyle/>
          <a:p>
            <a:r>
              <a:rPr lang="en-US" dirty="0"/>
              <a:t>Summary Statistics for Random Forest</a:t>
            </a:r>
          </a:p>
        </p:txBody>
      </p:sp>
      <p:graphicFrame>
        <p:nvGraphicFramePr>
          <p:cNvPr id="4" name="Content Placeholder 3">
            <a:extLst>
              <a:ext uri="{FF2B5EF4-FFF2-40B4-BE49-F238E27FC236}">
                <a16:creationId xmlns:a16="http://schemas.microsoft.com/office/drawing/2014/main" id="{EB055B35-6B26-2CD6-F1CD-2E6BD8F29CC6}"/>
              </a:ext>
            </a:extLst>
          </p:cNvPr>
          <p:cNvGraphicFramePr>
            <a:graphicFrameLocks noGrp="1"/>
          </p:cNvGraphicFramePr>
          <p:nvPr>
            <p:ph idx="1"/>
            <p:extLst>
              <p:ext uri="{D42A27DB-BD31-4B8C-83A1-F6EECF244321}">
                <p14:modId xmlns:p14="http://schemas.microsoft.com/office/powerpoint/2010/main" val="3686385129"/>
              </p:ext>
            </p:extLst>
          </p:nvPr>
        </p:nvGraphicFramePr>
        <p:xfrm>
          <a:off x="677333" y="1583189"/>
          <a:ext cx="10837332" cy="992754"/>
        </p:xfrm>
        <a:graphic>
          <a:graphicData uri="http://schemas.openxmlformats.org/drawingml/2006/table">
            <a:tbl>
              <a:tblPr firstRow="1" bandRow="1" bandCol="1">
                <a:tableStyleId>{5C22544A-7EE6-4342-B048-85BDC9FD1C3A}</a:tableStyleId>
              </a:tblPr>
              <a:tblGrid>
                <a:gridCol w="434015">
                  <a:extLst>
                    <a:ext uri="{9D8B030D-6E8A-4147-A177-3AD203B41FA5}">
                      <a16:colId xmlns:a16="http://schemas.microsoft.com/office/drawing/2014/main" val="48448166"/>
                    </a:ext>
                  </a:extLst>
                </a:gridCol>
                <a:gridCol w="1536409">
                  <a:extLst>
                    <a:ext uri="{9D8B030D-6E8A-4147-A177-3AD203B41FA5}">
                      <a16:colId xmlns:a16="http://schemas.microsoft.com/office/drawing/2014/main" val="2379679021"/>
                    </a:ext>
                  </a:extLst>
                </a:gridCol>
                <a:gridCol w="985212">
                  <a:extLst>
                    <a:ext uri="{9D8B030D-6E8A-4147-A177-3AD203B41FA5}">
                      <a16:colId xmlns:a16="http://schemas.microsoft.com/office/drawing/2014/main" val="3533292074"/>
                    </a:ext>
                  </a:extLst>
                </a:gridCol>
                <a:gridCol w="985212">
                  <a:extLst>
                    <a:ext uri="{9D8B030D-6E8A-4147-A177-3AD203B41FA5}">
                      <a16:colId xmlns:a16="http://schemas.microsoft.com/office/drawing/2014/main" val="3817084770"/>
                    </a:ext>
                  </a:extLst>
                </a:gridCol>
                <a:gridCol w="985212">
                  <a:extLst>
                    <a:ext uri="{9D8B030D-6E8A-4147-A177-3AD203B41FA5}">
                      <a16:colId xmlns:a16="http://schemas.microsoft.com/office/drawing/2014/main" val="3987741544"/>
                    </a:ext>
                  </a:extLst>
                </a:gridCol>
                <a:gridCol w="985212">
                  <a:extLst>
                    <a:ext uri="{9D8B030D-6E8A-4147-A177-3AD203B41FA5}">
                      <a16:colId xmlns:a16="http://schemas.microsoft.com/office/drawing/2014/main" val="577120698"/>
                    </a:ext>
                  </a:extLst>
                </a:gridCol>
                <a:gridCol w="985212">
                  <a:extLst>
                    <a:ext uri="{9D8B030D-6E8A-4147-A177-3AD203B41FA5}">
                      <a16:colId xmlns:a16="http://schemas.microsoft.com/office/drawing/2014/main" val="2458059595"/>
                    </a:ext>
                  </a:extLst>
                </a:gridCol>
                <a:gridCol w="985212">
                  <a:extLst>
                    <a:ext uri="{9D8B030D-6E8A-4147-A177-3AD203B41FA5}">
                      <a16:colId xmlns:a16="http://schemas.microsoft.com/office/drawing/2014/main" val="1474939199"/>
                    </a:ext>
                  </a:extLst>
                </a:gridCol>
                <a:gridCol w="985212">
                  <a:extLst>
                    <a:ext uri="{9D8B030D-6E8A-4147-A177-3AD203B41FA5}">
                      <a16:colId xmlns:a16="http://schemas.microsoft.com/office/drawing/2014/main" val="3709746444"/>
                    </a:ext>
                  </a:extLst>
                </a:gridCol>
                <a:gridCol w="985212">
                  <a:extLst>
                    <a:ext uri="{9D8B030D-6E8A-4147-A177-3AD203B41FA5}">
                      <a16:colId xmlns:a16="http://schemas.microsoft.com/office/drawing/2014/main" val="717514191"/>
                    </a:ext>
                  </a:extLst>
                </a:gridCol>
                <a:gridCol w="985212">
                  <a:extLst>
                    <a:ext uri="{9D8B030D-6E8A-4147-A177-3AD203B41FA5}">
                      <a16:colId xmlns:a16="http://schemas.microsoft.com/office/drawing/2014/main" val="2828267777"/>
                    </a:ext>
                  </a:extLst>
                </a:gridCol>
              </a:tblGrid>
              <a:tr h="613906">
                <a:tc>
                  <a:txBody>
                    <a:bodyPr/>
                    <a:lstStyle/>
                    <a:p>
                      <a:pPr marL="0" marR="0">
                        <a:spcBef>
                          <a:spcPts val="180"/>
                        </a:spcBef>
                        <a:spcAft>
                          <a:spcPts val="180"/>
                        </a:spcAft>
                      </a:pPr>
                      <a:r>
                        <a:rPr lang="en-US" sz="1500">
                          <a:effectLst/>
                        </a:rPr>
                        <a:t> </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Model</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Recall</a:t>
                      </a:r>
                      <a:endParaRPr lang="en-US" sz="15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953327156"/>
                  </a:ext>
                </a:extLst>
              </a:tr>
              <a:tr h="306954">
                <a:tc>
                  <a:txBody>
                    <a:bodyPr/>
                    <a:lstStyle/>
                    <a:p>
                      <a:pPr marL="0" marR="0">
                        <a:spcBef>
                          <a:spcPts val="180"/>
                        </a:spcBef>
                        <a:spcAft>
                          <a:spcPts val="180"/>
                        </a:spcAft>
                      </a:pPr>
                      <a:r>
                        <a:rPr lang="en-US" sz="1500">
                          <a:effectLst/>
                        </a:rPr>
                        <a:t>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Random Forest</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dirty="0">
                          <a:effectLst/>
                        </a:rPr>
                        <a:t>0.65</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10433970"/>
                  </a:ext>
                </a:extLst>
              </a:tr>
            </a:tbl>
          </a:graphicData>
        </a:graphic>
      </p:graphicFrame>
      <p:sp>
        <p:nvSpPr>
          <p:cNvPr id="6" name="TextBox 5">
            <a:extLst>
              <a:ext uri="{FF2B5EF4-FFF2-40B4-BE49-F238E27FC236}">
                <a16:creationId xmlns:a16="http://schemas.microsoft.com/office/drawing/2014/main" id="{0713CEDA-1A7B-2BD1-5AF9-9917BD7E37BE}"/>
              </a:ext>
            </a:extLst>
          </p:cNvPr>
          <p:cNvSpPr txBox="1"/>
          <p:nvPr/>
        </p:nvSpPr>
        <p:spPr>
          <a:xfrm>
            <a:off x="677332" y="3182544"/>
            <a:ext cx="11087948" cy="3269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a:lnSpc>
                <a:spcPct val="150000"/>
              </a:lnSpc>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Random Forest model shows the best performance among the compared models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with a mean accuracy of 0.95 and ROC-AUC score of 0.99 during cross-validation, indicating excellent classification capability. On the test set, it achieves high accuracy (0.91) and F1-Score (0.69), outperforming K-Nearest Neighbors, Logistic Regression, and Decision Tree models. Despite its strong results, the test ROC-AUC (0.81) and recall (0.65) suggest it slightly underperforms in identifying true positives compared to the Decision Tree but remains the most reliable and consistent overall.</a:t>
            </a:r>
            <a:endParaRPr lang="en-US" sz="2000" dirty="0">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12966251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4F2E-197F-2796-F675-47D51DE1BA39}"/>
              </a:ext>
            </a:extLst>
          </p:cNvPr>
          <p:cNvSpPr>
            <a:spLocks noGrp="1"/>
          </p:cNvSpPr>
          <p:nvPr>
            <p:ph type="title"/>
          </p:nvPr>
        </p:nvSpPr>
        <p:spPr>
          <a:xfrm>
            <a:off x="677334" y="609600"/>
            <a:ext cx="8596668" cy="995680"/>
          </a:xfrm>
        </p:spPr>
        <p:txBody>
          <a:bodyPr>
            <a:normAutofit fontScale="90000"/>
          </a:bodyPr>
          <a:lstStyle/>
          <a:p>
            <a:r>
              <a:rPr lang="en-US" dirty="0">
                <a:latin typeface="Georgia" panose="02040502050405020303" pitchFamily="18" charset="0"/>
              </a:rPr>
              <a:t>Model </a:t>
            </a:r>
            <a:r>
              <a:rPr lang="en-US" dirty="0"/>
              <a:t>Evaluation</a:t>
            </a:r>
            <a:r>
              <a:rPr lang="en-US" dirty="0">
                <a:latin typeface="Georgia" panose="02040502050405020303" pitchFamily="18" charset="0"/>
              </a:rPr>
              <a:t> </a:t>
            </a:r>
            <a:br>
              <a:rPr lang="en-US" dirty="0"/>
            </a:br>
            <a:r>
              <a:rPr lang="en-US" sz="2800" dirty="0">
                <a:solidFill>
                  <a:srgbClr val="0070C0"/>
                </a:solidFill>
                <a:latin typeface="Georgia" panose="02040502050405020303" pitchFamily="18" charset="0"/>
              </a:rPr>
              <a:t>Model Performance Comparison:</a:t>
            </a:r>
            <a:endParaRPr lang="en-US" dirty="0">
              <a:solidFill>
                <a:srgbClr val="0070C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462E42F-B6D4-7FB5-47CA-CDEAF8F6BF42}"/>
              </a:ext>
            </a:extLst>
          </p:cNvPr>
          <p:cNvSpPr>
            <a:spLocks noGrp="1"/>
          </p:cNvSpPr>
          <p:nvPr>
            <p:ph idx="1"/>
          </p:nvPr>
        </p:nvSpPr>
        <p:spPr>
          <a:xfrm>
            <a:off x="677334" y="1794829"/>
            <a:ext cx="9240389" cy="4697411"/>
          </a:xfrm>
        </p:spPr>
        <p:txBody>
          <a:bodyPr>
            <a:normAutofit fontScale="92500" lnSpcReduction="20000"/>
          </a:bodyPr>
          <a:lstStyle/>
          <a:p>
            <a:pPr>
              <a:buFont typeface="Wingdings" panose="05000000000000000000" pitchFamily="2" charset="2"/>
              <a:buChar char="q"/>
            </a:pPr>
            <a:r>
              <a:rPr lang="en-US" sz="2200" dirty="0">
                <a:latin typeface="Maiandra GD" panose="020E0502030308020204" pitchFamily="34" charset="0"/>
              </a:rPr>
              <a:t>Four models were evaluated: K-Nearest Neighbors, Logistic Regression, Decision Tree, and Random Forest.</a:t>
            </a:r>
          </a:p>
          <a:p>
            <a:pPr>
              <a:buFont typeface="Wingdings" panose="05000000000000000000" pitchFamily="2" charset="2"/>
              <a:buChar char="q"/>
            </a:pPr>
            <a:r>
              <a:rPr lang="en-US" sz="2200" dirty="0">
                <a:latin typeface="Maiandra GD" panose="020E0502030308020204" pitchFamily="34" charset="0"/>
              </a:rPr>
              <a:t>The models were arranged from baseline (K-Nearest Neighbors) to best-performing (Random Forest).</a:t>
            </a:r>
          </a:p>
          <a:p>
            <a:pPr>
              <a:buFont typeface="Wingdings" panose="05000000000000000000" pitchFamily="2" charset="2"/>
              <a:buChar char="q"/>
            </a:pPr>
            <a:r>
              <a:rPr lang="en-US" sz="2200" dirty="0">
                <a:latin typeface="Maiandra GD" panose="020E0502030308020204" pitchFamily="34" charset="0"/>
              </a:rPr>
              <a:t>Mean performance metrics including accuracy, F1-score, ROC-AUC, and precision were plotted in a bar chart, highlighting Random Forest as the best performer across all metrics.</a:t>
            </a:r>
          </a:p>
          <a:p>
            <a:pPr marL="0" indent="0">
              <a:buNone/>
            </a:pPr>
            <a:r>
              <a:rPr lang="en-US" sz="2200" dirty="0">
                <a:solidFill>
                  <a:srgbClr val="0070C0"/>
                </a:solidFill>
                <a:latin typeface="Maiandra GD" panose="020E0502030308020204" pitchFamily="34" charset="0"/>
                <a:ea typeface="+mj-ea"/>
                <a:cs typeface="+mj-cs"/>
              </a:rPr>
              <a:t>Combined ROC AUC Curves:</a:t>
            </a:r>
          </a:p>
          <a:p>
            <a:pPr>
              <a:buFont typeface="Wingdings" panose="05000000000000000000" pitchFamily="2" charset="2"/>
              <a:buChar char="v"/>
            </a:pPr>
            <a:r>
              <a:rPr lang="en-US" sz="2200" dirty="0">
                <a:latin typeface="Maiandra GD" panose="020E0502030308020204" pitchFamily="34" charset="0"/>
              </a:rPr>
              <a:t>ROC AUC curves were generated for each model using synthetic data to visualize their ability to distinguish between classes.</a:t>
            </a:r>
          </a:p>
          <a:p>
            <a:pPr>
              <a:buFont typeface="Wingdings" panose="05000000000000000000" pitchFamily="2" charset="2"/>
              <a:buChar char="v"/>
            </a:pPr>
            <a:r>
              <a:rPr lang="en-US" sz="2200" dirty="0">
                <a:latin typeface="Maiandra GD" panose="020E0502030308020204" pitchFamily="34" charset="0"/>
              </a:rPr>
              <a:t>Each model was trained on a training set and tested on a test set, with probabilities used to plot the ROC curve.</a:t>
            </a:r>
          </a:p>
          <a:p>
            <a:pPr>
              <a:buFont typeface="Wingdings" panose="05000000000000000000" pitchFamily="2" charset="2"/>
              <a:buChar char="v"/>
            </a:pPr>
            <a:r>
              <a:rPr lang="en-US" sz="2200" dirty="0">
                <a:latin typeface="Maiandra GD" panose="020E0502030308020204" pitchFamily="34" charset="0"/>
              </a:rPr>
              <a:t>The plot shows the trade-off between the true positive rate and false positive rate for each model, with Random Forest achieving the highest AUC, indicating the best performance in classifying positive and negative cases.</a:t>
            </a:r>
          </a:p>
          <a:p>
            <a:endParaRPr lang="en-US" dirty="0">
              <a:latin typeface="Georgia" panose="02040502050405020303" pitchFamily="18" charset="0"/>
            </a:endParaRPr>
          </a:p>
        </p:txBody>
      </p:sp>
    </p:spTree>
    <p:extLst>
      <p:ext uri="{BB962C8B-B14F-4D97-AF65-F5344CB8AC3E}">
        <p14:creationId xmlns:p14="http://schemas.microsoft.com/office/powerpoint/2010/main" val="30877099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4F2E-197F-2796-F675-47D51DE1BA39}"/>
              </a:ext>
            </a:extLst>
          </p:cNvPr>
          <p:cNvSpPr>
            <a:spLocks noGrp="1"/>
          </p:cNvSpPr>
          <p:nvPr>
            <p:ph type="title"/>
          </p:nvPr>
        </p:nvSpPr>
        <p:spPr/>
        <p:txBody>
          <a:bodyPr/>
          <a:lstStyle/>
          <a:p>
            <a:r>
              <a:rPr lang="en-US" dirty="0">
                <a:latin typeface="Georgia" panose="02040502050405020303" pitchFamily="18" charset="0"/>
              </a:rPr>
              <a:t>Model Evaluation  </a:t>
            </a:r>
            <a:r>
              <a:rPr lang="en-US" sz="2000" dirty="0">
                <a:latin typeface="Georgia" panose="02040502050405020303" pitchFamily="18" charset="0"/>
              </a:rPr>
              <a:t>(</a:t>
            </a:r>
            <a:r>
              <a:rPr lang="en-US" sz="2000" dirty="0">
                <a:solidFill>
                  <a:srgbClr val="0070C0"/>
                </a:solidFill>
                <a:latin typeface="Georgia" panose="02040502050405020303" pitchFamily="18" charset="0"/>
              </a:rPr>
              <a:t>Continued</a:t>
            </a:r>
            <a:r>
              <a:rPr lang="en-US" sz="2000" dirty="0">
                <a:latin typeface="Georgia" panose="02040502050405020303" pitchFamily="18" charset="0"/>
              </a:rPr>
              <a:t>)</a:t>
            </a:r>
            <a:br>
              <a:rPr lang="en-US" sz="2000" dirty="0"/>
            </a:br>
            <a:endParaRPr lang="en-US" dirty="0">
              <a:solidFill>
                <a:srgbClr val="0070C0"/>
              </a:solidFill>
              <a:latin typeface="Georgia" panose="02040502050405020303" pitchFamily="18" charset="0"/>
            </a:endParaRPr>
          </a:p>
        </p:txBody>
      </p:sp>
      <p:pic>
        <p:nvPicPr>
          <p:cNvPr id="6" name="Picture" descr="No description has been provided for this image">
            <a:extLst>
              <a:ext uri="{FF2B5EF4-FFF2-40B4-BE49-F238E27FC236}">
                <a16:creationId xmlns:a16="http://schemas.microsoft.com/office/drawing/2014/main" id="{B2A8E4DA-91EE-4155-E40E-F5467E31BD51}"/>
              </a:ext>
            </a:extLst>
          </p:cNvPr>
          <p:cNvPicPr/>
          <p:nvPr/>
        </p:nvPicPr>
        <p:blipFill>
          <a:blip r:embed="rId2"/>
          <a:stretch>
            <a:fillRect/>
          </a:stretch>
        </p:blipFill>
        <p:spPr bwMode="auto">
          <a:xfrm>
            <a:off x="791571" y="1700163"/>
            <a:ext cx="8099211" cy="4488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12063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A23C-3F8F-ADF7-3F82-A12979E676D7}"/>
              </a:ext>
            </a:extLst>
          </p:cNvPr>
          <p:cNvSpPr>
            <a:spLocks noGrp="1"/>
          </p:cNvSpPr>
          <p:nvPr>
            <p:ph type="title"/>
          </p:nvPr>
        </p:nvSpPr>
        <p:spPr>
          <a:xfrm>
            <a:off x="677333" y="366932"/>
            <a:ext cx="10520549" cy="1320800"/>
          </a:xfrm>
        </p:spPr>
        <p:txBody>
          <a:bodyPr>
            <a:normAutofit fontScale="90000"/>
          </a:bodyPr>
          <a:lstStyle/>
          <a:p>
            <a:r>
              <a:rPr lang="en-US" sz="3600" i="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Combined Visualization of Confusion Matrices and Summary Statistics for Model Evaluation</a:t>
            </a:r>
            <a:br>
              <a:rPr lang="en-US" sz="3600" dirty="0">
                <a:solidFill>
                  <a:srgbClr val="0070C0"/>
                </a:solidFill>
                <a:effectLst/>
                <a:latin typeface="Times New Roman" panose="02020603050405020304" pitchFamily="18" charset="0"/>
                <a:ea typeface="Times New Roman" panose="02020603050405020304" pitchFamily="18" charset="0"/>
              </a:rPr>
            </a:br>
            <a:endParaRPr lang="en-US" dirty="0"/>
          </a:p>
        </p:txBody>
      </p:sp>
      <p:pic>
        <p:nvPicPr>
          <p:cNvPr id="4" name="Picture" descr="No description has been provided for this image">
            <a:extLst>
              <a:ext uri="{FF2B5EF4-FFF2-40B4-BE49-F238E27FC236}">
                <a16:creationId xmlns:a16="http://schemas.microsoft.com/office/drawing/2014/main" id="{90302039-0522-B985-06E6-17C2806A39E1}"/>
              </a:ext>
            </a:extLst>
          </p:cNvPr>
          <p:cNvPicPr>
            <a:picLocks noGrp="1"/>
          </p:cNvPicPr>
          <p:nvPr>
            <p:ph idx="1"/>
          </p:nvPr>
        </p:nvPicPr>
        <p:blipFill>
          <a:blip r:embed="rId2"/>
          <a:stretch>
            <a:fillRect/>
          </a:stretch>
        </p:blipFill>
        <p:spPr bwMode="auto">
          <a:xfrm>
            <a:off x="375138" y="1687732"/>
            <a:ext cx="11139528" cy="4973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637461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B7C2-2977-E8DC-4DF9-DF73032A6413}"/>
              </a:ext>
            </a:extLst>
          </p:cNvPr>
          <p:cNvSpPr>
            <a:spLocks noGrp="1"/>
          </p:cNvSpPr>
          <p:nvPr>
            <p:ph type="title"/>
          </p:nvPr>
        </p:nvSpPr>
        <p:spPr/>
        <p:txBody>
          <a:bodyPr/>
          <a:lstStyle/>
          <a:p>
            <a:r>
              <a:rPr lang="en-US" dirty="0"/>
              <a:t>Summary Statistics</a:t>
            </a:r>
          </a:p>
        </p:txBody>
      </p:sp>
      <p:graphicFrame>
        <p:nvGraphicFramePr>
          <p:cNvPr id="4" name="Content Placeholder 3">
            <a:extLst>
              <a:ext uri="{FF2B5EF4-FFF2-40B4-BE49-F238E27FC236}">
                <a16:creationId xmlns:a16="http://schemas.microsoft.com/office/drawing/2014/main" id="{8058E679-21A3-838D-16DA-0160F64FEED1}"/>
              </a:ext>
            </a:extLst>
          </p:cNvPr>
          <p:cNvGraphicFramePr>
            <a:graphicFrameLocks noGrp="1"/>
          </p:cNvGraphicFramePr>
          <p:nvPr>
            <p:ph idx="1"/>
            <p:extLst>
              <p:ext uri="{D42A27DB-BD31-4B8C-83A1-F6EECF244321}">
                <p14:modId xmlns:p14="http://schemas.microsoft.com/office/powerpoint/2010/main" val="1811922202"/>
              </p:ext>
            </p:extLst>
          </p:nvPr>
        </p:nvGraphicFramePr>
        <p:xfrm>
          <a:off x="470231" y="1930400"/>
          <a:ext cx="11251537" cy="3518693"/>
        </p:xfrm>
        <a:graphic>
          <a:graphicData uri="http://schemas.openxmlformats.org/drawingml/2006/table">
            <a:tbl>
              <a:tblPr firstRow="1" bandRow="1" bandCol="1">
                <a:tableStyleId>{5C22544A-7EE6-4342-B048-85BDC9FD1C3A}</a:tableStyleId>
              </a:tblPr>
              <a:tblGrid>
                <a:gridCol w="542643">
                  <a:extLst>
                    <a:ext uri="{9D8B030D-6E8A-4147-A177-3AD203B41FA5}">
                      <a16:colId xmlns:a16="http://schemas.microsoft.com/office/drawing/2014/main" val="2746391748"/>
                    </a:ext>
                  </a:extLst>
                </a:gridCol>
                <a:gridCol w="1503091">
                  <a:extLst>
                    <a:ext uri="{9D8B030D-6E8A-4147-A177-3AD203B41FA5}">
                      <a16:colId xmlns:a16="http://schemas.microsoft.com/office/drawing/2014/main" val="1212680209"/>
                    </a:ext>
                  </a:extLst>
                </a:gridCol>
                <a:gridCol w="1022867">
                  <a:extLst>
                    <a:ext uri="{9D8B030D-6E8A-4147-A177-3AD203B41FA5}">
                      <a16:colId xmlns:a16="http://schemas.microsoft.com/office/drawing/2014/main" val="1534125786"/>
                    </a:ext>
                  </a:extLst>
                </a:gridCol>
                <a:gridCol w="1022867">
                  <a:extLst>
                    <a:ext uri="{9D8B030D-6E8A-4147-A177-3AD203B41FA5}">
                      <a16:colId xmlns:a16="http://schemas.microsoft.com/office/drawing/2014/main" val="1909064603"/>
                    </a:ext>
                  </a:extLst>
                </a:gridCol>
                <a:gridCol w="1022867">
                  <a:extLst>
                    <a:ext uri="{9D8B030D-6E8A-4147-A177-3AD203B41FA5}">
                      <a16:colId xmlns:a16="http://schemas.microsoft.com/office/drawing/2014/main" val="2209846962"/>
                    </a:ext>
                  </a:extLst>
                </a:gridCol>
                <a:gridCol w="1022867">
                  <a:extLst>
                    <a:ext uri="{9D8B030D-6E8A-4147-A177-3AD203B41FA5}">
                      <a16:colId xmlns:a16="http://schemas.microsoft.com/office/drawing/2014/main" val="851544341"/>
                    </a:ext>
                  </a:extLst>
                </a:gridCol>
                <a:gridCol w="1022867">
                  <a:extLst>
                    <a:ext uri="{9D8B030D-6E8A-4147-A177-3AD203B41FA5}">
                      <a16:colId xmlns:a16="http://schemas.microsoft.com/office/drawing/2014/main" val="1352116929"/>
                    </a:ext>
                  </a:extLst>
                </a:gridCol>
                <a:gridCol w="1022867">
                  <a:extLst>
                    <a:ext uri="{9D8B030D-6E8A-4147-A177-3AD203B41FA5}">
                      <a16:colId xmlns:a16="http://schemas.microsoft.com/office/drawing/2014/main" val="3384697760"/>
                    </a:ext>
                  </a:extLst>
                </a:gridCol>
                <a:gridCol w="1022867">
                  <a:extLst>
                    <a:ext uri="{9D8B030D-6E8A-4147-A177-3AD203B41FA5}">
                      <a16:colId xmlns:a16="http://schemas.microsoft.com/office/drawing/2014/main" val="622199281"/>
                    </a:ext>
                  </a:extLst>
                </a:gridCol>
                <a:gridCol w="1022867">
                  <a:extLst>
                    <a:ext uri="{9D8B030D-6E8A-4147-A177-3AD203B41FA5}">
                      <a16:colId xmlns:a16="http://schemas.microsoft.com/office/drawing/2014/main" val="788715554"/>
                    </a:ext>
                  </a:extLst>
                </a:gridCol>
                <a:gridCol w="1022867">
                  <a:extLst>
                    <a:ext uri="{9D8B030D-6E8A-4147-A177-3AD203B41FA5}">
                      <a16:colId xmlns:a16="http://schemas.microsoft.com/office/drawing/2014/main" val="2677378640"/>
                    </a:ext>
                  </a:extLst>
                </a:gridCol>
              </a:tblGrid>
              <a:tr h="938318">
                <a:tc>
                  <a:txBody>
                    <a:bodyPr/>
                    <a:lstStyle/>
                    <a:p>
                      <a:pPr marL="0" marR="0">
                        <a:spcBef>
                          <a:spcPts val="180"/>
                        </a:spcBef>
                        <a:spcAft>
                          <a:spcPts val="180"/>
                        </a:spcAft>
                      </a:pPr>
                      <a:r>
                        <a:rPr lang="en-US" sz="1500">
                          <a:effectLst/>
                        </a:rPr>
                        <a:t> </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Model</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Recall</a:t>
                      </a:r>
                      <a:endParaRPr lang="en-US" sz="15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753643459"/>
                  </a:ext>
                </a:extLst>
              </a:tr>
              <a:tr h="938318">
                <a:tc>
                  <a:txBody>
                    <a:bodyPr/>
                    <a:lstStyle/>
                    <a:p>
                      <a:pPr marL="0" marR="0">
                        <a:spcBef>
                          <a:spcPts val="180"/>
                        </a:spcBef>
                        <a:spcAft>
                          <a:spcPts val="180"/>
                        </a:spcAft>
                      </a:pPr>
                      <a:r>
                        <a:rPr lang="en-US" sz="1500">
                          <a:effectLst/>
                        </a:rPr>
                        <a:t>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K-Nearest Neighbors</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0.86</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0.72</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0.35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0.27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0.51</a:t>
                      </a:r>
                      <a:endParaRPr lang="en-US" sz="1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27553"/>
                  </a:ext>
                </a:extLst>
              </a:tr>
              <a:tr h="703739">
                <a:tc>
                  <a:txBody>
                    <a:bodyPr/>
                    <a:lstStyle/>
                    <a:p>
                      <a:pPr marL="0" marR="0">
                        <a:spcBef>
                          <a:spcPts val="180"/>
                        </a:spcBef>
                        <a:spcAft>
                          <a:spcPts val="180"/>
                        </a:spcAft>
                      </a:pPr>
                      <a:r>
                        <a:rPr lang="en-US" sz="1500">
                          <a:effectLst/>
                        </a:rPr>
                        <a:t>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Logistic Regression</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0.78</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0.49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0.37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0.72</a:t>
                      </a:r>
                      <a:endParaRPr lang="en-US" sz="1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6475810"/>
                  </a:ext>
                </a:extLst>
              </a:tr>
              <a:tr h="469159">
                <a:tc>
                  <a:txBody>
                    <a:bodyPr/>
                    <a:lstStyle/>
                    <a:p>
                      <a:pPr marL="0" marR="0">
                        <a:spcBef>
                          <a:spcPts val="180"/>
                        </a:spcBef>
                        <a:spcAft>
                          <a:spcPts val="180"/>
                        </a:spcAft>
                      </a:pPr>
                      <a:r>
                        <a:rPr lang="en-US" sz="1500">
                          <a:effectLst/>
                        </a:rPr>
                        <a:t>2</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Decision Tree</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0.68</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0.74</a:t>
                      </a:r>
                      <a:endParaRPr lang="en-US" sz="1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8910890"/>
                  </a:ext>
                </a:extLst>
              </a:tr>
              <a:tr h="469159">
                <a:tc>
                  <a:txBody>
                    <a:bodyPr/>
                    <a:lstStyle/>
                    <a:p>
                      <a:pPr marL="0" marR="0">
                        <a:spcBef>
                          <a:spcPts val="180"/>
                        </a:spcBef>
                        <a:spcAft>
                          <a:spcPts val="180"/>
                        </a:spcAft>
                      </a:pPr>
                      <a:r>
                        <a:rPr lang="en-US" sz="1500">
                          <a:effectLst/>
                        </a:rPr>
                        <a:t>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Random Forest</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dirty="0">
                          <a:effectLst/>
                        </a:rPr>
                        <a:t>0.65</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9837094"/>
                  </a:ext>
                </a:extLst>
              </a:tr>
            </a:tbl>
          </a:graphicData>
        </a:graphic>
      </p:graphicFrame>
    </p:spTree>
    <p:extLst>
      <p:ext uri="{BB962C8B-B14F-4D97-AF65-F5344CB8AC3E}">
        <p14:creationId xmlns:p14="http://schemas.microsoft.com/office/powerpoint/2010/main" val="26995854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13CC-3746-D27E-D300-67B7FAE32E30}"/>
              </a:ext>
            </a:extLst>
          </p:cNvPr>
          <p:cNvSpPr>
            <a:spLocks noGrp="1"/>
          </p:cNvSpPr>
          <p:nvPr>
            <p:ph type="title"/>
          </p:nvPr>
        </p:nvSpPr>
        <p:spPr>
          <a:xfrm>
            <a:off x="677334" y="609600"/>
            <a:ext cx="10211060" cy="955040"/>
          </a:xfrm>
        </p:spPr>
        <p:txBody>
          <a:bodyPr>
            <a:normAutofit fontScale="90000"/>
          </a:bodyPr>
          <a:lstStyle/>
          <a:p>
            <a:r>
              <a:rPr lang="en-US" sz="4000" dirty="0"/>
              <a:t>Summary Overview </a:t>
            </a:r>
            <a:r>
              <a:rPr lang="en-US" sz="2500" dirty="0">
                <a:solidFill>
                  <a:srgbClr val="00B0F0"/>
                </a:solidFill>
              </a:rPr>
              <a:t>( After modelling and before Fine Tuning the best Model)</a:t>
            </a:r>
            <a:br>
              <a:rPr lang="en-US" sz="2500" dirty="0">
                <a:solidFill>
                  <a:srgbClr val="00B0F0"/>
                </a:solidFill>
                <a:latin typeface="Georgia" panose="02040502050405020303" pitchFamily="18" charset="0"/>
              </a:rPr>
            </a:br>
            <a:endParaRPr lang="en-US" sz="2500" dirty="0">
              <a:solidFill>
                <a:srgbClr val="00B0F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43C71590-83A0-C5C6-4647-6E173B9171FE}"/>
              </a:ext>
            </a:extLst>
          </p:cNvPr>
          <p:cNvSpPr>
            <a:spLocks noGrp="1"/>
          </p:cNvSpPr>
          <p:nvPr>
            <p:ph idx="1"/>
          </p:nvPr>
        </p:nvSpPr>
        <p:spPr>
          <a:xfrm>
            <a:off x="677333" y="1737360"/>
            <a:ext cx="10211060" cy="4978400"/>
          </a:xfrm>
        </p:spPr>
        <p:txBody>
          <a:bodyPr>
            <a:normAutofit fontScale="70000" lnSpcReduction="20000"/>
          </a:bodyPr>
          <a:lstStyle/>
          <a:p>
            <a:pPr marL="0" marR="0" indent="0" algn="just">
              <a:lnSpc>
                <a:spcPct val="150000"/>
              </a:lnSpc>
              <a:spcBef>
                <a:spcPts val="900"/>
              </a:spcBef>
              <a:spcAft>
                <a:spcPts val="900"/>
              </a:spcAft>
              <a:buNone/>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Objective: </a:t>
            </a:r>
          </a:p>
          <a:p>
            <a:pPr marL="0" marR="0" indent="0" algn="just">
              <a:lnSpc>
                <a:spcPct val="150000"/>
              </a:lnSpc>
              <a:spcBef>
                <a:spcPts val="900"/>
              </a:spcBef>
              <a:spcAft>
                <a:spcPts val="900"/>
              </a:spcAft>
              <a:buNone/>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The primary objective of this project is to develop a predictive model that accurately identifies customers likely to churn at </a:t>
            </a:r>
            <a:r>
              <a:rPr lang="en-US" sz="26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600" dirty="0">
                <a:effectLst/>
                <a:latin typeface="Maiandra GD" panose="020E0502030308020204" pitchFamily="34" charset="0"/>
                <a:ea typeface="Times New Roman" panose="02020603050405020304" pitchFamily="18" charset="0"/>
                <a:cs typeface="Segoe UI" panose="020B0502040204020203" pitchFamily="34" charset="0"/>
              </a:rPr>
              <a:t>. By accurately predicting customer churn, </a:t>
            </a:r>
            <a:r>
              <a:rPr lang="en-US" sz="26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600" dirty="0">
                <a:effectLst/>
                <a:latin typeface="Maiandra GD" panose="020E0502030308020204" pitchFamily="34" charset="0"/>
                <a:ea typeface="Times New Roman" panose="02020603050405020304" pitchFamily="18" charset="0"/>
                <a:cs typeface="Segoe UI" panose="020B0502040204020203" pitchFamily="34" charset="0"/>
              </a:rPr>
              <a:t> can proactively implement targeted retention strategies, reduce financial losses, and enhance overall customer satisfaction.</a:t>
            </a:r>
            <a:endParaRPr lang="en-US" sz="2600" dirty="0">
              <a:effectLst/>
              <a:latin typeface="Maiandra GD" panose="020E0502030308020204" pitchFamily="34" charset="0"/>
              <a:ea typeface="Times New Roman" panose="02020603050405020304" pitchFamily="18" charset="0"/>
            </a:endParaRPr>
          </a:p>
          <a:p>
            <a:pPr marL="0" marR="0" indent="0" algn="just">
              <a:lnSpc>
                <a:spcPct val="150000"/>
              </a:lnSpc>
              <a:spcBef>
                <a:spcPts val="900"/>
              </a:spcBef>
              <a:spcAft>
                <a:spcPts val="900"/>
              </a:spcAft>
              <a:buNone/>
            </a:pPr>
            <a:r>
              <a:rPr lang="en-US" sz="2600" b="1" dirty="0">
                <a:solidFill>
                  <a:srgbClr val="0070C0"/>
                </a:solidFill>
                <a:latin typeface="Maiandra GD" panose="020E0502030308020204" pitchFamily="34" charset="0"/>
                <a:cs typeface="Segoe UI" panose="020B0502040204020203" pitchFamily="34" charset="0"/>
              </a:rPr>
              <a:t>Model Evaluation:</a:t>
            </a:r>
          </a:p>
          <a:p>
            <a:pPr marL="0" marR="0" indent="0" algn="just">
              <a:lnSpc>
                <a:spcPct val="150000"/>
              </a:lnSpc>
              <a:spcBef>
                <a:spcPts val="900"/>
              </a:spcBef>
              <a:spcAft>
                <a:spcPts val="900"/>
              </a:spcAft>
              <a:buNone/>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We assessed four machine learning models—Logistic Regression, Random Forest, K-Nearest Neighbors (KNN), and Decision Tree—across multiple performance metrics, including Accuracy, F1-Score, ROC-AUC Score, Precision, and Recall. These metrics were evaluated on both cross-validation performance and final test set results to ensure the models' robustness and reliability in identifying customers at risk of churning</a:t>
            </a:r>
            <a:r>
              <a:rPr lang="en-US" sz="2200" dirty="0">
                <a:effectLst/>
                <a:latin typeface="Maiandra GD" panose="020E0502030308020204" pitchFamily="34" charset="0"/>
                <a:ea typeface="Times New Roman" panose="02020603050405020304" pitchFamily="18" charset="0"/>
                <a:cs typeface="Segoe UI" panose="020B0502040204020203" pitchFamily="34" charset="0"/>
              </a:rPr>
              <a:t>.</a:t>
            </a:r>
            <a:endParaRPr lang="en-US" sz="2200" dirty="0">
              <a:effectLst/>
              <a:latin typeface="Maiandra GD" panose="020E0502030308020204" pitchFamily="34" charset="0"/>
              <a:ea typeface="Times New Roman" panose="02020603050405020304" pitchFamily="18" charset="0"/>
            </a:endParaRPr>
          </a:p>
          <a:p>
            <a:pPr marL="0" indent="0">
              <a:lnSpc>
                <a:spcPct val="150000"/>
              </a:lnSpc>
              <a:buNone/>
            </a:pPr>
            <a:endParaRPr lang="en-US" dirty="0">
              <a:latin typeface="Georgia" panose="02040502050405020303" pitchFamily="18" charset="0"/>
            </a:endParaRPr>
          </a:p>
        </p:txBody>
      </p:sp>
    </p:spTree>
    <p:extLst>
      <p:ext uri="{BB962C8B-B14F-4D97-AF65-F5344CB8AC3E}">
        <p14:creationId xmlns:p14="http://schemas.microsoft.com/office/powerpoint/2010/main" val="11241042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6273-F156-1961-A11E-3136CF4190A5}"/>
              </a:ext>
            </a:extLst>
          </p:cNvPr>
          <p:cNvSpPr>
            <a:spLocks noGrp="1"/>
          </p:cNvSpPr>
          <p:nvPr>
            <p:ph type="title"/>
          </p:nvPr>
        </p:nvSpPr>
        <p:spPr>
          <a:xfrm>
            <a:off x="677334" y="111760"/>
            <a:ext cx="8596668" cy="904240"/>
          </a:xfrm>
        </p:spPr>
        <p:txBody>
          <a:bodyPr/>
          <a:lstStyle/>
          <a:p>
            <a:r>
              <a:rPr lang="en-US" dirty="0"/>
              <a:t>Key Findings</a:t>
            </a:r>
          </a:p>
        </p:txBody>
      </p:sp>
      <p:sp>
        <p:nvSpPr>
          <p:cNvPr id="3" name="Content Placeholder 2">
            <a:extLst>
              <a:ext uri="{FF2B5EF4-FFF2-40B4-BE49-F238E27FC236}">
                <a16:creationId xmlns:a16="http://schemas.microsoft.com/office/drawing/2014/main" id="{13665264-8020-676E-65A0-7A4019100079}"/>
              </a:ext>
            </a:extLst>
          </p:cNvPr>
          <p:cNvSpPr>
            <a:spLocks noGrp="1"/>
          </p:cNvSpPr>
          <p:nvPr>
            <p:ph idx="1"/>
          </p:nvPr>
        </p:nvSpPr>
        <p:spPr>
          <a:xfrm>
            <a:off x="677333" y="1209040"/>
            <a:ext cx="10905067" cy="5543453"/>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a:lnSpc>
                <a:spcPct val="150000"/>
              </a:lnSpc>
            </a:pPr>
            <a:r>
              <a:rPr lang="en-US" sz="7200" b="1" dirty="0">
                <a:solidFill>
                  <a:srgbClr val="0070C0"/>
                </a:solidFill>
                <a:latin typeface="Maiandra GD" panose="020E0502030308020204" pitchFamily="34" charset="0"/>
              </a:rPr>
              <a:t>K-Nearest Neighbors (KNN): </a:t>
            </a:r>
            <a:r>
              <a:rPr lang="en-US" sz="7200" dirty="0">
                <a:latin typeface="Maiandra GD" panose="020E0502030308020204" pitchFamily="34" charset="0"/>
              </a:rPr>
              <a:t>The KNN model showed weaker performance, particularly on the test set, with a Test F1-Score of 0.35 and a low Test Precision of 0.27. Its overall accuracy is moderate, but it struggles with distinguishing churners from non-churners, as indicated by the lowest Test ROC-AUC Score of 0.63.</a:t>
            </a:r>
          </a:p>
          <a:p>
            <a:pPr>
              <a:lnSpc>
                <a:spcPct val="150000"/>
              </a:lnSpc>
            </a:pPr>
            <a:endParaRPr lang="en-US" sz="7200" dirty="0">
              <a:latin typeface="Maiandra GD" panose="020E0502030308020204" pitchFamily="34" charset="0"/>
            </a:endParaRPr>
          </a:p>
          <a:p>
            <a:pPr>
              <a:lnSpc>
                <a:spcPct val="150000"/>
              </a:lnSpc>
            </a:pPr>
            <a:r>
              <a:rPr lang="en-US" sz="7200" b="1" dirty="0">
                <a:solidFill>
                  <a:srgbClr val="0070C0"/>
                </a:solidFill>
                <a:latin typeface="Maiandra GD" panose="020E0502030308020204" pitchFamily="34" charset="0"/>
              </a:rPr>
              <a:t>Logistic Regression: </a:t>
            </a:r>
            <a:r>
              <a:rPr lang="en-US" sz="7200" dirty="0">
                <a:latin typeface="Maiandra GD" panose="020E0502030308020204" pitchFamily="34" charset="0"/>
              </a:rPr>
              <a:t>This model demonstrated moderate performance with a Mean Accuracy and F1-Score of 0.79. However, its Test Precision was relatively low at 0.37, which indicates that while it can identify churners well (high recall at 0.72), it often misclassifies non-churners as churners.</a:t>
            </a:r>
          </a:p>
          <a:p>
            <a:pPr>
              <a:lnSpc>
                <a:spcPct val="150000"/>
              </a:lnSpc>
            </a:pPr>
            <a:endParaRPr lang="en-US" sz="7200" dirty="0">
              <a:latin typeface="Maiandra GD" panose="020E0502030308020204" pitchFamily="34" charset="0"/>
            </a:endParaRPr>
          </a:p>
          <a:p>
            <a:pPr>
              <a:lnSpc>
                <a:spcPct val="150000"/>
              </a:lnSpc>
            </a:pPr>
            <a:r>
              <a:rPr lang="en-US" sz="7200" b="1" dirty="0">
                <a:solidFill>
                  <a:srgbClr val="0070C0"/>
                </a:solidFill>
                <a:latin typeface="Maiandra GD" panose="020E0502030308020204" pitchFamily="34" charset="0"/>
              </a:rPr>
              <a:t>Decision Tree: </a:t>
            </a:r>
            <a:r>
              <a:rPr lang="en-US" sz="7200" dirty="0">
                <a:latin typeface="Maiandra GD" panose="020E0502030308020204" pitchFamily="34" charset="0"/>
              </a:rPr>
              <a:t>The Decision Tree model performed well, with a Mean Accuracy and F1-Score of 0.90. It demonstrated a strong balance between precision (0.63) and recall (0.74) on the test set, leading to a high Test ROC-AUC Score of 0.83. This model is well-suited for accurately identifying customers likely to churn.</a:t>
            </a:r>
          </a:p>
          <a:p>
            <a:pPr>
              <a:lnSpc>
                <a:spcPct val="150000"/>
              </a:lnSpc>
            </a:pPr>
            <a:endParaRPr lang="en-US" sz="7200" dirty="0">
              <a:latin typeface="Maiandra GD" panose="020E0502030308020204" pitchFamily="34" charset="0"/>
            </a:endParaRPr>
          </a:p>
          <a:p>
            <a:pPr>
              <a:lnSpc>
                <a:spcPct val="150000"/>
              </a:lnSpc>
            </a:pPr>
            <a:r>
              <a:rPr lang="en-US" sz="7200" b="1" dirty="0">
                <a:solidFill>
                  <a:srgbClr val="0070C0"/>
                </a:solidFill>
                <a:latin typeface="Maiandra GD" panose="020E0502030308020204" pitchFamily="34" charset="0"/>
              </a:rPr>
              <a:t>Random Forest: </a:t>
            </a:r>
            <a:r>
              <a:rPr lang="en-US" sz="7200" dirty="0">
                <a:latin typeface="Maiandra GD" panose="020E0502030308020204" pitchFamily="34" charset="0"/>
              </a:rPr>
              <a:t>The Random Forest model emerged as a strong performer with the highest Mean Accuracy (0.95) and ROC-AUC Score (0.99). It also maintained solid performance on the test set with an Accuracy of 0.91 and an F1-Score of 0.69. This model offers a good balance between precision (0.74) and recall (0.65), making it highly reliable for identifying customers likely to churn.</a:t>
            </a: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17229464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483A-609C-0073-030B-821F5FDF31D1}"/>
              </a:ext>
            </a:extLst>
          </p:cNvPr>
          <p:cNvSpPr>
            <a:spLocks noGrp="1"/>
          </p:cNvSpPr>
          <p:nvPr>
            <p:ph type="title"/>
          </p:nvPr>
        </p:nvSpPr>
        <p:spPr>
          <a:xfrm>
            <a:off x="677334" y="619760"/>
            <a:ext cx="8596668" cy="1310640"/>
          </a:xfrm>
        </p:spPr>
        <p:txBody>
          <a:bodyPr/>
          <a:lstStyle/>
          <a:p>
            <a:r>
              <a:rPr lang="en-US" dirty="0"/>
              <a:t>Business Understanding</a:t>
            </a:r>
          </a:p>
        </p:txBody>
      </p:sp>
      <p:sp>
        <p:nvSpPr>
          <p:cNvPr id="3" name="Content Placeholder 2">
            <a:extLst>
              <a:ext uri="{FF2B5EF4-FFF2-40B4-BE49-F238E27FC236}">
                <a16:creationId xmlns:a16="http://schemas.microsoft.com/office/drawing/2014/main" id="{7EE0BCF5-735D-DBF0-CA2C-A6DE69631CEB}"/>
              </a:ext>
            </a:extLst>
          </p:cNvPr>
          <p:cNvSpPr>
            <a:spLocks noGrp="1"/>
          </p:cNvSpPr>
          <p:nvPr>
            <p:ph idx="1"/>
          </p:nvPr>
        </p:nvSpPr>
        <p:spPr>
          <a:xfrm>
            <a:off x="1169702" y="1605280"/>
            <a:ext cx="9634285" cy="5034671"/>
          </a:xfrm>
        </p:spPr>
        <p:txBody>
          <a:bodyPr>
            <a:normAutofit/>
          </a:bodyPr>
          <a:lstStyle/>
          <a:p>
            <a:pPr marL="0" indent="0" algn="just">
              <a:buNone/>
            </a:pPr>
            <a:r>
              <a:rPr lang="en-US" sz="2000" b="1" dirty="0">
                <a:latin typeface="Maiandra GD" panose="020E0502030308020204" pitchFamily="34" charset="0"/>
              </a:rPr>
              <a:t>Understanding the Challenge:</a:t>
            </a:r>
            <a:endParaRPr lang="en-US" sz="2000" dirty="0">
              <a:latin typeface="Maiandra GD" panose="020E0502030308020204" pitchFamily="34" charset="0"/>
            </a:endParaRPr>
          </a:p>
          <a:p>
            <a:pPr lvl="0" algn="just"/>
            <a:r>
              <a:rPr lang="en-US" sz="2000" dirty="0">
                <a:latin typeface="Maiandra GD" panose="020E0502030308020204" pitchFamily="34" charset="0"/>
              </a:rPr>
              <a:t>In the competitive telecom industry, managing customer churn is essential for maintaining profitability and market share.</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High churn rates pose a significant threat to </a:t>
            </a:r>
            <a:r>
              <a:rPr lang="en-US" sz="2000" dirty="0" err="1">
                <a:latin typeface="Maiandra GD" panose="020E0502030308020204" pitchFamily="34" charset="0"/>
              </a:rPr>
              <a:t>SyriaTel</a:t>
            </a:r>
            <a:r>
              <a:rPr lang="en-US" sz="2000" dirty="0">
                <a:latin typeface="Maiandra GD" panose="020E0502030308020204" pitchFamily="34" charset="0"/>
              </a:rPr>
              <a:t>, highlighting the need for advanced analytical techniques.</a:t>
            </a:r>
          </a:p>
          <a:p>
            <a:pPr lvl="0" algn="just"/>
            <a:endParaRPr lang="en-US" sz="2000" dirty="0">
              <a:latin typeface="Maiandra GD" panose="020E0502030308020204" pitchFamily="34" charset="0"/>
            </a:endParaRPr>
          </a:p>
          <a:p>
            <a:pPr lvl="0" algn="just"/>
            <a:r>
              <a:rPr lang="en-US" sz="2000" dirty="0" err="1">
                <a:latin typeface="Maiandra GD" panose="020E0502030308020204" pitchFamily="34" charset="0"/>
              </a:rPr>
              <a:t>SyriaTel</a:t>
            </a:r>
            <a:r>
              <a:rPr lang="en-US" sz="2000" dirty="0">
                <a:latin typeface="Maiandra GD" panose="020E0502030308020204" pitchFamily="34" charset="0"/>
              </a:rPr>
              <a:t> is adopting a predictive modeling approach to forecast which customers are likely to churn.</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This approach involves analyzing various customer features to provide actionable insights that guide retention efforts.</a:t>
            </a:r>
          </a:p>
          <a:p>
            <a:pPr>
              <a:lnSpc>
                <a:spcPct val="150000"/>
              </a:lnSpc>
            </a:pPr>
            <a:endParaRPr lang="en-US" dirty="0"/>
          </a:p>
        </p:txBody>
      </p:sp>
    </p:spTree>
    <p:extLst>
      <p:ext uri="{BB962C8B-B14F-4D97-AF65-F5344CB8AC3E}">
        <p14:creationId xmlns:p14="http://schemas.microsoft.com/office/powerpoint/2010/main" val="23839317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2867-3811-2DCA-C5F5-81BFBC0A0B86}"/>
              </a:ext>
            </a:extLst>
          </p:cNvPr>
          <p:cNvSpPr>
            <a:spLocks noGrp="1"/>
          </p:cNvSpPr>
          <p:nvPr>
            <p:ph type="title"/>
          </p:nvPr>
        </p:nvSpPr>
        <p:spPr>
          <a:xfrm>
            <a:off x="1104702" y="628357"/>
            <a:ext cx="8596668" cy="1320800"/>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65D0C2E8-A44C-2AFC-BB86-875AB64E0BDD}"/>
              </a:ext>
            </a:extLst>
          </p:cNvPr>
          <p:cNvSpPr>
            <a:spLocks noGrp="1"/>
          </p:cNvSpPr>
          <p:nvPr>
            <p:ph idx="1"/>
          </p:nvPr>
        </p:nvSpPr>
        <p:spPr>
          <a:xfrm>
            <a:off x="677334" y="1726835"/>
            <a:ext cx="9451404" cy="4521565"/>
          </a:xfr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0" indent="0" algn="just">
              <a:lnSpc>
                <a:spcPct val="150000"/>
              </a:lnSpc>
              <a:buNone/>
            </a:pPr>
            <a:r>
              <a:rPr lang="en-US" sz="2500" dirty="0">
                <a:solidFill>
                  <a:srgbClr val="0070C0"/>
                </a:solidFill>
                <a:latin typeface="Maiandra GD" panose="020E0502030308020204" pitchFamily="34" charset="0"/>
              </a:rPr>
              <a:t>The </a:t>
            </a:r>
            <a:r>
              <a:rPr lang="en-US" sz="2500" b="1" dirty="0">
                <a:solidFill>
                  <a:srgbClr val="0070C0"/>
                </a:solidFill>
                <a:latin typeface="Maiandra GD" panose="020E0502030308020204" pitchFamily="34" charset="0"/>
              </a:rPr>
              <a:t>Random Forest and Decision Tree models are the top performers in this evaluation.</a:t>
            </a:r>
            <a:r>
              <a:rPr lang="en-US" sz="2500" dirty="0">
                <a:solidFill>
                  <a:srgbClr val="0070C0"/>
                </a:solidFill>
                <a:latin typeface="Maiandra GD" panose="020E0502030308020204" pitchFamily="34" charset="0"/>
              </a:rPr>
              <a:t> </a:t>
            </a:r>
            <a:r>
              <a:rPr lang="en-US" sz="2500" dirty="0">
                <a:solidFill>
                  <a:schemeClr val="tx1"/>
                </a:solidFill>
                <a:latin typeface="Maiandra GD" panose="020E0502030308020204" pitchFamily="34" charset="0"/>
              </a:rPr>
              <a:t>The Random Forest model, with its highest Mean Accuracy and ROC-AUC Score, coupled with strong test performance, is a highly reliable choice for predicting customer churn. The Decision Tree model also stands out with balanced performance across all key metrics, making it an excellent alternative.</a:t>
            </a:r>
          </a:p>
        </p:txBody>
      </p:sp>
    </p:spTree>
    <p:extLst>
      <p:ext uri="{BB962C8B-B14F-4D97-AF65-F5344CB8AC3E}">
        <p14:creationId xmlns:p14="http://schemas.microsoft.com/office/powerpoint/2010/main" val="40501260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C959-C5F4-F0C3-3D7A-08494601C6D0}"/>
              </a:ext>
            </a:extLst>
          </p:cNvPr>
          <p:cNvSpPr>
            <a:spLocks noGrp="1"/>
          </p:cNvSpPr>
          <p:nvPr>
            <p:ph type="title"/>
          </p:nvPr>
        </p:nvSpPr>
        <p:spPr>
          <a:xfrm>
            <a:off x="1183771" y="567397"/>
            <a:ext cx="8596668" cy="936283"/>
          </a:xfrm>
        </p:spPr>
        <p:txBody>
          <a:bodyPr/>
          <a:lstStyle/>
          <a:p>
            <a:pPr algn="ctr"/>
            <a:r>
              <a:rPr lang="en-US" b="1" dirty="0"/>
              <a:t>Recommendation</a:t>
            </a:r>
          </a:p>
        </p:txBody>
      </p:sp>
      <p:sp>
        <p:nvSpPr>
          <p:cNvPr id="3" name="Content Placeholder 2">
            <a:extLst>
              <a:ext uri="{FF2B5EF4-FFF2-40B4-BE49-F238E27FC236}">
                <a16:creationId xmlns:a16="http://schemas.microsoft.com/office/drawing/2014/main" id="{DD0A304E-CA35-B6EA-3F93-352334C49DF3}"/>
              </a:ext>
            </a:extLst>
          </p:cNvPr>
          <p:cNvSpPr>
            <a:spLocks noGrp="1"/>
          </p:cNvSpPr>
          <p:nvPr>
            <p:ph idx="1"/>
          </p:nvPr>
        </p:nvSpPr>
        <p:spPr>
          <a:xfrm>
            <a:off x="1451057" y="1391920"/>
            <a:ext cx="8596668" cy="4621307"/>
          </a:xfrm>
        </p:spPr>
        <p:txBody>
          <a:bodyPr>
            <a:normAutofit lnSpcReduction="10000"/>
          </a:bodyPr>
          <a:lstStyle/>
          <a:p>
            <a:pPr marL="0" indent="0" algn="just">
              <a:lnSpc>
                <a:spcPct val="150000"/>
              </a:lnSpc>
              <a:buNone/>
            </a:pPr>
            <a:r>
              <a:rPr lang="en-US" sz="3000" dirty="0">
                <a:solidFill>
                  <a:schemeClr val="tx1"/>
                </a:solidFill>
                <a:latin typeface="Maiandra GD" panose="020E0502030308020204" pitchFamily="34" charset="0"/>
              </a:rPr>
              <a:t>Based on the evaluation, </a:t>
            </a:r>
            <a:r>
              <a:rPr lang="en-US" sz="3000" b="1" dirty="0">
                <a:solidFill>
                  <a:srgbClr val="0070C0"/>
                </a:solidFill>
                <a:latin typeface="Maiandra GD" panose="020E0502030308020204" pitchFamily="34" charset="0"/>
              </a:rPr>
              <a:t>we will fine-tune both the Random Forest and Decision Tree models. This approach will help identify the truly best model for </a:t>
            </a:r>
            <a:r>
              <a:rPr lang="en-US" sz="3000" b="1" dirty="0" err="1">
                <a:solidFill>
                  <a:srgbClr val="0070C0"/>
                </a:solidFill>
                <a:latin typeface="Maiandra GD" panose="020E0502030308020204" pitchFamily="34" charset="0"/>
              </a:rPr>
              <a:t>SyriaTel’s</a:t>
            </a:r>
            <a:r>
              <a:rPr lang="en-US" sz="3000" b="1" dirty="0">
                <a:solidFill>
                  <a:srgbClr val="0070C0"/>
                </a:solidFill>
                <a:latin typeface="Maiandra GD" panose="020E0502030308020204" pitchFamily="34" charset="0"/>
              </a:rPr>
              <a:t> needs</a:t>
            </a:r>
            <a:r>
              <a:rPr lang="en-US" sz="3000" dirty="0">
                <a:solidFill>
                  <a:srgbClr val="0070C0"/>
                </a:solidFill>
                <a:latin typeface="Maiandra GD" panose="020E0502030308020204" pitchFamily="34" charset="0"/>
              </a:rPr>
              <a:t>, </a:t>
            </a:r>
            <a:r>
              <a:rPr lang="en-US" sz="3000" dirty="0">
                <a:solidFill>
                  <a:schemeClr val="tx1"/>
                </a:solidFill>
                <a:latin typeface="Maiandra GD" panose="020E0502030308020204" pitchFamily="34" charset="0"/>
              </a:rPr>
              <a:t>enabling effective targeting of at-risk customers, reducing churn, minimizing financial losses, and enhancing customer loyalty and satisfaction.</a:t>
            </a:r>
          </a:p>
          <a:p>
            <a:endParaRPr lang="en-US" dirty="0"/>
          </a:p>
        </p:txBody>
      </p:sp>
    </p:spTree>
    <p:extLst>
      <p:ext uri="{BB962C8B-B14F-4D97-AF65-F5344CB8AC3E}">
        <p14:creationId xmlns:p14="http://schemas.microsoft.com/office/powerpoint/2010/main" val="26603844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F191-98E2-AD8C-1771-5BD6CB9BE5B3}"/>
              </a:ext>
            </a:extLst>
          </p:cNvPr>
          <p:cNvSpPr>
            <a:spLocks noGrp="1"/>
          </p:cNvSpPr>
          <p:nvPr>
            <p:ph type="title"/>
          </p:nvPr>
        </p:nvSpPr>
        <p:spPr>
          <a:xfrm>
            <a:off x="677334" y="304800"/>
            <a:ext cx="8596668" cy="1178560"/>
          </a:xfrm>
        </p:spPr>
        <p:txBody>
          <a:bodyPr>
            <a:normAutofit fontScale="90000"/>
          </a:bodyPr>
          <a:lstStyle/>
          <a:p>
            <a:r>
              <a:rPr lang="en-US" dirty="0"/>
              <a:t>Model Fine-Tuning- Random Forest and Decision Tree models</a:t>
            </a:r>
          </a:p>
        </p:txBody>
      </p:sp>
      <p:sp>
        <p:nvSpPr>
          <p:cNvPr id="3" name="Content Placeholder 2">
            <a:extLst>
              <a:ext uri="{FF2B5EF4-FFF2-40B4-BE49-F238E27FC236}">
                <a16:creationId xmlns:a16="http://schemas.microsoft.com/office/drawing/2014/main" id="{20E5E133-9599-6F32-1833-A28767B17C41}"/>
              </a:ext>
            </a:extLst>
          </p:cNvPr>
          <p:cNvSpPr>
            <a:spLocks noGrp="1"/>
          </p:cNvSpPr>
          <p:nvPr>
            <p:ph idx="1"/>
          </p:nvPr>
        </p:nvSpPr>
        <p:spPr>
          <a:xfrm>
            <a:off x="677333" y="1351280"/>
            <a:ext cx="11153595" cy="5344943"/>
          </a:xfrm>
        </p:spPr>
        <p:txBody>
          <a:bodyPr>
            <a:noAutofit/>
          </a:bodyPr>
          <a:lstStyle/>
          <a:p>
            <a:pPr marL="0" marR="0" indent="0" algn="just">
              <a:lnSpc>
                <a:spcPct val="150000"/>
              </a:lnSpc>
              <a:spcBef>
                <a:spcPts val="0"/>
              </a:spcBef>
              <a:spcAft>
                <a:spcPts val="0"/>
              </a:spcAft>
              <a:buNone/>
            </a:pPr>
            <a:r>
              <a:rPr lang="en-US" sz="1900" b="1" dirty="0">
                <a:solidFill>
                  <a:srgbClr val="0070C0"/>
                </a:solidFill>
                <a:effectLst/>
                <a:latin typeface="Maiandra GD" panose="020E0502030308020204" pitchFamily="34" charset="0"/>
                <a:ea typeface="Times New Roman" panose="02020603050405020304" pitchFamily="18" charset="0"/>
              </a:rPr>
              <a:t>Summary of Model Evaluations:</a:t>
            </a:r>
            <a:endParaRPr lang="en-US" sz="1900" dirty="0">
              <a:solidFill>
                <a:srgbClr val="0070C0"/>
              </a:solidFill>
              <a:effectLst/>
              <a:latin typeface="Maiandra GD" panose="020E0502030308020204" pitchFamily="34"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en-US" sz="1900" b="1" dirty="0">
                <a:effectLst/>
                <a:latin typeface="Maiandra GD" panose="020E0502030308020204" pitchFamily="34" charset="0"/>
                <a:ea typeface="Times New Roman" panose="02020603050405020304" pitchFamily="18" charset="0"/>
              </a:rPr>
              <a:t>Decision Tree Model Evaluation:</a:t>
            </a:r>
            <a:endParaRPr lang="en-US" sz="1900" dirty="0">
              <a:effectLst/>
              <a:latin typeface="Maiandra GD" panose="020E0502030308020204" pitchFamily="34" charset="0"/>
              <a:ea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The Decision Tree model was tested on the scaled test data.</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Key metrics include the confusion matrix, classification report (showing precision, recall, and F1-score), and ROC-AUC score.</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These metrics provide insights into the model's accuracy and its ability to correctly classify both positive and negative cases.</a:t>
            </a:r>
          </a:p>
          <a:p>
            <a:pPr marL="342900" marR="0" lvl="0" indent="-342900" algn="just">
              <a:lnSpc>
                <a:spcPct val="150000"/>
              </a:lnSpc>
              <a:spcBef>
                <a:spcPts val="0"/>
              </a:spcBef>
              <a:spcAft>
                <a:spcPts val="0"/>
              </a:spcAft>
              <a:buFont typeface="+mj-lt"/>
              <a:buAutoNum type="arabicPeriod"/>
              <a:tabLst>
                <a:tab pos="457200" algn="l"/>
              </a:tabLst>
            </a:pPr>
            <a:r>
              <a:rPr lang="en-US" sz="1900" b="1" dirty="0">
                <a:effectLst/>
                <a:latin typeface="Maiandra GD" panose="020E0502030308020204" pitchFamily="34" charset="0"/>
                <a:ea typeface="Times New Roman" panose="02020603050405020304" pitchFamily="18" charset="0"/>
              </a:rPr>
              <a:t>Random Forest Model Evaluation:</a:t>
            </a:r>
            <a:endParaRPr lang="en-US" sz="1900" dirty="0">
              <a:effectLst/>
              <a:latin typeface="Maiandra GD" panose="020E0502030308020204" pitchFamily="34" charset="0"/>
              <a:ea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Similarly, the fine-tuned Random Forest model was evaluated on the same test set.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Metrics such as the confusion matrix, classification report, and ROC-AUC score were calculated.</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The Random Forest generally provides a comparison point to assess if it performs better than the Decision Tree across these metrics.</a:t>
            </a:r>
            <a:endParaRPr lang="en-US" sz="1900" dirty="0">
              <a:latin typeface="Maiandra GD" panose="020E0502030308020204" pitchFamily="34" charset="0"/>
            </a:endParaRPr>
          </a:p>
        </p:txBody>
      </p:sp>
    </p:spTree>
    <p:extLst>
      <p:ext uri="{BB962C8B-B14F-4D97-AF65-F5344CB8AC3E}">
        <p14:creationId xmlns:p14="http://schemas.microsoft.com/office/powerpoint/2010/main" val="941244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067" y="152400"/>
            <a:ext cx="11189546" cy="873760"/>
          </a:xfrm>
        </p:spPr>
        <p:txBody>
          <a:bodyPr>
            <a:noAutofit/>
          </a:bodyPr>
          <a:lstStyle/>
          <a:p>
            <a:r>
              <a:rPr lang="en-US" sz="3000" b="1" dirty="0">
                <a:solidFill>
                  <a:srgbClr val="0070C0"/>
                </a:solidFill>
              </a:rPr>
              <a:t>Visualization of confusion matrix ,summary statistics ,ROC-AUC Curves for fine-Tuned Decision Tree Model and Random Forest Model</a:t>
            </a:r>
            <a:endParaRPr lang="en-US" sz="3000" dirty="0"/>
          </a:p>
        </p:txBody>
      </p:sp>
      <p:pic>
        <p:nvPicPr>
          <p:cNvPr id="5" name="Content Placeholder 4">
            <a:extLst>
              <a:ext uri="{FF2B5EF4-FFF2-40B4-BE49-F238E27FC236}">
                <a16:creationId xmlns:a16="http://schemas.microsoft.com/office/drawing/2014/main" id="{79CD576B-52DA-22ED-CCF7-1162BE358CCF}"/>
              </a:ext>
            </a:extLst>
          </p:cNvPr>
          <p:cNvPicPr>
            <a:picLocks noGrp="1" noChangeAspect="1"/>
          </p:cNvPicPr>
          <p:nvPr>
            <p:ph sz="half" idx="2"/>
          </p:nvPr>
        </p:nvPicPr>
        <p:blipFill>
          <a:blip r:embed="rId2"/>
          <a:stretch>
            <a:fillRect/>
          </a:stretch>
        </p:blipFill>
        <p:spPr>
          <a:xfrm>
            <a:off x="6339840" y="2053821"/>
            <a:ext cx="5212080" cy="4560339"/>
          </a:xfrm>
          <a:prstGeom prst="rect">
            <a:avLst/>
          </a:prstGeom>
        </p:spPr>
      </p:pic>
      <p:pic>
        <p:nvPicPr>
          <p:cNvPr id="6" name="Content Placeholder 5">
            <a:extLst>
              <a:ext uri="{FF2B5EF4-FFF2-40B4-BE49-F238E27FC236}">
                <a16:creationId xmlns:a16="http://schemas.microsoft.com/office/drawing/2014/main" id="{C67F9453-333E-A394-32AE-FB351021D8EB}"/>
              </a:ext>
            </a:extLst>
          </p:cNvPr>
          <p:cNvPicPr>
            <a:picLocks noGrp="1" noChangeAspect="1"/>
          </p:cNvPicPr>
          <p:nvPr>
            <p:ph sz="half" idx="1"/>
          </p:nvPr>
        </p:nvPicPr>
        <p:blipFill>
          <a:blip r:embed="rId3"/>
          <a:stretch>
            <a:fillRect/>
          </a:stretch>
        </p:blipFill>
        <p:spPr>
          <a:xfrm>
            <a:off x="677862" y="2053821"/>
            <a:ext cx="4920297" cy="4468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600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71B9-3B76-F8E9-584C-4F723DDF49CE}"/>
              </a:ext>
            </a:extLst>
          </p:cNvPr>
          <p:cNvSpPr>
            <a:spLocks noGrp="1"/>
          </p:cNvSpPr>
          <p:nvPr>
            <p:ph type="title"/>
          </p:nvPr>
        </p:nvSpPr>
        <p:spPr>
          <a:xfrm>
            <a:off x="677333" y="609600"/>
            <a:ext cx="10801903" cy="1320800"/>
          </a:xfrm>
        </p:spPr>
        <p:txBody>
          <a:bodyPr>
            <a:normAutofit/>
          </a:bodyPr>
          <a:lstStyle/>
          <a:p>
            <a:r>
              <a:rPr lang="en-US" sz="3000" dirty="0">
                <a:solidFill>
                  <a:srgbClr val="0070C0"/>
                </a:solidFill>
              </a:rPr>
              <a:t>Summary Statistics for Fine-Tuned Decision Tree and Random Forest</a:t>
            </a:r>
          </a:p>
        </p:txBody>
      </p:sp>
      <p:graphicFrame>
        <p:nvGraphicFramePr>
          <p:cNvPr id="4" name="Content Placeholder 3">
            <a:extLst>
              <a:ext uri="{FF2B5EF4-FFF2-40B4-BE49-F238E27FC236}">
                <a16:creationId xmlns:a16="http://schemas.microsoft.com/office/drawing/2014/main" id="{F03DDAC4-DB10-2BFE-00B9-F93FB96A732E}"/>
              </a:ext>
            </a:extLst>
          </p:cNvPr>
          <p:cNvGraphicFramePr>
            <a:graphicFrameLocks noGrp="1"/>
          </p:cNvGraphicFramePr>
          <p:nvPr>
            <p:ph idx="1"/>
            <p:extLst>
              <p:ext uri="{D42A27DB-BD31-4B8C-83A1-F6EECF244321}">
                <p14:modId xmlns:p14="http://schemas.microsoft.com/office/powerpoint/2010/main" val="1470567277"/>
              </p:ext>
            </p:extLst>
          </p:nvPr>
        </p:nvGraphicFramePr>
        <p:xfrm>
          <a:off x="677333" y="1702763"/>
          <a:ext cx="10351740" cy="1320798"/>
        </p:xfrm>
        <a:graphic>
          <a:graphicData uri="http://schemas.openxmlformats.org/drawingml/2006/table">
            <a:tbl>
              <a:tblPr firstRow="1" bandRow="1" bandCol="1">
                <a:tableStyleId>{5C22544A-7EE6-4342-B048-85BDC9FD1C3A}</a:tableStyleId>
              </a:tblPr>
              <a:tblGrid>
                <a:gridCol w="954519">
                  <a:extLst>
                    <a:ext uri="{9D8B030D-6E8A-4147-A177-3AD203B41FA5}">
                      <a16:colId xmlns:a16="http://schemas.microsoft.com/office/drawing/2014/main" val="237498096"/>
                    </a:ext>
                  </a:extLst>
                </a:gridCol>
                <a:gridCol w="1688123">
                  <a:extLst>
                    <a:ext uri="{9D8B030D-6E8A-4147-A177-3AD203B41FA5}">
                      <a16:colId xmlns:a16="http://schemas.microsoft.com/office/drawing/2014/main" val="1697155419"/>
                    </a:ext>
                  </a:extLst>
                </a:gridCol>
                <a:gridCol w="1793818">
                  <a:extLst>
                    <a:ext uri="{9D8B030D-6E8A-4147-A177-3AD203B41FA5}">
                      <a16:colId xmlns:a16="http://schemas.microsoft.com/office/drawing/2014/main" val="3182258339"/>
                    </a:ext>
                  </a:extLst>
                </a:gridCol>
                <a:gridCol w="1478820">
                  <a:extLst>
                    <a:ext uri="{9D8B030D-6E8A-4147-A177-3AD203B41FA5}">
                      <a16:colId xmlns:a16="http://schemas.microsoft.com/office/drawing/2014/main" val="3780960394"/>
                    </a:ext>
                  </a:extLst>
                </a:gridCol>
                <a:gridCol w="1478820">
                  <a:extLst>
                    <a:ext uri="{9D8B030D-6E8A-4147-A177-3AD203B41FA5}">
                      <a16:colId xmlns:a16="http://schemas.microsoft.com/office/drawing/2014/main" val="3738955495"/>
                    </a:ext>
                  </a:extLst>
                </a:gridCol>
                <a:gridCol w="1478820">
                  <a:extLst>
                    <a:ext uri="{9D8B030D-6E8A-4147-A177-3AD203B41FA5}">
                      <a16:colId xmlns:a16="http://schemas.microsoft.com/office/drawing/2014/main" val="3832796983"/>
                    </a:ext>
                  </a:extLst>
                </a:gridCol>
                <a:gridCol w="1478820">
                  <a:extLst>
                    <a:ext uri="{9D8B030D-6E8A-4147-A177-3AD203B41FA5}">
                      <a16:colId xmlns:a16="http://schemas.microsoft.com/office/drawing/2014/main" val="2674321634"/>
                    </a:ext>
                  </a:extLst>
                </a:gridCol>
              </a:tblGrid>
              <a:tr h="440266">
                <a:tc>
                  <a:txBody>
                    <a:bodyPr/>
                    <a:lstStyle/>
                    <a:p>
                      <a:pPr marL="0" marR="0">
                        <a:spcBef>
                          <a:spcPts val="180"/>
                        </a:spcBef>
                        <a:spcAft>
                          <a:spcPts val="18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Model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Accuracy</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F1-Score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ROC-AUC Score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Recall</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706136479"/>
                  </a:ext>
                </a:extLst>
              </a:tr>
              <a:tr h="440266">
                <a:tc>
                  <a:txBody>
                    <a:bodyPr/>
                    <a:lstStyle/>
                    <a:p>
                      <a:pPr marL="0" marR="0">
                        <a:spcBef>
                          <a:spcPts val="180"/>
                        </a:spcBef>
                        <a:spcAft>
                          <a:spcPts val="18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Decision Tree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0.90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0.68</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0.83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0.64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7793553"/>
                  </a:ext>
                </a:extLst>
              </a:tr>
              <a:tr h="440266">
                <a:tc>
                  <a:txBody>
                    <a:bodyPr/>
                    <a:lstStyle/>
                    <a:p>
                      <a:pPr marL="0" marR="0">
                        <a:spcBef>
                          <a:spcPts val="180"/>
                        </a:spcBef>
                        <a:spcAft>
                          <a:spcPts val="18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Random Forest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0.93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0.85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0.75</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76117424"/>
                  </a:ext>
                </a:extLst>
              </a:tr>
            </a:tbl>
          </a:graphicData>
        </a:graphic>
      </p:graphicFrame>
    </p:spTree>
    <p:extLst>
      <p:ext uri="{BB962C8B-B14F-4D97-AF65-F5344CB8AC3E}">
        <p14:creationId xmlns:p14="http://schemas.microsoft.com/office/powerpoint/2010/main" val="28690133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3BF7-038F-4D22-6FAF-5834B4F83580}"/>
              </a:ext>
            </a:extLst>
          </p:cNvPr>
          <p:cNvSpPr>
            <a:spLocks noGrp="1"/>
          </p:cNvSpPr>
          <p:nvPr>
            <p:ph type="title"/>
          </p:nvPr>
        </p:nvSpPr>
        <p:spPr>
          <a:xfrm>
            <a:off x="677334" y="314960"/>
            <a:ext cx="11514666" cy="985520"/>
          </a:xfrm>
        </p:spPr>
        <p:txBody>
          <a:bodyPr>
            <a:noAutofit/>
          </a:bodyPr>
          <a:lstStyle/>
          <a:p>
            <a:r>
              <a:rPr lang="en-US" sz="3000" dirty="0">
                <a:solidFill>
                  <a:srgbClr val="0070C0"/>
                </a:solidFill>
                <a:latin typeface="Georgia" panose="02040502050405020303" pitchFamily="18" charset="0"/>
              </a:rPr>
              <a:t>Summary of Findings Based on the evaluation of the Decision Tree and Random Forest models, after Fine-Tuning</a:t>
            </a:r>
          </a:p>
        </p:txBody>
      </p:sp>
      <p:sp>
        <p:nvSpPr>
          <p:cNvPr id="3" name="Content Placeholder 2">
            <a:extLst>
              <a:ext uri="{FF2B5EF4-FFF2-40B4-BE49-F238E27FC236}">
                <a16:creationId xmlns:a16="http://schemas.microsoft.com/office/drawing/2014/main" id="{05093D0B-68C8-BB42-3805-8CAD19B74327}"/>
              </a:ext>
            </a:extLst>
          </p:cNvPr>
          <p:cNvSpPr>
            <a:spLocks noGrp="1"/>
          </p:cNvSpPr>
          <p:nvPr>
            <p:ph idx="1"/>
          </p:nvPr>
        </p:nvSpPr>
        <p:spPr>
          <a:xfrm>
            <a:off x="677334" y="1391920"/>
            <a:ext cx="11041054" cy="5273040"/>
          </a:xfrm>
        </p:spPr>
        <p:txBody>
          <a:bodyPr>
            <a:normAutofit lnSpcReduction="10000"/>
          </a:bodyPr>
          <a:lstStyle/>
          <a:p>
            <a:pPr marR="0" lvl="0">
              <a:spcBef>
                <a:spcPts val="180"/>
              </a:spcBef>
              <a:spcAft>
                <a:spcPts val="180"/>
              </a:spcAft>
              <a:buFont typeface="Wingdings" panose="05000000000000000000" pitchFamily="2" charset="2"/>
              <a:buChar char="q"/>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Overall Model Performance: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Random Forest Model outperforms the Decision Tree model across most metrics:</a:t>
            </a:r>
            <a:endParaRPr lang="en-US" sz="2000" dirty="0">
              <a:effectLst/>
              <a:latin typeface="Maiandra GD" panose="020E0502030308020204" pitchFamily="34"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Accuracy: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achieved an accuracy of 0.93, compared to 0.90 for the Decision Tree.</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spcBef>
                <a:spcPts val="0"/>
              </a:spcBef>
              <a:spcAft>
                <a:spcPts val="0"/>
              </a:spcAft>
              <a:buFont typeface="Symbol" panose="05050102010706020507" pitchFamily="18" charset="2"/>
              <a:buChar char=""/>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F1-Score: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also had a higher F1-Score of 0.75 for the True class, indicating a better balance between precision and recall, compared to the Decision Tree's F1-Score of 0.68.</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spcBef>
                <a:spcPts val="0"/>
              </a:spcBef>
              <a:spcAft>
                <a:spcPts val="0"/>
              </a:spcAft>
              <a:buFont typeface="Symbol" panose="05050102010706020507" pitchFamily="18" charset="2"/>
              <a:buChar char=""/>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ROC-AUC Score: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achieved a higher ROC-AUC Score of 0.85, indicating a better ability to distinguish between churners and non-churners compared to the Decision Tree's ROC-AUC Score of 0.83.</a:t>
            </a:r>
          </a:p>
          <a:p>
            <a:pPr marL="0" marR="0" lvl="0" indent="0">
              <a:spcBef>
                <a:spcPts val="0"/>
              </a:spcBef>
              <a:spcAft>
                <a:spcPts val="0"/>
              </a:spcAft>
              <a:buNone/>
            </a:pP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R="0" lvl="0">
              <a:spcBef>
                <a:spcPts val="180"/>
              </a:spcBef>
              <a:spcAft>
                <a:spcPts val="180"/>
              </a:spcAft>
              <a:buFont typeface="Wingdings" panose="05000000000000000000" pitchFamily="2" charset="2"/>
              <a:buChar char="q"/>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Alignment with Business Objectives:</a:t>
            </a:r>
            <a:endParaRPr lang="en-US" sz="2000" b="1" dirty="0">
              <a:effectLst/>
              <a:latin typeface="Maiandra GD" panose="020E0502030308020204" pitchFamily="34" charset="0"/>
              <a:ea typeface="Times New Roman" panose="02020603050405020304" pitchFamily="18" charset="0"/>
            </a:endParaRPr>
          </a:p>
          <a:p>
            <a:pPr marL="0" marR="0" indent="0">
              <a:spcBef>
                <a:spcPts val="900"/>
              </a:spcBef>
              <a:spcAft>
                <a:spcPts val="900"/>
              </a:spcAft>
              <a:buNone/>
            </a:pP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Reducing Churn: The primary objective is to accurately identify customers likely to churn so that targeted retention strategies can be implemented. The Random Forest model, with its higher accuracy, F1-Score, and ROC-AUC Score, is better suited to this task. It is more effective in correctly identifying customers who are likely to churn, making it the preferred choice for deployment.</a:t>
            </a:r>
            <a:endParaRPr lang="en-US" sz="2000" dirty="0">
              <a:solidFill>
                <a:srgbClr val="0070C0"/>
              </a:solidFill>
              <a:effectLst/>
              <a:latin typeface="Maiandra GD" panose="020E0502030308020204" pitchFamily="34" charset="0"/>
              <a:ea typeface="Times New Roman" panose="02020603050405020304"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32766479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41FC-B339-FDD5-E339-1FFA4C26C341}"/>
              </a:ext>
            </a:extLst>
          </p:cNvPr>
          <p:cNvSpPr>
            <a:spLocks noGrp="1"/>
          </p:cNvSpPr>
          <p:nvPr>
            <p:ph type="title"/>
          </p:nvPr>
        </p:nvSpPr>
        <p:spPr>
          <a:xfrm>
            <a:off x="677334" y="609600"/>
            <a:ext cx="8596668" cy="741680"/>
          </a:xfrm>
        </p:spPr>
        <p:txBody>
          <a:bodyPr/>
          <a:lstStyle/>
          <a:p>
            <a:r>
              <a:rPr lang="en-US" dirty="0"/>
              <a:t>Trade-offs and Considerations</a:t>
            </a:r>
          </a:p>
        </p:txBody>
      </p:sp>
      <p:sp>
        <p:nvSpPr>
          <p:cNvPr id="3" name="Content Placeholder 2">
            <a:extLst>
              <a:ext uri="{FF2B5EF4-FFF2-40B4-BE49-F238E27FC236}">
                <a16:creationId xmlns:a16="http://schemas.microsoft.com/office/drawing/2014/main" id="{82A84BF8-400B-54CE-8B4E-CBC760B0C8E2}"/>
              </a:ext>
            </a:extLst>
          </p:cNvPr>
          <p:cNvSpPr>
            <a:spLocks noGrp="1"/>
          </p:cNvSpPr>
          <p:nvPr>
            <p:ph idx="1"/>
          </p:nvPr>
        </p:nvSpPr>
        <p:spPr>
          <a:xfrm>
            <a:off x="677334" y="1351281"/>
            <a:ext cx="9732758" cy="5330874"/>
          </a:xfrm>
        </p:spPr>
        <p:txBody>
          <a:bodyPr>
            <a:normAutofit/>
          </a:bodyPr>
          <a:lstStyle/>
          <a:p>
            <a:pPr marL="228600" marR="0">
              <a:lnSpc>
                <a:spcPct val="150000"/>
              </a:lnSpc>
              <a:spcBef>
                <a:spcPts val="900"/>
              </a:spcBef>
              <a:spcAft>
                <a:spcPts val="900"/>
              </a:spcAft>
              <a:buFont typeface="Wingdings" panose="05000000000000000000" pitchFamily="2" charset="2"/>
              <a:buChar char="v"/>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Precision vs. Recall: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While the Random Forest model offers higher overall accuracy and precision, it is essential to consider the balance between precision and recall. The Random Forest model has slightly better precision and recall balance, which is crucial when the cost of false positives and false negatives is significant.</a:t>
            </a:r>
          </a:p>
          <a:p>
            <a:pPr marL="228600" marR="0">
              <a:lnSpc>
                <a:spcPct val="150000"/>
              </a:lnSpc>
              <a:spcBef>
                <a:spcPts val="900"/>
              </a:spcBef>
              <a:spcAft>
                <a:spcPts val="900"/>
              </a:spcAft>
              <a:buFont typeface="Wingdings" panose="05000000000000000000" pitchFamily="2" charset="2"/>
              <a:buChar char="v"/>
            </a:pPr>
            <a:endParaRPr lang="en-US" sz="2000" dirty="0">
              <a:effectLst/>
              <a:latin typeface="Maiandra GD" panose="020E0502030308020204" pitchFamily="34" charset="0"/>
              <a:ea typeface="Times New Roman" panose="02020603050405020304" pitchFamily="18" charset="0"/>
            </a:endParaRPr>
          </a:p>
          <a:p>
            <a:pPr marL="228600" marR="0">
              <a:lnSpc>
                <a:spcPct val="150000"/>
              </a:lnSpc>
              <a:spcBef>
                <a:spcPts val="900"/>
              </a:spcBef>
              <a:spcAft>
                <a:spcPts val="900"/>
              </a:spcAft>
              <a:buFont typeface="Wingdings" panose="05000000000000000000" pitchFamily="2" charset="2"/>
              <a:buChar char="v"/>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Model Complexity: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is inherently more complex and computationally intensive than the Decision Tree model. However, this complexity translates into better performance and robustness, which is advantageous for large-scale applications like customer churn prediction.</a:t>
            </a:r>
            <a:endParaRPr lang="en-US" sz="2000" dirty="0">
              <a:effectLst/>
              <a:latin typeface="Maiandra GD" panose="020E0502030308020204" pitchFamily="34" charset="0"/>
              <a:ea typeface="Times New Roman" panose="02020603050405020304" pitchFamily="18" charset="0"/>
            </a:endParaRP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23212553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A596-3E93-5297-1FB2-1FBB215AE9FB}"/>
              </a:ext>
            </a:extLst>
          </p:cNvPr>
          <p:cNvSpPr>
            <a:spLocks noGrp="1"/>
          </p:cNvSpPr>
          <p:nvPr>
            <p:ph type="title"/>
          </p:nvPr>
        </p:nvSpPr>
        <p:spPr>
          <a:xfrm>
            <a:off x="677333" y="274320"/>
            <a:ext cx="11169227" cy="1656080"/>
          </a:xfrm>
        </p:spPr>
        <p:txBody>
          <a:bodyPr>
            <a:noAutofit/>
          </a:bodyPr>
          <a:lstStyle/>
          <a:p>
            <a:r>
              <a:rPr lang="en-US" dirty="0">
                <a:solidFill>
                  <a:srgbClr val="0070C0"/>
                </a:solidFill>
              </a:rPr>
              <a:t>Recommendation based on the evaluation of the Decision Tree and Random Forest models, after Fine-Tuning</a:t>
            </a:r>
          </a:p>
        </p:txBody>
      </p:sp>
      <p:sp>
        <p:nvSpPr>
          <p:cNvPr id="3" name="Content Placeholder 2">
            <a:extLst>
              <a:ext uri="{FF2B5EF4-FFF2-40B4-BE49-F238E27FC236}">
                <a16:creationId xmlns:a16="http://schemas.microsoft.com/office/drawing/2014/main" id="{22AD21D0-2E9F-2FDD-7A0A-7C3AE16CB7DF}"/>
              </a:ext>
            </a:extLst>
          </p:cNvPr>
          <p:cNvSpPr>
            <a:spLocks noGrp="1"/>
          </p:cNvSpPr>
          <p:nvPr>
            <p:ph idx="1"/>
          </p:nvPr>
        </p:nvSpPr>
        <p:spPr>
          <a:xfrm>
            <a:off x="677334" y="2160589"/>
            <a:ext cx="10098518" cy="4697411"/>
          </a:xfrm>
        </p:spPr>
        <p:txBody>
          <a:bodyPr>
            <a:normAutofit fontScale="92500" lnSpcReduction="10000"/>
          </a:bodyPr>
          <a:lstStyle/>
          <a:p>
            <a:pPr lvl="1" indent="-342900">
              <a:lnSpc>
                <a:spcPct val="150000"/>
              </a:lnSpc>
              <a:spcBef>
                <a:spcPts val="0"/>
              </a:spcBef>
              <a:buFont typeface="Wingdings" panose="05000000000000000000" pitchFamily="2" charset="2"/>
              <a:buChar char=""/>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Deploy the Random Forest Model: Given its superior performance across key metrics, the Random Forest model is recommended for deployment.</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It is more likely to effectively reduce churn by accurately identifying at-risk customers.</a:t>
            </a:r>
            <a:endParaRPr lang="en-US" sz="2000" dirty="0">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Wingdings" panose="05000000000000000000" pitchFamily="2"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Fine-Tuning: Although the model has been optimized,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further fine-tuning and validation on additional data may help to further improve its performance, particularly in specific customer segments.</a:t>
            </a:r>
            <a:endParaRPr lang="en-US" sz="2000" dirty="0">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Wingdings" panose="05000000000000000000" pitchFamily="2" charset="2"/>
              <a:buChar char=""/>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Perform Feature Selection Using SHAP Analysis: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Utilizing SHAP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SHapley</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Additive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exPlanations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analysis for feature selection can provide valuable insights into which features have the most significant impact on the model's predictions. This analysis can help in simplifying the model by potentially reducing the number of features, leading to better generalization and improved performance.</a:t>
            </a:r>
            <a:endParaRPr lang="en-US" sz="2000" dirty="0">
              <a:effectLst/>
              <a:latin typeface="Maiandra GD" panose="020E0502030308020204" pitchFamily="34" charset="0"/>
              <a:ea typeface="Times New Roman" panose="02020603050405020304" pitchFamily="18" charset="0"/>
            </a:endParaRPr>
          </a:p>
          <a:p>
            <a:pPr lvl="1">
              <a:lnSpc>
                <a:spcPct val="150000"/>
              </a:lnSpc>
            </a:pPr>
            <a:endParaRPr lang="en-US" sz="1700" dirty="0">
              <a:latin typeface="Georgia" panose="02040502050405020303" pitchFamily="18" charset="0"/>
            </a:endParaRPr>
          </a:p>
        </p:txBody>
      </p:sp>
    </p:spTree>
    <p:extLst>
      <p:ext uri="{BB962C8B-B14F-4D97-AF65-F5344CB8AC3E}">
        <p14:creationId xmlns:p14="http://schemas.microsoft.com/office/powerpoint/2010/main" val="1696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4A71-0BF9-3040-CE21-431835091071}"/>
              </a:ext>
            </a:extLst>
          </p:cNvPr>
          <p:cNvSpPr>
            <a:spLocks noGrp="1"/>
          </p:cNvSpPr>
          <p:nvPr>
            <p:ph type="title"/>
          </p:nvPr>
        </p:nvSpPr>
        <p:spPr>
          <a:xfrm>
            <a:off x="677335" y="188281"/>
            <a:ext cx="5085731" cy="1204421"/>
          </a:xfrm>
        </p:spPr>
        <p:txBody>
          <a:bodyPr>
            <a:normAutofit fontScale="90000"/>
          </a:bodyPr>
          <a:lstStyle/>
          <a:p>
            <a:r>
              <a:rPr lang="en-US" sz="2400" dirty="0">
                <a:latin typeface="Georgia" panose="02040502050405020303" pitchFamily="18" charset="0"/>
              </a:rPr>
              <a:t>Understanding Which variables affects the Random Forest Model's </a:t>
            </a:r>
            <a:r>
              <a:rPr lang="en-US" sz="2400" dirty="0"/>
              <a:t>Predictions</a:t>
            </a:r>
            <a:r>
              <a:rPr lang="en-US" sz="2400" dirty="0">
                <a:latin typeface="Georgia" panose="02040502050405020303" pitchFamily="18" charset="0"/>
              </a:rPr>
              <a:t> for Customer Churn at </a:t>
            </a:r>
            <a:r>
              <a:rPr lang="en-US" sz="2400" dirty="0" err="1">
                <a:latin typeface="Georgia" panose="02040502050405020303" pitchFamily="18" charset="0"/>
              </a:rPr>
              <a:t>SyriaTel</a:t>
            </a:r>
            <a:endParaRPr lang="en-US" sz="2400" dirty="0">
              <a:latin typeface="Georgia" panose="02040502050405020303" pitchFamily="18" charset="0"/>
            </a:endParaRPr>
          </a:p>
        </p:txBody>
      </p:sp>
      <p:sp>
        <p:nvSpPr>
          <p:cNvPr id="3" name="Content Placeholder 2">
            <a:extLst>
              <a:ext uri="{FF2B5EF4-FFF2-40B4-BE49-F238E27FC236}">
                <a16:creationId xmlns:a16="http://schemas.microsoft.com/office/drawing/2014/main" id="{D5656DB6-D8DE-E2D6-4CEC-1EC8770FD218}"/>
              </a:ext>
            </a:extLst>
          </p:cNvPr>
          <p:cNvSpPr>
            <a:spLocks noGrp="1"/>
          </p:cNvSpPr>
          <p:nvPr>
            <p:ph idx="1"/>
          </p:nvPr>
        </p:nvSpPr>
        <p:spPr>
          <a:xfrm>
            <a:off x="677333" y="1310640"/>
            <a:ext cx="5554655" cy="5359079"/>
          </a:xfrm>
        </p:spPr>
        <p:txBody>
          <a:bodyPr>
            <a:noAutofit/>
          </a:bodyPr>
          <a:lstStyle/>
          <a:p>
            <a:pPr marR="0">
              <a:spcBef>
                <a:spcPts val="900"/>
              </a:spcBef>
              <a:spcAft>
                <a:spcPts val="900"/>
              </a:spcAft>
              <a:buFont typeface="Wingdings" panose="05000000000000000000" pitchFamily="2" charset="2"/>
              <a:buChar char="q"/>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In this step, we're using SHAP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SHapley</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Additive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exPlanations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to understand which factors most influence the model's predictions about whether a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customer is likely to leave (churn).</a:t>
            </a:r>
            <a:endParaRPr lang="en-US" sz="2000" dirty="0">
              <a:effectLst/>
              <a:latin typeface="Maiandra GD" panose="020E0502030308020204" pitchFamily="34" charset="0"/>
              <a:ea typeface="Times New Roman" panose="02020603050405020304" pitchFamily="18" charset="0"/>
            </a:endParaRPr>
          </a:p>
          <a:p>
            <a:pPr marR="0">
              <a:spcBef>
                <a:spcPts val="900"/>
              </a:spcBef>
              <a:spcAft>
                <a:spcPts val="900"/>
              </a:spcAft>
              <a:buFont typeface="Wingdings" panose="05000000000000000000" pitchFamily="2" charset="2"/>
              <a:buChar char="q"/>
            </a:pP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The SHAP summary plot reveals which features—like call duration, service issues, or billing amount—push the model's predictions towards a positive outcome (predicting that a customer will leave) or a negative one (predicting they will stay).</a:t>
            </a:r>
            <a:endParaRPr lang="en-US" sz="2000" dirty="0">
              <a:solidFill>
                <a:srgbClr val="0070C0"/>
              </a:solidFill>
              <a:effectLst/>
              <a:latin typeface="Maiandra GD" panose="020E0502030308020204" pitchFamily="34" charset="0"/>
              <a:ea typeface="Times New Roman" panose="02020603050405020304" pitchFamily="18" charset="0"/>
            </a:endParaRPr>
          </a:p>
          <a:p>
            <a:pPr>
              <a:buFont typeface="Wingdings" panose="05000000000000000000" pitchFamily="2" charset="2"/>
              <a:buChar char="q"/>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In simple terms, it shows us which factors are most important and how they affect the model’s decision to predict that a customer is at risk of churning, helping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target the right areas to improve customer retention.</a:t>
            </a:r>
            <a:endParaRPr lang="en-US" sz="2000" dirty="0">
              <a:latin typeface="Maiandra GD" panose="020E0502030308020204" pitchFamily="34" charset="0"/>
            </a:endParaRPr>
          </a:p>
        </p:txBody>
      </p:sp>
      <p:pic>
        <p:nvPicPr>
          <p:cNvPr id="4" name="Picture" descr="No description has been provided for this image">
            <a:extLst>
              <a:ext uri="{FF2B5EF4-FFF2-40B4-BE49-F238E27FC236}">
                <a16:creationId xmlns:a16="http://schemas.microsoft.com/office/drawing/2014/main" id="{404C4B71-5CB2-BADB-CCC8-D9A37FC29027}"/>
              </a:ext>
            </a:extLst>
          </p:cNvPr>
          <p:cNvPicPr/>
          <p:nvPr/>
        </p:nvPicPr>
        <p:blipFill>
          <a:blip r:embed="rId2"/>
          <a:stretch>
            <a:fillRect/>
          </a:stretch>
        </p:blipFill>
        <p:spPr bwMode="auto">
          <a:xfrm>
            <a:off x="6428935" y="1"/>
            <a:ext cx="5763065" cy="6858000"/>
          </a:xfrm>
          <a:prstGeom prst="rect">
            <a:avLst/>
          </a:prstGeom>
          <a:noFill/>
          <a:ln w="9525">
            <a:noFill/>
            <a:headEnd/>
            <a:tailEnd/>
          </a:ln>
        </p:spPr>
      </p:pic>
    </p:spTree>
    <p:extLst>
      <p:ext uri="{BB962C8B-B14F-4D97-AF65-F5344CB8AC3E}">
        <p14:creationId xmlns:p14="http://schemas.microsoft.com/office/powerpoint/2010/main" val="6213273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9C78-D62A-51D6-BB7F-58D40DA98EC1}"/>
              </a:ext>
            </a:extLst>
          </p:cNvPr>
          <p:cNvSpPr>
            <a:spLocks noGrp="1"/>
          </p:cNvSpPr>
          <p:nvPr>
            <p:ph type="title"/>
          </p:nvPr>
        </p:nvSpPr>
        <p:spPr>
          <a:xfrm>
            <a:off x="677334" y="328246"/>
            <a:ext cx="11181731" cy="1320800"/>
          </a:xfrm>
        </p:spPr>
        <p:txBody>
          <a:bodyPr/>
          <a:lstStyle/>
          <a:p>
            <a:r>
              <a:rPr lang="en-US" dirty="0"/>
              <a:t>Key Insights from the SHAP Summary Plot</a:t>
            </a:r>
          </a:p>
        </p:txBody>
      </p:sp>
      <p:sp>
        <p:nvSpPr>
          <p:cNvPr id="3" name="Content Placeholder 2">
            <a:extLst>
              <a:ext uri="{FF2B5EF4-FFF2-40B4-BE49-F238E27FC236}">
                <a16:creationId xmlns:a16="http://schemas.microsoft.com/office/drawing/2014/main" id="{8ABC07CF-9D92-2D2A-4963-EB0FD0875212}"/>
              </a:ext>
            </a:extLst>
          </p:cNvPr>
          <p:cNvSpPr>
            <a:spLocks noGrp="1"/>
          </p:cNvSpPr>
          <p:nvPr>
            <p:ph idx="1"/>
          </p:nvPr>
        </p:nvSpPr>
        <p:spPr>
          <a:xfrm>
            <a:off x="677334" y="934720"/>
            <a:ext cx="10408008" cy="6045199"/>
          </a:xfrm>
        </p:spPr>
        <p:txBody>
          <a:bodyPr>
            <a:noAutofit/>
          </a:bodyPr>
          <a:lstStyle/>
          <a:p>
            <a:pPr>
              <a:lnSpc>
                <a:spcPct val="150000"/>
              </a:lnSpc>
            </a:pPr>
            <a:r>
              <a:rPr lang="en-US" sz="2000" dirty="0">
                <a:solidFill>
                  <a:srgbClr val="0070C0"/>
                </a:solidFill>
                <a:latin typeface="Maiandra GD" panose="020E0502030308020204" pitchFamily="34" charset="0"/>
              </a:rPr>
              <a:t>International Plan (Yes): </a:t>
            </a:r>
            <a:r>
              <a:rPr lang="en-US" sz="2000" dirty="0">
                <a:latin typeface="Maiandra GD" panose="020E0502030308020204" pitchFamily="34" charset="0"/>
              </a:rPr>
              <a:t>This feature has a significant positive impact on the likelihood of churn, as indicated by the positive SHAP values. Customers with an international plan are more likely to churn.</a:t>
            </a:r>
          </a:p>
          <a:p>
            <a:pPr>
              <a:lnSpc>
                <a:spcPct val="150000"/>
              </a:lnSpc>
            </a:pPr>
            <a:r>
              <a:rPr lang="en-US" sz="2000" dirty="0">
                <a:solidFill>
                  <a:srgbClr val="0070C0"/>
                </a:solidFill>
                <a:latin typeface="Maiandra GD" panose="020E0502030308020204" pitchFamily="34" charset="0"/>
              </a:rPr>
              <a:t>Customer Service Calls: </a:t>
            </a:r>
            <a:r>
              <a:rPr lang="en-US" sz="2000" dirty="0">
                <a:latin typeface="Maiandra GD" panose="020E0502030308020204" pitchFamily="34" charset="0"/>
              </a:rPr>
              <a:t>The number of customer service calls is another critical feature. Higher values tend to increase the probability of churn, suggesting that customers who frequently contact customer service may be dissatisfied.</a:t>
            </a:r>
          </a:p>
          <a:p>
            <a:pPr>
              <a:lnSpc>
                <a:spcPct val="150000"/>
              </a:lnSpc>
            </a:pPr>
            <a:r>
              <a:rPr lang="en-US" sz="2000" dirty="0">
                <a:solidFill>
                  <a:srgbClr val="0070C0"/>
                </a:solidFill>
                <a:latin typeface="Maiandra GD" panose="020E0502030308020204" pitchFamily="34" charset="0"/>
              </a:rPr>
              <a:t>Total Day Minutes: </a:t>
            </a:r>
            <a:r>
              <a:rPr lang="en-US" sz="2000" dirty="0">
                <a:latin typeface="Maiandra GD" panose="020E0502030308020204" pitchFamily="34" charset="0"/>
              </a:rPr>
              <a:t>Customers with high total day minutes also have a higher likelihood of churning, as indicated by the positive SHAP values.</a:t>
            </a:r>
          </a:p>
          <a:p>
            <a:pPr>
              <a:lnSpc>
                <a:spcPct val="150000"/>
              </a:lnSpc>
            </a:pPr>
            <a:r>
              <a:rPr lang="en-US" sz="2000" dirty="0">
                <a:solidFill>
                  <a:srgbClr val="0070C0"/>
                </a:solidFill>
                <a:latin typeface="Maiandra GD" panose="020E0502030308020204" pitchFamily="34" charset="0"/>
              </a:rPr>
              <a:t>Voice Mail Plan (Yes): </a:t>
            </a:r>
            <a:r>
              <a:rPr lang="en-US" sz="2000" dirty="0">
                <a:latin typeface="Maiandra GD" panose="020E0502030308020204" pitchFamily="34" charset="0"/>
              </a:rPr>
              <a:t>Interestingly, having a voicemail plan tends to decrease the likelihood of churn, as indicated by negative SHAP values.</a:t>
            </a:r>
          </a:p>
          <a:p>
            <a:pPr>
              <a:lnSpc>
                <a:spcPct val="150000"/>
              </a:lnSpc>
            </a:pPr>
            <a:r>
              <a:rPr lang="en-US" sz="2000" dirty="0">
                <a:solidFill>
                  <a:srgbClr val="0070C0"/>
                </a:solidFill>
                <a:latin typeface="Maiandra GD" panose="020E0502030308020204" pitchFamily="34" charset="0"/>
              </a:rPr>
              <a:t>Total Evening Minutes and Total International Calls: </a:t>
            </a:r>
            <a:r>
              <a:rPr lang="en-US" sz="2000" dirty="0">
                <a:latin typeface="Maiandra GD" panose="020E0502030308020204" pitchFamily="34" charset="0"/>
              </a:rPr>
              <a:t>These features also influence churn, though to a lesser extent than the top features.</a:t>
            </a:r>
          </a:p>
        </p:txBody>
      </p:sp>
    </p:spTree>
    <p:extLst>
      <p:ext uri="{BB962C8B-B14F-4D97-AF65-F5344CB8AC3E}">
        <p14:creationId xmlns:p14="http://schemas.microsoft.com/office/powerpoint/2010/main" val="27504973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AF3E-46CC-8656-8CA8-A107E86E47F7}"/>
              </a:ext>
            </a:extLst>
          </p:cNvPr>
          <p:cNvSpPr>
            <a:spLocks noGrp="1"/>
          </p:cNvSpPr>
          <p:nvPr>
            <p:ph type="title"/>
          </p:nvPr>
        </p:nvSpPr>
        <p:spPr>
          <a:xfrm>
            <a:off x="677334" y="294640"/>
            <a:ext cx="8596668" cy="1635760"/>
          </a:xfrm>
        </p:spPr>
        <p:txBody>
          <a:bodyPr/>
          <a:lstStyle/>
          <a:p>
            <a:r>
              <a:rPr lang="en-US" dirty="0"/>
              <a:t>Key Questions to Be Addressed</a:t>
            </a:r>
          </a:p>
        </p:txBody>
      </p:sp>
      <p:sp>
        <p:nvSpPr>
          <p:cNvPr id="3" name="Content Placeholder 2">
            <a:extLst>
              <a:ext uri="{FF2B5EF4-FFF2-40B4-BE49-F238E27FC236}">
                <a16:creationId xmlns:a16="http://schemas.microsoft.com/office/drawing/2014/main" id="{A6B32643-2DA5-0BD7-A024-D85512D87046}"/>
              </a:ext>
            </a:extLst>
          </p:cNvPr>
          <p:cNvSpPr>
            <a:spLocks noGrp="1"/>
          </p:cNvSpPr>
          <p:nvPr>
            <p:ph idx="1"/>
          </p:nvPr>
        </p:nvSpPr>
        <p:spPr>
          <a:xfrm>
            <a:off x="450166" y="1026160"/>
            <a:ext cx="9889588" cy="5670061"/>
          </a:xfrm>
        </p:spPr>
        <p:txBody>
          <a:bodyPr>
            <a:noAutofit/>
          </a:bodyPr>
          <a:lstStyle/>
          <a:p>
            <a:pPr marL="457200" lvl="0" indent="-457200">
              <a:buFont typeface="+mj-lt"/>
              <a:buAutoNum type="arabicParenR"/>
            </a:pPr>
            <a:r>
              <a:rPr lang="en-US" sz="2000" b="1" dirty="0">
                <a:latin typeface="Maiandra GD" panose="020E0502030308020204" pitchFamily="34" charset="0"/>
              </a:rPr>
              <a:t>What is the best model for predicting customer churn?</a:t>
            </a:r>
            <a:endParaRPr lang="en-US" sz="2000" dirty="0">
              <a:latin typeface="Maiandra GD" panose="020E0502030308020204" pitchFamily="34" charset="0"/>
            </a:endParaRPr>
          </a:p>
          <a:p>
            <a:pPr lvl="1">
              <a:buFont typeface="Wingdings" panose="05000000000000000000" pitchFamily="2" charset="2"/>
              <a:buChar char="§"/>
            </a:pPr>
            <a:r>
              <a:rPr lang="en-US" sz="2000" dirty="0">
                <a:latin typeface="Maiandra GD" panose="020E0502030308020204" pitchFamily="34" charset="0"/>
              </a:rPr>
              <a:t>Compare models such as Decision Tree, K-Nearest Neighbors (KNN), and Random Forest.</a:t>
            </a:r>
          </a:p>
          <a:p>
            <a:pPr lvl="1">
              <a:buFont typeface="Wingdings" panose="05000000000000000000" pitchFamily="2" charset="2"/>
              <a:buChar char="§"/>
            </a:pPr>
            <a:r>
              <a:rPr lang="en-US" sz="2000" dirty="0">
                <a:latin typeface="Maiandra GD" panose="020E0502030308020204" pitchFamily="34" charset="0"/>
              </a:rPr>
              <a:t>Evaluate models based on accuracy, precision, recall, and ROC-AUC score to determine the best performer.</a:t>
            </a:r>
          </a:p>
          <a:p>
            <a:pPr marL="457200" lvl="0" indent="-457200">
              <a:buFont typeface="+mj-lt"/>
              <a:buAutoNum type="arabicParenR"/>
            </a:pPr>
            <a:r>
              <a:rPr lang="en-US" sz="2000" b="1" dirty="0">
                <a:latin typeface="Maiandra GD" panose="020E0502030308020204" pitchFamily="34" charset="0"/>
              </a:rPr>
              <a:t>How accurately can the model predict customer churn?</a:t>
            </a:r>
            <a:endParaRPr lang="en-US" sz="2000" dirty="0">
              <a:latin typeface="Maiandra GD" panose="020E0502030308020204" pitchFamily="34" charset="0"/>
            </a:endParaRPr>
          </a:p>
          <a:p>
            <a:pPr lvl="1">
              <a:buFont typeface="Wingdings" panose="05000000000000000000" pitchFamily="2" charset="2"/>
              <a:buChar char="§"/>
            </a:pPr>
            <a:r>
              <a:rPr lang="en-US" sz="2000" dirty="0">
                <a:latin typeface="Maiandra GD" panose="020E0502030308020204" pitchFamily="34" charset="0"/>
              </a:rPr>
              <a:t>Assess model performance using key metrics like accuracy, precision, recall, and ROC-AUC score.</a:t>
            </a:r>
          </a:p>
          <a:p>
            <a:pPr lvl="1">
              <a:buFont typeface="Wingdings" panose="05000000000000000000" pitchFamily="2" charset="2"/>
              <a:buChar char="§"/>
            </a:pPr>
            <a:r>
              <a:rPr lang="en-US" sz="2000" dirty="0">
                <a:latin typeface="Maiandra GD" panose="020E0502030308020204" pitchFamily="34" charset="0"/>
              </a:rPr>
              <a:t>Determine the model's effectiveness in predicting which customers are at risk of churning.</a:t>
            </a:r>
          </a:p>
          <a:p>
            <a:pPr marL="457200" lvl="0" indent="-457200">
              <a:buFont typeface="+mj-lt"/>
              <a:buAutoNum type="arabicParenR"/>
            </a:pPr>
            <a:r>
              <a:rPr lang="en-US" sz="2000" b="1" dirty="0">
                <a:latin typeface="Maiandra GD" panose="020E0502030308020204" pitchFamily="34" charset="0"/>
              </a:rPr>
              <a:t>Which features are most influential in predicting customer churn?</a:t>
            </a:r>
            <a:endParaRPr lang="en-US" sz="2000" dirty="0">
              <a:latin typeface="Maiandra GD" panose="020E0502030308020204" pitchFamily="34" charset="0"/>
            </a:endParaRPr>
          </a:p>
          <a:p>
            <a:pPr lvl="1">
              <a:buFont typeface="Wingdings" panose="05000000000000000000" pitchFamily="2" charset="2"/>
              <a:buChar char="§"/>
            </a:pPr>
            <a:r>
              <a:rPr lang="en-US" sz="2000" dirty="0">
                <a:latin typeface="Maiandra GD" panose="020E0502030308020204" pitchFamily="34" charset="0"/>
              </a:rPr>
              <a:t>Identify critical features such as customer service interactions, usage patterns, and plan types.</a:t>
            </a:r>
          </a:p>
          <a:p>
            <a:pPr lvl="1">
              <a:buFont typeface="Wingdings" panose="05000000000000000000" pitchFamily="2" charset="2"/>
              <a:buChar char="§"/>
            </a:pPr>
            <a:r>
              <a:rPr lang="en-US" sz="2000" dirty="0">
                <a:latin typeface="Maiandra GD" panose="020E0502030308020204" pitchFamily="34" charset="0"/>
              </a:rPr>
              <a:t>Focus retention efforts on the most impactful factors to design effective interventions.</a:t>
            </a:r>
          </a:p>
          <a:p>
            <a:pPr marL="0" indent="0">
              <a:buNone/>
            </a:pPr>
            <a:endParaRPr lang="en-US" sz="2000" dirty="0">
              <a:latin typeface="Maiandra GD" panose="020E0502030308020204" pitchFamily="34" charset="0"/>
            </a:endParaRPr>
          </a:p>
        </p:txBody>
      </p:sp>
    </p:spTree>
    <p:extLst>
      <p:ext uri="{BB962C8B-B14F-4D97-AF65-F5344CB8AC3E}">
        <p14:creationId xmlns:p14="http://schemas.microsoft.com/office/powerpoint/2010/main" val="10746850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3FEF-E1BF-FF33-0405-A3BFD2735A08}"/>
              </a:ext>
            </a:extLst>
          </p:cNvPr>
          <p:cNvSpPr>
            <a:spLocks noGrp="1"/>
          </p:cNvSpPr>
          <p:nvPr>
            <p:ph type="title"/>
          </p:nvPr>
        </p:nvSpPr>
        <p:spPr>
          <a:xfrm>
            <a:off x="677333" y="609600"/>
            <a:ext cx="11167663" cy="924560"/>
          </a:xfrm>
        </p:spPr>
        <p:txBody>
          <a:bodyPr>
            <a:noAutofit/>
          </a:bodyPr>
          <a:lstStyle/>
          <a:p>
            <a:pPr marL="0" marR="0">
              <a:spcBef>
                <a:spcPts val="900"/>
              </a:spcBef>
              <a:spcAft>
                <a:spcPts val="900"/>
              </a:spcAft>
            </a:pPr>
            <a:r>
              <a:rPr lang="en-US" sz="2600" b="1" dirty="0">
                <a:solidFill>
                  <a:schemeClr val="tx2"/>
                </a:solidFill>
                <a:effectLst/>
                <a:ea typeface="Times New Roman" panose="02020603050405020304" pitchFamily="18" charset="0"/>
                <a:cs typeface="Segoe UI" panose="020B0502040204020203" pitchFamily="34" charset="0"/>
              </a:rPr>
              <a:t>Model Evaluation and Insights for Predicting Customer Churn at </a:t>
            </a:r>
            <a:r>
              <a:rPr lang="en-US" sz="2600" b="1" dirty="0" err="1">
                <a:solidFill>
                  <a:schemeClr val="tx2"/>
                </a:solidFill>
                <a:effectLst/>
                <a:ea typeface="Times New Roman" panose="02020603050405020304" pitchFamily="18" charset="0"/>
                <a:cs typeface="Segoe UI" panose="020B0502040204020203" pitchFamily="34" charset="0"/>
              </a:rPr>
              <a:t>SyriaTel</a:t>
            </a:r>
            <a:r>
              <a:rPr lang="en-US" sz="2600" b="1" dirty="0">
                <a:solidFill>
                  <a:schemeClr val="tx2"/>
                </a:solidFill>
                <a:effectLst/>
                <a:ea typeface="Times New Roman" panose="02020603050405020304" pitchFamily="18" charset="0"/>
                <a:cs typeface="Segoe UI" panose="020B0502040204020203" pitchFamily="34" charset="0"/>
              </a:rPr>
              <a:t> - </a:t>
            </a:r>
            <a:r>
              <a:rPr lang="en-US" sz="2000" b="1" dirty="0">
                <a:solidFill>
                  <a:schemeClr val="tx2"/>
                </a:solidFill>
                <a:effectLst/>
                <a:ea typeface="Times New Roman" panose="02020603050405020304" pitchFamily="18" charset="0"/>
                <a:cs typeface="Segoe UI" panose="020B0502040204020203" pitchFamily="34" charset="0"/>
              </a:rPr>
              <a:t>Addressing </a:t>
            </a:r>
            <a:r>
              <a:rPr lang="en-US" sz="2000" b="1" dirty="0" err="1">
                <a:solidFill>
                  <a:schemeClr val="tx2"/>
                </a:solidFill>
                <a:effectLst/>
                <a:ea typeface="Times New Roman" panose="02020603050405020304" pitchFamily="18" charset="0"/>
                <a:cs typeface="Segoe UI" panose="020B0502040204020203" pitchFamily="34" charset="0"/>
              </a:rPr>
              <a:t>SyriaTel's</a:t>
            </a:r>
            <a:r>
              <a:rPr lang="en-US" sz="2000" b="1" dirty="0">
                <a:solidFill>
                  <a:schemeClr val="tx2"/>
                </a:solidFill>
                <a:effectLst/>
                <a:ea typeface="Times New Roman" panose="02020603050405020304" pitchFamily="18" charset="0"/>
                <a:cs typeface="Segoe UI" panose="020B0502040204020203" pitchFamily="34" charset="0"/>
              </a:rPr>
              <a:t> Key Questions.</a:t>
            </a:r>
            <a:endParaRPr lang="en-US" sz="2600" dirty="0"/>
          </a:p>
        </p:txBody>
      </p:sp>
      <p:sp>
        <p:nvSpPr>
          <p:cNvPr id="3" name="Content Placeholder 2">
            <a:extLst>
              <a:ext uri="{FF2B5EF4-FFF2-40B4-BE49-F238E27FC236}">
                <a16:creationId xmlns:a16="http://schemas.microsoft.com/office/drawing/2014/main" id="{1024C2A7-9B6E-7B49-4158-71644EB06297}"/>
              </a:ext>
            </a:extLst>
          </p:cNvPr>
          <p:cNvSpPr>
            <a:spLocks noGrp="1"/>
          </p:cNvSpPr>
          <p:nvPr>
            <p:ph idx="1"/>
          </p:nvPr>
        </p:nvSpPr>
        <p:spPr>
          <a:xfrm>
            <a:off x="677334" y="1617785"/>
            <a:ext cx="11026986" cy="4979963"/>
          </a:xfrm>
        </p:spPr>
        <p:txBody>
          <a:bodyPr>
            <a:noAutofit/>
          </a:bodyPr>
          <a:lstStyle/>
          <a:p>
            <a:pPr marR="0">
              <a:spcBef>
                <a:spcPts val="900"/>
              </a:spcBef>
              <a:spcAft>
                <a:spcPts val="900"/>
              </a:spcAft>
              <a:buFont typeface="+mj-lt"/>
              <a:buAutoNum type="arabicParenR"/>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What is the best model for predicting customer churn?</a:t>
            </a:r>
            <a:endParaRPr lang="en-US" sz="2000" b="1" dirty="0">
              <a:solidFill>
                <a:srgbClr val="0070C0"/>
              </a:solidFill>
              <a:effectLst/>
              <a:latin typeface="Maiandra GD" panose="020E0502030308020204" pitchFamily="34" charset="0"/>
              <a:ea typeface="Times New Roman" panose="02020603050405020304" pitchFamily="18" charset="0"/>
            </a:endParaRPr>
          </a:p>
          <a:p>
            <a:pPr marL="0" marR="0">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After thoroughly comparing various models, including Decision Tree, K-Nearest Neighbors (KNN), and Random Forest,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the Random Forest model stands out as the best overall performer</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This model consistently demonstrated superior results across all key metrics:</a:t>
            </a:r>
            <a:endParaRPr lang="en-US" sz="2000" dirty="0">
              <a:effectLst/>
              <a:latin typeface="Maiandra GD" panose="020E0502030308020204" pitchFamily="34" charset="0"/>
              <a:ea typeface="Times New Roman" panose="02020603050405020304" pitchFamily="18" charset="0"/>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Accuracy: 93%</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F1-Score: 0.75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ROC-AUC Score: 0.85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Precision: 0.75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Recall: 0.75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L="0" marR="0">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Given its robust performance, we recommend deploying the Random Forest model for predicting customer churn. By utilizing this model,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will benefit from a highly reliable tool that not only accurately forecasts churn but also provides deep insights into the factors driving it. This will enable the company to implement more effective, targeted retention strategies.</a:t>
            </a:r>
            <a:endParaRPr lang="en-US" sz="2000" dirty="0">
              <a:effectLst/>
              <a:latin typeface="Maiandra GD" panose="020E0502030308020204" pitchFamily="34" charset="0"/>
              <a:ea typeface="Times New Roman" panose="02020603050405020304" pitchFamily="18" charset="0"/>
            </a:endParaRPr>
          </a:p>
          <a:p>
            <a:endParaRPr lang="en-US" sz="1700" dirty="0">
              <a:latin typeface="Georgia" panose="02040502050405020303" pitchFamily="18" charset="0"/>
            </a:endParaRPr>
          </a:p>
        </p:txBody>
      </p:sp>
    </p:spTree>
    <p:extLst>
      <p:ext uri="{BB962C8B-B14F-4D97-AF65-F5344CB8AC3E}">
        <p14:creationId xmlns:p14="http://schemas.microsoft.com/office/powerpoint/2010/main" val="31703827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3FEF-E1BF-FF33-0405-A3BFD2735A08}"/>
              </a:ext>
            </a:extLst>
          </p:cNvPr>
          <p:cNvSpPr>
            <a:spLocks noGrp="1"/>
          </p:cNvSpPr>
          <p:nvPr>
            <p:ph type="title"/>
          </p:nvPr>
        </p:nvSpPr>
        <p:spPr>
          <a:xfrm>
            <a:off x="677333" y="264160"/>
            <a:ext cx="11352107" cy="1026161"/>
          </a:xfrm>
        </p:spPr>
        <p:txBody>
          <a:bodyPr>
            <a:noAutofit/>
          </a:bodyPr>
          <a:lstStyle/>
          <a:p>
            <a:pPr marL="0" marR="0">
              <a:spcBef>
                <a:spcPts val="900"/>
              </a:spcBef>
              <a:spcAft>
                <a:spcPts val="900"/>
              </a:spcAft>
            </a:pPr>
            <a:r>
              <a:rPr lang="en-US" sz="3000" b="1" dirty="0">
                <a:solidFill>
                  <a:schemeClr val="tx2"/>
                </a:solidFill>
                <a:effectLst/>
                <a:ea typeface="Times New Roman" panose="02020603050405020304" pitchFamily="18" charset="0"/>
                <a:cs typeface="Segoe UI" panose="020B0502040204020203" pitchFamily="34" charset="0"/>
              </a:rPr>
              <a:t>Model Evaluation and Insights for Predicting Customer Churn at </a:t>
            </a:r>
            <a:r>
              <a:rPr lang="en-US" sz="3000" b="1" dirty="0" err="1">
                <a:solidFill>
                  <a:schemeClr val="tx2"/>
                </a:solidFill>
                <a:effectLst/>
                <a:ea typeface="Times New Roman" panose="02020603050405020304" pitchFamily="18" charset="0"/>
                <a:cs typeface="Segoe UI" panose="020B0502040204020203" pitchFamily="34" charset="0"/>
              </a:rPr>
              <a:t>SyriaTel</a:t>
            </a:r>
            <a:r>
              <a:rPr lang="en-US" sz="3000" b="1" dirty="0">
                <a:solidFill>
                  <a:schemeClr val="tx2"/>
                </a:solidFill>
                <a:effectLst/>
                <a:ea typeface="Times New Roman" panose="02020603050405020304" pitchFamily="18" charset="0"/>
                <a:cs typeface="Segoe UI" panose="020B0502040204020203" pitchFamily="34" charset="0"/>
              </a:rPr>
              <a:t> - Addressing </a:t>
            </a:r>
            <a:r>
              <a:rPr lang="en-US" sz="3000" b="1" dirty="0" err="1">
                <a:solidFill>
                  <a:schemeClr val="tx2"/>
                </a:solidFill>
                <a:effectLst/>
                <a:ea typeface="Times New Roman" panose="02020603050405020304" pitchFamily="18" charset="0"/>
                <a:cs typeface="Segoe UI" panose="020B0502040204020203" pitchFamily="34" charset="0"/>
              </a:rPr>
              <a:t>SyriaTel's</a:t>
            </a:r>
            <a:r>
              <a:rPr lang="en-US" sz="3000" b="1" dirty="0">
                <a:solidFill>
                  <a:schemeClr val="tx2"/>
                </a:solidFill>
                <a:effectLst/>
                <a:ea typeface="Times New Roman" panose="02020603050405020304" pitchFamily="18" charset="0"/>
                <a:cs typeface="Segoe UI" panose="020B0502040204020203" pitchFamily="34" charset="0"/>
              </a:rPr>
              <a:t> Key Questions (</a:t>
            </a:r>
            <a:r>
              <a:rPr lang="en-US" sz="3000" b="1" dirty="0">
                <a:solidFill>
                  <a:srgbClr val="C00000"/>
                </a:solidFill>
                <a:effectLst/>
                <a:ea typeface="Times New Roman" panose="02020603050405020304" pitchFamily="18" charset="0"/>
                <a:cs typeface="Segoe UI" panose="020B0502040204020203" pitchFamily="34" charset="0"/>
              </a:rPr>
              <a:t>Continued</a:t>
            </a:r>
            <a:r>
              <a:rPr lang="en-US" sz="3000" b="1" dirty="0">
                <a:solidFill>
                  <a:schemeClr val="tx2"/>
                </a:solidFill>
                <a:effectLst/>
                <a:ea typeface="Times New Roman" panose="02020603050405020304" pitchFamily="18" charset="0"/>
                <a:cs typeface="Segoe UI" panose="020B0502040204020203" pitchFamily="34" charset="0"/>
              </a:rPr>
              <a:t>)</a:t>
            </a:r>
            <a:br>
              <a:rPr lang="en-US" sz="2600" dirty="0">
                <a:effectLst/>
                <a:latin typeface="Georgia" panose="02040502050405020303" pitchFamily="18" charset="0"/>
                <a:ea typeface="Times New Roman" panose="02020603050405020304" pitchFamily="18" charset="0"/>
              </a:rPr>
            </a:br>
            <a:endParaRPr lang="en-US" sz="2600" dirty="0">
              <a:latin typeface="Georgia" panose="02040502050405020303" pitchFamily="18" charset="0"/>
            </a:endParaRPr>
          </a:p>
        </p:txBody>
      </p:sp>
      <p:sp>
        <p:nvSpPr>
          <p:cNvPr id="3" name="Content Placeholder 2">
            <a:extLst>
              <a:ext uri="{FF2B5EF4-FFF2-40B4-BE49-F238E27FC236}">
                <a16:creationId xmlns:a16="http://schemas.microsoft.com/office/drawing/2014/main" id="{1024C2A7-9B6E-7B49-4158-71644EB06297}"/>
              </a:ext>
            </a:extLst>
          </p:cNvPr>
          <p:cNvSpPr>
            <a:spLocks noGrp="1"/>
          </p:cNvSpPr>
          <p:nvPr>
            <p:ph idx="1"/>
          </p:nvPr>
        </p:nvSpPr>
        <p:spPr>
          <a:xfrm>
            <a:off x="677334" y="1290321"/>
            <a:ext cx="11026986" cy="5307428"/>
          </a:xfrm>
        </p:spPr>
        <p:txBody>
          <a:bodyPr>
            <a:noAutofit/>
          </a:bodyPr>
          <a:lstStyle/>
          <a:p>
            <a:pPr marL="457200" marR="0" indent="-457200">
              <a:spcBef>
                <a:spcPts val="900"/>
              </a:spcBef>
              <a:spcAft>
                <a:spcPts val="900"/>
              </a:spcAft>
              <a:buFont typeface="+mj-lt"/>
              <a:buAutoNum type="arabicParenR" startAt="2"/>
            </a:pPr>
            <a:r>
              <a:rPr lang="en-US" sz="21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How accurately can the model predict customer churn?</a:t>
            </a:r>
            <a:endParaRPr lang="en-US" sz="2100" dirty="0">
              <a:effectLst/>
              <a:latin typeface="Maiandra GD" panose="020E0502030308020204" pitchFamily="34" charset="0"/>
              <a:ea typeface="Times New Roman" panose="02020603050405020304" pitchFamily="18" charset="0"/>
              <a:cs typeface="Segoe UI" panose="020B0502040204020203" pitchFamily="34" charset="0"/>
            </a:endParaRPr>
          </a:p>
          <a:p>
            <a:pPr marL="0" marR="0">
              <a:lnSpc>
                <a:spcPct val="150000"/>
              </a:lnSpc>
              <a:spcBef>
                <a:spcPts val="900"/>
              </a:spcBef>
              <a:spcAft>
                <a:spcPts val="900"/>
              </a:spcAft>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The Random Forest model's performance, measured by accuracy, precision, recall, F1-score, and ROC-AUC score, indicates that it can accurately predict customer churn. Specifically:</a:t>
            </a:r>
            <a:endParaRPr lang="en-US" sz="2100" dirty="0">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Symbol" panose="05050102010706020507" pitchFamily="18" charset="2"/>
              <a:buChar char=""/>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Confusion Matrix: The model correctly identified 541 non-churning customers and 76 churning customers, with minimal false positives and false negatives.</a:t>
            </a:r>
            <a:endParaRPr lang="en-US" sz="21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0"/>
              </a:spcBef>
              <a:buFont typeface="Symbol" panose="05050102010706020507" pitchFamily="18" charset="2"/>
              <a:buChar char=""/>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Accuracy: The overall accuracy of 93% ensures that </a:t>
            </a:r>
            <a:r>
              <a:rPr lang="en-US" sz="21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100" dirty="0">
                <a:effectLst/>
                <a:latin typeface="Maiandra GD" panose="020E0502030308020204" pitchFamily="34" charset="0"/>
                <a:ea typeface="Times New Roman" panose="02020603050405020304" pitchFamily="18" charset="0"/>
                <a:cs typeface="Segoe UI" panose="020B0502040204020203" pitchFamily="34" charset="0"/>
              </a:rPr>
              <a:t> can confidently identify at-risk customers, focusing retention efforts where they are most needed.</a:t>
            </a:r>
            <a:endParaRPr lang="en-US" sz="2100" dirty="0">
              <a:effectLst/>
              <a:latin typeface="Maiandra GD" panose="020E0502030308020204" pitchFamily="34" charset="0"/>
              <a:ea typeface="Times New Roman" panose="02020603050405020304" pitchFamily="18" charset="0"/>
              <a:cs typeface="Symbol" panose="05050102010706020507" pitchFamily="18" charset="2"/>
            </a:endParaRPr>
          </a:p>
          <a:p>
            <a:pPr marL="0" marR="0">
              <a:lnSpc>
                <a:spcPct val="150000"/>
              </a:lnSpc>
              <a:spcBef>
                <a:spcPts val="900"/>
              </a:spcBef>
              <a:spcAft>
                <a:spcPts val="900"/>
              </a:spcAft>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This high level of accuracy directly supports the effectiveness of </a:t>
            </a:r>
            <a:r>
              <a:rPr lang="en-US" sz="2100" dirty="0" err="1">
                <a:effectLst/>
                <a:latin typeface="Maiandra GD" panose="020E0502030308020204" pitchFamily="34" charset="0"/>
                <a:ea typeface="Times New Roman" panose="02020603050405020304" pitchFamily="18" charset="0"/>
                <a:cs typeface="Segoe UI" panose="020B0502040204020203" pitchFamily="34" charset="0"/>
              </a:rPr>
              <a:t>SyriaTel's</a:t>
            </a:r>
            <a:r>
              <a:rPr lang="en-US" sz="2100" dirty="0">
                <a:effectLst/>
                <a:latin typeface="Maiandra GD" panose="020E0502030308020204" pitchFamily="34" charset="0"/>
                <a:ea typeface="Times New Roman" panose="02020603050405020304" pitchFamily="18" charset="0"/>
                <a:cs typeface="Segoe UI" panose="020B0502040204020203" pitchFamily="34" charset="0"/>
              </a:rPr>
              <a:t> retention strategies by minimizing errors in identifying customers likely to churn.</a:t>
            </a:r>
            <a:endParaRPr lang="en-US" sz="2100" dirty="0">
              <a:effectLst/>
              <a:latin typeface="Maiandra GD" panose="020E0502030308020204" pitchFamily="34" charset="0"/>
              <a:ea typeface="Times New Roman" panose="02020603050405020304" pitchFamily="18" charset="0"/>
            </a:endParaRPr>
          </a:p>
          <a:p>
            <a:endParaRPr lang="en-US" sz="1700" dirty="0">
              <a:latin typeface="Georgia" panose="02040502050405020303" pitchFamily="18" charset="0"/>
            </a:endParaRPr>
          </a:p>
        </p:txBody>
      </p:sp>
    </p:spTree>
    <p:extLst>
      <p:ext uri="{BB962C8B-B14F-4D97-AF65-F5344CB8AC3E}">
        <p14:creationId xmlns:p14="http://schemas.microsoft.com/office/powerpoint/2010/main" val="12841547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3FEF-E1BF-FF33-0405-A3BFD2735A08}"/>
              </a:ext>
            </a:extLst>
          </p:cNvPr>
          <p:cNvSpPr>
            <a:spLocks noGrp="1"/>
          </p:cNvSpPr>
          <p:nvPr>
            <p:ph type="title"/>
          </p:nvPr>
        </p:nvSpPr>
        <p:spPr>
          <a:xfrm>
            <a:off x="677333" y="152400"/>
            <a:ext cx="11167663" cy="944880"/>
          </a:xfrm>
        </p:spPr>
        <p:txBody>
          <a:bodyPr>
            <a:noAutofit/>
          </a:bodyPr>
          <a:lstStyle/>
          <a:p>
            <a:pPr marL="0" marR="0">
              <a:spcBef>
                <a:spcPts val="900"/>
              </a:spcBef>
              <a:spcAft>
                <a:spcPts val="900"/>
              </a:spcAft>
            </a:pPr>
            <a:r>
              <a:rPr lang="en-US" sz="26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Model Evaluation and Insights for Predicting Customer Churn at </a:t>
            </a:r>
            <a:r>
              <a:rPr lang="en-US" sz="2600" b="1" dirty="0" err="1">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SyriaTel</a:t>
            </a:r>
            <a:r>
              <a:rPr lang="en-US" sz="26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 - </a:t>
            </a:r>
            <a:r>
              <a:rPr lang="en-US" sz="20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Addressing </a:t>
            </a:r>
            <a:r>
              <a:rPr lang="en-US" sz="2000" b="1" dirty="0" err="1">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SyriaTel's</a:t>
            </a:r>
            <a:r>
              <a:rPr lang="en-US" sz="20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 Key Questions (</a:t>
            </a:r>
            <a:r>
              <a:rPr lang="en-US" sz="2000" b="1" dirty="0">
                <a:solidFill>
                  <a:srgbClr val="C00000"/>
                </a:solidFill>
                <a:effectLst/>
                <a:latin typeface="Georgia" panose="02040502050405020303" pitchFamily="18" charset="0"/>
                <a:ea typeface="Times New Roman" panose="02020603050405020304" pitchFamily="18" charset="0"/>
                <a:cs typeface="Segoe UI" panose="020B0502040204020203" pitchFamily="34" charset="0"/>
              </a:rPr>
              <a:t>Continued</a:t>
            </a:r>
            <a:r>
              <a:rPr lang="en-US" sz="20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a:t>
            </a:r>
            <a:br>
              <a:rPr lang="en-US" sz="2600" dirty="0">
                <a:effectLst/>
                <a:latin typeface="Georgia" panose="02040502050405020303" pitchFamily="18" charset="0"/>
                <a:ea typeface="Times New Roman" panose="02020603050405020304" pitchFamily="18" charset="0"/>
              </a:rPr>
            </a:br>
            <a:endParaRPr lang="en-US" sz="2600" dirty="0">
              <a:latin typeface="Georgia" panose="02040502050405020303" pitchFamily="18" charset="0"/>
            </a:endParaRPr>
          </a:p>
        </p:txBody>
      </p:sp>
      <p:sp>
        <p:nvSpPr>
          <p:cNvPr id="3" name="Content Placeholder 2">
            <a:extLst>
              <a:ext uri="{FF2B5EF4-FFF2-40B4-BE49-F238E27FC236}">
                <a16:creationId xmlns:a16="http://schemas.microsoft.com/office/drawing/2014/main" id="{1024C2A7-9B6E-7B49-4158-71644EB06297}"/>
              </a:ext>
            </a:extLst>
          </p:cNvPr>
          <p:cNvSpPr>
            <a:spLocks noGrp="1"/>
          </p:cNvSpPr>
          <p:nvPr>
            <p:ph idx="1"/>
          </p:nvPr>
        </p:nvSpPr>
        <p:spPr>
          <a:xfrm>
            <a:off x="677334" y="1097281"/>
            <a:ext cx="11026986" cy="5500468"/>
          </a:xfrm>
        </p:spPr>
        <p:txBody>
          <a:bodyPr>
            <a:noAutofit/>
          </a:bodyPr>
          <a:lstStyle/>
          <a:p>
            <a:pPr marL="457200" marR="0" indent="-457200">
              <a:spcBef>
                <a:spcPts val="900"/>
              </a:spcBef>
              <a:spcAft>
                <a:spcPts val="900"/>
              </a:spcAft>
              <a:buFont typeface="+mj-lt"/>
              <a:buAutoNum type="arabicParenR" startAt="3"/>
            </a:pPr>
            <a:r>
              <a:rPr lang="en-US" sz="2000" b="1" dirty="0">
                <a:solidFill>
                  <a:srgbClr val="0070C0"/>
                </a:solidFill>
                <a:effectLst/>
                <a:latin typeface="Georgia" panose="02040502050405020303" pitchFamily="18" charset="0"/>
                <a:ea typeface="Times New Roman" panose="02020603050405020304" pitchFamily="18" charset="0"/>
                <a:cs typeface="Segoe UI" panose="020B0502040204020203" pitchFamily="34" charset="0"/>
              </a:rPr>
              <a:t>Which features are most influential in predicting customer churn?</a:t>
            </a:r>
          </a:p>
          <a:p>
            <a:pPr marL="0" indent="0">
              <a:buNone/>
            </a:pPr>
            <a:r>
              <a:rPr lang="en-US" sz="2000" b="1" dirty="0">
                <a:latin typeface="Maiandra GD" panose="020E0502030308020204" pitchFamily="34" charset="0"/>
              </a:rPr>
              <a:t>Insights from SHAP Analysis:</a:t>
            </a:r>
          </a:p>
          <a:p>
            <a:pPr marL="685800" lvl="1">
              <a:buFont typeface="Wingdings" panose="05000000000000000000" pitchFamily="2" charset="2"/>
              <a:buChar char="v"/>
            </a:pPr>
            <a:r>
              <a:rPr lang="en-US" sz="2000" b="1" dirty="0">
                <a:latin typeface="Maiandra GD" panose="020E0502030308020204" pitchFamily="34" charset="0"/>
              </a:rPr>
              <a:t>International Plan Usage</a:t>
            </a:r>
            <a:r>
              <a:rPr lang="en-US" sz="2000" dirty="0">
                <a:latin typeface="Maiandra GD" panose="020E0502030308020204" pitchFamily="34" charset="0"/>
              </a:rPr>
              <a:t>: Customers with an international plan ("international </a:t>
            </a:r>
            <a:r>
              <a:rPr lang="en-US" sz="2000" dirty="0" err="1">
                <a:latin typeface="Maiandra GD" panose="020E0502030308020204" pitchFamily="34" charset="0"/>
              </a:rPr>
              <a:t>plan_yes</a:t>
            </a:r>
            <a:r>
              <a:rPr lang="en-US" sz="2000" dirty="0">
                <a:latin typeface="Maiandra GD" panose="020E0502030308020204" pitchFamily="34" charset="0"/>
              </a:rPr>
              <a:t>") are more likely to churn, making this feature a critical factor in retention strategies.</a:t>
            </a:r>
          </a:p>
          <a:p>
            <a:pPr marL="685800" lvl="1">
              <a:buFont typeface="Wingdings" panose="05000000000000000000" pitchFamily="2" charset="2"/>
              <a:buChar char="v"/>
            </a:pPr>
            <a:r>
              <a:rPr lang="en-US" sz="2000" b="1" dirty="0">
                <a:latin typeface="Maiandra GD" panose="020E0502030308020204" pitchFamily="34" charset="0"/>
              </a:rPr>
              <a:t>Customer Service Intera</a:t>
            </a:r>
            <a:r>
              <a:rPr lang="en-US" sz="2000" dirty="0">
                <a:latin typeface="Maiandra GD" panose="020E0502030308020204" pitchFamily="34" charset="0"/>
              </a:rPr>
              <a:t>ctions: Frequent customer service calls are strong indicators of potential churn, particularly when issues remain unresolved.</a:t>
            </a:r>
          </a:p>
          <a:p>
            <a:pPr marL="685800" lvl="1">
              <a:buFont typeface="Wingdings" panose="05000000000000000000" pitchFamily="2" charset="2"/>
              <a:buChar char="v"/>
            </a:pPr>
            <a:r>
              <a:rPr lang="en-US" sz="2000" b="1" dirty="0">
                <a:latin typeface="Maiandra GD" panose="020E0502030308020204" pitchFamily="34" charset="0"/>
              </a:rPr>
              <a:t>Total Day Minutes</a:t>
            </a:r>
            <a:r>
              <a:rPr lang="en-US" sz="2000" dirty="0">
                <a:latin typeface="Maiandra GD" panose="020E0502030308020204" pitchFamily="34" charset="0"/>
              </a:rPr>
              <a:t>: Higher usage during daytime ("total day minutes") correlates with increased churn risk, suggesting that heavy users during peak hours might be less satisfied with the service.</a:t>
            </a:r>
          </a:p>
          <a:p>
            <a:pPr marL="685800" lvl="1">
              <a:buFont typeface="Wingdings" panose="05000000000000000000" pitchFamily="2" charset="2"/>
              <a:buChar char="v"/>
            </a:pPr>
            <a:r>
              <a:rPr lang="en-US" sz="2000" b="1" dirty="0">
                <a:latin typeface="Maiandra GD" panose="020E0502030308020204" pitchFamily="34" charset="0"/>
              </a:rPr>
              <a:t>Voicemail Plan</a:t>
            </a:r>
            <a:r>
              <a:rPr lang="en-US" sz="2000" dirty="0">
                <a:latin typeface="Maiandra GD" panose="020E0502030308020204" pitchFamily="34" charset="0"/>
              </a:rPr>
              <a:t>: Having a voicemail plan ("voice mail </a:t>
            </a:r>
            <a:r>
              <a:rPr lang="en-US" sz="2000" dirty="0" err="1">
                <a:latin typeface="Maiandra GD" panose="020E0502030308020204" pitchFamily="34" charset="0"/>
              </a:rPr>
              <a:t>plan_yes</a:t>
            </a:r>
            <a:r>
              <a:rPr lang="en-US" sz="2000" dirty="0">
                <a:latin typeface="Maiandra GD" panose="020E0502030308020204" pitchFamily="34" charset="0"/>
              </a:rPr>
              <a:t>") is associated with lower churn, indicating that bundling this service with other plans could enhance customer retention.</a:t>
            </a:r>
          </a:p>
          <a:p>
            <a:pPr marL="0" indent="0">
              <a:buNone/>
            </a:pPr>
            <a:r>
              <a:rPr lang="en-US" sz="2000" dirty="0">
                <a:latin typeface="Maiandra GD" panose="020E0502030308020204" pitchFamily="34" charset="0"/>
              </a:rPr>
              <a:t>These insights enable </a:t>
            </a:r>
            <a:r>
              <a:rPr lang="en-US" sz="2000" dirty="0" err="1">
                <a:latin typeface="Maiandra GD" panose="020E0502030308020204" pitchFamily="34" charset="0"/>
              </a:rPr>
              <a:t>SyriaTel</a:t>
            </a:r>
            <a:r>
              <a:rPr lang="en-US" sz="2000" dirty="0">
                <a:latin typeface="Maiandra GD" panose="020E0502030308020204" pitchFamily="34" charset="0"/>
              </a:rPr>
              <a:t> to prioritize its retention efforts effectively. For instance, customers frequently contacting support may benefit from proactive follow-ups or personalized offers, while high-usage customers could be targeted with specialized plans that better meet their needs.</a:t>
            </a:r>
          </a:p>
          <a:p>
            <a:pPr marL="0" indent="0">
              <a:buNone/>
            </a:pPr>
            <a:r>
              <a:rPr lang="en-US" sz="1700" dirty="0">
                <a:latin typeface="Georgia" panose="02040502050405020303" pitchFamily="18" charset="0"/>
              </a:rPr>
              <a:t>________________________________________</a:t>
            </a:r>
          </a:p>
          <a:p>
            <a:pPr marL="0" indent="0">
              <a:buNone/>
            </a:pPr>
            <a:endParaRPr lang="en-US" sz="1700" dirty="0">
              <a:latin typeface="Georgia" panose="02040502050405020303" pitchFamily="18" charset="0"/>
            </a:endParaRPr>
          </a:p>
        </p:txBody>
      </p:sp>
    </p:spTree>
    <p:extLst>
      <p:ext uri="{BB962C8B-B14F-4D97-AF65-F5344CB8AC3E}">
        <p14:creationId xmlns:p14="http://schemas.microsoft.com/office/powerpoint/2010/main" val="35149618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9968-DFB5-591C-E3E5-6C44939354D0}"/>
              </a:ext>
            </a:extLst>
          </p:cNvPr>
          <p:cNvSpPr>
            <a:spLocks noGrp="1"/>
          </p:cNvSpPr>
          <p:nvPr>
            <p:ph type="title"/>
          </p:nvPr>
        </p:nvSpPr>
        <p:spPr>
          <a:xfrm>
            <a:off x="677334" y="304801"/>
            <a:ext cx="8596668" cy="579120"/>
          </a:xfrm>
        </p:spPr>
        <p:txBody>
          <a:bodyPr>
            <a:normAutofit fontScale="90000"/>
          </a:bodyPr>
          <a:lstStyle/>
          <a:p>
            <a:r>
              <a:rPr lang="en-US" dirty="0"/>
              <a:t>Recommendations</a:t>
            </a:r>
            <a:br>
              <a:rPr lang="en-US" dirty="0"/>
            </a:br>
            <a:endParaRPr lang="en-US" dirty="0"/>
          </a:p>
        </p:txBody>
      </p:sp>
      <p:sp>
        <p:nvSpPr>
          <p:cNvPr id="3" name="Content Placeholder 2">
            <a:extLst>
              <a:ext uri="{FF2B5EF4-FFF2-40B4-BE49-F238E27FC236}">
                <a16:creationId xmlns:a16="http://schemas.microsoft.com/office/drawing/2014/main" id="{12766FB5-650E-1054-9B34-1FE9011663AC}"/>
              </a:ext>
            </a:extLst>
          </p:cNvPr>
          <p:cNvSpPr>
            <a:spLocks noGrp="1"/>
          </p:cNvSpPr>
          <p:nvPr>
            <p:ph idx="1"/>
          </p:nvPr>
        </p:nvSpPr>
        <p:spPr>
          <a:xfrm>
            <a:off x="677334" y="1016000"/>
            <a:ext cx="9578014" cy="5694289"/>
          </a:xfrm>
        </p:spPr>
        <p:txBody>
          <a:bodyPr>
            <a:normAutofit fontScale="62500" lnSpcReduction="20000"/>
          </a:bodyPr>
          <a:lstStyle/>
          <a:p>
            <a:pPr marL="342900" marR="0" lvl="0" indent="-342900">
              <a:lnSpc>
                <a:spcPct val="150000"/>
              </a:lnSpc>
              <a:spcBef>
                <a:spcPts val="180"/>
              </a:spcBef>
              <a:spcAft>
                <a:spcPts val="180"/>
              </a:spcAft>
              <a:buFont typeface="+mj-lt"/>
              <a:buAutoNum type="arabicPeriod"/>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Deploy the Random Forest Model:</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Integrate the Random Forest model into </a:t>
            </a:r>
            <a:r>
              <a:rPr lang="en-US" sz="2600" dirty="0" err="1">
                <a:effectLst/>
                <a:latin typeface="Maiandra GD" panose="020E0502030308020204" pitchFamily="34" charset="0"/>
                <a:ea typeface="Times New Roman" panose="02020603050405020304" pitchFamily="18" charset="0"/>
                <a:cs typeface="Segoe UI" panose="020B0502040204020203" pitchFamily="34" charset="0"/>
              </a:rPr>
              <a:t>SyriaTel's</a:t>
            </a:r>
            <a:r>
              <a:rPr lang="en-US" sz="2600" dirty="0">
                <a:effectLst/>
                <a:latin typeface="Maiandra GD" panose="020E0502030308020204" pitchFamily="34" charset="0"/>
                <a:ea typeface="Times New Roman" panose="02020603050405020304" pitchFamily="18" charset="0"/>
                <a:cs typeface="Segoe UI" panose="020B0502040204020203" pitchFamily="34" charset="0"/>
              </a:rPr>
              <a:t> CRM system for real-time churn prediction.</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Regularly update the model with new data to maintain and improve its predictive accuracy.</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lnSpc>
                <a:spcPct val="150000"/>
              </a:lnSpc>
              <a:spcBef>
                <a:spcPts val="180"/>
              </a:spcBef>
              <a:spcAft>
                <a:spcPts val="180"/>
              </a:spcAft>
              <a:buFont typeface="+mj-lt"/>
              <a:buAutoNum type="arabicPeriod" startAt="2"/>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Enhance Customer Service:</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Implement proactive support strategies to reduce churn among customers with frequent service interactions.</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Improve feedback mechanisms to identify and address customer pain points early.</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lnSpc>
                <a:spcPct val="150000"/>
              </a:lnSpc>
              <a:spcBef>
                <a:spcPts val="180"/>
              </a:spcBef>
              <a:spcAft>
                <a:spcPts val="180"/>
              </a:spcAft>
              <a:buFont typeface="+mj-lt"/>
              <a:buAutoNum type="arabicPeriod" startAt="3"/>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Tailor Retention Strategies Based on Feature Importance:</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Develop and offer specialized plans for high-usage customers to increase loyalty.</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Implement loyalty programs with incentives for international plan users and other high-risk segments identified by the model.</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lnSpc>
                <a:spcPct val="150000"/>
              </a:lnSpc>
              <a:spcBef>
                <a:spcPts val="180"/>
              </a:spcBef>
              <a:spcAft>
                <a:spcPts val="180"/>
              </a:spcAft>
              <a:buFont typeface="+mj-lt"/>
              <a:buAutoNum type="arabicPeriod" startAt="4"/>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Monitor and Optimize:</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Continuously monitor the model's predictions and the effectiveness of retention campaigns.</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0"/>
              </a:spcBef>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Use data-driven insights to refine retention strategies and improve overall customer satisfaction.</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28703236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000E-31D0-D787-B7A3-ECE2D6A85B47}"/>
              </a:ext>
            </a:extLst>
          </p:cNvPr>
          <p:cNvSpPr>
            <a:spLocks noGrp="1"/>
          </p:cNvSpPr>
          <p:nvPr>
            <p:ph type="title"/>
          </p:nvPr>
        </p:nvSpPr>
        <p:spPr>
          <a:xfrm>
            <a:off x="677334" y="609600"/>
            <a:ext cx="8596668" cy="883920"/>
          </a:xfrm>
        </p:spPr>
        <p:txBody>
          <a:bodyPr>
            <a:normAutofit fontScale="90000"/>
          </a:bodyPr>
          <a:lstStyle/>
          <a:p>
            <a:pPr algn="ctr"/>
            <a:r>
              <a:rPr lang="en-US" sz="4000" b="1" dirty="0">
                <a:effectLst/>
                <a:ea typeface="Times New Roman" panose="02020603050405020304" pitchFamily="18" charset="0"/>
                <a:cs typeface="Segoe UI" panose="020B0502040204020203" pitchFamily="34" charset="0"/>
              </a:rPr>
              <a:t>Conclusion</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BB47640-54BA-3C32-C7FD-6FE03D3706D4}"/>
              </a:ext>
            </a:extLst>
          </p:cNvPr>
          <p:cNvSpPr>
            <a:spLocks noGrp="1"/>
          </p:cNvSpPr>
          <p:nvPr>
            <p:ph idx="1"/>
          </p:nvPr>
        </p:nvSpPr>
        <p:spPr>
          <a:xfrm>
            <a:off x="677334" y="1696719"/>
            <a:ext cx="9451404" cy="4450863"/>
          </a:xfrm>
        </p:spPr>
        <p:txBody>
          <a:bodyPr>
            <a:normAutofit fontScale="77500" lnSpcReduction="20000"/>
          </a:bodyPr>
          <a:lstStyle/>
          <a:p>
            <a:pPr marL="0" marR="0" indent="0" algn="just">
              <a:lnSpc>
                <a:spcPct val="150000"/>
              </a:lnSpc>
              <a:spcBef>
                <a:spcPts val="900"/>
              </a:spcBef>
              <a:spcAft>
                <a:spcPts val="900"/>
              </a:spcAft>
              <a:buNone/>
            </a:pPr>
            <a:r>
              <a:rPr lang="en-US" sz="3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By addressing these key questions with a data-driven approach and implementing the recommended strategies, </a:t>
            </a:r>
            <a:r>
              <a:rPr lang="en-US" sz="3000" dirty="0" err="1">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SyriaTel</a:t>
            </a:r>
            <a:r>
              <a:rPr lang="en-US" sz="3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 will be well-equipped to reduce customer churn. The deployment of the Random Forest model, coupled with targeted retention strategies based on the most influential features, will not only improve customer satisfaction but also enhance the company's financial performance. This proactive shift from understanding to action will enable </a:t>
            </a:r>
            <a:r>
              <a:rPr lang="en-US" sz="3000" dirty="0" err="1">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SyriaTel</a:t>
            </a:r>
            <a:r>
              <a:rPr lang="en-US" sz="3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 to maintain a competitive edge in the telecommunications industry.</a:t>
            </a:r>
            <a:endParaRPr lang="en-US" sz="3000" dirty="0">
              <a:solidFill>
                <a:srgbClr val="0070C0"/>
              </a:solidFill>
              <a:effectLst/>
              <a:latin typeface="Maiandra GD" panose="020E0502030308020204" pitchFamily="34" charset="0"/>
              <a:ea typeface="Times New Roman" panose="02020603050405020304" pitchFamily="18" charset="0"/>
            </a:endParaRPr>
          </a:p>
          <a:p>
            <a:pPr marL="0" indent="0" algn="ctr">
              <a:lnSpc>
                <a:spcPct val="150000"/>
              </a:lnSpc>
              <a:buNone/>
            </a:pPr>
            <a:endParaRPr lang="en-US" sz="2000" dirty="0">
              <a:solidFill>
                <a:srgbClr val="0070C0"/>
              </a:solidFill>
              <a:latin typeface="Georgia" panose="02040502050405020303" pitchFamily="18" charset="0"/>
            </a:endParaRPr>
          </a:p>
        </p:txBody>
      </p:sp>
    </p:spTree>
    <p:extLst>
      <p:ext uri="{BB962C8B-B14F-4D97-AF65-F5344CB8AC3E}">
        <p14:creationId xmlns:p14="http://schemas.microsoft.com/office/powerpoint/2010/main" val="30301390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yria Phone” telecommunications company in Idlib city (Internet)"/>
          <p:cNvPicPr/>
          <p:nvPr/>
        </p:nvPicPr>
        <p:blipFill>
          <a:blip r:embed="rId2">
            <a:extLst>
              <a:ext uri="{28A0092B-C50C-407E-A947-70E740481C1C}">
                <a14:useLocalDpi xmlns:a14="http://schemas.microsoft.com/office/drawing/2010/main" val="0"/>
              </a:ext>
            </a:extLst>
          </a:blip>
          <a:srcRect/>
          <a:stretch>
            <a:fillRect/>
          </a:stretch>
        </p:blipFill>
        <p:spPr bwMode="auto">
          <a:xfrm>
            <a:off x="0" y="7937"/>
            <a:ext cx="12192000" cy="6850063"/>
          </a:xfrm>
          <a:prstGeom prst="rect">
            <a:avLst/>
          </a:prstGeom>
          <a:noFill/>
          <a:ln>
            <a:noFill/>
          </a:ln>
        </p:spPr>
      </p:pic>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77334" y="312738"/>
            <a:ext cx="5709398" cy="804862"/>
          </a:xfrm>
        </p:spPr>
        <p:txBody>
          <a:bodyPr>
            <a:normAutofit/>
          </a:bodyPr>
          <a:lstStyle/>
          <a:p>
            <a:r>
              <a:rPr lang="en-US" sz="4000" b="1" i="1" dirty="0">
                <a:solidFill>
                  <a:srgbClr val="0070C0"/>
                </a:solidFill>
                <a:latin typeface="Book Antiqua" panose="02040602050305030304" pitchFamily="18" charset="0"/>
              </a:rPr>
              <a:t>WITH THANKS</a:t>
            </a:r>
          </a:p>
        </p:txBody>
      </p:sp>
      <p:sp>
        <p:nvSpPr>
          <p:cNvPr id="3" name="AutoShape 2" descr="enter Syria telecommunications mar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enter Syria telecommunications marke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enter Syria telecommunications marke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a:extLst>
              <a:ext uri="{FF2B5EF4-FFF2-40B4-BE49-F238E27FC236}">
                <a16:creationId xmlns:a16="http://schemas.microsoft.com/office/drawing/2014/main" id="{3954A365-6F66-1E53-2E63-8A4CAD5D18C2}"/>
              </a:ext>
            </a:extLst>
          </p:cNvPr>
          <p:cNvSpPr txBox="1">
            <a:spLocks/>
          </p:cNvSpPr>
          <p:nvPr/>
        </p:nvSpPr>
        <p:spPr>
          <a:xfrm>
            <a:off x="8693575" y="5022166"/>
            <a:ext cx="3498426" cy="182789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000" b="1" i="1" dirty="0">
                <a:solidFill>
                  <a:schemeClr val="bg1"/>
                </a:solidFill>
                <a:latin typeface="Book Antiqua" panose="02040602050305030304" pitchFamily="18" charset="0"/>
              </a:rPr>
              <a:t>Gladys </a:t>
            </a:r>
            <a:r>
              <a:rPr lang="en-US" sz="4000" b="1" i="1" dirty="0" err="1">
                <a:solidFill>
                  <a:schemeClr val="bg1"/>
                </a:solidFill>
                <a:latin typeface="Book Antiqua" panose="02040602050305030304" pitchFamily="18" charset="0"/>
              </a:rPr>
              <a:t>Kemunto</a:t>
            </a:r>
            <a:endParaRPr lang="en-US" sz="4000" b="1" i="1" dirty="0">
              <a:solidFill>
                <a:schemeClr val="bg1"/>
              </a:solidFill>
              <a:latin typeface="Book Antiqua" panose="02040602050305030304" pitchFamily="18" charset="0"/>
            </a:endParaRPr>
          </a:p>
          <a:p>
            <a:pPr algn="r"/>
            <a:r>
              <a:rPr lang="en-US" sz="4000" b="1" i="1" dirty="0">
                <a:solidFill>
                  <a:schemeClr val="bg1"/>
                </a:solidFill>
                <a:latin typeface="Book Antiqua" panose="02040602050305030304" pitchFamily="18" charset="0"/>
              </a:rPr>
              <a:t>9/1/2024</a:t>
            </a:r>
          </a:p>
        </p:txBody>
      </p:sp>
    </p:spTree>
    <p:extLst>
      <p:ext uri="{BB962C8B-B14F-4D97-AF65-F5344CB8AC3E}">
        <p14:creationId xmlns:p14="http://schemas.microsoft.com/office/powerpoint/2010/main" val="4010962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42CE-745E-6784-6D27-6358DC1EE5A1}"/>
              </a:ext>
            </a:extLst>
          </p:cNvPr>
          <p:cNvSpPr>
            <a:spLocks noGrp="1"/>
          </p:cNvSpPr>
          <p:nvPr>
            <p:ph type="title"/>
          </p:nvPr>
        </p:nvSpPr>
        <p:spPr>
          <a:xfrm>
            <a:off x="677334" y="253218"/>
            <a:ext cx="8596668" cy="793262"/>
          </a:xfrm>
        </p:spPr>
        <p:txBody>
          <a:bodyPr>
            <a:normAutofit fontScale="90000"/>
          </a:bodyPr>
          <a:lstStyle/>
          <a:p>
            <a:r>
              <a:rPr lang="en-US" dirty="0"/>
              <a:t>Methodology for Machine Learning</a:t>
            </a:r>
            <a:br>
              <a:rPr lang="en-US" dirty="0"/>
            </a:br>
            <a:endParaRPr lang="en-US" dirty="0">
              <a:solidFill>
                <a:srgbClr val="0070C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3E672B1-32C5-FE39-7F3F-B0BD6B8E44B5}"/>
              </a:ext>
            </a:extLst>
          </p:cNvPr>
          <p:cNvSpPr>
            <a:spLocks noGrp="1"/>
          </p:cNvSpPr>
          <p:nvPr>
            <p:ph idx="1"/>
          </p:nvPr>
        </p:nvSpPr>
        <p:spPr>
          <a:xfrm>
            <a:off x="677333" y="1046480"/>
            <a:ext cx="9690555" cy="5663809"/>
          </a:xfrm>
        </p:spPr>
        <p:txBody>
          <a:bodyPr>
            <a:noAutofit/>
          </a:bodyPr>
          <a:lstStyle/>
          <a:p>
            <a:pPr marL="0" indent="0">
              <a:buNone/>
            </a:pPr>
            <a:r>
              <a:rPr lang="en-US" sz="1700" b="1" dirty="0">
                <a:latin typeface="Georgia" panose="02040502050405020303" pitchFamily="18" charset="0"/>
              </a:rPr>
              <a:t>1.	</a:t>
            </a:r>
            <a:r>
              <a:rPr lang="en-US" sz="2100" b="1" dirty="0">
                <a:latin typeface="Maiandra GD" panose="020E0502030308020204" pitchFamily="34" charset="0"/>
              </a:rPr>
              <a:t>Data Understanding:</a:t>
            </a:r>
          </a:p>
          <a:p>
            <a:pPr marL="0" indent="0">
              <a:buNone/>
            </a:pPr>
            <a:r>
              <a:rPr lang="en-US" sz="2100" dirty="0">
                <a:latin typeface="Maiandra GD" panose="020E0502030308020204" pitchFamily="34" charset="0"/>
              </a:rPr>
              <a:t>Explore the dataset to understand its structure, feature types, and quality, checking for missing values and inconsistencies.</a:t>
            </a:r>
          </a:p>
          <a:p>
            <a:pPr marL="0" indent="0">
              <a:buNone/>
            </a:pPr>
            <a:r>
              <a:rPr lang="en-US" sz="2100" b="1" dirty="0">
                <a:latin typeface="Maiandra GD" panose="020E0502030308020204" pitchFamily="34" charset="0"/>
              </a:rPr>
              <a:t>2.	Data Cleaning:</a:t>
            </a:r>
          </a:p>
          <a:p>
            <a:pPr marL="0" indent="0">
              <a:buNone/>
            </a:pPr>
            <a:r>
              <a:rPr lang="en-US" sz="2100" dirty="0">
                <a:latin typeface="Maiandra GD" panose="020E0502030308020204" pitchFamily="34" charset="0"/>
              </a:rPr>
              <a:t>Prepare the data by handling missing values, correcting errors, and removing duplicates and irrelevant features.</a:t>
            </a:r>
          </a:p>
          <a:p>
            <a:pPr marL="0" indent="0">
              <a:buNone/>
            </a:pPr>
            <a:r>
              <a:rPr lang="en-US" sz="2100" b="1" dirty="0">
                <a:latin typeface="Maiandra GD" panose="020E0502030308020204" pitchFamily="34" charset="0"/>
              </a:rPr>
              <a:t>3.	Exploratory Data Analysis (EDA):</a:t>
            </a:r>
          </a:p>
          <a:p>
            <a:pPr marL="0" indent="0">
              <a:buNone/>
            </a:pPr>
            <a:r>
              <a:rPr lang="en-US" sz="2100" dirty="0">
                <a:latin typeface="Maiandra GD" panose="020E0502030308020204" pitchFamily="34" charset="0"/>
              </a:rPr>
              <a:t>Visualize data distributions and relationships between features and the target variable to gain insights and identify patterns.</a:t>
            </a:r>
          </a:p>
          <a:p>
            <a:pPr marL="0" indent="0">
              <a:buNone/>
            </a:pPr>
            <a:r>
              <a:rPr lang="en-US" sz="2100" b="1" dirty="0">
                <a:latin typeface="Maiandra GD" panose="020E0502030308020204" pitchFamily="34" charset="0"/>
              </a:rPr>
              <a:t>4.	Data Preprocessing:</a:t>
            </a:r>
          </a:p>
          <a:p>
            <a:pPr marL="0" indent="0">
              <a:buNone/>
            </a:pPr>
            <a:r>
              <a:rPr lang="en-US" sz="2100" dirty="0">
                <a:latin typeface="Maiandra GD" panose="020E0502030308020204" pitchFamily="34" charset="0"/>
              </a:rPr>
              <a:t>Transform the data for modeling by encoding categorical variables, scaling numerical features, and splitting into training and test sets.</a:t>
            </a:r>
          </a:p>
        </p:txBody>
      </p:sp>
    </p:spTree>
    <p:extLst>
      <p:ext uri="{BB962C8B-B14F-4D97-AF65-F5344CB8AC3E}">
        <p14:creationId xmlns:p14="http://schemas.microsoft.com/office/powerpoint/2010/main" val="34228733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42CE-745E-6784-6D27-6358DC1EE5A1}"/>
              </a:ext>
            </a:extLst>
          </p:cNvPr>
          <p:cNvSpPr>
            <a:spLocks noGrp="1"/>
          </p:cNvSpPr>
          <p:nvPr>
            <p:ph type="title"/>
          </p:nvPr>
        </p:nvSpPr>
        <p:spPr>
          <a:xfrm>
            <a:off x="677334" y="253218"/>
            <a:ext cx="9690554" cy="1677182"/>
          </a:xfrm>
        </p:spPr>
        <p:txBody>
          <a:bodyPr>
            <a:normAutofit/>
          </a:bodyPr>
          <a:lstStyle/>
          <a:p>
            <a:r>
              <a:rPr lang="en-US" dirty="0">
                <a:latin typeface="Georgia" panose="02040502050405020303" pitchFamily="18" charset="0"/>
              </a:rPr>
              <a:t>Methodology for Machine Learning </a:t>
            </a:r>
            <a:r>
              <a:rPr lang="en-US" sz="2000" dirty="0">
                <a:latin typeface="Georgia" panose="02040502050405020303" pitchFamily="18" charset="0"/>
              </a:rPr>
              <a:t>(</a:t>
            </a:r>
            <a:r>
              <a:rPr lang="en-US" sz="2000" dirty="0">
                <a:solidFill>
                  <a:srgbClr val="0070C0"/>
                </a:solidFill>
                <a:latin typeface="Georgia" panose="02040502050405020303" pitchFamily="18" charset="0"/>
              </a:rPr>
              <a:t>Continued</a:t>
            </a:r>
            <a:r>
              <a:rPr lang="en-US" sz="2000" dirty="0">
                <a:latin typeface="Georgia" panose="02040502050405020303" pitchFamily="18" charset="0"/>
              </a:rPr>
              <a:t>)</a:t>
            </a:r>
            <a:br>
              <a:rPr lang="en-US" sz="2000" dirty="0">
                <a:latin typeface="Georgia" panose="02040502050405020303" pitchFamily="18" charset="0"/>
              </a:rPr>
            </a:br>
            <a:endParaRPr lang="en-US" dirty="0">
              <a:solidFill>
                <a:srgbClr val="0070C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3E672B1-32C5-FE39-7F3F-B0BD6B8E44B5}"/>
              </a:ext>
            </a:extLst>
          </p:cNvPr>
          <p:cNvSpPr>
            <a:spLocks noGrp="1"/>
          </p:cNvSpPr>
          <p:nvPr>
            <p:ph idx="1"/>
          </p:nvPr>
        </p:nvSpPr>
        <p:spPr>
          <a:xfrm>
            <a:off x="677333" y="1280160"/>
            <a:ext cx="9690555" cy="5430129"/>
          </a:xfrm>
        </p:spPr>
        <p:txBody>
          <a:bodyPr>
            <a:noAutofit/>
          </a:bodyPr>
          <a:lstStyle/>
          <a:p>
            <a:pPr marL="0" indent="0">
              <a:buNone/>
            </a:pPr>
            <a:r>
              <a:rPr lang="en-US" sz="2000" b="1" dirty="0">
                <a:latin typeface="Maiandra GD" panose="020E0502030308020204" pitchFamily="34" charset="0"/>
              </a:rPr>
              <a:t>5.	Modeling:</a:t>
            </a:r>
          </a:p>
          <a:p>
            <a:pPr marL="0" indent="0">
              <a:buNone/>
            </a:pPr>
            <a:r>
              <a:rPr lang="en-US" sz="2000" dirty="0">
                <a:latin typeface="Maiandra GD" panose="020E0502030308020204" pitchFamily="34" charset="0"/>
              </a:rPr>
              <a:t>Train various models (e.g., Logistic Regression, Decision Trees, Random Forest) and use cross-validation to evaluate performance.</a:t>
            </a:r>
          </a:p>
          <a:p>
            <a:pPr marL="0" indent="0">
              <a:buNone/>
            </a:pPr>
            <a:r>
              <a:rPr lang="en-US" sz="2000" b="1" dirty="0">
                <a:latin typeface="Maiandra GD" panose="020E0502030308020204" pitchFamily="34" charset="0"/>
              </a:rPr>
              <a:t>6.	Hyperparameter Selection:</a:t>
            </a:r>
          </a:p>
          <a:p>
            <a:pPr marL="0" indent="0">
              <a:buNone/>
            </a:pPr>
            <a:r>
              <a:rPr lang="en-US" sz="2000" dirty="0">
                <a:latin typeface="Maiandra GD" panose="020E0502030308020204" pitchFamily="34" charset="0"/>
              </a:rPr>
              <a:t>Optimize model performance by tuning hyperparameters using techniques like Grid Search.</a:t>
            </a:r>
          </a:p>
          <a:p>
            <a:pPr marL="0" indent="0">
              <a:buNone/>
            </a:pPr>
            <a:r>
              <a:rPr lang="en-US" sz="2000" b="1" dirty="0">
                <a:latin typeface="Maiandra GD" panose="020E0502030308020204" pitchFamily="34" charset="0"/>
              </a:rPr>
              <a:t>7.	Model Evaluation:</a:t>
            </a:r>
          </a:p>
          <a:p>
            <a:pPr marL="0" indent="0">
              <a:buNone/>
            </a:pPr>
            <a:r>
              <a:rPr lang="en-US" sz="2000" dirty="0">
                <a:latin typeface="Maiandra GD" panose="020E0502030308020204" pitchFamily="34" charset="0"/>
              </a:rPr>
              <a:t>Assess models using metrics like accuracy, F1-score, and ROC-AUC; analyze confusion matrices and use tools like SHAP for interpretation.</a:t>
            </a:r>
          </a:p>
        </p:txBody>
      </p:sp>
    </p:spTree>
    <p:extLst>
      <p:ext uri="{BB962C8B-B14F-4D97-AF65-F5344CB8AC3E}">
        <p14:creationId xmlns:p14="http://schemas.microsoft.com/office/powerpoint/2010/main" val="26746836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B686-8C1C-7452-A7E1-F445107896CC}"/>
              </a:ext>
            </a:extLst>
          </p:cNvPr>
          <p:cNvSpPr>
            <a:spLocks noGrp="1"/>
          </p:cNvSpPr>
          <p:nvPr>
            <p:ph type="title"/>
          </p:nvPr>
        </p:nvSpPr>
        <p:spPr>
          <a:xfrm>
            <a:off x="677334" y="609600"/>
            <a:ext cx="8596668" cy="825305"/>
          </a:xfrm>
        </p:spPr>
        <p:txBody>
          <a:bodyPr/>
          <a:lstStyle/>
          <a:p>
            <a:r>
              <a:rPr lang="en-US" dirty="0"/>
              <a:t>Data Understanding</a:t>
            </a:r>
          </a:p>
        </p:txBody>
      </p:sp>
      <p:sp>
        <p:nvSpPr>
          <p:cNvPr id="3" name="Content Placeholder 2">
            <a:extLst>
              <a:ext uri="{FF2B5EF4-FFF2-40B4-BE49-F238E27FC236}">
                <a16:creationId xmlns:a16="http://schemas.microsoft.com/office/drawing/2014/main" id="{370040B8-1D55-3284-058A-B3178662C6D9}"/>
              </a:ext>
            </a:extLst>
          </p:cNvPr>
          <p:cNvSpPr>
            <a:spLocks noGrp="1"/>
          </p:cNvSpPr>
          <p:nvPr>
            <p:ph idx="1"/>
          </p:nvPr>
        </p:nvSpPr>
        <p:spPr>
          <a:xfrm>
            <a:off x="677334" y="1547447"/>
            <a:ext cx="8596668" cy="4493916"/>
          </a:xfrm>
        </p:spPr>
        <p:txBody>
          <a:bodyPr/>
          <a:lstStyle/>
          <a:p>
            <a:pPr marL="0" marR="0" indent="0">
              <a:spcBef>
                <a:spcPts val="900"/>
              </a:spcBef>
              <a:spcAft>
                <a:spcPts val="900"/>
              </a:spcAft>
              <a:buNone/>
            </a:pP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In this project, the dataset that we chose is called </a:t>
            </a:r>
            <a:r>
              <a:rPr lang="en-US" sz="2000" b="1" dirty="0" err="1">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 Customer Churn</a:t>
            </a: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a:t>
            </a:r>
            <a:endParaRPr lang="en-US" sz="2000" dirty="0">
              <a:solidFill>
                <a:srgbClr val="0070C0"/>
              </a:solidFill>
              <a:effectLst/>
              <a:latin typeface="Maiandra GD" panose="020E0502030308020204" pitchFamily="34" charset="0"/>
              <a:ea typeface="Times New Roman" panose="02020603050405020304" pitchFamily="18" charset="0"/>
            </a:endParaRPr>
          </a:p>
          <a:p>
            <a:r>
              <a:rPr lang="en-US" dirty="0">
                <a:effectLst/>
                <a:latin typeface="Maiandra GD" panose="020E0502030308020204" pitchFamily="34" charset="0"/>
                <a:ea typeface="Times New Roman" panose="02020603050405020304" pitchFamily="18" charset="0"/>
                <a:cs typeface="Segoe UI" panose="020B0502040204020203" pitchFamily="34" charset="0"/>
              </a:rPr>
              <a:t>We display the first few rows of the dataset</a:t>
            </a:r>
            <a:endParaRPr lang="en-US" dirty="0"/>
          </a:p>
        </p:txBody>
      </p:sp>
      <p:pic>
        <p:nvPicPr>
          <p:cNvPr id="5" name="Picture 4">
            <a:extLst>
              <a:ext uri="{FF2B5EF4-FFF2-40B4-BE49-F238E27FC236}">
                <a16:creationId xmlns:a16="http://schemas.microsoft.com/office/drawing/2014/main" id="{C832FC8E-0DCC-8ED2-CFAB-CFB6A51A2409}"/>
              </a:ext>
            </a:extLst>
          </p:cNvPr>
          <p:cNvPicPr>
            <a:picLocks noChangeAspect="1"/>
          </p:cNvPicPr>
          <p:nvPr/>
        </p:nvPicPr>
        <p:blipFill>
          <a:blip r:embed="rId2"/>
          <a:stretch>
            <a:fillRect/>
          </a:stretch>
        </p:blipFill>
        <p:spPr>
          <a:xfrm>
            <a:off x="350952" y="2580640"/>
            <a:ext cx="11607368" cy="3779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397317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768426" cy="599440"/>
          </a:xfrm>
        </p:spPr>
        <p:txBody>
          <a:bodyPr>
            <a:normAutofit fontScale="90000"/>
          </a:bodyPr>
          <a:lstStyle/>
          <a:p>
            <a:r>
              <a:rPr lang="en-US" dirty="0"/>
              <a:t>Basic information about the dataset</a:t>
            </a:r>
            <a:br>
              <a:rPr lang="en-US" dirty="0"/>
            </a:br>
            <a:r>
              <a:rPr lang="en-US" dirty="0" err="1"/>
              <a:t>Dataset</a:t>
            </a:r>
            <a:r>
              <a:rPr lang="en-US" dirty="0"/>
              <a:t> Info</a:t>
            </a:r>
            <a:br>
              <a:rPr lang="en-US" dirty="0"/>
            </a:br>
            <a:endParaRPr lang="en-US" dirty="0"/>
          </a:p>
        </p:txBody>
      </p:sp>
      <p:sp>
        <p:nvSpPr>
          <p:cNvPr id="3" name="Content Placeholder 2"/>
          <p:cNvSpPr>
            <a:spLocks noGrp="1"/>
          </p:cNvSpPr>
          <p:nvPr>
            <p:ph sz="half" idx="1"/>
          </p:nvPr>
        </p:nvSpPr>
        <p:spPr>
          <a:xfrm>
            <a:off x="677334" y="2630658"/>
            <a:ext cx="4232291" cy="3798277"/>
          </a:xfrm>
        </p:spPr>
        <p:style>
          <a:lnRef idx="2">
            <a:schemeClr val="accent1"/>
          </a:lnRef>
          <a:fillRef idx="1">
            <a:schemeClr val="lt1"/>
          </a:fillRef>
          <a:effectRef idx="0">
            <a:schemeClr val="accent1"/>
          </a:effectRef>
          <a:fontRef idx="minor">
            <a:schemeClr val="dk1"/>
          </a:fontRef>
        </p:style>
        <p:txBody>
          <a:bodyPr>
            <a:noAutofit/>
          </a:bodyPr>
          <a:lstStyle/>
          <a:p>
            <a:pPr marL="0" indent="0" algn="just">
              <a:buNone/>
            </a:pPr>
            <a:r>
              <a:rPr lang="en-US" sz="2400" dirty="0">
                <a:latin typeface="Georgia Pro Cond Light (Headings)"/>
                <a:ea typeface="Times New Roman" panose="02020603050405020304" pitchFamily="18" charset="0"/>
                <a:cs typeface="Segoe UI" panose="020B0502040204020203" pitchFamily="34" charset="0"/>
              </a:rPr>
              <a:t>We observe from the dataset there are </a:t>
            </a:r>
            <a:r>
              <a:rPr lang="en-US" sz="2400" b="1" dirty="0">
                <a:latin typeface="Georgia Pro Cond Light (Headings)"/>
                <a:ea typeface="Times New Roman" panose="02020603050405020304" pitchFamily="18" charset="0"/>
                <a:cs typeface="Segoe UI" panose="020B0502040204020203" pitchFamily="34" charset="0"/>
              </a:rPr>
              <a:t>3333 rows and 21 columns,</a:t>
            </a:r>
            <a:r>
              <a:rPr lang="en-US" sz="2400" dirty="0">
                <a:latin typeface="Georgia Pro Cond Light (Headings)"/>
                <a:ea typeface="Times New Roman" panose="02020603050405020304" pitchFamily="18" charset="0"/>
                <a:cs typeface="Segoe UI" panose="020B0502040204020203" pitchFamily="34" charset="0"/>
              </a:rPr>
              <a:t> with a mix of categorical, numerical, and </a:t>
            </a:r>
            <a:r>
              <a:rPr lang="en-US" sz="2400" dirty="0" err="1">
                <a:latin typeface="Georgia Pro Cond Light (Headings)"/>
                <a:ea typeface="Times New Roman" panose="02020603050405020304" pitchFamily="18" charset="0"/>
                <a:cs typeface="Segoe UI" panose="020B0502040204020203" pitchFamily="34" charset="0"/>
              </a:rPr>
              <a:t>boolean</a:t>
            </a:r>
            <a:r>
              <a:rPr lang="en-US" sz="2400" dirty="0">
                <a:latin typeface="Georgia Pro Cond Light (Headings)"/>
                <a:ea typeface="Times New Roman" panose="02020603050405020304" pitchFamily="18" charset="0"/>
                <a:cs typeface="Segoe UI" panose="020B0502040204020203" pitchFamily="34" charset="0"/>
              </a:rPr>
              <a:t> data types. We can also observe that we didn't have any missing values or duplicated values in the dataset and this enabled us to conduct this project without any challenges.</a:t>
            </a:r>
            <a:endParaRPr lang="en-US" sz="2400" dirty="0">
              <a:latin typeface="Georgia Pro Cond Light (Headings)"/>
            </a:endParaRPr>
          </a:p>
        </p:txBody>
      </p:sp>
      <p:sp>
        <p:nvSpPr>
          <p:cNvPr id="4" name="Content Placeholder 3"/>
          <p:cNvSpPr>
            <a:spLocks noGrp="1"/>
          </p:cNvSpPr>
          <p:nvPr>
            <p:ph sz="half" idx="2"/>
          </p:nvPr>
        </p:nvSpPr>
        <p:spPr>
          <a:xfrm>
            <a:off x="5275385" y="157480"/>
            <a:ext cx="6668086" cy="6543040"/>
          </a:xfrm>
          <a:ln/>
        </p:spPr>
        <p:style>
          <a:lnRef idx="1">
            <a:schemeClr val="accent3"/>
          </a:lnRef>
          <a:fillRef idx="2">
            <a:schemeClr val="accent3"/>
          </a:fillRef>
          <a:effectRef idx="1">
            <a:schemeClr val="accent3"/>
          </a:effectRef>
          <a:fontRef idx="minor">
            <a:schemeClr val="dk1"/>
          </a:fontRef>
        </p:style>
        <p:txBody>
          <a:bodyPr>
            <a:normAutofit fontScale="40000" lnSpcReduction="20000"/>
          </a:bodyPr>
          <a:lstStyle/>
          <a:p>
            <a:pPr marL="0" lvl="0" indent="0">
              <a:buNone/>
            </a:pPr>
            <a:r>
              <a:rPr lang="en-US" sz="4800" dirty="0" err="1">
                <a:latin typeface="+mj-lt"/>
              </a:rPr>
              <a:t>RangeIndex</a:t>
            </a:r>
            <a:r>
              <a:rPr lang="en-US" sz="4800" dirty="0">
                <a:latin typeface="+mj-lt"/>
              </a:rPr>
              <a:t>: </a:t>
            </a:r>
            <a:r>
              <a:rPr lang="en-US" sz="4800" b="1" dirty="0">
                <a:latin typeface="+mj-lt"/>
              </a:rPr>
              <a:t>3333</a:t>
            </a:r>
            <a:r>
              <a:rPr lang="en-US" sz="4800" dirty="0">
                <a:latin typeface="+mj-lt"/>
              </a:rPr>
              <a:t> entries, 0 to 3332</a:t>
            </a:r>
            <a:br>
              <a:rPr lang="en-US" sz="4800" dirty="0">
                <a:latin typeface="+mj-lt"/>
              </a:rPr>
            </a:br>
            <a:r>
              <a:rPr lang="en-US" sz="4800" dirty="0">
                <a:latin typeface="+mj-lt"/>
              </a:rPr>
              <a:t>Data columns (</a:t>
            </a:r>
            <a:r>
              <a:rPr lang="en-US" sz="4800" b="1" dirty="0">
                <a:latin typeface="+mj-lt"/>
              </a:rPr>
              <a:t>total 21 </a:t>
            </a:r>
            <a:r>
              <a:rPr lang="en-US" sz="4800" dirty="0">
                <a:latin typeface="+mj-lt"/>
              </a:rPr>
              <a:t>columns):</a:t>
            </a:r>
          </a:p>
          <a:p>
            <a:pPr marL="0" lvl="0" indent="0">
              <a:buNone/>
            </a:pPr>
            <a:br>
              <a:rPr lang="en-US" sz="4800" dirty="0">
                <a:latin typeface="+mj-lt"/>
              </a:rPr>
            </a:br>
            <a:r>
              <a:rPr lang="en-US" sz="4800" dirty="0">
                <a:latin typeface="+mj-lt"/>
              </a:rPr>
              <a:t> </a:t>
            </a:r>
            <a:r>
              <a:rPr lang="en-US" sz="4800" b="1" dirty="0">
                <a:solidFill>
                  <a:schemeClr val="accent6"/>
                </a:solidFill>
                <a:latin typeface="+mj-lt"/>
              </a:rPr>
              <a:t>#   Column                  	 Non-Null Count     </a:t>
            </a:r>
            <a:r>
              <a:rPr lang="en-US" sz="4800" b="1" dirty="0" err="1">
                <a:solidFill>
                  <a:schemeClr val="accent6"/>
                </a:solidFill>
                <a:latin typeface="+mj-lt"/>
              </a:rPr>
              <a:t>Dtype</a:t>
            </a:r>
            <a:r>
              <a:rPr lang="en-US" sz="4800" b="1" dirty="0">
                <a:solidFill>
                  <a:schemeClr val="accent6"/>
                </a:solidFill>
                <a:latin typeface="+mj-lt"/>
              </a:rPr>
              <a:t>  </a:t>
            </a:r>
            <a:br>
              <a:rPr lang="en-US" sz="4800" dirty="0">
                <a:latin typeface="+mj-lt"/>
              </a:rPr>
            </a:br>
            <a:r>
              <a:rPr lang="en-US" sz="4800" dirty="0">
                <a:latin typeface="+mj-lt"/>
              </a:rPr>
              <a:t> 0   state                   		3333 non-null   object </a:t>
            </a:r>
            <a:br>
              <a:rPr lang="en-US" sz="4800" dirty="0">
                <a:latin typeface="+mj-lt"/>
              </a:rPr>
            </a:br>
            <a:r>
              <a:rPr lang="en-US" sz="4800" dirty="0">
                <a:latin typeface="+mj-lt"/>
              </a:rPr>
              <a:t> 1   account length        		3333 non-null   int64  </a:t>
            </a:r>
            <a:br>
              <a:rPr lang="en-US" sz="4800" dirty="0">
                <a:latin typeface="+mj-lt"/>
              </a:rPr>
            </a:br>
            <a:r>
              <a:rPr lang="en-US" sz="4800" dirty="0">
                <a:latin typeface="+mj-lt"/>
              </a:rPr>
              <a:t> 2   area code               		3333 non-null   int64  </a:t>
            </a:r>
            <a:br>
              <a:rPr lang="en-US" sz="4800" dirty="0">
                <a:latin typeface="+mj-lt"/>
              </a:rPr>
            </a:br>
            <a:r>
              <a:rPr lang="en-US" sz="4800" dirty="0">
                <a:latin typeface="+mj-lt"/>
              </a:rPr>
              <a:t> 3   phone number           	3333 non-null   object </a:t>
            </a:r>
            <a:br>
              <a:rPr lang="en-US" sz="4800" dirty="0">
                <a:latin typeface="+mj-lt"/>
              </a:rPr>
            </a:br>
            <a:r>
              <a:rPr lang="en-US" sz="4800" dirty="0">
                <a:latin typeface="+mj-lt"/>
              </a:rPr>
              <a:t> 4   international plan      	3333 non-null   object </a:t>
            </a:r>
            <a:br>
              <a:rPr lang="en-US" sz="4800" dirty="0">
                <a:latin typeface="+mj-lt"/>
              </a:rPr>
            </a:br>
            <a:r>
              <a:rPr lang="en-US" sz="4800" dirty="0">
                <a:latin typeface="+mj-lt"/>
              </a:rPr>
              <a:t> 5   voice mail plan         		3333 non-null   object </a:t>
            </a:r>
            <a:br>
              <a:rPr lang="en-US" sz="4800" dirty="0">
                <a:latin typeface="+mj-lt"/>
              </a:rPr>
            </a:br>
            <a:r>
              <a:rPr lang="en-US" sz="4800" dirty="0">
                <a:latin typeface="+mj-lt"/>
              </a:rPr>
              <a:t> 6   number </a:t>
            </a:r>
            <a:r>
              <a:rPr lang="en-US" sz="4800" dirty="0" err="1">
                <a:latin typeface="+mj-lt"/>
              </a:rPr>
              <a:t>vmail</a:t>
            </a:r>
            <a:r>
              <a:rPr lang="en-US" sz="4800" dirty="0">
                <a:latin typeface="+mj-lt"/>
              </a:rPr>
              <a:t> messages   3333 non-null   int64  </a:t>
            </a:r>
            <a:br>
              <a:rPr lang="en-US" sz="4800" dirty="0">
                <a:latin typeface="+mj-lt"/>
              </a:rPr>
            </a:br>
            <a:r>
              <a:rPr lang="en-US" sz="4800" dirty="0">
                <a:latin typeface="+mj-lt"/>
              </a:rPr>
              <a:t> 7   total day minutes       	3333 non-null   float64</a:t>
            </a:r>
            <a:br>
              <a:rPr lang="en-US" sz="4800" dirty="0">
                <a:latin typeface="+mj-lt"/>
              </a:rPr>
            </a:br>
            <a:r>
              <a:rPr lang="en-US" sz="4800" dirty="0">
                <a:latin typeface="+mj-lt"/>
              </a:rPr>
              <a:t> 8   total day calls         		3333 non-null   int64  </a:t>
            </a:r>
            <a:br>
              <a:rPr lang="en-US" sz="4800" dirty="0">
                <a:latin typeface="+mj-lt"/>
              </a:rPr>
            </a:br>
            <a:r>
              <a:rPr lang="en-US" sz="4800" dirty="0">
                <a:latin typeface="+mj-lt"/>
              </a:rPr>
              <a:t> 9   total day charge        	3333 non-null   float64</a:t>
            </a:r>
            <a:br>
              <a:rPr lang="en-US" sz="4800" dirty="0">
                <a:latin typeface="+mj-lt"/>
              </a:rPr>
            </a:br>
            <a:r>
              <a:rPr lang="en-US" sz="4800" dirty="0">
                <a:latin typeface="+mj-lt"/>
              </a:rPr>
              <a:t> 10  total eve minutes       	3333 non-null   float64</a:t>
            </a:r>
            <a:br>
              <a:rPr lang="en-US" sz="4800" dirty="0">
                <a:latin typeface="+mj-lt"/>
              </a:rPr>
            </a:br>
            <a:r>
              <a:rPr lang="en-US" sz="4800" dirty="0">
                <a:latin typeface="+mj-lt"/>
              </a:rPr>
              <a:t> 11  total eve calls         		3333 non-null   int64  </a:t>
            </a:r>
            <a:br>
              <a:rPr lang="en-US" sz="4800" dirty="0">
                <a:latin typeface="+mj-lt"/>
              </a:rPr>
            </a:br>
            <a:r>
              <a:rPr lang="en-US" sz="4800" dirty="0">
                <a:latin typeface="+mj-lt"/>
              </a:rPr>
              <a:t> 12  total eve charge        	3333 non-null   float64</a:t>
            </a:r>
            <a:br>
              <a:rPr lang="en-US" sz="4800" dirty="0">
                <a:latin typeface="+mj-lt"/>
              </a:rPr>
            </a:br>
            <a:r>
              <a:rPr lang="en-US" sz="4800" dirty="0">
                <a:latin typeface="+mj-lt"/>
              </a:rPr>
              <a:t> 13  total night minutes     	3333 non-null   float64</a:t>
            </a:r>
            <a:br>
              <a:rPr lang="en-US" sz="4800" dirty="0">
                <a:latin typeface="+mj-lt"/>
              </a:rPr>
            </a:br>
            <a:r>
              <a:rPr lang="en-US" sz="4800" dirty="0">
                <a:latin typeface="+mj-lt"/>
              </a:rPr>
              <a:t> 14  total night calls       		3333 non-null   int64  </a:t>
            </a:r>
            <a:br>
              <a:rPr lang="en-US" sz="4800" dirty="0">
                <a:latin typeface="+mj-lt"/>
              </a:rPr>
            </a:br>
            <a:r>
              <a:rPr lang="en-US" sz="4800" dirty="0">
                <a:latin typeface="+mj-lt"/>
              </a:rPr>
              <a:t> 15  total night charge      	3333 non-null   float64</a:t>
            </a:r>
            <a:br>
              <a:rPr lang="en-US" sz="4800" dirty="0">
                <a:latin typeface="+mj-lt"/>
              </a:rPr>
            </a:br>
            <a:r>
              <a:rPr lang="en-US" sz="4800" dirty="0">
                <a:latin typeface="+mj-lt"/>
              </a:rPr>
              <a:t> 16  total </a:t>
            </a:r>
            <a:r>
              <a:rPr lang="en-US" sz="4800" dirty="0" err="1">
                <a:latin typeface="+mj-lt"/>
              </a:rPr>
              <a:t>intl</a:t>
            </a:r>
            <a:r>
              <a:rPr lang="en-US" sz="4800" dirty="0">
                <a:latin typeface="+mj-lt"/>
              </a:rPr>
              <a:t> minutes      	3333 non-null   float64</a:t>
            </a:r>
            <a:br>
              <a:rPr lang="en-US" sz="4800" dirty="0">
                <a:latin typeface="+mj-lt"/>
              </a:rPr>
            </a:br>
            <a:r>
              <a:rPr lang="en-US" sz="4800" dirty="0">
                <a:latin typeface="+mj-lt"/>
              </a:rPr>
              <a:t> 17  total </a:t>
            </a:r>
            <a:r>
              <a:rPr lang="en-US" sz="4800" dirty="0" err="1">
                <a:latin typeface="+mj-lt"/>
              </a:rPr>
              <a:t>intl</a:t>
            </a:r>
            <a:r>
              <a:rPr lang="en-US" sz="4800" dirty="0">
                <a:latin typeface="+mj-lt"/>
              </a:rPr>
              <a:t> calls        		3333 non-null   int64  </a:t>
            </a:r>
            <a:br>
              <a:rPr lang="en-US" sz="4800" dirty="0">
                <a:latin typeface="+mj-lt"/>
              </a:rPr>
            </a:br>
            <a:r>
              <a:rPr lang="en-US" sz="4800" dirty="0">
                <a:latin typeface="+mj-lt"/>
              </a:rPr>
              <a:t> 18  total </a:t>
            </a:r>
            <a:r>
              <a:rPr lang="en-US" sz="4800" dirty="0" err="1">
                <a:latin typeface="+mj-lt"/>
              </a:rPr>
              <a:t>intl</a:t>
            </a:r>
            <a:r>
              <a:rPr lang="en-US" sz="4800" dirty="0">
                <a:latin typeface="+mj-lt"/>
              </a:rPr>
              <a:t> charge       		3333 non-null   float64</a:t>
            </a:r>
            <a:br>
              <a:rPr lang="en-US" sz="4800" dirty="0">
                <a:latin typeface="+mj-lt"/>
              </a:rPr>
            </a:br>
            <a:r>
              <a:rPr lang="en-US" sz="4800" dirty="0">
                <a:latin typeface="+mj-lt"/>
              </a:rPr>
              <a:t> 19  customer service calls  	3333 non-null   int64  </a:t>
            </a:r>
            <a:br>
              <a:rPr lang="en-US" sz="4800" dirty="0">
                <a:latin typeface="+mj-lt"/>
              </a:rPr>
            </a:br>
            <a:r>
              <a:rPr lang="en-US" sz="4800" dirty="0">
                <a:latin typeface="+mj-lt"/>
              </a:rPr>
              <a:t> 20  churn                   		3333 non-null   bool   </a:t>
            </a:r>
            <a:br>
              <a:rPr lang="en-US" sz="4800" dirty="0">
                <a:latin typeface="+mj-lt"/>
              </a:rPr>
            </a:br>
            <a:r>
              <a:rPr lang="en-US" sz="4800" dirty="0" err="1">
                <a:latin typeface="+mj-lt"/>
              </a:rPr>
              <a:t>dtypes</a:t>
            </a:r>
            <a:r>
              <a:rPr lang="en-US" sz="4800" dirty="0">
                <a:latin typeface="+mj-lt"/>
              </a:rPr>
              <a:t>: bool(1), float64(8), int64(8), object(4)</a:t>
            </a:r>
            <a:br>
              <a:rPr lang="en-US" sz="4800" dirty="0">
                <a:latin typeface="Maiandra GD" panose="020E0502030308020204" pitchFamily="34" charset="0"/>
              </a:rPr>
            </a:br>
            <a:r>
              <a:rPr lang="en-US" sz="4800" dirty="0">
                <a:latin typeface="Maiandra GD" panose="020E0502030308020204" pitchFamily="34" charset="0"/>
              </a:rPr>
              <a:t>memory usage: 524.2+ KB</a:t>
            </a:r>
          </a:p>
          <a:p>
            <a:endParaRPr lang="en-US" dirty="0"/>
          </a:p>
        </p:txBody>
      </p:sp>
    </p:spTree>
    <p:extLst>
      <p:ext uri="{BB962C8B-B14F-4D97-AF65-F5344CB8AC3E}">
        <p14:creationId xmlns:p14="http://schemas.microsoft.com/office/powerpoint/2010/main" val="498967835"/>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purl.org/dc/elements/1.1/"/>
    <ds:schemaRef ds:uri="http://purl.org/dc/dcmitype/"/>
    <ds:schemaRef ds:uri="71af3243-3dd4-4a8d-8c0d-dd76da1f02a5"/>
    <ds:schemaRef ds:uri="http://www.w3.org/XML/1998/namespace"/>
    <ds:schemaRef ds:uri="http://schemas.microsoft.com/office/2006/documentManagement/types"/>
    <ds:schemaRef ds:uri="16c05727-aa75-4e4a-9b5f-8a80a1165891"/>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{1E34E5F2-4FA4-4E68-90B8-8621F1094AD2}tf11437505_win32</Template>
  <TotalTime>358</TotalTime>
  <Words>6472</Words>
  <Application>Microsoft Office PowerPoint</Application>
  <PresentationFormat>Widescreen</PresentationFormat>
  <Paragraphs>488</Paragraphs>
  <Slides>55</Slides>
  <Notes>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55</vt:i4>
      </vt:variant>
    </vt:vector>
  </HeadingPairs>
  <TitlesOfParts>
    <vt:vector size="70" baseType="lpstr">
      <vt:lpstr>Arial</vt:lpstr>
      <vt:lpstr>Book Antiqua</vt:lpstr>
      <vt:lpstr>Calibri</vt:lpstr>
      <vt:lpstr>Calibri Light</vt:lpstr>
      <vt:lpstr>Courier New</vt:lpstr>
      <vt:lpstr>Georgia</vt:lpstr>
      <vt:lpstr>Georgia Pro Cond Light (Headings)</vt:lpstr>
      <vt:lpstr>Maiandra GD</vt:lpstr>
      <vt:lpstr>Symbol</vt:lpstr>
      <vt:lpstr>Times New Roman</vt:lpstr>
      <vt:lpstr>Trebuchet MS</vt:lpstr>
      <vt:lpstr>Wingdings</vt:lpstr>
      <vt:lpstr>Wingdings 3</vt:lpstr>
      <vt:lpstr>Facet</vt:lpstr>
      <vt:lpstr>Office Theme</vt:lpstr>
      <vt:lpstr>PowerPoint Presentation</vt:lpstr>
      <vt:lpstr>Project Overview</vt:lpstr>
      <vt:lpstr>Objective:</vt:lpstr>
      <vt:lpstr>Business Understanding</vt:lpstr>
      <vt:lpstr>Key Questions to Be Addressed</vt:lpstr>
      <vt:lpstr>Methodology for Machine Learning </vt:lpstr>
      <vt:lpstr>Methodology for Machine Learning (Continued) </vt:lpstr>
      <vt:lpstr>Data Understanding</vt:lpstr>
      <vt:lpstr>Basic information about the dataset Dataset Info </vt:lpstr>
      <vt:lpstr>Data Info ( Cont’d…)</vt:lpstr>
      <vt:lpstr>Checking for unique values  </vt:lpstr>
      <vt:lpstr>Data Cleaning Cleaned extract of the Dataset after handling missing values, duplicate values and dropping irrelevant feature (phone number)</vt:lpstr>
      <vt:lpstr>Descriptive Statistics of the Dataset</vt:lpstr>
      <vt:lpstr>Key Observations</vt:lpstr>
      <vt:lpstr>Distribution of the Target Variable (Churn)</vt:lpstr>
      <vt:lpstr>Key Insights</vt:lpstr>
      <vt:lpstr>Visualize the Distribution of Numerical Features</vt:lpstr>
      <vt:lpstr>Categorical feature distributions</vt:lpstr>
      <vt:lpstr>Checking for outliers</vt:lpstr>
      <vt:lpstr> Correlation Analysis</vt:lpstr>
      <vt:lpstr>Preprocessing</vt:lpstr>
      <vt:lpstr>Summary of Feature Relationships and Variance Overview (Encoded and Aligned Data)</vt:lpstr>
      <vt:lpstr>3D PCA of Aligned Training Data</vt:lpstr>
      <vt:lpstr>Feature Scaling</vt:lpstr>
      <vt:lpstr>Testing for Multicollinearity</vt:lpstr>
      <vt:lpstr>Modeling</vt:lpstr>
      <vt:lpstr>Summary Statistics for K-Nearest Neighbors</vt:lpstr>
      <vt:lpstr>Model 2- Logistic Regression </vt:lpstr>
      <vt:lpstr>Summary Statistics for Logistic Regression</vt:lpstr>
      <vt:lpstr>Model 3 - Decision Tree </vt:lpstr>
      <vt:lpstr>Summary Statistics for Decision Tree</vt:lpstr>
      <vt:lpstr>Model 4 - Random Forest</vt:lpstr>
      <vt:lpstr>Summary Statistics for Random Forest</vt:lpstr>
      <vt:lpstr>Model Evaluation  Model Performance Comparison:</vt:lpstr>
      <vt:lpstr>Model Evaluation  (Continued) </vt:lpstr>
      <vt:lpstr>Combined Visualization of Confusion Matrices and Summary Statistics for Model Evaluation </vt:lpstr>
      <vt:lpstr>Summary Statistics</vt:lpstr>
      <vt:lpstr>Summary Overview ( After modelling and before Fine Tuning the best Model) </vt:lpstr>
      <vt:lpstr>Key Findings</vt:lpstr>
      <vt:lpstr>Conclusion</vt:lpstr>
      <vt:lpstr>Recommendation</vt:lpstr>
      <vt:lpstr>Model Fine-Tuning- Random Forest and Decision Tree models</vt:lpstr>
      <vt:lpstr>Visualization of confusion matrix ,summary statistics ,ROC-AUC Curves for fine-Tuned Decision Tree Model and Random Forest Model</vt:lpstr>
      <vt:lpstr>Summary Statistics for Fine-Tuned Decision Tree and Random Forest</vt:lpstr>
      <vt:lpstr>Summary of Findings Based on the evaluation of the Decision Tree and Random Forest models, after Fine-Tuning</vt:lpstr>
      <vt:lpstr>Trade-offs and Considerations</vt:lpstr>
      <vt:lpstr>Recommendation based on the evaluation of the Decision Tree and Random Forest models, after Fine-Tuning</vt:lpstr>
      <vt:lpstr>Understanding Which variables affects the Random Forest Model's Predictions for Customer Churn at SyriaTel</vt:lpstr>
      <vt:lpstr>Key Insights from the SHAP Summary Plot</vt:lpstr>
      <vt:lpstr>Model Evaluation and Insights for Predicting Customer Churn at SyriaTel - Addressing SyriaTel's Key Questions.</vt:lpstr>
      <vt:lpstr>Model Evaluation and Insights for Predicting Customer Churn at SyriaTel - Addressing SyriaTel's Key Questions (Continued) </vt:lpstr>
      <vt:lpstr>Model Evaluation and Insights for Predicting Customer Churn at SyriaTel - Addressing SyriaTel's Key Questions (Continued) </vt:lpstr>
      <vt:lpstr>Recommendations </vt:lpstr>
      <vt:lpstr>Conclusion </vt:lpstr>
      <vt:lpstr>WITH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Phase_3 Project - Data Science</dc:title>
  <dc:creator>Agesa Eric</dc:creator>
  <cp:lastModifiedBy>Agesa Eric</cp:lastModifiedBy>
  <cp:revision>63</cp:revision>
  <dcterms:created xsi:type="dcterms:W3CDTF">2024-08-31T07:11:06Z</dcterms:created>
  <dcterms:modified xsi:type="dcterms:W3CDTF">2024-09-01T11:16:13Z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