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393" r:id="rId3"/>
    <p:sldId id="395" r:id="rId4"/>
    <p:sldId id="442" r:id="rId5"/>
    <p:sldId id="396" r:id="rId6"/>
    <p:sldId id="397" r:id="rId7"/>
    <p:sldId id="399" r:id="rId8"/>
    <p:sldId id="400" r:id="rId9"/>
    <p:sldId id="401" r:id="rId10"/>
    <p:sldId id="443" r:id="rId11"/>
    <p:sldId id="398" r:id="rId12"/>
    <p:sldId id="403" r:id="rId13"/>
    <p:sldId id="404" r:id="rId14"/>
    <p:sldId id="402" r:id="rId15"/>
    <p:sldId id="406" r:id="rId16"/>
    <p:sldId id="407" r:id="rId17"/>
    <p:sldId id="409" r:id="rId18"/>
    <p:sldId id="408" r:id="rId19"/>
    <p:sldId id="410" r:id="rId20"/>
    <p:sldId id="411" r:id="rId21"/>
    <p:sldId id="412" r:id="rId22"/>
    <p:sldId id="405" r:id="rId23"/>
    <p:sldId id="394" r:id="rId24"/>
    <p:sldId id="414" r:id="rId25"/>
    <p:sldId id="415" r:id="rId26"/>
    <p:sldId id="416" r:id="rId27"/>
    <p:sldId id="417" r:id="rId28"/>
    <p:sldId id="418" r:id="rId29"/>
    <p:sldId id="419" r:id="rId30"/>
    <p:sldId id="421" r:id="rId31"/>
    <p:sldId id="420" r:id="rId32"/>
    <p:sldId id="423" r:id="rId33"/>
    <p:sldId id="422" r:id="rId34"/>
    <p:sldId id="424" r:id="rId35"/>
    <p:sldId id="425" r:id="rId36"/>
    <p:sldId id="426" r:id="rId37"/>
    <p:sldId id="445" r:id="rId38"/>
    <p:sldId id="428" r:id="rId39"/>
    <p:sldId id="427" r:id="rId40"/>
    <p:sldId id="429" r:id="rId41"/>
    <p:sldId id="444" r:id="rId42"/>
    <p:sldId id="363" r:id="rId43"/>
    <p:sldId id="430" r:id="rId44"/>
    <p:sldId id="432" r:id="rId45"/>
    <p:sldId id="433" r:id="rId46"/>
    <p:sldId id="431" r:id="rId47"/>
    <p:sldId id="437" r:id="rId48"/>
    <p:sldId id="434" r:id="rId49"/>
    <p:sldId id="436" r:id="rId50"/>
    <p:sldId id="438" r:id="rId51"/>
    <p:sldId id="439" r:id="rId52"/>
    <p:sldId id="440" r:id="rId53"/>
    <p:sldId id="441"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00D4EA-252F-44B1-A215-969BC56F7A4A}">
          <p14:sldIdLst>
            <p14:sldId id="256"/>
            <p14:sldId id="393"/>
            <p14:sldId id="395"/>
            <p14:sldId id="442"/>
            <p14:sldId id="396"/>
            <p14:sldId id="397"/>
            <p14:sldId id="399"/>
            <p14:sldId id="400"/>
            <p14:sldId id="401"/>
            <p14:sldId id="443"/>
            <p14:sldId id="398"/>
            <p14:sldId id="403"/>
            <p14:sldId id="404"/>
            <p14:sldId id="402"/>
            <p14:sldId id="406"/>
            <p14:sldId id="407"/>
          </p14:sldIdLst>
        </p14:section>
        <p14:section name="Untitled Section" id="{9420609E-60E1-462D-A9FF-4385448A03A4}">
          <p14:sldIdLst>
            <p14:sldId id="409"/>
            <p14:sldId id="408"/>
            <p14:sldId id="410"/>
            <p14:sldId id="411"/>
            <p14:sldId id="412"/>
            <p14:sldId id="405"/>
            <p14:sldId id="394"/>
            <p14:sldId id="414"/>
            <p14:sldId id="415"/>
            <p14:sldId id="416"/>
            <p14:sldId id="417"/>
            <p14:sldId id="418"/>
            <p14:sldId id="419"/>
            <p14:sldId id="421"/>
            <p14:sldId id="420"/>
            <p14:sldId id="423"/>
            <p14:sldId id="422"/>
            <p14:sldId id="424"/>
            <p14:sldId id="425"/>
            <p14:sldId id="426"/>
            <p14:sldId id="445"/>
            <p14:sldId id="428"/>
            <p14:sldId id="427"/>
          </p14:sldIdLst>
        </p14:section>
        <p14:section name="Untitled Section" id="{29590D5B-0EDC-429F-AE4A-829FB30EC247}">
          <p14:sldIdLst>
            <p14:sldId id="429"/>
            <p14:sldId id="444"/>
            <p14:sldId id="363"/>
            <p14:sldId id="430"/>
            <p14:sldId id="432"/>
            <p14:sldId id="433"/>
            <p14:sldId id="431"/>
            <p14:sldId id="437"/>
            <p14:sldId id="434"/>
            <p14:sldId id="436"/>
            <p14:sldId id="438"/>
            <p14:sldId id="439"/>
            <p14:sldId id="440"/>
            <p14:sldId id="4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F752F-705D-4BF5-8A9F-C2D6D8316CC6}" type="datetimeFigureOut">
              <a:rPr lang="en-US" smtClean="0"/>
              <a:t>8/30/2024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A95A8-7F1C-4A2A-99C7-3ED70F10DE82}" type="slidenum">
              <a:rPr lang="en-US" smtClean="0"/>
              <a:t>‹#›</a:t>
            </a:fld>
            <a:endParaRPr lang="en-US"/>
          </a:p>
        </p:txBody>
      </p:sp>
    </p:spTree>
    <p:extLst>
      <p:ext uri="{BB962C8B-B14F-4D97-AF65-F5344CB8AC3E}">
        <p14:creationId xmlns:p14="http://schemas.microsoft.com/office/powerpoint/2010/main" val="420453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A95A8-7F1C-4A2A-99C7-3ED70F10DE82}" type="slidenum">
              <a:rPr lang="en-US" smtClean="0"/>
              <a:t>8</a:t>
            </a:fld>
            <a:endParaRPr lang="en-US"/>
          </a:p>
        </p:txBody>
      </p:sp>
    </p:spTree>
    <p:extLst>
      <p:ext uri="{BB962C8B-B14F-4D97-AF65-F5344CB8AC3E}">
        <p14:creationId xmlns:p14="http://schemas.microsoft.com/office/powerpoint/2010/main" val="402607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25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744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74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31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2401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680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6437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280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453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302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836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185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996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61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816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261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8/30/2024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22700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SyriaTel Customer Churn Analysis</a:t>
            </a:r>
          </a:p>
        </p:txBody>
      </p:sp>
      <p:sp>
        <p:nvSpPr>
          <p:cNvPr id="3" name="Subtitle 2"/>
          <p:cNvSpPr>
            <a:spLocks noGrp="1"/>
          </p:cNvSpPr>
          <p:nvPr>
            <p:ph type="subTitle" idx="1"/>
          </p:nvPr>
        </p:nvSpPr>
        <p:spPr/>
        <p:txBody>
          <a:bodyPr/>
          <a:lstStyle/>
          <a:p>
            <a:r>
              <a:t>Data Science Project - Phase 3</a:t>
            </a:r>
          </a:p>
          <a:p>
            <a:r>
              <a:t>Prepared by Gladys Kemunto</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Continuation..Observation</a:t>
            </a:r>
            <a:endParaRPr lang="en-US" dirty="0"/>
          </a:p>
        </p:txBody>
      </p:sp>
      <p:sp>
        <p:nvSpPr>
          <p:cNvPr id="3" name="Content Placeholder 2"/>
          <p:cNvSpPr>
            <a:spLocks noGrp="1"/>
          </p:cNvSpPr>
          <p:nvPr>
            <p:ph idx="1"/>
          </p:nvPr>
        </p:nvSpPr>
        <p:spPr>
          <a:xfrm>
            <a:off x="609599" y="1503680"/>
            <a:ext cx="6347714" cy="5029200"/>
          </a:xfrm>
        </p:spPr>
        <p:txBody>
          <a:bodyPr>
            <a:normAutofit lnSpcReduction="10000"/>
          </a:bodyPr>
          <a:lstStyle/>
          <a:p>
            <a:r>
              <a:rPr lang="en-US" dirty="0"/>
              <a:t>17. </a:t>
            </a:r>
            <a:r>
              <a:rPr lang="en-US" b="1" dirty="0"/>
              <a:t>**total night minutes**</a:t>
            </a:r>
            <a:r>
              <a:rPr lang="en-US" dirty="0"/>
              <a:t>: Float, total minutes of calls during the night.</a:t>
            </a:r>
          </a:p>
          <a:p>
            <a:r>
              <a:rPr lang="en-US" dirty="0"/>
              <a:t/>
            </a:r>
            <a:br>
              <a:rPr lang="en-US" dirty="0"/>
            </a:br>
            <a:r>
              <a:rPr lang="en-US" dirty="0"/>
              <a:t>18. </a:t>
            </a:r>
            <a:r>
              <a:rPr lang="en-US" b="1" dirty="0"/>
              <a:t>**total night charge**</a:t>
            </a:r>
            <a:r>
              <a:rPr lang="en-US" dirty="0"/>
              <a:t>: Float, total charges for calls during the night.</a:t>
            </a:r>
          </a:p>
          <a:p>
            <a:r>
              <a:rPr lang="en-US" dirty="0"/>
              <a:t/>
            </a:r>
            <a:br>
              <a:rPr lang="en-US" dirty="0"/>
            </a:br>
            <a:r>
              <a:rPr lang="en-US" dirty="0"/>
              <a:t>19. </a:t>
            </a:r>
            <a:r>
              <a:rPr lang="en-US" b="1" dirty="0"/>
              <a:t>**total </a:t>
            </a:r>
            <a:r>
              <a:rPr lang="en-US" b="1" dirty="0" err="1"/>
              <a:t>intl</a:t>
            </a:r>
            <a:r>
              <a:rPr lang="en-US" b="1" dirty="0"/>
              <a:t> minutes**</a:t>
            </a:r>
            <a:r>
              <a:rPr lang="en-US" dirty="0"/>
              <a:t>: Float, total minutes of international calls.</a:t>
            </a:r>
          </a:p>
          <a:p>
            <a:r>
              <a:rPr lang="en-US" dirty="0"/>
              <a:t/>
            </a:r>
            <a:br>
              <a:rPr lang="en-US" dirty="0"/>
            </a:br>
            <a:r>
              <a:rPr lang="en-US" dirty="0"/>
              <a:t>20. </a:t>
            </a:r>
            <a:r>
              <a:rPr lang="en-US" b="1" dirty="0"/>
              <a:t>**total </a:t>
            </a:r>
            <a:r>
              <a:rPr lang="en-US" b="1" dirty="0" err="1"/>
              <a:t>intl</a:t>
            </a:r>
            <a:r>
              <a:rPr lang="en-US" b="1" dirty="0"/>
              <a:t> charge**</a:t>
            </a:r>
            <a:r>
              <a:rPr lang="en-US" dirty="0"/>
              <a:t>: Float, total charges for international calls.</a:t>
            </a:r>
          </a:p>
          <a:p>
            <a:r>
              <a:rPr lang="en-US" dirty="0"/>
              <a:t/>
            </a:r>
            <a:br>
              <a:rPr lang="en-US" dirty="0"/>
            </a:br>
            <a:r>
              <a:rPr lang="en-US" dirty="0"/>
              <a:t>**C) . Boolean Features:</a:t>
            </a:r>
          </a:p>
          <a:p>
            <a:r>
              <a:rPr lang="en-US" dirty="0"/>
              <a:t/>
            </a:r>
            <a:br>
              <a:rPr lang="en-US" dirty="0"/>
            </a:br>
            <a:r>
              <a:rPr lang="en-US" dirty="0"/>
              <a:t>21. </a:t>
            </a:r>
            <a:r>
              <a:rPr lang="en-US" b="1" dirty="0"/>
              <a:t>**churn**</a:t>
            </a:r>
            <a:r>
              <a:rPr lang="en-US" dirty="0"/>
              <a:t>: Boolean, the target variable indicating whether the customer has churned (True) or not (False).</a:t>
            </a:r>
          </a:p>
          <a:p>
            <a:endParaRPr lang="en-US" dirty="0"/>
          </a:p>
        </p:txBody>
      </p:sp>
    </p:spTree>
    <p:extLst>
      <p:ext uri="{BB962C8B-B14F-4D97-AF65-F5344CB8AC3E}">
        <p14:creationId xmlns:p14="http://schemas.microsoft.com/office/powerpoint/2010/main" val="218858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0E33-B24E-7215-0D12-5B084EF5E079}"/>
              </a:ext>
            </a:extLst>
          </p:cNvPr>
          <p:cNvSpPr>
            <a:spLocks noGrp="1"/>
          </p:cNvSpPr>
          <p:nvPr>
            <p:ph type="title"/>
          </p:nvPr>
        </p:nvSpPr>
        <p:spPr/>
        <p:txBody>
          <a:bodyPr>
            <a:normAutofit/>
          </a:bodyPr>
          <a:lstStyle/>
          <a:p>
            <a:r>
              <a:rPr lang="en-US" dirty="0"/>
              <a:t>Checking for Missing Values</a:t>
            </a:r>
          </a:p>
        </p:txBody>
      </p:sp>
      <p:sp>
        <p:nvSpPr>
          <p:cNvPr id="3" name="Content Placeholder 2">
            <a:extLst>
              <a:ext uri="{FF2B5EF4-FFF2-40B4-BE49-F238E27FC236}">
                <a16:creationId xmlns:a16="http://schemas.microsoft.com/office/drawing/2014/main" id="{CBC5A08C-8CB8-4993-FB20-493E5859443E}"/>
              </a:ext>
            </a:extLst>
          </p:cNvPr>
          <p:cNvSpPr>
            <a:spLocks noGrp="1"/>
          </p:cNvSpPr>
          <p:nvPr>
            <p:ph idx="1"/>
          </p:nvPr>
        </p:nvSpPr>
        <p:spPr>
          <a:xfrm>
            <a:off x="609599" y="2160590"/>
            <a:ext cx="7746610" cy="4697410"/>
          </a:xfrm>
        </p:spPr>
        <p:txBody>
          <a:bodyPr>
            <a:normAutofit/>
          </a:bodyPr>
          <a:lstStyle/>
          <a:p>
            <a:r>
              <a:rPr lang="en-US" dirty="0"/>
              <a:t>Identify any missing values within the dataset.</a:t>
            </a:r>
          </a:p>
          <a:p>
            <a:r>
              <a:rPr lang="en-US" dirty="0"/>
              <a:t>Ensuring there are no missing values is crucial, as missing data can lead to inaccuracies in the model training process. If missing values are found, they need to be addressed appropriately.</a:t>
            </a:r>
          </a:p>
          <a:p>
            <a:r>
              <a:rPr lang="en-US" dirty="0"/>
              <a:t> From this dataset, we can observe that there are 3,333 rows and 21 columns, from which it's distributed evenly. We can also observe that we didn't have any missing values or duplicated values in the dataset and this enabled us to conduct this project without any challenges.</a:t>
            </a:r>
          </a:p>
          <a:p>
            <a:endParaRPr lang="en-US" dirty="0"/>
          </a:p>
          <a:p>
            <a:endParaRPr lang="en-US" dirty="0"/>
          </a:p>
        </p:txBody>
      </p:sp>
    </p:spTree>
    <p:extLst>
      <p:ext uri="{BB962C8B-B14F-4D97-AF65-F5344CB8AC3E}">
        <p14:creationId xmlns:p14="http://schemas.microsoft.com/office/powerpoint/2010/main" val="12136148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773B-63FB-184F-0501-67453C0F0627}"/>
              </a:ext>
            </a:extLst>
          </p:cNvPr>
          <p:cNvSpPr>
            <a:spLocks noGrp="1"/>
          </p:cNvSpPr>
          <p:nvPr>
            <p:ph type="title"/>
          </p:nvPr>
        </p:nvSpPr>
        <p:spPr/>
        <p:txBody>
          <a:bodyPr>
            <a:normAutofit/>
          </a:bodyPr>
          <a:lstStyle/>
          <a:p>
            <a:r>
              <a:rPr lang="en-US" b="1" dirty="0"/>
              <a:t>Step 2: </a:t>
            </a:r>
            <a:r>
              <a:rPr lang="en-US" dirty="0"/>
              <a:t>Data Cleaning</a:t>
            </a:r>
            <a:br>
              <a:rPr lang="en-US" dirty="0"/>
            </a:br>
            <a:endParaRPr lang="en-US" dirty="0"/>
          </a:p>
        </p:txBody>
      </p:sp>
      <p:sp>
        <p:nvSpPr>
          <p:cNvPr id="3" name="Content Placeholder 2">
            <a:extLst>
              <a:ext uri="{FF2B5EF4-FFF2-40B4-BE49-F238E27FC236}">
                <a16:creationId xmlns:a16="http://schemas.microsoft.com/office/drawing/2014/main" id="{F122F32A-930C-27AB-5282-9CE00BB44B3B}"/>
              </a:ext>
            </a:extLst>
          </p:cNvPr>
          <p:cNvSpPr>
            <a:spLocks noGrp="1"/>
          </p:cNvSpPr>
          <p:nvPr>
            <p:ph idx="1"/>
          </p:nvPr>
        </p:nvSpPr>
        <p:spPr/>
        <p:txBody>
          <a:bodyPr>
            <a:normAutofit/>
          </a:bodyPr>
          <a:lstStyle/>
          <a:p>
            <a:pPr marL="0" indent="0">
              <a:buNone/>
            </a:pPr>
            <a:r>
              <a:rPr lang="en-US" dirty="0"/>
              <a:t>Now that we understand the structure of the data, we'll clean it by addressing any issues such as missing values or irrelevant columns.</a:t>
            </a:r>
          </a:p>
          <a:p>
            <a:pPr marL="0" indent="0">
              <a:buNone/>
            </a:pPr>
            <a:r>
              <a:rPr lang="en-US" b="1" dirty="0"/>
              <a:t>2.1 Drop Irrelevant Features</a:t>
            </a:r>
          </a:p>
          <a:p>
            <a:pPr marL="0" indent="0">
              <a:buNone/>
            </a:pPr>
            <a:r>
              <a:rPr lang="en-US" dirty="0"/>
              <a:t>Remove columns that are not useful for prediction, such as identifiers like the phone number.</a:t>
            </a:r>
          </a:p>
        </p:txBody>
      </p:sp>
    </p:spTree>
    <p:extLst>
      <p:ext uri="{BB962C8B-B14F-4D97-AF65-F5344CB8AC3E}">
        <p14:creationId xmlns:p14="http://schemas.microsoft.com/office/powerpoint/2010/main" val="15144981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2CD9-A826-7896-C65B-D4BD01176712}"/>
              </a:ext>
            </a:extLst>
          </p:cNvPr>
          <p:cNvSpPr>
            <a:spLocks noGrp="1"/>
          </p:cNvSpPr>
          <p:nvPr>
            <p:ph type="title"/>
          </p:nvPr>
        </p:nvSpPr>
        <p:spPr/>
        <p:txBody>
          <a:bodyPr>
            <a:normAutofit/>
          </a:bodyPr>
          <a:lstStyle/>
          <a:p>
            <a:r>
              <a:rPr lang="en-US" b="1" dirty="0"/>
              <a:t>First Few Rows After Dropping Irrelevant Columns</a:t>
            </a:r>
          </a:p>
        </p:txBody>
      </p:sp>
      <p:pic>
        <p:nvPicPr>
          <p:cNvPr id="5" name="Picture 4">
            <a:extLst>
              <a:ext uri="{FF2B5EF4-FFF2-40B4-BE49-F238E27FC236}">
                <a16:creationId xmlns:a16="http://schemas.microsoft.com/office/drawing/2014/main" id="{0F08BA21-6F7E-1A3A-5973-64E905B9C2B6}"/>
              </a:ext>
            </a:extLst>
          </p:cNvPr>
          <p:cNvPicPr>
            <a:picLocks noChangeAspect="1"/>
          </p:cNvPicPr>
          <p:nvPr/>
        </p:nvPicPr>
        <p:blipFill>
          <a:blip r:embed="rId2"/>
          <a:stretch>
            <a:fillRect/>
          </a:stretch>
        </p:blipFill>
        <p:spPr>
          <a:xfrm>
            <a:off x="0" y="2711469"/>
            <a:ext cx="9144000" cy="1987139"/>
          </a:xfrm>
          <a:prstGeom prst="rect">
            <a:avLst/>
          </a:prstGeom>
        </p:spPr>
      </p:pic>
    </p:spTree>
    <p:extLst>
      <p:ext uri="{BB962C8B-B14F-4D97-AF65-F5344CB8AC3E}">
        <p14:creationId xmlns:p14="http://schemas.microsoft.com/office/powerpoint/2010/main" val="33521282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80AE-769D-8BCF-F434-02444AF06121}"/>
              </a:ext>
            </a:extLst>
          </p:cNvPr>
          <p:cNvSpPr>
            <a:spLocks noGrp="1"/>
          </p:cNvSpPr>
          <p:nvPr>
            <p:ph type="title"/>
          </p:nvPr>
        </p:nvSpPr>
        <p:spPr/>
        <p:txBody>
          <a:bodyPr/>
          <a:lstStyle/>
          <a:p>
            <a:r>
              <a:rPr lang="en-US" dirty="0"/>
              <a:t>Descriptive Statistics of the Dataset</a:t>
            </a:r>
          </a:p>
        </p:txBody>
      </p:sp>
      <p:pic>
        <p:nvPicPr>
          <p:cNvPr id="5" name="Content Placeholder 4">
            <a:extLst>
              <a:ext uri="{FF2B5EF4-FFF2-40B4-BE49-F238E27FC236}">
                <a16:creationId xmlns:a16="http://schemas.microsoft.com/office/drawing/2014/main" id="{EB9C311F-AEC9-8C94-5BE2-FA9555B6B8DE}"/>
              </a:ext>
            </a:extLst>
          </p:cNvPr>
          <p:cNvPicPr>
            <a:picLocks noGrp="1" noChangeAspect="1"/>
          </p:cNvPicPr>
          <p:nvPr>
            <p:ph idx="1"/>
          </p:nvPr>
        </p:nvPicPr>
        <p:blipFill>
          <a:blip r:embed="rId2"/>
          <a:stretch>
            <a:fillRect/>
          </a:stretch>
        </p:blipFill>
        <p:spPr>
          <a:xfrm>
            <a:off x="1" y="2260396"/>
            <a:ext cx="9144000" cy="2337207"/>
          </a:xfrm>
        </p:spPr>
      </p:pic>
      <p:sp>
        <p:nvSpPr>
          <p:cNvPr id="6" name="TextBox 5">
            <a:extLst>
              <a:ext uri="{FF2B5EF4-FFF2-40B4-BE49-F238E27FC236}">
                <a16:creationId xmlns:a16="http://schemas.microsoft.com/office/drawing/2014/main" id="{D72917B7-2127-BEB1-5246-FD3CC72D01A8}"/>
              </a:ext>
            </a:extLst>
          </p:cNvPr>
          <p:cNvSpPr txBox="1"/>
          <p:nvPr/>
        </p:nvSpPr>
        <p:spPr>
          <a:xfrm>
            <a:off x="295422" y="4726744"/>
            <a:ext cx="8848578" cy="1477328"/>
          </a:xfrm>
          <a:prstGeom prst="rect">
            <a:avLst/>
          </a:prstGeom>
          <a:noFill/>
        </p:spPr>
        <p:txBody>
          <a:bodyPr wrap="square" rtlCol="0">
            <a:spAutoFit/>
          </a:bodyPr>
          <a:lstStyle/>
          <a:p>
            <a:r>
              <a:rPr lang="en-US" dirty="0"/>
              <a:t>The table provides a summary of key statistics (count, mean, standard deviation, minimum, 25th percentile, median, 75th percentile, and maximum) for various features in the dataset. These statistics are crucial for understanding the distribution of the data and identifying potential outliers.</a:t>
            </a:r>
          </a:p>
          <a:p>
            <a:endParaRPr lang="en-US" dirty="0"/>
          </a:p>
        </p:txBody>
      </p:sp>
    </p:spTree>
    <p:extLst>
      <p:ext uri="{BB962C8B-B14F-4D97-AF65-F5344CB8AC3E}">
        <p14:creationId xmlns:p14="http://schemas.microsoft.com/office/powerpoint/2010/main" val="13343941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392C-DF64-2AAC-3975-596A0F09F25F}"/>
              </a:ext>
            </a:extLst>
          </p:cNvPr>
          <p:cNvSpPr>
            <a:spLocks noGrp="1"/>
          </p:cNvSpPr>
          <p:nvPr>
            <p:ph type="title"/>
          </p:nvPr>
        </p:nvSpPr>
        <p:spPr>
          <a:xfrm>
            <a:off x="609599" y="254000"/>
            <a:ext cx="6347713" cy="1005840"/>
          </a:xfrm>
        </p:spPr>
        <p:txBody>
          <a:bodyPr/>
          <a:lstStyle/>
          <a:p>
            <a:r>
              <a:rPr lang="en-US" dirty="0"/>
              <a:t>Key Observations</a:t>
            </a:r>
          </a:p>
        </p:txBody>
      </p:sp>
      <p:sp>
        <p:nvSpPr>
          <p:cNvPr id="3" name="Content Placeholder 2">
            <a:extLst>
              <a:ext uri="{FF2B5EF4-FFF2-40B4-BE49-F238E27FC236}">
                <a16:creationId xmlns:a16="http://schemas.microsoft.com/office/drawing/2014/main" id="{13EA5EDA-8224-5923-1B66-A8FFC7CB814E}"/>
              </a:ext>
            </a:extLst>
          </p:cNvPr>
          <p:cNvSpPr>
            <a:spLocks noGrp="1"/>
          </p:cNvSpPr>
          <p:nvPr>
            <p:ph idx="1"/>
          </p:nvPr>
        </p:nvSpPr>
        <p:spPr>
          <a:xfrm>
            <a:off x="140676" y="1026160"/>
            <a:ext cx="8285871" cy="5831840"/>
          </a:xfrm>
        </p:spPr>
        <p:txBody>
          <a:bodyPr>
            <a:normAutofit fontScale="92500" lnSpcReduction="10000"/>
          </a:bodyPr>
          <a:lstStyle/>
          <a:p>
            <a:pPr marL="0" indent="0">
              <a:buNone/>
            </a:pPr>
            <a:r>
              <a:rPr lang="en-US" b="1" dirty="0"/>
              <a:t>Range and Potential Outliers</a:t>
            </a:r>
          </a:p>
          <a:p>
            <a:endParaRPr lang="en-US" dirty="0"/>
          </a:p>
          <a:p>
            <a:pPr>
              <a:buFont typeface="Wingdings" panose="05000000000000000000" pitchFamily="2" charset="2"/>
              <a:buChar char="Ø"/>
            </a:pPr>
            <a:r>
              <a:rPr lang="en-US" b="1" dirty="0" smtClean="0"/>
              <a:t>number </a:t>
            </a:r>
            <a:r>
              <a:rPr lang="en-US" b="1" dirty="0" err="1"/>
              <a:t>vmail</a:t>
            </a:r>
            <a:r>
              <a:rPr lang="en-US" b="1" dirty="0"/>
              <a:t> messages: </a:t>
            </a:r>
            <a:r>
              <a:rPr lang="en-US" dirty="0"/>
              <a:t>The maximum value is 51, while the 75th percentile is 20, indicating that a small subset of users has a much higher number of voicemail messages, potentially marking them as outliers.</a:t>
            </a:r>
          </a:p>
          <a:p>
            <a:pPr>
              <a:buFont typeface="Wingdings" panose="05000000000000000000" pitchFamily="2" charset="2"/>
              <a:buChar char="Ø"/>
            </a:pPr>
            <a:r>
              <a:rPr lang="en-US" b="1" dirty="0" smtClean="0"/>
              <a:t>total </a:t>
            </a:r>
            <a:r>
              <a:rPr lang="en-US" b="1" dirty="0"/>
              <a:t>day minutes, total eve minutes, total night minutes, total </a:t>
            </a:r>
            <a:r>
              <a:rPr lang="en-US" b="1" dirty="0" err="1"/>
              <a:t>intl</a:t>
            </a:r>
            <a:r>
              <a:rPr lang="en-US" b="1" dirty="0"/>
              <a:t> minutes: </a:t>
            </a:r>
            <a:r>
              <a:rPr lang="en-US" dirty="0"/>
              <a:t>These features have maximum values significantly higher than the 75th percentile. For example, total day minutes has a max of 350.8 minutes, whereas the 75th percentile is 216.4 minutes, suggesting the presence of outliers.</a:t>
            </a:r>
          </a:p>
          <a:p>
            <a:pPr>
              <a:buFont typeface="Wingdings" panose="05000000000000000000" pitchFamily="2" charset="2"/>
              <a:buChar char="Ø"/>
            </a:pPr>
            <a:r>
              <a:rPr lang="en-US" b="1" dirty="0" smtClean="0"/>
              <a:t>customer </a:t>
            </a:r>
            <a:r>
              <a:rPr lang="en-US" b="1" dirty="0"/>
              <a:t>service calls: </a:t>
            </a:r>
            <a:r>
              <a:rPr lang="en-US" dirty="0"/>
              <a:t>The maximum number of calls is 9, with a median of 1 and a 75th percentile of 2. This suggests that while most customers have 1-2 service calls, some customers are outliers with significantly higher call counts.</a:t>
            </a:r>
          </a:p>
          <a:p>
            <a:pPr>
              <a:buFont typeface="Wingdings" panose="05000000000000000000" pitchFamily="2" charset="2"/>
              <a:buChar char="Ø"/>
            </a:pPr>
            <a:r>
              <a:rPr lang="en-US" b="1" dirty="0"/>
              <a:t>Conclusion:</a:t>
            </a:r>
            <a:endParaRPr lang="en-US" dirty="0"/>
          </a:p>
          <a:p>
            <a:r>
              <a:rPr lang="en-US" b="1" dirty="0" smtClean="0"/>
              <a:t>Outliers</a:t>
            </a:r>
            <a:r>
              <a:rPr lang="en-US" b="1" dirty="0"/>
              <a:t>: </a:t>
            </a:r>
            <a:r>
              <a:rPr lang="en-US" dirty="0"/>
              <a:t>Several features show potential outliers, particularly in the number </a:t>
            </a:r>
            <a:r>
              <a:rPr lang="en-US" dirty="0" err="1"/>
              <a:t>vmail</a:t>
            </a:r>
            <a:r>
              <a:rPr lang="en-US" dirty="0"/>
              <a:t> messages, total day minutes, total eve minutes, total night minutes, total </a:t>
            </a:r>
            <a:r>
              <a:rPr lang="en-US" dirty="0" err="1"/>
              <a:t>intl</a:t>
            </a:r>
            <a:r>
              <a:rPr lang="en-US" dirty="0"/>
              <a:t> minutes, and customer service calls fields. These outliers could significantly impact the model’s performance if not addressed.</a:t>
            </a:r>
          </a:p>
          <a:p>
            <a:r>
              <a:rPr lang="en-US" b="1" dirty="0"/>
              <a:t>Next Steps</a:t>
            </a:r>
            <a:r>
              <a:rPr lang="en-US" dirty="0"/>
              <a:t>: We will address outliers by capping, robust scaling, or investigating causes, and use further visualizations like box plots to confirm their impact.</a:t>
            </a:r>
            <a:endParaRPr lang="en-US" dirty="0"/>
          </a:p>
        </p:txBody>
      </p:sp>
    </p:spTree>
    <p:extLst>
      <p:ext uri="{BB962C8B-B14F-4D97-AF65-F5344CB8AC3E}">
        <p14:creationId xmlns:p14="http://schemas.microsoft.com/office/powerpoint/2010/main" val="3762223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png"/>
          <p:cNvPicPr>
            <a:picLocks noGrp="1" noChangeAspect="1"/>
          </p:cNvPicPr>
          <p:nvPr>
            <p:ph idx="1"/>
          </p:nvPr>
        </p:nvPicPr>
        <p:blipFill>
          <a:blip r:embed="rId2"/>
          <a:stretch>
            <a:fillRect/>
          </a:stretch>
        </p:blipFill>
        <p:spPr>
          <a:xfrm>
            <a:off x="744321" y="0"/>
            <a:ext cx="7260195" cy="5695497"/>
          </a:xfrm>
          <a:prstGeom prst="rect">
            <a:avLst/>
          </a:prstGeom>
        </p:spPr>
      </p:pic>
      <p:sp>
        <p:nvSpPr>
          <p:cNvPr id="5" name="TextBox 4">
            <a:extLst>
              <a:ext uri="{FF2B5EF4-FFF2-40B4-BE49-F238E27FC236}">
                <a16:creationId xmlns:a16="http://schemas.microsoft.com/office/drawing/2014/main" id="{576C0D19-F8C3-FE94-A029-014886CAA1A1}"/>
              </a:ext>
            </a:extLst>
          </p:cNvPr>
          <p:cNvSpPr txBox="1"/>
          <p:nvPr/>
        </p:nvSpPr>
        <p:spPr>
          <a:xfrm>
            <a:off x="422031" y="5838092"/>
            <a:ext cx="8257735" cy="646331"/>
          </a:xfrm>
          <a:prstGeom prst="rect">
            <a:avLst/>
          </a:prstGeom>
          <a:noFill/>
        </p:spPr>
        <p:txBody>
          <a:bodyPr wrap="square" rtlCol="0">
            <a:spAutoFit/>
          </a:bodyPr>
          <a:lstStyle/>
          <a:p>
            <a:r>
              <a:rPr lang="en-US" dirty="0"/>
              <a:t>The bar chart above shows the distribution of the target variable "churn," indicating whether customers have churned (left the service) or not.</a:t>
            </a:r>
          </a:p>
        </p:txBody>
      </p:sp>
    </p:spTree>
    <p:extLst>
      <p:ext uri="{BB962C8B-B14F-4D97-AF65-F5344CB8AC3E}">
        <p14:creationId xmlns:p14="http://schemas.microsoft.com/office/powerpoint/2010/main" val="3716626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C943-5814-09EA-37FE-44FCB1DD1D08}"/>
              </a:ext>
            </a:extLst>
          </p:cNvPr>
          <p:cNvSpPr>
            <a:spLocks noGrp="1"/>
          </p:cNvSpPr>
          <p:nvPr>
            <p:ph type="title"/>
          </p:nvPr>
        </p:nvSpPr>
        <p:spPr>
          <a:xfrm>
            <a:off x="457200" y="274638"/>
            <a:ext cx="8229600" cy="921116"/>
          </a:xfrm>
        </p:spPr>
        <p:txBody>
          <a:bodyPr/>
          <a:lstStyle/>
          <a:p>
            <a:r>
              <a:rPr lang="en-US" dirty="0"/>
              <a:t>Interpretation</a:t>
            </a:r>
          </a:p>
        </p:txBody>
      </p:sp>
      <p:sp>
        <p:nvSpPr>
          <p:cNvPr id="3" name="Content Placeholder 2">
            <a:extLst>
              <a:ext uri="{FF2B5EF4-FFF2-40B4-BE49-F238E27FC236}">
                <a16:creationId xmlns:a16="http://schemas.microsoft.com/office/drawing/2014/main" id="{FD2957A5-448E-37B3-AFC8-11B53765996A}"/>
              </a:ext>
            </a:extLst>
          </p:cNvPr>
          <p:cNvSpPr>
            <a:spLocks noGrp="1"/>
          </p:cNvSpPr>
          <p:nvPr>
            <p:ph idx="1"/>
          </p:nvPr>
        </p:nvSpPr>
        <p:spPr>
          <a:xfrm>
            <a:off x="457200" y="853440"/>
            <a:ext cx="5323840" cy="5262880"/>
          </a:xfrm>
        </p:spPr>
        <p:txBody>
          <a:bodyPr>
            <a:normAutofit fontScale="62500" lnSpcReduction="20000"/>
          </a:bodyPr>
          <a:lstStyle/>
          <a:p>
            <a:endParaRPr lang="en-US" dirty="0"/>
          </a:p>
          <a:p>
            <a:r>
              <a:rPr lang="en-US" b="1" dirty="0"/>
              <a:t>False (Non-Churners): </a:t>
            </a:r>
            <a:r>
              <a:rPr lang="en-US" i="1" dirty="0"/>
              <a:t>The taller bar represents customers who have not churned. This group is significantly larger, with over 2,500 customers.</a:t>
            </a:r>
            <a:endParaRPr lang="en-US" dirty="0"/>
          </a:p>
          <a:p>
            <a:r>
              <a:rPr lang="en-US" b="1" dirty="0"/>
              <a:t>True (Churners):</a:t>
            </a:r>
            <a:r>
              <a:rPr lang="en-US" dirty="0"/>
              <a:t> </a:t>
            </a:r>
            <a:r>
              <a:rPr lang="en-US" i="1" dirty="0"/>
              <a:t>The shorter bar represents customers who have churned. This group is much smaller, with fewer than 500 customers.</a:t>
            </a:r>
          </a:p>
          <a:p>
            <a:endParaRPr lang="en-US" dirty="0"/>
          </a:p>
          <a:p>
            <a:pPr marL="0" indent="0">
              <a:buNone/>
            </a:pPr>
            <a:r>
              <a:rPr lang="en-US" b="1" dirty="0"/>
              <a:t>Key Insights:</a:t>
            </a:r>
            <a:endParaRPr lang="en-US" dirty="0"/>
          </a:p>
          <a:p>
            <a:r>
              <a:rPr lang="en-US" b="1" dirty="0"/>
              <a:t>Class Imbalance: </a:t>
            </a:r>
            <a:r>
              <a:rPr lang="en-US" dirty="0"/>
              <a:t>The chart highlights a clear class imbalance in the dataset. The majority of customers have not churned, while a relatively small number have. This imbalance is crucial to consider when building predictive models, as it can lead to a model that is biased toward predicting the majority class (non-churners).</a:t>
            </a:r>
          </a:p>
          <a:p>
            <a:r>
              <a:rPr lang="en-US" b="1" dirty="0"/>
              <a:t>Handling Imbalance: </a:t>
            </a:r>
            <a:r>
              <a:rPr lang="en-US" dirty="0"/>
              <a:t>Techniques</a:t>
            </a:r>
            <a:r>
              <a:rPr lang="en-US" b="1" dirty="0"/>
              <a:t> </a:t>
            </a:r>
            <a:r>
              <a:rPr lang="en-US" dirty="0"/>
              <a:t>such as oversampling the minority class (using SMOTE, for example) or under sampling the majority class may be necessary to ensure that the model accurately predicts both classes.</a:t>
            </a:r>
          </a:p>
          <a:p>
            <a:endParaRPr lang="en-US" dirty="0"/>
          </a:p>
          <a:p>
            <a:pPr marL="0" indent="0">
              <a:buNone/>
            </a:pPr>
            <a:r>
              <a:rPr lang="en-US" dirty="0"/>
              <a:t>This imbalance  will be addressed during the preprocessing or model training phase to improve the model's performance in predicting customer churn</a:t>
            </a:r>
            <a:r>
              <a:rPr lang="en-US" dirty="0" smtClean="0"/>
              <a:t>.</a:t>
            </a:r>
          </a:p>
          <a:p>
            <a:pPr marL="0" indent="0">
              <a:buNone/>
            </a:pPr>
            <a:r>
              <a:rPr lang="en-US" dirty="0">
                <a:solidFill>
                  <a:srgbClr val="FF0000"/>
                </a:solidFill>
              </a:rPr>
              <a:t>The bar chart above shows the distribution of the target variable "churn," indicating whether customers have churned (left the service) or not.</a:t>
            </a:r>
          </a:p>
          <a:p>
            <a:pPr marL="0" indent="0">
              <a:buNone/>
            </a:pPr>
            <a:endParaRPr lang="en-US" dirty="0" smtClean="0"/>
          </a:p>
          <a:p>
            <a:pPr marL="0" indent="0">
              <a:buNone/>
            </a:pPr>
            <a:endParaRPr lang="en-US" dirty="0"/>
          </a:p>
          <a:p>
            <a:endParaRPr lang="en-US" dirty="0"/>
          </a:p>
        </p:txBody>
      </p:sp>
      <p:pic>
        <p:nvPicPr>
          <p:cNvPr id="4" name="Content Placeholder 3" descr="image.png"/>
          <p:cNvPicPr>
            <a:picLocks noChangeAspect="1"/>
          </p:cNvPicPr>
          <p:nvPr/>
        </p:nvPicPr>
        <p:blipFill>
          <a:blip r:embed="rId2"/>
          <a:stretch>
            <a:fillRect/>
          </a:stretch>
        </p:blipFill>
        <p:spPr>
          <a:xfrm>
            <a:off x="5762284" y="1016000"/>
            <a:ext cx="3381716" cy="3342640"/>
          </a:xfrm>
          <a:prstGeom prst="rect">
            <a:avLst/>
          </a:prstGeom>
        </p:spPr>
      </p:pic>
    </p:spTree>
    <p:extLst>
      <p:ext uri="{BB962C8B-B14F-4D97-AF65-F5344CB8AC3E}">
        <p14:creationId xmlns:p14="http://schemas.microsoft.com/office/powerpoint/2010/main" val="4521833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png"/>
          <p:cNvPicPr>
            <a:picLocks noChangeAspect="1"/>
          </p:cNvPicPr>
          <p:nvPr/>
        </p:nvPicPr>
        <p:blipFill>
          <a:blip r:embed="rId2"/>
          <a:stretch>
            <a:fillRect/>
          </a:stretch>
        </p:blipFill>
        <p:spPr>
          <a:xfrm>
            <a:off x="553333" y="0"/>
            <a:ext cx="7619997" cy="5711870"/>
          </a:xfrm>
          <a:prstGeom prst="rect">
            <a:avLst/>
          </a:prstGeom>
        </p:spPr>
      </p:pic>
      <p:sp>
        <p:nvSpPr>
          <p:cNvPr id="7" name="TextBox 6">
            <a:extLst>
              <a:ext uri="{FF2B5EF4-FFF2-40B4-BE49-F238E27FC236}">
                <a16:creationId xmlns:a16="http://schemas.microsoft.com/office/drawing/2014/main" id="{B27B6D39-600C-C613-FB6E-CC766AB625CD}"/>
              </a:ext>
            </a:extLst>
          </p:cNvPr>
          <p:cNvSpPr txBox="1"/>
          <p:nvPr/>
        </p:nvSpPr>
        <p:spPr>
          <a:xfrm>
            <a:off x="436098" y="5725938"/>
            <a:ext cx="7934179" cy="921434"/>
          </a:xfrm>
          <a:prstGeom prst="rect">
            <a:avLst/>
          </a:prstGeom>
          <a:noFill/>
        </p:spPr>
        <p:txBody>
          <a:bodyPr wrap="square" rtlCol="0">
            <a:spAutoFit/>
          </a:bodyPr>
          <a:lstStyle/>
          <a:p>
            <a:r>
              <a:rPr lang="en-US"/>
              <a:t>The image shows a series of histograms that represent the distribution of various numerical features in the dataset. Here’s the interpretation of each feature based on the histograms:</a:t>
            </a:r>
            <a:endParaRPr lang="en-US" dirty="0"/>
          </a:p>
        </p:txBody>
      </p:sp>
    </p:spTree>
    <p:extLst>
      <p:ext uri="{BB962C8B-B14F-4D97-AF65-F5344CB8AC3E}">
        <p14:creationId xmlns:p14="http://schemas.microsoft.com/office/powerpoint/2010/main" val="22562150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54FE-6114-72D0-D583-8223A19A53D4}"/>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1A2AFDB4-C38E-0A63-254B-12F1CC45A488}"/>
              </a:ext>
            </a:extLst>
          </p:cNvPr>
          <p:cNvSpPr>
            <a:spLocks noGrp="1"/>
          </p:cNvSpPr>
          <p:nvPr>
            <p:ph idx="1"/>
          </p:nvPr>
        </p:nvSpPr>
        <p:spPr>
          <a:xfrm>
            <a:off x="609598" y="2160590"/>
            <a:ext cx="7915423" cy="4437158"/>
          </a:xfrm>
        </p:spPr>
        <p:txBody>
          <a:bodyPr>
            <a:normAutofit/>
          </a:bodyPr>
          <a:lstStyle/>
          <a:p>
            <a:r>
              <a:rPr lang="en-US" dirty="0"/>
              <a:t>Most features are normally distributed , so log transformation is not necessary for them. However, features with Skewed Distributions like Number </a:t>
            </a:r>
            <a:r>
              <a:rPr lang="en-US" dirty="0" err="1"/>
              <a:t>Vmail</a:t>
            </a:r>
            <a:r>
              <a:rPr lang="en-US" dirty="0"/>
              <a:t> Messages(This feature is heavily right-skewed, with most values concentrated at zero and a long tail of higher values.); Customer Service Calls(This feature is also right-skewed, with the majority of customers making very few calls, and a smaller number making a higher number of calls.) and Total Intl Calls( This feature shows some skewness, though it is less extreme than the first two.) we may consider log transformation </a:t>
            </a:r>
          </a:p>
          <a:p>
            <a:endParaRPr lang="en-US" dirty="0"/>
          </a:p>
        </p:txBody>
      </p:sp>
    </p:spTree>
    <p:extLst>
      <p:ext uri="{BB962C8B-B14F-4D97-AF65-F5344CB8AC3E}">
        <p14:creationId xmlns:p14="http://schemas.microsoft.com/office/powerpoint/2010/main" val="1101705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0D48-D64D-3ABC-E8CC-477ACB7E9BF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C61B39D-72F6-6894-58DE-C70E6DCA394E}"/>
              </a:ext>
            </a:extLst>
          </p:cNvPr>
          <p:cNvSpPr>
            <a:spLocks noGrp="1"/>
          </p:cNvSpPr>
          <p:nvPr>
            <p:ph idx="1"/>
          </p:nvPr>
        </p:nvSpPr>
        <p:spPr/>
        <p:txBody>
          <a:bodyPr>
            <a:normAutofit/>
          </a:bodyPr>
          <a:lstStyle/>
          <a:p>
            <a:r>
              <a:rPr lang="en-US" b="1" dirty="0"/>
              <a:t>Challenge: </a:t>
            </a:r>
            <a:r>
              <a:rPr lang="en-US" dirty="0" err="1"/>
              <a:t>SyriaTel</a:t>
            </a:r>
            <a:r>
              <a:rPr lang="en-US" dirty="0"/>
              <a:t> is losing revenue due to customer churn, where customers end their relationship with the company.</a:t>
            </a:r>
          </a:p>
          <a:p>
            <a:r>
              <a:rPr lang="en-US" b="1" dirty="0"/>
              <a:t>Objective: </a:t>
            </a:r>
            <a:r>
              <a:rPr lang="en-US" dirty="0"/>
              <a:t>Shift from descriptive analysis to predictive modeling to better understand and reduce churn.</a:t>
            </a:r>
          </a:p>
          <a:p>
            <a:r>
              <a:rPr lang="en-US" b="1" dirty="0"/>
              <a:t>Goal:</a:t>
            </a:r>
            <a:r>
              <a:rPr lang="en-US" dirty="0"/>
              <a:t> Use the </a:t>
            </a:r>
            <a:r>
              <a:rPr lang="en-US" dirty="0" err="1"/>
              <a:t>SyriaTel</a:t>
            </a:r>
            <a:r>
              <a:rPr lang="en-US" dirty="0"/>
              <a:t> Customer Churn dataset to identify at-risk customers and develop targeted retention strategies.</a:t>
            </a:r>
          </a:p>
          <a:p>
            <a:r>
              <a:rPr lang="en-US" b="1" dirty="0"/>
              <a:t>Outcome:</a:t>
            </a:r>
            <a:r>
              <a:rPr lang="en-US" dirty="0"/>
              <a:t> Reduce churn rates, improve customer loyalty, and boost profitability.</a:t>
            </a:r>
          </a:p>
        </p:txBody>
      </p:sp>
    </p:spTree>
    <p:extLst>
      <p:ext uri="{BB962C8B-B14F-4D97-AF65-F5344CB8AC3E}">
        <p14:creationId xmlns:p14="http://schemas.microsoft.com/office/powerpoint/2010/main" val="24025224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B094-C5F6-6932-7DE2-E6F690F5DF14}"/>
              </a:ext>
            </a:extLst>
          </p:cNvPr>
          <p:cNvSpPr>
            <a:spLocks noGrp="1"/>
          </p:cNvSpPr>
          <p:nvPr>
            <p:ph type="title"/>
          </p:nvPr>
        </p:nvSpPr>
        <p:spPr>
          <a:xfrm>
            <a:off x="457200" y="274638"/>
            <a:ext cx="8229600" cy="850777"/>
          </a:xfrm>
        </p:spPr>
        <p:txBody>
          <a:bodyPr/>
          <a:lstStyle/>
          <a:p>
            <a:r>
              <a:rPr lang="en-US" dirty="0"/>
              <a:t>Key Insights</a:t>
            </a:r>
          </a:p>
        </p:txBody>
      </p:sp>
      <p:sp>
        <p:nvSpPr>
          <p:cNvPr id="3" name="Content Placeholder 2">
            <a:extLst>
              <a:ext uri="{FF2B5EF4-FFF2-40B4-BE49-F238E27FC236}">
                <a16:creationId xmlns:a16="http://schemas.microsoft.com/office/drawing/2014/main" id="{0C8741DA-63AB-8409-BBE9-ECFF04A58E57}"/>
              </a:ext>
            </a:extLst>
          </p:cNvPr>
          <p:cNvSpPr>
            <a:spLocks noGrp="1"/>
          </p:cNvSpPr>
          <p:nvPr>
            <p:ph idx="1"/>
          </p:nvPr>
        </p:nvSpPr>
        <p:spPr>
          <a:xfrm>
            <a:off x="239151" y="872197"/>
            <a:ext cx="8637563" cy="5985803"/>
          </a:xfrm>
        </p:spPr>
        <p:txBody>
          <a:bodyPr>
            <a:normAutofit fontScale="92500" lnSpcReduction="20000"/>
          </a:bodyPr>
          <a:lstStyle/>
          <a:p>
            <a:r>
              <a:rPr lang="en-US" dirty="0"/>
              <a:t>Normal Distributions: Many features, such as total minutes, total calls, and corresponding charges, follow normal distributions. This suggests that most customers have similar usage patterns, with a typical range of values for these features.</a:t>
            </a:r>
          </a:p>
          <a:p>
            <a:r>
              <a:rPr lang="en-US" dirty="0"/>
              <a:t>Skewed Distributions: The "number </a:t>
            </a:r>
            <a:r>
              <a:rPr lang="en-US" dirty="0" err="1"/>
              <a:t>vmail</a:t>
            </a:r>
            <a:r>
              <a:rPr lang="en-US" dirty="0"/>
              <a:t> messages" and "customer service calls" features are skewed. Most customers do not use voicemail services much, and most do not frequently call customer service.</a:t>
            </a:r>
          </a:p>
          <a:p>
            <a:r>
              <a:rPr lang="en-US" dirty="0"/>
              <a:t>Area Code: The area code feature is categorical with three main groups, indicating that the dataset represents customers from three distinct regions.</a:t>
            </a:r>
          </a:p>
          <a:p>
            <a:endParaRPr lang="en-US" dirty="0"/>
          </a:p>
          <a:p>
            <a:r>
              <a:rPr lang="en-US" b="1" dirty="0"/>
              <a:t>Implications for Modeling:</a:t>
            </a:r>
            <a:endParaRPr lang="en-US" dirty="0"/>
          </a:p>
          <a:p>
            <a:r>
              <a:rPr lang="en-US" dirty="0"/>
              <a:t>Feature Scaling: Given the normal distribution of most features, feature scaling (e.g., standardization) will likely be beneficial for models that are sensitive to the scale of input data (e.g., logistic regression, SVM).</a:t>
            </a:r>
          </a:p>
          <a:p>
            <a:r>
              <a:rPr lang="en-US" dirty="0"/>
              <a:t>Handling Skewness: For skewed features like "number </a:t>
            </a:r>
            <a:r>
              <a:rPr lang="en-US" dirty="0" err="1"/>
              <a:t>vmail</a:t>
            </a:r>
            <a:r>
              <a:rPr lang="en-US" dirty="0"/>
              <a:t> messages" and "customer service calls," special attention might be needed. For example, you could apply log transformation to reduce skewness if using models that assume normally distributed data.</a:t>
            </a:r>
          </a:p>
          <a:p>
            <a:r>
              <a:rPr lang="en-US" dirty="0"/>
              <a:t>Categorical Handling: The area code, despite being numerical, is more categorical in nature and should be treated accordingly (e.g., using one-hot encoding) in the modeling process.</a:t>
            </a:r>
          </a:p>
          <a:p>
            <a:r>
              <a:rPr lang="en-US" dirty="0"/>
              <a:t>These insights can help in deciding which preprocessing steps to apply and in understanding the underlying patterns in the data.</a:t>
            </a:r>
          </a:p>
          <a:p>
            <a:endParaRPr lang="en-US" dirty="0"/>
          </a:p>
        </p:txBody>
      </p:sp>
    </p:spTree>
    <p:extLst>
      <p:ext uri="{BB962C8B-B14F-4D97-AF65-F5344CB8AC3E}">
        <p14:creationId xmlns:p14="http://schemas.microsoft.com/office/powerpoint/2010/main" val="23848790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C1CD-690E-61C4-CFB8-52EBDBEBF5B9}"/>
              </a:ext>
            </a:extLst>
          </p:cNvPr>
          <p:cNvSpPr>
            <a:spLocks noGrp="1"/>
          </p:cNvSpPr>
          <p:nvPr>
            <p:ph type="title"/>
          </p:nvPr>
        </p:nvSpPr>
        <p:spPr/>
        <p:txBody>
          <a:bodyPr/>
          <a:lstStyle/>
          <a:p>
            <a:r>
              <a:rPr lang="en-US" b="0" i="0" dirty="0" err="1">
                <a:solidFill>
                  <a:srgbClr val="212121"/>
                </a:solidFill>
                <a:effectLst/>
                <a:highlight>
                  <a:srgbClr val="FFFFFF"/>
                </a:highlight>
                <a:latin typeface="Roboto" panose="02000000000000000000" pitchFamily="2" charset="0"/>
              </a:rPr>
              <a:t>Caterogical</a:t>
            </a:r>
            <a:r>
              <a:rPr lang="en-US" b="0" i="0" dirty="0">
                <a:solidFill>
                  <a:srgbClr val="212121"/>
                </a:solidFill>
                <a:effectLst/>
                <a:highlight>
                  <a:srgbClr val="FFFFFF"/>
                </a:highlight>
                <a:latin typeface="Roboto" panose="02000000000000000000" pitchFamily="2" charset="0"/>
              </a:rPr>
              <a:t> feature distributions</a:t>
            </a:r>
            <a:endParaRPr lang="en-US" dirty="0"/>
          </a:p>
        </p:txBody>
      </p:sp>
      <p:pic>
        <p:nvPicPr>
          <p:cNvPr id="6" name="Content Placeholder 5" descr="image.png"/>
          <p:cNvPicPr>
            <a:picLocks noGrp="1" noChangeAspect="1"/>
          </p:cNvPicPr>
          <p:nvPr>
            <p:ph idx="1"/>
          </p:nvPr>
        </p:nvPicPr>
        <p:blipFill>
          <a:blip r:embed="rId2"/>
          <a:stretch>
            <a:fillRect/>
          </a:stretch>
        </p:blipFill>
        <p:spPr>
          <a:xfrm>
            <a:off x="109277" y="2077746"/>
            <a:ext cx="8925446" cy="2646237"/>
          </a:xfrm>
          <a:prstGeom prst="rect">
            <a:avLst/>
          </a:prstGeom>
        </p:spPr>
      </p:pic>
    </p:spTree>
    <p:extLst>
      <p:ext uri="{BB962C8B-B14F-4D97-AF65-F5344CB8AC3E}">
        <p14:creationId xmlns:p14="http://schemas.microsoft.com/office/powerpoint/2010/main" val="38687361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458B-6908-B553-73FE-54B793D43B87}"/>
              </a:ext>
            </a:extLst>
          </p:cNvPr>
          <p:cNvSpPr>
            <a:spLocks noGrp="1"/>
          </p:cNvSpPr>
          <p:nvPr>
            <p:ph type="title"/>
          </p:nvPr>
        </p:nvSpPr>
        <p:spPr>
          <a:xfrm>
            <a:off x="609599" y="325120"/>
            <a:ext cx="6347713" cy="1605280"/>
          </a:xfrm>
        </p:spPr>
        <p:txBody>
          <a:bodyPr/>
          <a:lstStyle/>
          <a:p>
            <a:r>
              <a:rPr lang="en-US" dirty="0"/>
              <a:t>Checking for Outliers</a:t>
            </a:r>
          </a:p>
        </p:txBody>
      </p:sp>
      <p:pic>
        <p:nvPicPr>
          <p:cNvPr id="6" name="Content Placeholder 5" descr="image.png"/>
          <p:cNvPicPr>
            <a:picLocks noGrp="1" noChangeAspect="1"/>
          </p:cNvPicPr>
          <p:nvPr>
            <p:ph idx="1"/>
          </p:nvPr>
        </p:nvPicPr>
        <p:blipFill>
          <a:blip r:embed="rId2"/>
          <a:stretch>
            <a:fillRect/>
          </a:stretch>
        </p:blipFill>
        <p:spPr>
          <a:xfrm>
            <a:off x="294641" y="1168400"/>
            <a:ext cx="7749268" cy="5080000"/>
          </a:xfrm>
          <a:prstGeom prst="rect">
            <a:avLst/>
          </a:prstGeom>
        </p:spPr>
      </p:pic>
    </p:spTree>
    <p:extLst>
      <p:ext uri="{BB962C8B-B14F-4D97-AF65-F5344CB8AC3E}">
        <p14:creationId xmlns:p14="http://schemas.microsoft.com/office/powerpoint/2010/main" val="16129626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BC89-6164-AA12-88AD-82E9EA43414C}"/>
              </a:ext>
            </a:extLst>
          </p:cNvPr>
          <p:cNvSpPr>
            <a:spLocks noGrp="1"/>
          </p:cNvSpPr>
          <p:nvPr>
            <p:ph type="title"/>
          </p:nvPr>
        </p:nvSpPr>
        <p:spPr/>
        <p:txBody>
          <a:bodyPr/>
          <a:lstStyle/>
          <a:p>
            <a:r>
              <a:rPr lang="en-US" dirty="0"/>
              <a:t>Summary of above </a:t>
            </a:r>
            <a:r>
              <a:rPr lang="en-US" dirty="0" err="1"/>
              <a:t>visualisations</a:t>
            </a:r>
            <a:endParaRPr lang="en-US" dirty="0"/>
          </a:p>
        </p:txBody>
      </p:sp>
      <p:sp>
        <p:nvSpPr>
          <p:cNvPr id="3" name="Content Placeholder 2">
            <a:extLst>
              <a:ext uri="{FF2B5EF4-FFF2-40B4-BE49-F238E27FC236}">
                <a16:creationId xmlns:a16="http://schemas.microsoft.com/office/drawing/2014/main" id="{7027A9B9-D147-C402-1065-A9B979F1D195}"/>
              </a:ext>
            </a:extLst>
          </p:cNvPr>
          <p:cNvSpPr>
            <a:spLocks noGrp="1"/>
          </p:cNvSpPr>
          <p:nvPr>
            <p:ph idx="1"/>
          </p:nvPr>
        </p:nvSpPr>
        <p:spPr/>
        <p:txBody>
          <a:bodyPr>
            <a:normAutofit/>
          </a:bodyPr>
          <a:lstStyle/>
          <a:p>
            <a:r>
              <a:rPr lang="en-US" b="1" dirty="0"/>
              <a:t>Outliers: </a:t>
            </a:r>
            <a:r>
              <a:rPr lang="en-US" dirty="0"/>
              <a:t>All plots indicate the presence of outliers, especially in number of voicemail messages, total night calls, and total </a:t>
            </a:r>
            <a:r>
              <a:rPr lang="en-US" dirty="0" err="1"/>
              <a:t>intl</a:t>
            </a:r>
            <a:r>
              <a:rPr lang="en-US" dirty="0"/>
              <a:t> charge.</a:t>
            </a:r>
          </a:p>
          <a:p>
            <a:endParaRPr lang="en-US" dirty="0"/>
          </a:p>
          <a:p>
            <a:r>
              <a:rPr lang="en-US" b="1" dirty="0"/>
              <a:t>Distribution: </a:t>
            </a:r>
            <a:r>
              <a:rPr lang="en-US" dirty="0"/>
              <a:t>Most features are symmetrically distributed around their medians, except for number of voicemail messages, which shows significant skewness.</a:t>
            </a:r>
          </a:p>
          <a:p>
            <a:endParaRPr lang="en-US" dirty="0"/>
          </a:p>
          <a:p>
            <a:r>
              <a:rPr lang="en-US" b="1" dirty="0"/>
              <a:t>Considerations: </a:t>
            </a:r>
            <a:r>
              <a:rPr lang="en-US" dirty="0"/>
              <a:t>The outliers could impact the model's performance and may need to be addressed depending on their significance to the business problem.</a:t>
            </a:r>
          </a:p>
        </p:txBody>
      </p:sp>
    </p:spTree>
    <p:extLst>
      <p:ext uri="{BB962C8B-B14F-4D97-AF65-F5344CB8AC3E}">
        <p14:creationId xmlns:p14="http://schemas.microsoft.com/office/powerpoint/2010/main" val="21272167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077-5348-BD89-416F-9B28F6FF84D1}"/>
              </a:ext>
            </a:extLst>
          </p:cNvPr>
          <p:cNvSpPr>
            <a:spLocks noGrp="1"/>
          </p:cNvSpPr>
          <p:nvPr>
            <p:ph type="title"/>
          </p:nvPr>
        </p:nvSpPr>
        <p:spPr/>
        <p:txBody>
          <a:bodyPr/>
          <a:lstStyle/>
          <a:p>
            <a:r>
              <a:rPr lang="en-US" dirty="0"/>
              <a:t>Correlation Analysis</a:t>
            </a:r>
          </a:p>
        </p:txBody>
      </p:sp>
      <p:pic>
        <p:nvPicPr>
          <p:cNvPr id="6" name="Content Placeholder 5" descr="image.png"/>
          <p:cNvPicPr>
            <a:picLocks noGrp="1" noChangeAspect="1"/>
          </p:cNvPicPr>
          <p:nvPr>
            <p:ph idx="1"/>
          </p:nvPr>
        </p:nvPicPr>
        <p:blipFill>
          <a:blip r:embed="rId2"/>
          <a:stretch>
            <a:fillRect/>
          </a:stretch>
        </p:blipFill>
        <p:spPr>
          <a:xfrm>
            <a:off x="467360" y="1371600"/>
            <a:ext cx="6776719" cy="5262880"/>
          </a:xfrm>
          <a:prstGeom prst="rect">
            <a:avLst/>
          </a:prstGeom>
        </p:spPr>
      </p:pic>
    </p:spTree>
    <p:extLst>
      <p:ext uri="{BB962C8B-B14F-4D97-AF65-F5344CB8AC3E}">
        <p14:creationId xmlns:p14="http://schemas.microsoft.com/office/powerpoint/2010/main" val="427230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0D6F-5A4A-BA84-9447-F4EB47352EA9}"/>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C1983E9B-9341-5D37-BBD9-FAECDA16D00A}"/>
              </a:ext>
            </a:extLst>
          </p:cNvPr>
          <p:cNvSpPr>
            <a:spLocks noGrp="1"/>
          </p:cNvSpPr>
          <p:nvPr>
            <p:ph idx="1"/>
          </p:nvPr>
        </p:nvSpPr>
        <p:spPr>
          <a:xfrm>
            <a:off x="457200" y="1600200"/>
            <a:ext cx="8229600" cy="4842803"/>
          </a:xfrm>
        </p:spPr>
        <p:txBody>
          <a:bodyPr>
            <a:normAutofit lnSpcReduction="10000"/>
          </a:bodyPr>
          <a:lstStyle/>
          <a:p>
            <a:r>
              <a:rPr lang="en-US" dirty="0"/>
              <a:t>The correlation matrix visually represents the linear relationships between pairs of features in the dataset. Key observations include:</a:t>
            </a:r>
          </a:p>
          <a:p>
            <a:r>
              <a:rPr lang="en-US" dirty="0"/>
              <a:t>Perfect Correlations: Features like total day minutes and total day charge, total eve minutes and total eve charge, total night minutes and total night charge, and total </a:t>
            </a:r>
            <a:r>
              <a:rPr lang="en-US" dirty="0" err="1"/>
              <a:t>intl</a:t>
            </a:r>
            <a:r>
              <a:rPr lang="en-US" dirty="0"/>
              <a:t> minutes and total </a:t>
            </a:r>
            <a:r>
              <a:rPr lang="en-US" dirty="0" err="1"/>
              <a:t>intl</a:t>
            </a:r>
            <a:r>
              <a:rPr lang="en-US" dirty="0"/>
              <a:t> charge have perfect correlations (correlation coefficient = 1). This is expected because the charges are directly proportional to the minutes used.</a:t>
            </a:r>
          </a:p>
          <a:p>
            <a:r>
              <a:rPr lang="en-US" dirty="0"/>
              <a:t>Low Correlation with Target: Features such as customer service calls, account length, and number </a:t>
            </a:r>
            <a:r>
              <a:rPr lang="en-US" dirty="0" err="1"/>
              <a:t>vmail</a:t>
            </a:r>
            <a:r>
              <a:rPr lang="en-US" dirty="0"/>
              <a:t> messages have very low correlation with other features, suggesting they provide unique information.</a:t>
            </a:r>
          </a:p>
          <a:p>
            <a:r>
              <a:rPr lang="en-US" dirty="0"/>
              <a:t>Potential Redundancy: Features with perfect correlations might be redundant and could be candidates for removal in modeling to reduce multicollinearity.</a:t>
            </a:r>
          </a:p>
          <a:p>
            <a:r>
              <a:rPr lang="en-US" dirty="0"/>
              <a:t>This matrix is useful for identifying which features are highly correlated and may need to be handled carefully to avoid issues in model training, such as multicollinearity.</a:t>
            </a:r>
          </a:p>
        </p:txBody>
      </p:sp>
    </p:spTree>
    <p:extLst>
      <p:ext uri="{BB962C8B-B14F-4D97-AF65-F5344CB8AC3E}">
        <p14:creationId xmlns:p14="http://schemas.microsoft.com/office/powerpoint/2010/main" val="16834555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DF6B-6DA0-0C3D-AB0F-7751A73B9C09}"/>
              </a:ext>
            </a:extLst>
          </p:cNvPr>
          <p:cNvSpPr>
            <a:spLocks noGrp="1"/>
          </p:cNvSpPr>
          <p:nvPr>
            <p:ph type="title"/>
          </p:nvPr>
        </p:nvSpPr>
        <p:spPr/>
        <p:txBody>
          <a:bodyPr>
            <a:normAutofit/>
          </a:bodyPr>
          <a:lstStyle/>
          <a:p>
            <a:r>
              <a:rPr lang="en-US" b="0" i="0" dirty="0">
                <a:solidFill>
                  <a:srgbClr val="212121"/>
                </a:solidFill>
                <a:effectLst/>
                <a:highlight>
                  <a:srgbClr val="FFFFFF"/>
                </a:highlight>
                <a:latin typeface="Roboto" panose="02000000000000000000" pitchFamily="2" charset="0"/>
              </a:rPr>
              <a:t>Potential Redundancy in Features</a:t>
            </a:r>
            <a:endParaRPr lang="en-US" dirty="0"/>
          </a:p>
        </p:txBody>
      </p:sp>
      <p:sp>
        <p:nvSpPr>
          <p:cNvPr id="3" name="Content Placeholder 2">
            <a:extLst>
              <a:ext uri="{FF2B5EF4-FFF2-40B4-BE49-F238E27FC236}">
                <a16:creationId xmlns:a16="http://schemas.microsoft.com/office/drawing/2014/main" id="{F1925D2C-7D25-1A57-5A37-934989BD0305}"/>
              </a:ext>
            </a:extLst>
          </p:cNvPr>
          <p:cNvSpPr>
            <a:spLocks noGrp="1"/>
          </p:cNvSpPr>
          <p:nvPr>
            <p:ph idx="1"/>
          </p:nvPr>
        </p:nvSpPr>
        <p:spPr>
          <a:xfrm>
            <a:off x="609599" y="1534160"/>
            <a:ext cx="7859152" cy="5323840"/>
          </a:xfrm>
        </p:spPr>
        <p:txBody>
          <a:bodyPr>
            <a:normAutofit fontScale="92500" lnSpcReduction="10000"/>
          </a:bodyPr>
          <a:lstStyle/>
          <a:p>
            <a:pPr algn="l"/>
            <a:r>
              <a:rPr lang="en-US" b="0" i="0" dirty="0">
                <a:solidFill>
                  <a:srgbClr val="212121"/>
                </a:solidFill>
                <a:effectLst/>
                <a:highlight>
                  <a:srgbClr val="FFFFFF"/>
                </a:highlight>
                <a:latin typeface="Roboto" panose="02000000000000000000" pitchFamily="2" charset="0"/>
              </a:rPr>
              <a:t>In the correlation matrix, the following pairs of features show a perfect correlation (correlation coefficient = 1). These pairs are redundant because one feature in each pair is a linear transformation of the other. When building models, </a:t>
            </a:r>
            <a:r>
              <a:rPr lang="en-US" dirty="0" smtClean="0">
                <a:solidFill>
                  <a:srgbClr val="212121"/>
                </a:solidFill>
                <a:highlight>
                  <a:srgbClr val="FFFFFF"/>
                </a:highlight>
                <a:latin typeface="Roboto" panose="02000000000000000000" pitchFamily="2" charset="0"/>
              </a:rPr>
              <a:t>we </a:t>
            </a:r>
            <a:r>
              <a:rPr lang="en-US" b="0" i="0" dirty="0" smtClean="0">
                <a:solidFill>
                  <a:srgbClr val="212121"/>
                </a:solidFill>
                <a:effectLst/>
                <a:highlight>
                  <a:srgbClr val="FFFFFF"/>
                </a:highlight>
                <a:latin typeface="Roboto" panose="02000000000000000000" pitchFamily="2" charset="0"/>
              </a:rPr>
              <a:t>might </a:t>
            </a:r>
            <a:r>
              <a:rPr lang="en-US" b="0" i="0" dirty="0">
                <a:solidFill>
                  <a:srgbClr val="212121"/>
                </a:solidFill>
                <a:effectLst/>
                <a:highlight>
                  <a:srgbClr val="FFFFFF"/>
                </a:highlight>
                <a:latin typeface="Roboto" panose="02000000000000000000" pitchFamily="2" charset="0"/>
              </a:rPr>
              <a:t>consider removing one feature from each pair to reduce multicollinearity:</a:t>
            </a:r>
          </a:p>
          <a:p>
            <a:pPr marL="0" indent="0" algn="l">
              <a:buNone/>
            </a:pPr>
            <a:r>
              <a:rPr lang="en-US" b="1" i="0" dirty="0">
                <a:solidFill>
                  <a:srgbClr val="212121"/>
                </a:solidFill>
                <a:effectLst/>
                <a:highlight>
                  <a:srgbClr val="FFFFFF"/>
                </a:highlight>
                <a:latin typeface="Roboto" panose="02000000000000000000" pitchFamily="2" charset="0"/>
              </a:rPr>
              <a:t>Total Day Minutes and Total Day Charge:</a:t>
            </a:r>
          </a:p>
          <a:p>
            <a:pPr algn="l"/>
            <a:r>
              <a:rPr lang="en-US" b="0" i="0" dirty="0">
                <a:solidFill>
                  <a:srgbClr val="212121"/>
                </a:solidFill>
                <a:effectLst/>
                <a:highlight>
                  <a:srgbClr val="FFFFFF"/>
                </a:highlight>
                <a:latin typeface="Roboto" panose="02000000000000000000" pitchFamily="2" charset="0"/>
              </a:rPr>
              <a:t>Both features are perfectly correlated (correlation = 1). Since charges are typically a direct function of minutes used, </a:t>
            </a:r>
            <a:r>
              <a:rPr lang="en-US" dirty="0" smtClean="0">
                <a:solidFill>
                  <a:srgbClr val="212121"/>
                </a:solidFill>
                <a:highlight>
                  <a:srgbClr val="FFFFFF"/>
                </a:highlight>
                <a:latin typeface="Roboto" panose="02000000000000000000" pitchFamily="2" charset="0"/>
              </a:rPr>
              <a:t>we could</a:t>
            </a:r>
            <a:r>
              <a:rPr lang="en-US" b="0" i="0" dirty="0" smtClean="0">
                <a:solidFill>
                  <a:srgbClr val="212121"/>
                </a:solidFill>
                <a:effectLst/>
                <a:highlight>
                  <a:srgbClr val="FFFFFF"/>
                </a:highlight>
                <a:latin typeface="Roboto" panose="02000000000000000000" pitchFamily="2" charset="0"/>
              </a:rPr>
              <a:t> </a:t>
            </a:r>
            <a:r>
              <a:rPr lang="en-US" b="0" i="0" dirty="0">
                <a:solidFill>
                  <a:srgbClr val="212121"/>
                </a:solidFill>
                <a:effectLst/>
                <a:highlight>
                  <a:srgbClr val="FFFFFF"/>
                </a:highlight>
                <a:latin typeface="Roboto" panose="02000000000000000000" pitchFamily="2" charset="0"/>
              </a:rPr>
              <a:t>consider removing one of these features. </a:t>
            </a:r>
          </a:p>
          <a:p>
            <a:pPr marL="0" indent="0" algn="l">
              <a:buNone/>
            </a:pPr>
            <a:r>
              <a:rPr lang="en-US" b="1" i="0" dirty="0">
                <a:solidFill>
                  <a:srgbClr val="212121"/>
                </a:solidFill>
                <a:effectLst/>
                <a:highlight>
                  <a:srgbClr val="FFFFFF"/>
                </a:highlight>
                <a:latin typeface="Roboto" panose="02000000000000000000" pitchFamily="2" charset="0"/>
              </a:rPr>
              <a:t>Total Eve Minutes and Total Eve Charge:</a:t>
            </a:r>
          </a:p>
          <a:p>
            <a:pPr algn="l"/>
            <a:r>
              <a:rPr lang="en-US" b="0" i="0" dirty="0">
                <a:solidFill>
                  <a:srgbClr val="212121"/>
                </a:solidFill>
                <a:effectLst/>
                <a:highlight>
                  <a:srgbClr val="FFFFFF"/>
                </a:highlight>
                <a:latin typeface="Roboto" panose="02000000000000000000" pitchFamily="2" charset="0"/>
              </a:rPr>
              <a:t>These two features also have a perfect correlation. Removing one of these would reduce redundancy. Total Night Minutes and Total Night Charge:</a:t>
            </a:r>
          </a:p>
          <a:p>
            <a:pPr algn="l"/>
            <a:r>
              <a:rPr lang="en-US" b="0" i="0" dirty="0">
                <a:solidFill>
                  <a:srgbClr val="212121"/>
                </a:solidFill>
                <a:effectLst/>
                <a:highlight>
                  <a:srgbClr val="FFFFFF"/>
                </a:highlight>
                <a:latin typeface="Roboto" panose="02000000000000000000" pitchFamily="2" charset="0"/>
              </a:rPr>
              <a:t>Like the day and evening features, these are perfectly correlated, and one can be removed.</a:t>
            </a:r>
          </a:p>
          <a:p>
            <a:pPr marL="0" indent="0" algn="l">
              <a:buNone/>
            </a:pPr>
            <a:r>
              <a:rPr lang="en-US" b="1" i="0" dirty="0">
                <a:solidFill>
                  <a:srgbClr val="212121"/>
                </a:solidFill>
                <a:effectLst/>
                <a:highlight>
                  <a:srgbClr val="FFFFFF"/>
                </a:highlight>
                <a:latin typeface="Roboto" panose="02000000000000000000" pitchFamily="2" charset="0"/>
              </a:rPr>
              <a:t>Total Intl Minutes and Total Intl Charge:</a:t>
            </a:r>
          </a:p>
          <a:p>
            <a:pPr algn="l"/>
            <a:r>
              <a:rPr lang="en-US" b="0" i="0" dirty="0">
                <a:solidFill>
                  <a:srgbClr val="212121"/>
                </a:solidFill>
                <a:effectLst/>
                <a:highlight>
                  <a:srgbClr val="FFFFFF"/>
                </a:highlight>
                <a:latin typeface="Roboto" panose="02000000000000000000" pitchFamily="2" charset="0"/>
              </a:rPr>
              <a:t>These features are perfectly correlated as well, making one of them redundant.</a:t>
            </a:r>
          </a:p>
          <a:p>
            <a:pPr algn="l"/>
            <a:r>
              <a:rPr lang="en-US" b="0" i="0" dirty="0">
                <a:solidFill>
                  <a:srgbClr val="212121"/>
                </a:solidFill>
                <a:effectLst/>
                <a:highlight>
                  <a:srgbClr val="FFFFFF"/>
                </a:highlight>
                <a:latin typeface="Roboto" panose="02000000000000000000" pitchFamily="2" charset="0"/>
              </a:rPr>
              <a:t>Suggested Action: we will remove One Feature from Each Pair: For each of the above pairs, consider keeping only one feature (either the minutes or the charge) to simplify the model and avoid multicollinearity issues. Typically, you'd keep the feature that is more directly related to the business problem or has a more straightforward interpretation.</a:t>
            </a:r>
          </a:p>
          <a:p>
            <a:endParaRPr lang="en-US" dirty="0"/>
          </a:p>
        </p:txBody>
      </p:sp>
    </p:spTree>
    <p:extLst>
      <p:ext uri="{BB962C8B-B14F-4D97-AF65-F5344CB8AC3E}">
        <p14:creationId xmlns:p14="http://schemas.microsoft.com/office/powerpoint/2010/main" val="2281617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A80D-2D98-8A35-D0BE-93106A034364}"/>
              </a:ext>
            </a:extLst>
          </p:cNvPr>
          <p:cNvSpPr>
            <a:spLocks noGrp="1"/>
          </p:cNvSpPr>
          <p:nvPr>
            <p:ph type="title"/>
          </p:nvPr>
        </p:nvSpPr>
        <p:spPr/>
        <p:txBody>
          <a:bodyPr>
            <a:normAutofit/>
          </a:bodyPr>
          <a:lstStyle/>
          <a:p>
            <a:r>
              <a:rPr lang="en-US" b="1" dirty="0"/>
              <a:t>Step 4: </a:t>
            </a:r>
            <a:r>
              <a:rPr lang="en-US" dirty="0"/>
              <a:t>Preprocessing</a:t>
            </a:r>
            <a:br>
              <a:rPr lang="en-US" dirty="0"/>
            </a:br>
            <a:endParaRPr lang="en-US" dirty="0"/>
          </a:p>
        </p:txBody>
      </p:sp>
      <p:sp>
        <p:nvSpPr>
          <p:cNvPr id="3" name="Content Placeholder 2">
            <a:extLst>
              <a:ext uri="{FF2B5EF4-FFF2-40B4-BE49-F238E27FC236}">
                <a16:creationId xmlns:a16="http://schemas.microsoft.com/office/drawing/2014/main" id="{9F2A0435-4F93-AB87-1B0F-111FCD181B9D}"/>
              </a:ext>
            </a:extLst>
          </p:cNvPr>
          <p:cNvSpPr>
            <a:spLocks noGrp="1"/>
          </p:cNvSpPr>
          <p:nvPr>
            <p:ph idx="1"/>
          </p:nvPr>
        </p:nvSpPr>
        <p:spPr/>
        <p:txBody>
          <a:bodyPr>
            <a:normAutofit fontScale="92500" lnSpcReduction="10000"/>
          </a:bodyPr>
          <a:lstStyle/>
          <a:p>
            <a:r>
              <a:rPr lang="en-US" b="1" dirty="0"/>
              <a:t>Declare feature vector and target variable</a:t>
            </a:r>
          </a:p>
          <a:p>
            <a:pPr marL="0" indent="0">
              <a:buNone/>
            </a:pPr>
            <a:endParaRPr lang="en-US" b="1" dirty="0" smtClean="0"/>
          </a:p>
          <a:p>
            <a:r>
              <a:rPr lang="en-US" b="1" dirty="0" smtClean="0"/>
              <a:t>4.1 </a:t>
            </a:r>
            <a:r>
              <a:rPr lang="en-US" b="1" dirty="0"/>
              <a:t>Train-Test Split</a:t>
            </a:r>
          </a:p>
          <a:p>
            <a:r>
              <a:rPr lang="en-US" dirty="0"/>
              <a:t>Split the data into training and testing sets before performing any transformations.</a:t>
            </a:r>
          </a:p>
          <a:p>
            <a:r>
              <a:rPr lang="en-US" b="1" dirty="0"/>
              <a:t>4.2 Encoding Categorical Variables</a:t>
            </a:r>
          </a:p>
          <a:p>
            <a:r>
              <a:rPr lang="en-US" dirty="0"/>
              <a:t>Now that the data is split, we proceed  to encode the categorical variables in both the training and test sets.</a:t>
            </a:r>
          </a:p>
          <a:p>
            <a:r>
              <a:rPr lang="en-US" b="1" dirty="0"/>
              <a:t>4.2.1: One-Hot Encode Categorical Variables for Training Set</a:t>
            </a:r>
          </a:p>
          <a:p>
            <a:r>
              <a:rPr lang="en-US" b="1" dirty="0"/>
              <a:t>4.2.2 : One-Hot Encode Categorical Variables for Testing Set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7238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2543-F9E8-D196-7E5D-9F7A977C9729}"/>
              </a:ext>
            </a:extLst>
          </p:cNvPr>
          <p:cNvSpPr>
            <a:spLocks noGrp="1"/>
          </p:cNvSpPr>
          <p:nvPr>
            <p:ph type="title"/>
          </p:nvPr>
        </p:nvSpPr>
        <p:spPr/>
        <p:txBody>
          <a:bodyPr>
            <a:normAutofit fontScale="90000"/>
          </a:bodyPr>
          <a:lstStyle/>
          <a:p>
            <a:r>
              <a:rPr lang="en-US" dirty="0"/>
              <a:t>4.2.3 : Align the Test Set with the Training Set Columns</a:t>
            </a:r>
            <a:br>
              <a:rPr lang="en-US" dirty="0"/>
            </a:br>
            <a:endParaRPr lang="en-US" dirty="0"/>
          </a:p>
        </p:txBody>
      </p:sp>
      <p:sp>
        <p:nvSpPr>
          <p:cNvPr id="3" name="Content Placeholder 2">
            <a:extLst>
              <a:ext uri="{FF2B5EF4-FFF2-40B4-BE49-F238E27FC236}">
                <a16:creationId xmlns:a16="http://schemas.microsoft.com/office/drawing/2014/main" id="{875DE8EB-3C89-6CE0-8895-634C1ABBD84C}"/>
              </a:ext>
            </a:extLst>
          </p:cNvPr>
          <p:cNvSpPr>
            <a:spLocks noGrp="1"/>
          </p:cNvSpPr>
          <p:nvPr>
            <p:ph idx="1"/>
          </p:nvPr>
        </p:nvSpPr>
        <p:spPr/>
        <p:txBody>
          <a:bodyPr/>
          <a:lstStyle/>
          <a:p>
            <a:r>
              <a:rPr lang="en-US" dirty="0"/>
              <a:t>After encoding, it's important to align the test set with the training set to ensure that both datasets have the same features. Any missing columns in the test set will be added and filled with zeros.</a:t>
            </a:r>
          </a:p>
          <a:p>
            <a:endParaRPr lang="en-US" dirty="0"/>
          </a:p>
        </p:txBody>
      </p:sp>
    </p:spTree>
    <p:extLst>
      <p:ext uri="{BB962C8B-B14F-4D97-AF65-F5344CB8AC3E}">
        <p14:creationId xmlns:p14="http://schemas.microsoft.com/office/powerpoint/2010/main" val="4993786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46FF-4CCC-DF2F-92EC-20339D1D971E}"/>
              </a:ext>
            </a:extLst>
          </p:cNvPr>
          <p:cNvSpPr>
            <a:spLocks noGrp="1"/>
          </p:cNvSpPr>
          <p:nvPr>
            <p:ph type="title"/>
          </p:nvPr>
        </p:nvSpPr>
        <p:spPr/>
        <p:txBody>
          <a:bodyPr/>
          <a:lstStyle/>
          <a:p>
            <a:r>
              <a:rPr lang="en-US" dirty="0"/>
              <a:t>Why This Approach is Important</a:t>
            </a:r>
          </a:p>
        </p:txBody>
      </p:sp>
      <p:sp>
        <p:nvSpPr>
          <p:cNvPr id="3" name="Content Placeholder 2">
            <a:extLst>
              <a:ext uri="{FF2B5EF4-FFF2-40B4-BE49-F238E27FC236}">
                <a16:creationId xmlns:a16="http://schemas.microsoft.com/office/drawing/2014/main" id="{513F8565-2570-AD04-6ECA-CDA2359825D4}"/>
              </a:ext>
            </a:extLst>
          </p:cNvPr>
          <p:cNvSpPr>
            <a:spLocks noGrp="1"/>
          </p:cNvSpPr>
          <p:nvPr>
            <p:ph idx="1"/>
          </p:nvPr>
        </p:nvSpPr>
        <p:spPr/>
        <p:txBody>
          <a:bodyPr>
            <a:normAutofit/>
          </a:bodyPr>
          <a:lstStyle/>
          <a:p>
            <a:r>
              <a:rPr lang="en-US" dirty="0"/>
              <a:t>Consistency: Ensures that the training and test sets have the same features, which is crucial for applying machine learning models.</a:t>
            </a:r>
          </a:p>
          <a:p>
            <a:r>
              <a:rPr lang="en-US" dirty="0"/>
              <a:t>Handling Missing Categories: In some cases, the test set might not have all the categories present in the training set. Aligning ensures that these differences do not cause errors during model training or prediction.</a:t>
            </a:r>
          </a:p>
          <a:p>
            <a:endParaRPr lang="en-US" dirty="0"/>
          </a:p>
        </p:txBody>
      </p:sp>
    </p:spTree>
    <p:extLst>
      <p:ext uri="{BB962C8B-B14F-4D97-AF65-F5344CB8AC3E}">
        <p14:creationId xmlns:p14="http://schemas.microsoft.com/office/powerpoint/2010/main" val="30479781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92C7-581C-31BD-6973-9023117B7403}"/>
              </a:ext>
            </a:extLst>
          </p:cNvPr>
          <p:cNvSpPr>
            <a:spLocks noGrp="1"/>
          </p:cNvSpPr>
          <p:nvPr>
            <p:ph type="title"/>
          </p:nvPr>
        </p:nvSpPr>
        <p:spPr/>
        <p:txBody>
          <a:bodyPr>
            <a:normAutofit/>
          </a:bodyPr>
          <a:lstStyle/>
          <a:p>
            <a:r>
              <a:rPr lang="en-US" dirty="0"/>
              <a:t>Business Understanding</a:t>
            </a:r>
          </a:p>
        </p:txBody>
      </p:sp>
      <p:sp>
        <p:nvSpPr>
          <p:cNvPr id="3" name="Content Placeholder 2">
            <a:extLst>
              <a:ext uri="{FF2B5EF4-FFF2-40B4-BE49-F238E27FC236}">
                <a16:creationId xmlns:a16="http://schemas.microsoft.com/office/drawing/2014/main" id="{4A871F27-29C3-0916-1F90-848BC83C9B2B}"/>
              </a:ext>
            </a:extLst>
          </p:cNvPr>
          <p:cNvSpPr>
            <a:spLocks noGrp="1"/>
          </p:cNvSpPr>
          <p:nvPr>
            <p:ph idx="1"/>
          </p:nvPr>
        </p:nvSpPr>
        <p:spPr/>
        <p:txBody>
          <a:bodyPr>
            <a:normAutofit/>
          </a:bodyPr>
          <a:lstStyle/>
          <a:p>
            <a:r>
              <a:rPr lang="en-US" dirty="0"/>
              <a:t>Customer churn is a major challenge for </a:t>
            </a:r>
            <a:r>
              <a:rPr lang="en-US" dirty="0" err="1"/>
              <a:t>SyriaTel</a:t>
            </a:r>
            <a:r>
              <a:rPr lang="en-US" dirty="0"/>
              <a:t>, impacting profitability. </a:t>
            </a:r>
          </a:p>
          <a:p>
            <a:r>
              <a:rPr lang="en-US" dirty="0"/>
              <a:t>Previously, the company used descriptive methods to understand customer behavior, but this is no longer enough. </a:t>
            </a:r>
          </a:p>
          <a:p>
            <a:r>
              <a:rPr lang="en-US" dirty="0"/>
              <a:t>To address churn more effectively, </a:t>
            </a:r>
            <a:r>
              <a:rPr lang="en-US" dirty="0" err="1"/>
              <a:t>SyriaTel</a:t>
            </a:r>
            <a:r>
              <a:rPr lang="en-US" dirty="0"/>
              <a:t> is adopting a predictive approach, building models that forecast which customers are likely to leave by analyzing demographics, usage patterns, and service interactions.</a:t>
            </a:r>
          </a:p>
        </p:txBody>
      </p:sp>
    </p:spTree>
    <p:extLst>
      <p:ext uri="{BB962C8B-B14F-4D97-AF65-F5344CB8AC3E}">
        <p14:creationId xmlns:p14="http://schemas.microsoft.com/office/powerpoint/2010/main" val="40005304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3B2-AB6C-B182-E89D-604804A113CA}"/>
              </a:ext>
            </a:extLst>
          </p:cNvPr>
          <p:cNvSpPr>
            <a:spLocks noGrp="1"/>
          </p:cNvSpPr>
          <p:nvPr>
            <p:ph type="title"/>
          </p:nvPr>
        </p:nvSpPr>
        <p:spPr/>
        <p:txBody>
          <a:bodyPr>
            <a:normAutofit/>
          </a:bodyPr>
          <a:lstStyle/>
          <a:p>
            <a:r>
              <a:rPr lang="en-US" dirty="0"/>
              <a:t>4.3 Feature Scaling</a:t>
            </a:r>
            <a:br>
              <a:rPr lang="en-US" dirty="0"/>
            </a:br>
            <a:endParaRPr lang="en-US" dirty="0"/>
          </a:p>
        </p:txBody>
      </p:sp>
      <p:sp>
        <p:nvSpPr>
          <p:cNvPr id="3" name="Content Placeholder 2">
            <a:extLst>
              <a:ext uri="{FF2B5EF4-FFF2-40B4-BE49-F238E27FC236}">
                <a16:creationId xmlns:a16="http://schemas.microsoft.com/office/drawing/2014/main" id="{FC161FD2-1C92-44C6-F431-18DC84FE9FBD}"/>
              </a:ext>
            </a:extLst>
          </p:cNvPr>
          <p:cNvSpPr>
            <a:spLocks noGrp="1"/>
          </p:cNvSpPr>
          <p:nvPr>
            <p:ph idx="1"/>
          </p:nvPr>
        </p:nvSpPr>
        <p:spPr/>
        <p:txBody>
          <a:bodyPr/>
          <a:lstStyle/>
          <a:p>
            <a:endParaRPr lang="en-US" dirty="0"/>
          </a:p>
          <a:p>
            <a:r>
              <a:rPr lang="en-US" dirty="0"/>
              <a:t>Scale the features in both the training and test sets using the same Scaler to ensure consistency.</a:t>
            </a:r>
          </a:p>
          <a:p>
            <a:endParaRPr lang="en-US" dirty="0"/>
          </a:p>
        </p:txBody>
      </p:sp>
    </p:spTree>
    <p:extLst>
      <p:ext uri="{BB962C8B-B14F-4D97-AF65-F5344CB8AC3E}">
        <p14:creationId xmlns:p14="http://schemas.microsoft.com/office/powerpoint/2010/main" val="17991415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864E-A483-A6D1-D934-65B3F18080A4}"/>
              </a:ext>
            </a:extLst>
          </p:cNvPr>
          <p:cNvSpPr>
            <a:spLocks noGrp="1"/>
          </p:cNvSpPr>
          <p:nvPr>
            <p:ph type="title"/>
          </p:nvPr>
        </p:nvSpPr>
        <p:spPr/>
        <p:txBody>
          <a:bodyPr>
            <a:normAutofit/>
          </a:bodyPr>
          <a:lstStyle/>
          <a:p>
            <a:r>
              <a:rPr lang="en-US" dirty="0"/>
              <a:t>4.3.1 Scaling the Training Set</a:t>
            </a:r>
          </a:p>
        </p:txBody>
      </p:sp>
      <p:sp>
        <p:nvSpPr>
          <p:cNvPr id="3" name="Content Placeholder 2">
            <a:extLst>
              <a:ext uri="{FF2B5EF4-FFF2-40B4-BE49-F238E27FC236}">
                <a16:creationId xmlns:a16="http://schemas.microsoft.com/office/drawing/2014/main" id="{A0A1E610-40A5-36A6-2679-876CDA32B3FF}"/>
              </a:ext>
            </a:extLst>
          </p:cNvPr>
          <p:cNvSpPr>
            <a:spLocks noGrp="1"/>
          </p:cNvSpPr>
          <p:nvPr>
            <p:ph idx="1"/>
          </p:nvPr>
        </p:nvSpPr>
        <p:spPr/>
        <p:txBody>
          <a:bodyPr>
            <a:normAutofit fontScale="92500" lnSpcReduction="10000"/>
          </a:bodyPr>
          <a:lstStyle/>
          <a:p>
            <a:endParaRPr lang="en-US" dirty="0"/>
          </a:p>
          <a:p>
            <a:r>
              <a:rPr lang="en-US" dirty="0"/>
              <a:t>Fit the Scaler: The </a:t>
            </a:r>
            <a:r>
              <a:rPr lang="en-US" dirty="0" err="1"/>
              <a:t>StandardScaler</a:t>
            </a:r>
            <a:r>
              <a:rPr lang="en-US" dirty="0"/>
              <a:t> is first fitted to the </a:t>
            </a:r>
            <a:r>
              <a:rPr lang="en-US" dirty="0" err="1"/>
              <a:t>X_train_encoded</a:t>
            </a:r>
            <a:r>
              <a:rPr lang="en-US" dirty="0"/>
              <a:t> data. This means that the scaler calculates the mean and standard deviation of each feature in the training set.</a:t>
            </a:r>
          </a:p>
          <a:p>
            <a:endParaRPr lang="en-US" dirty="0"/>
          </a:p>
          <a:p>
            <a:r>
              <a:rPr lang="en-US" dirty="0"/>
              <a:t>Transform the Training Data: After fitting, the scaler transforms the training data, standardizing each feature to have a mean of 0 and a standard deviation of 1.</a:t>
            </a:r>
          </a:p>
          <a:p>
            <a:endParaRPr lang="en-US" dirty="0"/>
          </a:p>
          <a:p>
            <a:r>
              <a:rPr lang="en-US" dirty="0"/>
              <a:t>Convert to </a:t>
            </a:r>
            <a:r>
              <a:rPr lang="en-US" dirty="0" err="1"/>
              <a:t>DataFrame</a:t>
            </a:r>
            <a:r>
              <a:rPr lang="en-US" dirty="0"/>
              <a:t>: The transformed data is converted back into a </a:t>
            </a:r>
            <a:r>
              <a:rPr lang="en-US" dirty="0" err="1"/>
              <a:t>DataFrame</a:t>
            </a:r>
            <a:r>
              <a:rPr lang="en-US" dirty="0"/>
              <a:t> for easier inspection and to maintain the column names.</a:t>
            </a:r>
          </a:p>
          <a:p>
            <a:endParaRPr lang="en-US" dirty="0"/>
          </a:p>
        </p:txBody>
      </p:sp>
    </p:spTree>
    <p:extLst>
      <p:ext uri="{BB962C8B-B14F-4D97-AF65-F5344CB8AC3E}">
        <p14:creationId xmlns:p14="http://schemas.microsoft.com/office/powerpoint/2010/main" val="1165009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8FBB-377D-4445-4A41-9A3F5EA72B56}"/>
              </a:ext>
            </a:extLst>
          </p:cNvPr>
          <p:cNvSpPr>
            <a:spLocks noGrp="1"/>
          </p:cNvSpPr>
          <p:nvPr>
            <p:ph type="title"/>
          </p:nvPr>
        </p:nvSpPr>
        <p:spPr/>
        <p:txBody>
          <a:bodyPr>
            <a:normAutofit/>
          </a:bodyPr>
          <a:lstStyle/>
          <a:p>
            <a:r>
              <a:rPr lang="en-US" dirty="0"/>
              <a:t>4.3.2 Scaling the Testing Set</a:t>
            </a:r>
            <a:br>
              <a:rPr lang="en-US" dirty="0"/>
            </a:br>
            <a:endParaRPr lang="en-US" dirty="0"/>
          </a:p>
        </p:txBody>
      </p:sp>
      <p:sp>
        <p:nvSpPr>
          <p:cNvPr id="3" name="Content Placeholder 2">
            <a:extLst>
              <a:ext uri="{FF2B5EF4-FFF2-40B4-BE49-F238E27FC236}">
                <a16:creationId xmlns:a16="http://schemas.microsoft.com/office/drawing/2014/main" id="{026F8C16-1502-E202-7709-5AB1DE8CAA83}"/>
              </a:ext>
            </a:extLst>
          </p:cNvPr>
          <p:cNvSpPr>
            <a:spLocks noGrp="1"/>
          </p:cNvSpPr>
          <p:nvPr>
            <p:ph idx="1"/>
          </p:nvPr>
        </p:nvSpPr>
        <p:spPr/>
        <p:txBody>
          <a:bodyPr>
            <a:normAutofit/>
          </a:bodyPr>
          <a:lstStyle/>
          <a:p>
            <a:endParaRPr lang="en-US" dirty="0"/>
          </a:p>
          <a:p>
            <a:r>
              <a:rPr lang="en-US" dirty="0"/>
              <a:t>Transform the Testing Data: Using the same scaler (which is already fitted to the training data), the test data is transformed. This ensures that the test data is scaled in the same way as the training data.</a:t>
            </a:r>
          </a:p>
          <a:p>
            <a:endParaRPr lang="en-US" dirty="0"/>
          </a:p>
          <a:p>
            <a:r>
              <a:rPr lang="en-US" dirty="0"/>
              <a:t>Convert to </a:t>
            </a:r>
            <a:r>
              <a:rPr lang="en-US" dirty="0" err="1"/>
              <a:t>DataFrame</a:t>
            </a:r>
            <a:r>
              <a:rPr lang="en-US" dirty="0"/>
              <a:t>: Again, the transformed test data is converted into a </a:t>
            </a:r>
            <a:r>
              <a:rPr lang="en-US" dirty="0" err="1"/>
              <a:t>DataFrame</a:t>
            </a:r>
            <a:r>
              <a:rPr lang="en-US" dirty="0"/>
              <a:t> for easier inspection.</a:t>
            </a:r>
          </a:p>
          <a:p>
            <a:endParaRPr lang="en-US" dirty="0"/>
          </a:p>
        </p:txBody>
      </p:sp>
    </p:spTree>
    <p:extLst>
      <p:ext uri="{BB962C8B-B14F-4D97-AF65-F5344CB8AC3E}">
        <p14:creationId xmlns:p14="http://schemas.microsoft.com/office/powerpoint/2010/main" val="18555876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979-7755-DEE5-7666-03C17355BDA6}"/>
              </a:ext>
            </a:extLst>
          </p:cNvPr>
          <p:cNvSpPr>
            <a:spLocks noGrp="1"/>
          </p:cNvSpPr>
          <p:nvPr>
            <p:ph type="title"/>
          </p:nvPr>
        </p:nvSpPr>
        <p:spPr/>
        <p:txBody>
          <a:bodyPr>
            <a:normAutofit/>
          </a:bodyPr>
          <a:lstStyle/>
          <a:p>
            <a:r>
              <a:rPr lang="en-US" b="1" dirty="0"/>
              <a:t>Step 5: </a:t>
            </a:r>
            <a:r>
              <a:rPr lang="en-US" dirty="0"/>
              <a:t>Removing Redundant Features</a:t>
            </a:r>
          </a:p>
        </p:txBody>
      </p:sp>
      <p:sp>
        <p:nvSpPr>
          <p:cNvPr id="3" name="Content Placeholder 2">
            <a:extLst>
              <a:ext uri="{FF2B5EF4-FFF2-40B4-BE49-F238E27FC236}">
                <a16:creationId xmlns:a16="http://schemas.microsoft.com/office/drawing/2014/main" id="{38234F30-5FBF-5AC4-EB93-00CBC69E4B71}"/>
              </a:ext>
            </a:extLst>
          </p:cNvPr>
          <p:cNvSpPr>
            <a:spLocks noGrp="1"/>
          </p:cNvSpPr>
          <p:nvPr>
            <p:ph idx="1"/>
          </p:nvPr>
        </p:nvSpPr>
        <p:spPr/>
        <p:txBody>
          <a:bodyPr/>
          <a:lstStyle/>
          <a:p>
            <a:r>
              <a:rPr lang="en-US" dirty="0"/>
              <a:t>5.1 Removing Redundant Features from the Training Set</a:t>
            </a:r>
          </a:p>
          <a:p>
            <a:r>
              <a:rPr lang="en-US" dirty="0"/>
              <a:t>5.2 Removing Redundant Features from the Testing Set</a:t>
            </a:r>
          </a:p>
          <a:p>
            <a:r>
              <a:rPr lang="en-US" dirty="0"/>
              <a:t>5.3 Testing for Multicollinearity Using VIF</a:t>
            </a:r>
          </a:p>
          <a:p>
            <a:endParaRPr lang="en-US" dirty="0"/>
          </a:p>
          <a:p>
            <a:endParaRPr lang="en-US" dirty="0"/>
          </a:p>
          <a:p>
            <a:endParaRPr lang="en-US" dirty="0"/>
          </a:p>
        </p:txBody>
      </p:sp>
    </p:spTree>
    <p:extLst>
      <p:ext uri="{BB962C8B-B14F-4D97-AF65-F5344CB8AC3E}">
        <p14:creationId xmlns:p14="http://schemas.microsoft.com/office/powerpoint/2010/main" val="21199612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657F-8034-AAB6-BEE2-255D2AE0B295}"/>
              </a:ext>
            </a:extLst>
          </p:cNvPr>
          <p:cNvSpPr>
            <a:spLocks noGrp="1"/>
          </p:cNvSpPr>
          <p:nvPr>
            <p:ph type="title"/>
          </p:nvPr>
        </p:nvSpPr>
        <p:spPr/>
        <p:txBody>
          <a:bodyPr>
            <a:normAutofit/>
          </a:bodyPr>
          <a:lstStyle/>
          <a:p>
            <a:r>
              <a:rPr lang="en-US" dirty="0"/>
              <a:t>Key Insights:</a:t>
            </a:r>
            <a:br>
              <a:rPr lang="en-US" dirty="0"/>
            </a:br>
            <a:endParaRPr lang="en-US" dirty="0"/>
          </a:p>
        </p:txBody>
      </p:sp>
      <p:sp>
        <p:nvSpPr>
          <p:cNvPr id="3" name="Content Placeholder 2">
            <a:extLst>
              <a:ext uri="{FF2B5EF4-FFF2-40B4-BE49-F238E27FC236}">
                <a16:creationId xmlns:a16="http://schemas.microsoft.com/office/drawing/2014/main" id="{AC6A3A2A-AFDB-B7E5-03F1-8B6F30C5C6FC}"/>
              </a:ext>
            </a:extLst>
          </p:cNvPr>
          <p:cNvSpPr>
            <a:spLocks noGrp="1"/>
          </p:cNvSpPr>
          <p:nvPr>
            <p:ph idx="1"/>
          </p:nvPr>
        </p:nvSpPr>
        <p:spPr/>
        <p:txBody>
          <a:bodyPr>
            <a:normAutofit fontScale="92500" lnSpcReduction="10000"/>
          </a:bodyPr>
          <a:lstStyle/>
          <a:p>
            <a:endParaRPr lang="en-US" dirty="0"/>
          </a:p>
          <a:p>
            <a:r>
              <a:rPr lang="en-US" dirty="0"/>
              <a:t>No Significant Multicollinearity: </a:t>
            </a:r>
          </a:p>
          <a:p>
            <a:endParaRPr lang="en-US" dirty="0"/>
          </a:p>
          <a:p>
            <a:r>
              <a:rPr lang="en-US" dirty="0"/>
              <a:t>The low VIF values across all features suggest that there is no significant multicollinearity in your dataset. This is a positive result, as it means that your features are not excessively correlated with each other, and the model should not suffer from issues related to multicollinearity, such as inflated standard errors or unstable coefficients.</a:t>
            </a:r>
          </a:p>
          <a:p>
            <a:endParaRPr lang="en-US" dirty="0"/>
          </a:p>
          <a:p>
            <a:r>
              <a:rPr lang="en-US" dirty="0"/>
              <a:t>Model Stability: With VIF values this low, you can expect the model's coefficients to be more stable, leading to more reliable and interpretable results.</a:t>
            </a:r>
          </a:p>
          <a:p>
            <a:endParaRPr lang="en-US" dirty="0"/>
          </a:p>
        </p:txBody>
      </p:sp>
    </p:spTree>
    <p:extLst>
      <p:ext uri="{BB962C8B-B14F-4D97-AF65-F5344CB8AC3E}">
        <p14:creationId xmlns:p14="http://schemas.microsoft.com/office/powerpoint/2010/main" val="2516087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F3DE-1738-4434-A75A-838CF78AC074}"/>
              </a:ext>
            </a:extLst>
          </p:cNvPr>
          <p:cNvSpPr>
            <a:spLocks noGrp="1"/>
          </p:cNvSpPr>
          <p:nvPr>
            <p:ph type="title"/>
          </p:nvPr>
        </p:nvSpPr>
        <p:spPr/>
        <p:txBody>
          <a:bodyPr>
            <a:normAutofit fontScale="90000"/>
          </a:bodyPr>
          <a:lstStyle/>
          <a:p>
            <a:r>
              <a:rPr lang="en-US" dirty="0"/>
              <a:t>Step 6: Handling Class Imbalance</a:t>
            </a:r>
            <a:br>
              <a:rPr lang="en-US" dirty="0"/>
            </a:br>
            <a:endParaRPr lang="en-US" dirty="0"/>
          </a:p>
        </p:txBody>
      </p:sp>
      <p:sp>
        <p:nvSpPr>
          <p:cNvPr id="3" name="Content Placeholder 2">
            <a:extLst>
              <a:ext uri="{FF2B5EF4-FFF2-40B4-BE49-F238E27FC236}">
                <a16:creationId xmlns:a16="http://schemas.microsoft.com/office/drawing/2014/main" id="{8322B099-F54F-51F0-000B-9EED3153ED1A}"/>
              </a:ext>
            </a:extLst>
          </p:cNvPr>
          <p:cNvSpPr>
            <a:spLocks noGrp="1"/>
          </p:cNvSpPr>
          <p:nvPr>
            <p:ph idx="1"/>
          </p:nvPr>
        </p:nvSpPr>
        <p:spPr/>
        <p:txBody>
          <a:bodyPr/>
          <a:lstStyle/>
          <a:p>
            <a:endParaRPr lang="en-US" dirty="0"/>
          </a:p>
          <a:p>
            <a:r>
              <a:rPr lang="en-US" dirty="0"/>
              <a:t>We saw in 3.2 above  when </a:t>
            </a:r>
            <a:r>
              <a:rPr lang="en-US" dirty="0" err="1"/>
              <a:t>visualising</a:t>
            </a:r>
            <a:r>
              <a:rPr lang="en-US" dirty="0"/>
              <a:t> distribution of the Target Variable (Churn), there was  class imbalance, so we apply SMOTE or another resampling technique only on the training data.</a:t>
            </a:r>
          </a:p>
          <a:p>
            <a:endParaRPr lang="en-US" dirty="0"/>
          </a:p>
          <a:p>
            <a:endParaRPr lang="en-US" dirty="0"/>
          </a:p>
          <a:p>
            <a:endParaRPr lang="en-US" dirty="0"/>
          </a:p>
        </p:txBody>
      </p:sp>
    </p:spTree>
    <p:extLst>
      <p:ext uri="{BB962C8B-B14F-4D97-AF65-F5344CB8AC3E}">
        <p14:creationId xmlns:p14="http://schemas.microsoft.com/office/powerpoint/2010/main" val="16957593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8A24-B2A5-D72E-621B-7AB9D1CA036F}"/>
              </a:ext>
            </a:extLst>
          </p:cNvPr>
          <p:cNvSpPr>
            <a:spLocks noGrp="1"/>
          </p:cNvSpPr>
          <p:nvPr>
            <p:ph type="title"/>
          </p:nvPr>
        </p:nvSpPr>
        <p:spPr/>
        <p:txBody>
          <a:bodyPr>
            <a:normAutofit/>
          </a:bodyPr>
          <a:lstStyle/>
          <a:p>
            <a:r>
              <a:rPr lang="en-US" dirty="0"/>
              <a:t>After SMOTE: (4568, 63), (4568,)</a:t>
            </a:r>
          </a:p>
        </p:txBody>
      </p:sp>
      <p:sp>
        <p:nvSpPr>
          <p:cNvPr id="3" name="Content Placeholder 2">
            <a:extLst>
              <a:ext uri="{FF2B5EF4-FFF2-40B4-BE49-F238E27FC236}">
                <a16:creationId xmlns:a16="http://schemas.microsoft.com/office/drawing/2014/main" id="{5FA45069-2517-CC08-04EB-F7D23ACAA9C3}"/>
              </a:ext>
            </a:extLst>
          </p:cNvPr>
          <p:cNvSpPr>
            <a:spLocks noGrp="1"/>
          </p:cNvSpPr>
          <p:nvPr>
            <p:ph idx="1"/>
          </p:nvPr>
        </p:nvSpPr>
        <p:spPr/>
        <p:txBody>
          <a:bodyPr>
            <a:normAutofit lnSpcReduction="10000"/>
          </a:bodyPr>
          <a:lstStyle/>
          <a:p>
            <a:r>
              <a:rPr lang="en-US" dirty="0"/>
              <a:t>We notice  that the Original Rows (Before SMOTE) were : 3,333</a:t>
            </a:r>
          </a:p>
          <a:p>
            <a:endParaRPr lang="en-US" dirty="0"/>
          </a:p>
          <a:p>
            <a:r>
              <a:rPr lang="en-US" b="1" dirty="0"/>
              <a:t>After SMOTE:</a:t>
            </a:r>
          </a:p>
          <a:p>
            <a:endParaRPr lang="en-US" dirty="0"/>
          </a:p>
          <a:p>
            <a:r>
              <a:rPr lang="en-US" dirty="0"/>
              <a:t>SMOTE added synthetic rows to the minority class to balance the dataset. The resulting dataset now has 4,568 rows.</a:t>
            </a:r>
          </a:p>
          <a:p>
            <a:r>
              <a:rPr lang="en-US" dirty="0"/>
              <a:t>The total number of rows increased because the minority class was </a:t>
            </a:r>
            <a:r>
              <a:rPr lang="en-US" dirty="0" err="1"/>
              <a:t>undersampled</a:t>
            </a:r>
            <a:r>
              <a:rPr lang="en-US" dirty="0"/>
              <a:t> compared to the majority class, and SMOTE balanced it by generating new, synthetic samples.</a:t>
            </a:r>
          </a:p>
          <a:p>
            <a:endParaRPr lang="en-US" dirty="0"/>
          </a:p>
        </p:txBody>
      </p:sp>
    </p:spTree>
    <p:extLst>
      <p:ext uri="{BB962C8B-B14F-4D97-AF65-F5344CB8AC3E}">
        <p14:creationId xmlns:p14="http://schemas.microsoft.com/office/powerpoint/2010/main" val="3473920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Text Placeholder 2"/>
          <p:cNvSpPr>
            <a:spLocks noGrp="1"/>
          </p:cNvSpPr>
          <p:nvPr>
            <p:ph type="body" idx="1"/>
          </p:nvPr>
        </p:nvSpPr>
        <p:spPr/>
        <p:txBody>
          <a:bodyPr/>
          <a:lstStyle/>
          <a:p>
            <a:r>
              <a:rPr lang="en-US" dirty="0" smtClean="0"/>
              <a:t>Model 1( Baseline Model)- Logistic Regression</a:t>
            </a:r>
            <a:endParaRPr lang="en-US" dirty="0"/>
          </a:p>
        </p:txBody>
      </p:sp>
      <p:sp>
        <p:nvSpPr>
          <p:cNvPr id="5" name="Text Placeholder 4"/>
          <p:cNvSpPr>
            <a:spLocks noGrp="1"/>
          </p:cNvSpPr>
          <p:nvPr>
            <p:ph type="body" sz="quarter" idx="3"/>
          </p:nvPr>
        </p:nvSpPr>
        <p:spPr>
          <a:xfrm>
            <a:off x="3866640" y="1686560"/>
            <a:ext cx="5084320" cy="1050685"/>
          </a:xfrm>
        </p:spPr>
        <p:txBody>
          <a:bodyPr/>
          <a:lstStyle/>
          <a:p>
            <a:r>
              <a:rPr lang="en-US" sz="2000" dirty="0"/>
              <a:t>Summary Statistics for Logistic Regression:</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3205503891"/>
              </p:ext>
            </p:extLst>
          </p:nvPr>
        </p:nvGraphicFramePr>
        <p:xfrm>
          <a:off x="3867150" y="2160983"/>
          <a:ext cx="5083809" cy="1414960"/>
        </p:xfrm>
        <a:graphic>
          <a:graphicData uri="http://schemas.openxmlformats.org/drawingml/2006/table">
            <a:tbl>
              <a:tblPr>
                <a:tableStyleId>{5C22544A-7EE6-4342-B048-85BDC9FD1C3A}</a:tableStyleId>
              </a:tblPr>
              <a:tblGrid>
                <a:gridCol w="569830">
                  <a:extLst>
                    <a:ext uri="{9D8B030D-6E8A-4147-A177-3AD203B41FA5}">
                      <a16:colId xmlns:a16="http://schemas.microsoft.com/office/drawing/2014/main" val="2385555989"/>
                    </a:ext>
                  </a:extLst>
                </a:gridCol>
                <a:gridCol w="569830">
                  <a:extLst>
                    <a:ext uri="{9D8B030D-6E8A-4147-A177-3AD203B41FA5}">
                      <a16:colId xmlns:a16="http://schemas.microsoft.com/office/drawing/2014/main" val="1045682055"/>
                    </a:ext>
                  </a:extLst>
                </a:gridCol>
                <a:gridCol w="569830">
                  <a:extLst>
                    <a:ext uri="{9D8B030D-6E8A-4147-A177-3AD203B41FA5}">
                      <a16:colId xmlns:a16="http://schemas.microsoft.com/office/drawing/2014/main" val="2079979845"/>
                    </a:ext>
                  </a:extLst>
                </a:gridCol>
                <a:gridCol w="569830">
                  <a:extLst>
                    <a:ext uri="{9D8B030D-6E8A-4147-A177-3AD203B41FA5}">
                      <a16:colId xmlns:a16="http://schemas.microsoft.com/office/drawing/2014/main" val="2443927027"/>
                    </a:ext>
                  </a:extLst>
                </a:gridCol>
                <a:gridCol w="569830">
                  <a:extLst>
                    <a:ext uri="{9D8B030D-6E8A-4147-A177-3AD203B41FA5}">
                      <a16:colId xmlns:a16="http://schemas.microsoft.com/office/drawing/2014/main" val="3581407035"/>
                    </a:ext>
                  </a:extLst>
                </a:gridCol>
                <a:gridCol w="488225">
                  <a:extLst>
                    <a:ext uri="{9D8B030D-6E8A-4147-A177-3AD203B41FA5}">
                      <a16:colId xmlns:a16="http://schemas.microsoft.com/office/drawing/2014/main" val="559152012"/>
                    </a:ext>
                  </a:extLst>
                </a:gridCol>
                <a:gridCol w="36944">
                  <a:extLst>
                    <a:ext uri="{9D8B030D-6E8A-4147-A177-3AD203B41FA5}">
                      <a16:colId xmlns:a16="http://schemas.microsoft.com/office/drawing/2014/main" val="2248948388"/>
                    </a:ext>
                  </a:extLst>
                </a:gridCol>
                <a:gridCol w="569830">
                  <a:extLst>
                    <a:ext uri="{9D8B030D-6E8A-4147-A177-3AD203B41FA5}">
                      <a16:colId xmlns:a16="http://schemas.microsoft.com/office/drawing/2014/main" val="3186592925"/>
                    </a:ext>
                  </a:extLst>
                </a:gridCol>
                <a:gridCol w="569830">
                  <a:extLst>
                    <a:ext uri="{9D8B030D-6E8A-4147-A177-3AD203B41FA5}">
                      <a16:colId xmlns:a16="http://schemas.microsoft.com/office/drawing/2014/main" val="3913253249"/>
                    </a:ext>
                  </a:extLst>
                </a:gridCol>
                <a:gridCol w="569830">
                  <a:extLst>
                    <a:ext uri="{9D8B030D-6E8A-4147-A177-3AD203B41FA5}">
                      <a16:colId xmlns:a16="http://schemas.microsoft.com/office/drawing/2014/main" val="1960357535"/>
                    </a:ext>
                  </a:extLst>
                </a:gridCol>
              </a:tblGrid>
              <a:tr h="49825">
                <a:tc gridSpan="5">
                  <a:txBody>
                    <a:bodyPr/>
                    <a:lstStyle/>
                    <a:p>
                      <a:pPr algn="l" fontAlgn="b"/>
                      <a:r>
                        <a:rPr lang="en-US" sz="600" u="none" strike="noStrike">
                          <a:effectLst/>
                        </a:rPr>
                        <a:t>Summary Statistics for Logistic Regression:</a:t>
                      </a:r>
                      <a:endParaRPr lang="en-US" sz="600" b="0" i="0" u="none" strike="noStrike">
                        <a:solidFill>
                          <a:srgbClr val="000000"/>
                        </a:solidFill>
                        <a:effectLst/>
                        <a:latin typeface="Calibri" panose="020F0502020204030204" pitchFamily="34" charset="0"/>
                      </a:endParaRPr>
                    </a:p>
                  </a:txBody>
                  <a:tcPr marL="3220" marR="3220" marT="32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extLst>
                  <a:ext uri="{0D108BD9-81ED-4DB2-BD59-A6C34878D82A}">
                    <a16:rowId xmlns:a16="http://schemas.microsoft.com/office/drawing/2014/main" val="742124243"/>
                  </a:ext>
                </a:extLst>
              </a:tr>
              <a:tr h="49825">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220" marR="3220" marT="3220" marB="0" anchor="b"/>
                </a:tc>
                <a:extLst>
                  <a:ext uri="{0D108BD9-81ED-4DB2-BD59-A6C34878D82A}">
                    <a16:rowId xmlns:a16="http://schemas.microsoft.com/office/drawing/2014/main" val="255891276"/>
                  </a:ext>
                </a:extLst>
              </a:tr>
              <a:tr h="482998">
                <a:tc>
                  <a:txBody>
                    <a:bodyPr/>
                    <a:lstStyle/>
                    <a:p>
                      <a:pPr algn="ctr" fontAlgn="ctr"/>
                      <a:r>
                        <a:rPr lang="en-US" sz="500" u="none" strike="noStrike">
                          <a:effectLst/>
                        </a:rPr>
                        <a:t>Model</a:t>
                      </a:r>
                      <a:endParaRPr lang="en-US" sz="500" b="1" i="0" u="none" strike="noStrike">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a:effectLst/>
                        </a:rPr>
                        <a:t>Mean Accuracy</a:t>
                      </a:r>
                      <a:endParaRPr lang="en-US" sz="500" b="1" i="0" u="none" strike="noStrike">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a:effectLst/>
                        </a:rPr>
                        <a:t>Mean F1-Score</a:t>
                      </a:r>
                      <a:endParaRPr lang="en-US" sz="500" b="1" i="0" u="none" strike="noStrike">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dirty="0">
                          <a:effectLst/>
                        </a:rPr>
                        <a:t>Mean ROC-AUC Score</a:t>
                      </a:r>
                      <a:endParaRPr lang="en-US" sz="500" b="1" i="0" u="none" strike="noStrike" dirty="0">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dirty="0" smtClean="0">
                          <a:effectLst/>
                        </a:rPr>
                        <a:t>Mea </a:t>
                      </a:r>
                      <a:r>
                        <a:rPr lang="en-US" sz="500" u="none" strike="noStrike" dirty="0">
                          <a:effectLst/>
                        </a:rPr>
                        <a:t>Precision</a:t>
                      </a:r>
                      <a:endParaRPr lang="en-US" sz="500" b="1" i="0" u="none" strike="noStrike" dirty="0">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dirty="0">
                          <a:effectLst/>
                        </a:rPr>
                        <a:t>Test Accuracy</a:t>
                      </a:r>
                      <a:endParaRPr lang="en-US" sz="500" b="1" i="0" u="none" strike="noStrike" dirty="0">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a:effectLst/>
                        </a:rPr>
                        <a:t>Test F1-Score</a:t>
                      </a:r>
                      <a:endParaRPr lang="en-US" sz="500" b="1" i="0" u="none" strike="noStrike">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dirty="0" err="1" smtClean="0">
                          <a:effectLst/>
                        </a:rPr>
                        <a:t>TestOC</a:t>
                      </a:r>
                      <a:r>
                        <a:rPr lang="en-US" sz="500" u="none" strike="noStrike" dirty="0" smtClean="0">
                          <a:effectLst/>
                        </a:rPr>
                        <a:t>-AUC </a:t>
                      </a:r>
                      <a:r>
                        <a:rPr lang="en-US" sz="500" u="none" strike="noStrike" dirty="0">
                          <a:effectLst/>
                        </a:rPr>
                        <a:t>Score</a:t>
                      </a:r>
                      <a:endParaRPr lang="en-US" sz="500" b="1" i="0" u="none" strike="noStrike" dirty="0">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a:effectLst/>
                        </a:rPr>
                        <a:t>Test Precision</a:t>
                      </a:r>
                      <a:endParaRPr lang="en-US" sz="500" b="1" i="0" u="none" strike="noStrike">
                        <a:solidFill>
                          <a:srgbClr val="000000"/>
                        </a:solidFill>
                        <a:effectLst/>
                        <a:latin typeface="Calibri" panose="020F0502020204030204" pitchFamily="34" charset="0"/>
                      </a:endParaRPr>
                    </a:p>
                  </a:txBody>
                  <a:tcPr marL="3220" marR="3220" marT="3220" marB="0" anchor="ctr"/>
                </a:tc>
                <a:tc>
                  <a:txBody>
                    <a:bodyPr/>
                    <a:lstStyle/>
                    <a:p>
                      <a:pPr algn="ctr" fontAlgn="ctr"/>
                      <a:r>
                        <a:rPr lang="en-US" sz="500" u="none" strike="noStrike">
                          <a:effectLst/>
                        </a:rPr>
                        <a:t>Test Recall</a:t>
                      </a:r>
                      <a:endParaRPr lang="en-US" sz="500" b="1" i="0" u="none" strike="noStrike">
                        <a:solidFill>
                          <a:srgbClr val="000000"/>
                        </a:solidFill>
                        <a:effectLst/>
                        <a:latin typeface="Calibri" panose="020F0502020204030204" pitchFamily="34" charset="0"/>
                      </a:endParaRPr>
                    </a:p>
                  </a:txBody>
                  <a:tcPr marL="3220" marR="3220" marT="3220" marB="0" anchor="ctr"/>
                </a:tc>
                <a:extLst>
                  <a:ext uri="{0D108BD9-81ED-4DB2-BD59-A6C34878D82A}">
                    <a16:rowId xmlns:a16="http://schemas.microsoft.com/office/drawing/2014/main" val="4023041379"/>
                  </a:ext>
                </a:extLst>
              </a:tr>
              <a:tr h="162129">
                <a:tc>
                  <a:txBody>
                    <a:bodyPr/>
                    <a:lstStyle/>
                    <a:p>
                      <a:pPr algn="l" fontAlgn="ctr"/>
                      <a:r>
                        <a:rPr lang="en-US" sz="500" u="none" strike="noStrike">
                          <a:effectLst/>
                        </a:rPr>
                        <a:t>Logistic Regression</a:t>
                      </a:r>
                      <a:endParaRPr lang="en-US" sz="500" b="0" i="0" u="none" strike="noStrike">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a:effectLst/>
                        </a:rPr>
                        <a:t>0.79</a:t>
                      </a:r>
                      <a:endParaRPr lang="en-US" sz="500" b="0" i="0" u="none" strike="noStrike">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a:effectLst/>
                        </a:rPr>
                        <a:t>0.79</a:t>
                      </a:r>
                      <a:endParaRPr lang="en-US" sz="500" b="0" i="0" u="none" strike="noStrike">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a:effectLst/>
                        </a:rPr>
                        <a:t>0.85</a:t>
                      </a:r>
                      <a:endParaRPr lang="en-US" sz="500" b="0" i="0" u="none" strike="noStrike">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dirty="0">
                          <a:effectLst/>
                        </a:rPr>
                        <a:t>0.78</a:t>
                      </a:r>
                      <a:endParaRPr lang="en-US" sz="500" b="0" i="0" u="none" strike="noStrike" dirty="0">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a:effectLst/>
                        </a:rPr>
                        <a:t>0.77</a:t>
                      </a:r>
                      <a:endParaRPr lang="en-US" sz="500" b="0" i="0" u="none" strike="noStrike">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a:effectLst/>
                        </a:rPr>
                        <a:t>0.49</a:t>
                      </a:r>
                      <a:endParaRPr lang="en-US" sz="500" b="0" i="0" u="none" strike="noStrike">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a:effectLst/>
                        </a:rPr>
                        <a:t>0.75</a:t>
                      </a:r>
                      <a:endParaRPr lang="en-US" sz="500" b="0" i="0" u="none" strike="noStrike">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dirty="0">
                          <a:effectLst/>
                        </a:rPr>
                        <a:t>0.37</a:t>
                      </a:r>
                      <a:endParaRPr lang="en-US" sz="500" b="0" i="0" u="none" strike="noStrike" dirty="0">
                        <a:solidFill>
                          <a:srgbClr val="000000"/>
                        </a:solidFill>
                        <a:effectLst/>
                        <a:latin typeface="Calibri" panose="020F0502020204030204" pitchFamily="34" charset="0"/>
                      </a:endParaRPr>
                    </a:p>
                  </a:txBody>
                  <a:tcPr marL="3220" marR="3220" marT="3220" marB="0" anchor="ctr"/>
                </a:tc>
                <a:tc>
                  <a:txBody>
                    <a:bodyPr/>
                    <a:lstStyle/>
                    <a:p>
                      <a:pPr algn="r" fontAlgn="ctr"/>
                      <a:r>
                        <a:rPr lang="en-US" sz="500" u="none" strike="noStrike" dirty="0">
                          <a:effectLst/>
                        </a:rPr>
                        <a:t>0.72</a:t>
                      </a:r>
                      <a:endParaRPr lang="en-US" sz="500" b="0" i="0" u="none" strike="noStrike" dirty="0">
                        <a:solidFill>
                          <a:srgbClr val="000000"/>
                        </a:solidFill>
                        <a:effectLst/>
                        <a:latin typeface="Calibri" panose="020F0502020204030204" pitchFamily="34" charset="0"/>
                      </a:endParaRPr>
                    </a:p>
                  </a:txBody>
                  <a:tcPr marL="3220" marR="3220" marT="3220" marB="0" anchor="ctr"/>
                </a:tc>
                <a:extLst>
                  <a:ext uri="{0D108BD9-81ED-4DB2-BD59-A6C34878D82A}">
                    <a16:rowId xmlns:a16="http://schemas.microsoft.com/office/drawing/2014/main" val="1426554592"/>
                  </a:ext>
                </a:extLst>
              </a:tr>
            </a:tbl>
          </a:graphicData>
        </a:graphic>
      </p:graphicFrame>
      <p:pic>
        <p:nvPicPr>
          <p:cNvPr id="7" name="Content Placeholder 6"/>
          <p:cNvPicPr>
            <a:picLocks noGrp="1" noChangeAspect="1"/>
          </p:cNvPicPr>
          <p:nvPr>
            <p:ph sz="half" idx="2"/>
          </p:nvPr>
        </p:nvPicPr>
        <p:blipFill>
          <a:blip r:embed="rId2"/>
          <a:stretch>
            <a:fillRect/>
          </a:stretch>
        </p:blipFill>
        <p:spPr>
          <a:xfrm>
            <a:off x="609600" y="3239145"/>
            <a:ext cx="3090863" cy="2300585"/>
          </a:xfrm>
          <a:prstGeom prst="rect">
            <a:avLst/>
          </a:prstGeom>
        </p:spPr>
      </p:pic>
      <p:sp>
        <p:nvSpPr>
          <p:cNvPr id="11" name="Rectangle 10"/>
          <p:cNvSpPr/>
          <p:nvPr/>
        </p:nvSpPr>
        <p:spPr>
          <a:xfrm>
            <a:off x="2272204" y="3244334"/>
            <a:ext cx="4599592" cy="369332"/>
          </a:xfrm>
          <a:prstGeom prst="rect">
            <a:avLst/>
          </a:prstGeom>
        </p:spPr>
        <p:txBody>
          <a:bodyPr wrap="none">
            <a:spAutoFit/>
          </a:bodyPr>
          <a:lstStyle/>
          <a:p>
            <a:r>
              <a:rPr lang="en-US" dirty="0"/>
              <a:t>Summary Statistics for Logistic Regression:</a:t>
            </a:r>
          </a:p>
        </p:txBody>
      </p:sp>
    </p:spTree>
    <p:extLst>
      <p:ext uri="{BB962C8B-B14F-4D97-AF65-F5344CB8AC3E}">
        <p14:creationId xmlns:p14="http://schemas.microsoft.com/office/powerpoint/2010/main" val="220607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9C83-6D5D-FC82-EAD9-2D429C5BAFDC}"/>
              </a:ext>
            </a:extLst>
          </p:cNvPr>
          <p:cNvSpPr>
            <a:spLocks noGrp="1"/>
          </p:cNvSpPr>
          <p:nvPr>
            <p:ph type="title"/>
          </p:nvPr>
        </p:nvSpPr>
        <p:spPr/>
        <p:txBody>
          <a:bodyPr>
            <a:normAutofit/>
          </a:bodyPr>
          <a:lstStyle/>
          <a:p>
            <a:r>
              <a:rPr lang="en-US" b="1" dirty="0"/>
              <a:t>Step 7: </a:t>
            </a:r>
            <a:r>
              <a:rPr lang="en-US" dirty="0"/>
              <a:t>Modeling</a:t>
            </a:r>
          </a:p>
        </p:txBody>
      </p:sp>
      <p:sp>
        <p:nvSpPr>
          <p:cNvPr id="3" name="Content Placeholder 2">
            <a:extLst>
              <a:ext uri="{FF2B5EF4-FFF2-40B4-BE49-F238E27FC236}">
                <a16:creationId xmlns:a16="http://schemas.microsoft.com/office/drawing/2014/main" id="{4A56AF19-527D-E2CB-D56B-AED6D10D436F}"/>
              </a:ext>
            </a:extLst>
          </p:cNvPr>
          <p:cNvSpPr>
            <a:spLocks noGrp="1"/>
          </p:cNvSpPr>
          <p:nvPr>
            <p:ph idx="1"/>
          </p:nvPr>
        </p:nvSpPr>
        <p:spPr/>
        <p:txBody>
          <a:bodyPr/>
          <a:lstStyle/>
          <a:p>
            <a:r>
              <a:rPr lang="en-US" dirty="0"/>
              <a:t>7.1 : Logistic Regression</a:t>
            </a:r>
          </a:p>
          <a:p>
            <a:r>
              <a:rPr lang="en-US" dirty="0"/>
              <a:t>7.2 : . Random Forest</a:t>
            </a:r>
          </a:p>
          <a:p>
            <a:r>
              <a:rPr lang="en-US" dirty="0"/>
              <a:t>7.3 : K-Nearest Neighbors (KNN)</a:t>
            </a:r>
          </a:p>
          <a:p>
            <a:r>
              <a:rPr lang="en-US" dirty="0"/>
              <a:t>7.4 4. Decision Tree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6035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8658-226B-239B-6AB4-A3DCA99131FE}"/>
              </a:ext>
            </a:extLst>
          </p:cNvPr>
          <p:cNvSpPr>
            <a:spLocks noGrp="1"/>
          </p:cNvSpPr>
          <p:nvPr>
            <p:ph type="title"/>
          </p:nvPr>
        </p:nvSpPr>
        <p:spPr/>
        <p:txBody>
          <a:bodyPr>
            <a:normAutofit/>
          </a:bodyPr>
          <a:lstStyle/>
          <a:p>
            <a:r>
              <a:rPr lang="en-US" b="1" dirty="0"/>
              <a:t>Step 8: </a:t>
            </a:r>
            <a:r>
              <a:rPr lang="en-US" dirty="0"/>
              <a:t>Model Evaluation</a:t>
            </a:r>
          </a:p>
        </p:txBody>
      </p:sp>
      <p:sp>
        <p:nvSpPr>
          <p:cNvPr id="3" name="Content Placeholder 2">
            <a:extLst>
              <a:ext uri="{FF2B5EF4-FFF2-40B4-BE49-F238E27FC236}">
                <a16:creationId xmlns:a16="http://schemas.microsoft.com/office/drawing/2014/main" id="{CDD04872-54C2-7CEF-EC8F-AA8F05239535}"/>
              </a:ext>
            </a:extLst>
          </p:cNvPr>
          <p:cNvSpPr>
            <a:spLocks noGrp="1"/>
          </p:cNvSpPr>
          <p:nvPr>
            <p:ph idx="1"/>
          </p:nvPr>
        </p:nvSpPr>
        <p:spPr/>
        <p:txBody>
          <a:bodyPr/>
          <a:lstStyle/>
          <a:p>
            <a:r>
              <a:rPr lang="en-US" b="0" i="0" dirty="0">
                <a:solidFill>
                  <a:srgbClr val="212121"/>
                </a:solidFill>
                <a:effectLst/>
                <a:highlight>
                  <a:srgbClr val="FFFFFF"/>
                </a:highlight>
                <a:latin typeface="Roboto" panose="02000000000000000000" pitchFamily="2" charset="0"/>
              </a:rPr>
              <a:t>8.1 Visualizing Model Performance Comparison ( Bar Chart)</a:t>
            </a:r>
            <a:endParaRPr lang="en-US" b="1" dirty="0"/>
          </a:p>
        </p:txBody>
      </p:sp>
      <p:pic>
        <p:nvPicPr>
          <p:cNvPr id="6" name="Picture 5" descr="image.png"/>
          <p:cNvPicPr>
            <a:picLocks noChangeAspect="1"/>
          </p:cNvPicPr>
          <p:nvPr/>
        </p:nvPicPr>
        <p:blipFill>
          <a:blip r:embed="rId2"/>
          <a:stretch>
            <a:fillRect/>
          </a:stretch>
        </p:blipFill>
        <p:spPr>
          <a:xfrm>
            <a:off x="230011" y="3084341"/>
            <a:ext cx="8683977" cy="3224384"/>
          </a:xfrm>
          <a:prstGeom prst="rect">
            <a:avLst/>
          </a:prstGeom>
        </p:spPr>
      </p:pic>
    </p:spTree>
    <p:extLst>
      <p:ext uri="{BB962C8B-B14F-4D97-AF65-F5344CB8AC3E}">
        <p14:creationId xmlns:p14="http://schemas.microsoft.com/office/powerpoint/2010/main" val="4110680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0802-ECF5-4AA4-7C36-9245C7A5D4A8}"/>
              </a:ext>
            </a:extLst>
          </p:cNvPr>
          <p:cNvSpPr>
            <a:spLocks noGrp="1"/>
          </p:cNvSpPr>
          <p:nvPr>
            <p:ph type="title"/>
          </p:nvPr>
        </p:nvSpPr>
        <p:spPr/>
        <p:txBody>
          <a:bodyPr/>
          <a:lstStyle/>
          <a:p>
            <a:r>
              <a:rPr lang="en-US" dirty="0"/>
              <a:t>Key Questions to Be Addressed</a:t>
            </a:r>
          </a:p>
        </p:txBody>
      </p:sp>
      <p:sp>
        <p:nvSpPr>
          <p:cNvPr id="3" name="Content Placeholder 2">
            <a:extLst>
              <a:ext uri="{FF2B5EF4-FFF2-40B4-BE49-F238E27FC236}">
                <a16:creationId xmlns:a16="http://schemas.microsoft.com/office/drawing/2014/main" id="{95F4A882-9E93-6E33-4218-0061B19E56D1}"/>
              </a:ext>
            </a:extLst>
          </p:cNvPr>
          <p:cNvSpPr>
            <a:spLocks noGrp="1"/>
          </p:cNvSpPr>
          <p:nvPr>
            <p:ph idx="1"/>
          </p:nvPr>
        </p:nvSpPr>
        <p:spPr>
          <a:xfrm>
            <a:off x="492370" y="1930400"/>
            <a:ext cx="7737230" cy="4927600"/>
          </a:xfrm>
        </p:spPr>
        <p:txBody>
          <a:bodyPr>
            <a:normAutofit/>
          </a:bodyPr>
          <a:lstStyle/>
          <a:p>
            <a:endParaRPr lang="en-US" dirty="0"/>
          </a:p>
          <a:p>
            <a:pPr marL="0" indent="0">
              <a:buNone/>
            </a:pPr>
            <a:r>
              <a:rPr lang="en-US" dirty="0"/>
              <a:t>1. </a:t>
            </a:r>
            <a:r>
              <a:rPr lang="en-US" b="1" dirty="0"/>
              <a:t>What is the best model for predicting customer churn?</a:t>
            </a:r>
          </a:p>
          <a:p>
            <a:r>
              <a:rPr lang="en-US" dirty="0"/>
              <a:t>After comparing various models, including Decision Tree, K-Nearest Neighbors (KNN), and Random Forest, the analysis will recommend the best overall performer. By factoring in accuracy, precision, recall, and ROC-AUC score, the analysis will advise </a:t>
            </a:r>
            <a:r>
              <a:rPr lang="en-US" dirty="0" err="1"/>
              <a:t>SyriaTel</a:t>
            </a:r>
            <a:r>
              <a:rPr lang="en-US" dirty="0"/>
              <a:t> on the most suitable model for predicting churn and implementing targeted retention strategies.</a:t>
            </a:r>
          </a:p>
          <a:p>
            <a:pPr marL="0" indent="0">
              <a:buNone/>
            </a:pPr>
            <a:r>
              <a:rPr lang="en-US" b="1" dirty="0"/>
              <a:t>2. How accurately can the model predict customer churn?</a:t>
            </a:r>
          </a:p>
          <a:p>
            <a:r>
              <a:rPr lang="en-US" dirty="0"/>
              <a:t>The analysis will evaluate the performance of various models using key metrics such as accuracy, precision, recall, and the ROC-AUC score. This evaluation will determine how well the models can predict which customers are likely to churn.</a:t>
            </a:r>
          </a:p>
        </p:txBody>
      </p:sp>
    </p:spTree>
    <p:extLst>
      <p:ext uri="{BB962C8B-B14F-4D97-AF65-F5344CB8AC3E}">
        <p14:creationId xmlns:p14="http://schemas.microsoft.com/office/powerpoint/2010/main" val="14231782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09C3-AC11-5BAB-5629-A733709B103E}"/>
              </a:ext>
            </a:extLst>
          </p:cNvPr>
          <p:cNvSpPr>
            <a:spLocks noGrp="1"/>
          </p:cNvSpPr>
          <p:nvPr>
            <p:ph type="title"/>
          </p:nvPr>
        </p:nvSpPr>
        <p:spPr>
          <a:xfrm>
            <a:off x="239151" y="274637"/>
            <a:ext cx="8447649" cy="1610433"/>
          </a:xfrm>
        </p:spPr>
        <p:txBody>
          <a:bodyPr>
            <a:normAutofit fontScale="90000"/>
          </a:bodyPr>
          <a:lstStyle/>
          <a:p>
            <a:r>
              <a:rPr lang="en-US" b="0" i="0" dirty="0">
                <a:solidFill>
                  <a:srgbClr val="212121"/>
                </a:solidFill>
                <a:effectLst/>
                <a:highlight>
                  <a:srgbClr val="FFFFFF"/>
                </a:highlight>
                <a:latin typeface="Roboto" panose="02000000000000000000" pitchFamily="2" charset="0"/>
              </a:rPr>
              <a:t>8.2 Combined Visualization of Confusion Matrices and Summary Statistics for Model Evaluation</a:t>
            </a:r>
            <a:endParaRPr lang="en-US" dirty="0"/>
          </a:p>
        </p:txBody>
      </p:sp>
      <p:pic>
        <p:nvPicPr>
          <p:cNvPr id="6" name="Content Placeholder 5" descr="image.png"/>
          <p:cNvPicPr>
            <a:picLocks noGrp="1" noChangeAspect="1"/>
          </p:cNvPicPr>
          <p:nvPr>
            <p:ph idx="1"/>
          </p:nvPr>
        </p:nvPicPr>
        <p:blipFill>
          <a:blip r:embed="rId2"/>
          <a:stretch>
            <a:fillRect/>
          </a:stretch>
        </p:blipFill>
        <p:spPr>
          <a:xfrm>
            <a:off x="609600" y="1494922"/>
            <a:ext cx="6348413" cy="2286688"/>
          </a:xfrm>
          <a:prstGeom prst="rect">
            <a:avLst/>
          </a:prstGeom>
        </p:spPr>
      </p:pic>
    </p:spTree>
    <p:extLst>
      <p:ext uri="{BB962C8B-B14F-4D97-AF65-F5344CB8AC3E}">
        <p14:creationId xmlns:p14="http://schemas.microsoft.com/office/powerpoint/2010/main" val="7735661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609602" y="3163473"/>
          <a:ext cx="6348408" cy="1875667"/>
        </p:xfrm>
        <a:graphic>
          <a:graphicData uri="http://schemas.openxmlformats.org/drawingml/2006/table">
            <a:tbl>
              <a:tblPr>
                <a:tableStyleId>{5C22544A-7EE6-4342-B048-85BDC9FD1C3A}</a:tableStyleId>
              </a:tblPr>
              <a:tblGrid>
                <a:gridCol w="577128">
                  <a:extLst>
                    <a:ext uri="{9D8B030D-6E8A-4147-A177-3AD203B41FA5}">
                      <a16:colId xmlns:a16="http://schemas.microsoft.com/office/drawing/2014/main" val="1167407157"/>
                    </a:ext>
                  </a:extLst>
                </a:gridCol>
                <a:gridCol w="577128">
                  <a:extLst>
                    <a:ext uri="{9D8B030D-6E8A-4147-A177-3AD203B41FA5}">
                      <a16:colId xmlns:a16="http://schemas.microsoft.com/office/drawing/2014/main" val="445519867"/>
                    </a:ext>
                  </a:extLst>
                </a:gridCol>
                <a:gridCol w="577128">
                  <a:extLst>
                    <a:ext uri="{9D8B030D-6E8A-4147-A177-3AD203B41FA5}">
                      <a16:colId xmlns:a16="http://schemas.microsoft.com/office/drawing/2014/main" val="312463681"/>
                    </a:ext>
                  </a:extLst>
                </a:gridCol>
                <a:gridCol w="577128">
                  <a:extLst>
                    <a:ext uri="{9D8B030D-6E8A-4147-A177-3AD203B41FA5}">
                      <a16:colId xmlns:a16="http://schemas.microsoft.com/office/drawing/2014/main" val="1223814809"/>
                    </a:ext>
                  </a:extLst>
                </a:gridCol>
                <a:gridCol w="577128">
                  <a:extLst>
                    <a:ext uri="{9D8B030D-6E8A-4147-A177-3AD203B41FA5}">
                      <a16:colId xmlns:a16="http://schemas.microsoft.com/office/drawing/2014/main" val="2622621317"/>
                    </a:ext>
                  </a:extLst>
                </a:gridCol>
                <a:gridCol w="577128">
                  <a:extLst>
                    <a:ext uri="{9D8B030D-6E8A-4147-A177-3AD203B41FA5}">
                      <a16:colId xmlns:a16="http://schemas.microsoft.com/office/drawing/2014/main" val="1585350742"/>
                    </a:ext>
                  </a:extLst>
                </a:gridCol>
                <a:gridCol w="577128">
                  <a:extLst>
                    <a:ext uri="{9D8B030D-6E8A-4147-A177-3AD203B41FA5}">
                      <a16:colId xmlns:a16="http://schemas.microsoft.com/office/drawing/2014/main" val="180642656"/>
                    </a:ext>
                  </a:extLst>
                </a:gridCol>
                <a:gridCol w="577128">
                  <a:extLst>
                    <a:ext uri="{9D8B030D-6E8A-4147-A177-3AD203B41FA5}">
                      <a16:colId xmlns:a16="http://schemas.microsoft.com/office/drawing/2014/main" val="3163665803"/>
                    </a:ext>
                  </a:extLst>
                </a:gridCol>
                <a:gridCol w="577128">
                  <a:extLst>
                    <a:ext uri="{9D8B030D-6E8A-4147-A177-3AD203B41FA5}">
                      <a16:colId xmlns:a16="http://schemas.microsoft.com/office/drawing/2014/main" val="3466952137"/>
                    </a:ext>
                  </a:extLst>
                </a:gridCol>
                <a:gridCol w="577128">
                  <a:extLst>
                    <a:ext uri="{9D8B030D-6E8A-4147-A177-3AD203B41FA5}">
                      <a16:colId xmlns:a16="http://schemas.microsoft.com/office/drawing/2014/main" val="3379346510"/>
                    </a:ext>
                  </a:extLst>
                </a:gridCol>
                <a:gridCol w="577128">
                  <a:extLst>
                    <a:ext uri="{9D8B030D-6E8A-4147-A177-3AD203B41FA5}">
                      <a16:colId xmlns:a16="http://schemas.microsoft.com/office/drawing/2014/main" val="3530200218"/>
                    </a:ext>
                  </a:extLst>
                </a:gridCol>
              </a:tblGrid>
              <a:tr h="468917">
                <a:tc>
                  <a:txBody>
                    <a:bodyPr/>
                    <a:lstStyle/>
                    <a:p>
                      <a:pPr algn="ctr" fontAlgn="ctr"/>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Model</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Mean Accuracy</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Mean F1-Score</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Mean ROC-AUC Score</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dirty="0">
                          <a:effectLst/>
                        </a:rPr>
                        <a:t>Mean Precision</a:t>
                      </a:r>
                      <a:endParaRPr lang="en-US" sz="900" b="1" i="0" u="none" strike="noStrike" dirty="0">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Test Accuracy</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Test F1-Score</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Test ROC-AUC Score</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Test Precision</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ctr" fontAlgn="ctr"/>
                      <a:r>
                        <a:rPr lang="en-US" sz="900" u="none" strike="noStrike">
                          <a:effectLst/>
                        </a:rPr>
                        <a:t>Test Recall</a:t>
                      </a:r>
                      <a:endParaRPr lang="en-US" sz="900" b="1" i="0" u="none" strike="noStrike">
                        <a:solidFill>
                          <a:srgbClr val="000000"/>
                        </a:solidFill>
                        <a:effectLst/>
                        <a:latin typeface="Calibri" panose="020F0502020204030204" pitchFamily="34" charset="0"/>
                      </a:endParaRPr>
                    </a:p>
                  </a:txBody>
                  <a:tcPr marL="6012" marR="6012" marT="6012" marB="0" anchor="ctr"/>
                </a:tc>
                <a:extLst>
                  <a:ext uri="{0D108BD9-81ED-4DB2-BD59-A6C34878D82A}">
                    <a16:rowId xmlns:a16="http://schemas.microsoft.com/office/drawing/2014/main" val="1026472351"/>
                  </a:ext>
                </a:extLst>
              </a:tr>
              <a:tr h="468917">
                <a:tc>
                  <a:txBody>
                    <a:bodyPr/>
                    <a:lstStyle/>
                    <a:p>
                      <a:pPr algn="ctr" fontAlgn="ctr"/>
                      <a:r>
                        <a:rPr lang="en-US" sz="900" u="none" strike="noStrike">
                          <a:effectLst/>
                        </a:rPr>
                        <a:t>0</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l" fontAlgn="ctr"/>
                      <a:r>
                        <a:rPr lang="en-US" sz="900" u="none" strike="noStrike">
                          <a:effectLst/>
                        </a:rPr>
                        <a:t>Logistic Regression</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0.79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dirty="0">
                          <a:effectLst/>
                        </a:rPr>
                        <a:t>0.79</a:t>
                      </a:r>
                      <a:endParaRPr lang="en-US" sz="900" b="0" i="0" u="none" strike="noStrike" dirty="0">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dirty="0">
                          <a:effectLst/>
                        </a:rPr>
                        <a:t>0.78</a:t>
                      </a:r>
                      <a:endParaRPr lang="en-US" sz="900" b="0" i="0" u="none" strike="noStrike" dirty="0">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0.77</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0.49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0.75</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0.37</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0.72</a:t>
                      </a:r>
                      <a:endParaRPr lang="en-US" sz="900" b="0" i="0" u="none" strike="noStrike">
                        <a:solidFill>
                          <a:srgbClr val="000000"/>
                        </a:solidFill>
                        <a:effectLst/>
                        <a:latin typeface="Calibri" panose="020F0502020204030204" pitchFamily="34" charset="0"/>
                      </a:endParaRPr>
                    </a:p>
                  </a:txBody>
                  <a:tcPr marL="6012" marR="6012" marT="6012" marB="0" anchor="ctr"/>
                </a:tc>
                <a:extLst>
                  <a:ext uri="{0D108BD9-81ED-4DB2-BD59-A6C34878D82A}">
                    <a16:rowId xmlns:a16="http://schemas.microsoft.com/office/drawing/2014/main" val="3717266898"/>
                  </a:ext>
                </a:extLst>
              </a:tr>
              <a:tr h="312611">
                <a:tc>
                  <a:txBody>
                    <a:bodyPr/>
                    <a:lstStyle/>
                    <a:p>
                      <a:pPr algn="ctr" fontAlgn="ctr"/>
                      <a:r>
                        <a:rPr lang="en-US" sz="900" u="none" strike="noStrike">
                          <a:effectLst/>
                        </a:rPr>
                        <a:t>1</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l" fontAlgn="ctr"/>
                      <a:r>
                        <a:rPr lang="en-US" sz="900" u="none" strike="noStrike">
                          <a:effectLst/>
                        </a:rPr>
                        <a:t>Random Forest</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0.95</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0.95</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dirty="0">
                          <a:effectLst/>
                        </a:rPr>
                        <a:t>0.95</a:t>
                      </a:r>
                      <a:endParaRPr lang="en-US" sz="900" b="0" i="0" u="none" strike="noStrike" dirty="0">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0.91</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0.69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0.81</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0.74</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0.65</a:t>
                      </a:r>
                      <a:endParaRPr lang="en-US" sz="900" b="0" i="0" u="none" strike="noStrike">
                        <a:solidFill>
                          <a:srgbClr val="000000"/>
                        </a:solidFill>
                        <a:effectLst/>
                        <a:latin typeface="Calibri" panose="020F0502020204030204" pitchFamily="34" charset="0"/>
                      </a:endParaRPr>
                    </a:p>
                  </a:txBody>
                  <a:tcPr marL="6012" marR="6012" marT="6012" marB="0" anchor="ctr"/>
                </a:tc>
                <a:extLst>
                  <a:ext uri="{0D108BD9-81ED-4DB2-BD59-A6C34878D82A}">
                    <a16:rowId xmlns:a16="http://schemas.microsoft.com/office/drawing/2014/main" val="981825954"/>
                  </a:ext>
                </a:extLst>
              </a:tr>
              <a:tr h="312611">
                <a:tc>
                  <a:txBody>
                    <a:bodyPr/>
                    <a:lstStyle/>
                    <a:p>
                      <a:pPr algn="ctr" fontAlgn="ctr"/>
                      <a:r>
                        <a:rPr lang="en-US" sz="900" u="none" strike="noStrike">
                          <a:effectLst/>
                        </a:rPr>
                        <a:t>2</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l" fontAlgn="ctr"/>
                      <a:r>
                        <a:rPr lang="en-US" sz="900" u="none" strike="noStrike">
                          <a:effectLst/>
                        </a:rPr>
                        <a:t>K-Nearest Neighbors</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0.84</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0.86</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0.94</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dirty="0">
                          <a:effectLst/>
                        </a:rPr>
                        <a:t>0.77</a:t>
                      </a:r>
                      <a:endParaRPr lang="en-US" sz="900" b="0" i="0" u="none" strike="noStrike" dirty="0">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0.72</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0.35</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0.63</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0.27</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0.51</a:t>
                      </a:r>
                      <a:endParaRPr lang="en-US" sz="900" b="0" i="0" u="none" strike="noStrike">
                        <a:solidFill>
                          <a:srgbClr val="000000"/>
                        </a:solidFill>
                        <a:effectLst/>
                        <a:latin typeface="Calibri" panose="020F0502020204030204" pitchFamily="34" charset="0"/>
                      </a:endParaRPr>
                    </a:p>
                  </a:txBody>
                  <a:tcPr marL="6012" marR="6012" marT="6012" marB="0" anchor="ctr"/>
                </a:tc>
                <a:extLst>
                  <a:ext uri="{0D108BD9-81ED-4DB2-BD59-A6C34878D82A}">
                    <a16:rowId xmlns:a16="http://schemas.microsoft.com/office/drawing/2014/main" val="2842380587"/>
                  </a:ext>
                </a:extLst>
              </a:tr>
              <a:tr h="312611">
                <a:tc>
                  <a:txBody>
                    <a:bodyPr/>
                    <a:lstStyle/>
                    <a:p>
                      <a:pPr algn="ctr" fontAlgn="ctr"/>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6012" marR="6012" marT="6012" marB="0" anchor="ctr"/>
                </a:tc>
                <a:tc>
                  <a:txBody>
                    <a:bodyPr/>
                    <a:lstStyle/>
                    <a:p>
                      <a:pPr algn="l" fontAlgn="ctr"/>
                      <a:r>
                        <a:rPr lang="en-US" sz="900" u="none" strike="noStrike">
                          <a:effectLst/>
                        </a:rPr>
                        <a:t>Decision Tree</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dirty="0">
                          <a:effectLst/>
                        </a:rPr>
                        <a:t>0.9</a:t>
                      </a:r>
                      <a:endParaRPr lang="en-US" sz="900" b="0" i="0" u="none" strike="noStrike" dirty="0">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0.9</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0.68</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0.83</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a:effectLst/>
                        </a:rPr>
                        <a:t>0.63</a:t>
                      </a:r>
                      <a:endParaRPr lang="en-US" sz="900" b="0" i="0" u="none" strike="noStrike">
                        <a:solidFill>
                          <a:srgbClr val="000000"/>
                        </a:solidFill>
                        <a:effectLst/>
                        <a:latin typeface="Calibri" panose="020F0502020204030204" pitchFamily="34" charset="0"/>
                      </a:endParaRPr>
                    </a:p>
                  </a:txBody>
                  <a:tcPr marL="6012" marR="6012" marT="6012" marB="0" anchor="ctr"/>
                </a:tc>
                <a:tc>
                  <a:txBody>
                    <a:bodyPr/>
                    <a:lstStyle/>
                    <a:p>
                      <a:pPr algn="r" fontAlgn="ctr"/>
                      <a:r>
                        <a:rPr lang="en-US" sz="900" u="none" strike="noStrike" dirty="0">
                          <a:effectLst/>
                        </a:rPr>
                        <a:t>0.74</a:t>
                      </a:r>
                      <a:endParaRPr lang="en-US" sz="900" b="0" i="0" u="none" strike="noStrike" dirty="0">
                        <a:solidFill>
                          <a:srgbClr val="000000"/>
                        </a:solidFill>
                        <a:effectLst/>
                        <a:latin typeface="Calibri" panose="020F0502020204030204" pitchFamily="34" charset="0"/>
                      </a:endParaRPr>
                    </a:p>
                  </a:txBody>
                  <a:tcPr marL="6012" marR="6012" marT="6012" marB="0" anchor="ctr"/>
                </a:tc>
                <a:extLst>
                  <a:ext uri="{0D108BD9-81ED-4DB2-BD59-A6C34878D82A}">
                    <a16:rowId xmlns:a16="http://schemas.microsoft.com/office/drawing/2014/main" val="1951929610"/>
                  </a:ext>
                </a:extLst>
              </a:tr>
            </a:tbl>
          </a:graphicData>
        </a:graphic>
      </p:graphicFrame>
    </p:spTree>
    <p:extLst>
      <p:ext uri="{BB962C8B-B14F-4D97-AF65-F5344CB8AC3E}">
        <p14:creationId xmlns:p14="http://schemas.microsoft.com/office/powerpoint/2010/main" val="1026829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Overview for </a:t>
            </a:r>
            <a:r>
              <a:rPr lang="en-US" dirty="0" err="1"/>
              <a:t>SyriaTel</a:t>
            </a:r>
            <a:endParaRPr dirty="0"/>
          </a:p>
        </p:txBody>
      </p:sp>
      <p:sp>
        <p:nvSpPr>
          <p:cNvPr id="3" name="Content Placeholder 2"/>
          <p:cNvSpPr>
            <a:spLocks noGrp="1"/>
          </p:cNvSpPr>
          <p:nvPr>
            <p:ph idx="1"/>
          </p:nvPr>
        </p:nvSpPr>
        <p:spPr/>
        <p:txBody>
          <a:bodyPr>
            <a:normAutofit fontScale="25000" lnSpcReduction="20000"/>
          </a:bodyPr>
          <a:lstStyle/>
          <a:p>
            <a:r>
              <a:rPr lang="en-US" sz="4800" dirty="0"/>
              <a:t>Objective:</a:t>
            </a:r>
          </a:p>
          <a:p>
            <a:endParaRPr lang="en-US" sz="4800" dirty="0"/>
          </a:p>
          <a:p>
            <a:r>
              <a:rPr lang="en-US" sz="4800" dirty="0"/>
              <a:t>The primary objective of this project is to develop a predictive model that accurately identifies customers likely to churn at </a:t>
            </a:r>
            <a:r>
              <a:rPr lang="en-US" sz="4800" dirty="0" err="1"/>
              <a:t>SyriaTel</a:t>
            </a:r>
            <a:r>
              <a:rPr lang="en-US" sz="4800" dirty="0"/>
              <a:t>. By accurately predicting customer churn, </a:t>
            </a:r>
            <a:r>
              <a:rPr lang="en-US" sz="4800" dirty="0" err="1"/>
              <a:t>SyriaTel</a:t>
            </a:r>
            <a:r>
              <a:rPr lang="en-US" sz="4800" dirty="0"/>
              <a:t> can proactively implement targeted retention strategies, reduce financial losses, and enhance overall customer satisfaction.</a:t>
            </a:r>
          </a:p>
          <a:p>
            <a:endParaRPr lang="en-US" sz="4800" dirty="0"/>
          </a:p>
          <a:p>
            <a:r>
              <a:rPr lang="en-US" sz="4800" dirty="0"/>
              <a:t>Model Evaluation:</a:t>
            </a:r>
          </a:p>
          <a:p>
            <a:endParaRPr lang="en-US" sz="4800" dirty="0"/>
          </a:p>
          <a:p>
            <a:r>
              <a:rPr lang="en-US" sz="4800" dirty="0"/>
              <a:t>We assessed four machine learning models—Logistic Regression, Random Forest, K-Nearest Neighbors (KNN), and Decision Tree—across multiple performance metrics, including Accuracy, F1-Score, ROC-AUC Score, Precision, and Recall. These metrics were evaluated on both cross-validation performance and final test set results to ensure the models' robustness and reliability in identifying customers at risk of churning.</a:t>
            </a:r>
          </a:p>
          <a:p>
            <a:endParaRPr lang="en-US" sz="4800" dirty="0"/>
          </a:p>
          <a:p>
            <a:r>
              <a:rPr lang="en-US" sz="4800" dirty="0"/>
              <a:t>Key Findings:</a:t>
            </a:r>
          </a:p>
          <a:p>
            <a:endParaRPr lang="en-US" sz="4800" dirty="0"/>
          </a:p>
          <a:p>
            <a:r>
              <a:rPr lang="en-US" sz="4800" dirty="0"/>
              <a:t>Logistic Regression: This model demonstrated moderate performance with a Mean Accuracy and F1-Score of 0.79. However, its Test Precision was relatively low at 0.37, which indicates that while it can identify churners well (high recall at 0.72), it often misclassifies non-churners as churners.</a:t>
            </a:r>
          </a:p>
          <a:p>
            <a:endParaRPr lang="en-US" sz="4800" dirty="0"/>
          </a:p>
          <a:p>
            <a:r>
              <a:rPr lang="en-US" sz="4800" dirty="0"/>
              <a:t>Random Forest: The Random Forest model emerged as a strong performer with the highest Mean Accuracy (0.95) and ROC-AUC Score (0.99). It also maintained solid performance on the test set with an Accuracy of 0.91 and an F1-Score of 0.69. This model offers a good balance between precision (0.74) and recall (0.65), making it highly reliable for identifying customers likely to churn.</a:t>
            </a:r>
          </a:p>
          <a:p>
            <a:endParaRPr lang="en-US" sz="4800" dirty="0"/>
          </a:p>
          <a:p>
            <a:endParaRPr lang="en-US" sz="4800" dirty="0"/>
          </a:p>
          <a:p>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C35E-FC5D-8CE1-E6C7-D14FB1476AF9}"/>
              </a:ext>
            </a:extLst>
          </p:cNvPr>
          <p:cNvSpPr>
            <a:spLocks noGrp="1"/>
          </p:cNvSpPr>
          <p:nvPr>
            <p:ph type="title"/>
          </p:nvPr>
        </p:nvSpPr>
        <p:spPr/>
        <p:txBody>
          <a:bodyPr>
            <a:normAutofit/>
          </a:bodyPr>
          <a:lstStyle/>
          <a:p>
            <a:r>
              <a:rPr lang="en-US" b="1" dirty="0"/>
              <a:t>Step 9: </a:t>
            </a:r>
            <a:r>
              <a:rPr lang="en-US" dirty="0"/>
              <a:t>Model Fine-Tuning</a:t>
            </a:r>
            <a:br>
              <a:rPr lang="en-US" dirty="0"/>
            </a:br>
            <a:endParaRPr lang="en-US" dirty="0"/>
          </a:p>
        </p:txBody>
      </p:sp>
      <p:sp>
        <p:nvSpPr>
          <p:cNvPr id="3" name="Content Placeholder 2">
            <a:extLst>
              <a:ext uri="{FF2B5EF4-FFF2-40B4-BE49-F238E27FC236}">
                <a16:creationId xmlns:a16="http://schemas.microsoft.com/office/drawing/2014/main" id="{FAA3825C-B1DA-378F-A05F-3A5082F1FBB6}"/>
              </a:ext>
            </a:extLst>
          </p:cNvPr>
          <p:cNvSpPr>
            <a:spLocks noGrp="1"/>
          </p:cNvSpPr>
          <p:nvPr>
            <p:ph idx="1"/>
          </p:nvPr>
        </p:nvSpPr>
        <p:spPr/>
        <p:txBody>
          <a:bodyPr/>
          <a:lstStyle/>
          <a:p>
            <a:r>
              <a:rPr lang="en-US" dirty="0"/>
              <a:t>9.1  Hyperparameter Selection- Train models with best hyperparameters</a:t>
            </a:r>
          </a:p>
          <a:p>
            <a:r>
              <a:rPr lang="en-US" dirty="0"/>
              <a:t> 9.2  Choose a Hyperparameter Tuning </a:t>
            </a:r>
            <a:r>
              <a:rPr lang="en-US" dirty="0" err="1"/>
              <a:t>MethodHyperparameter</a:t>
            </a:r>
            <a:r>
              <a:rPr lang="en-US" dirty="0"/>
              <a:t> Selection</a:t>
            </a:r>
          </a:p>
          <a:p>
            <a:r>
              <a:rPr lang="en-US" dirty="0"/>
              <a:t>9.3  Perform Hyperparameter Tuning</a:t>
            </a:r>
          </a:p>
          <a:p>
            <a:r>
              <a:rPr lang="en-US" dirty="0"/>
              <a:t>9.4 Re-Train the Model with Optimized Hyperparameters</a:t>
            </a:r>
          </a:p>
          <a:p>
            <a:r>
              <a:rPr lang="en-US" dirty="0"/>
              <a:t>9.5  Evaluate the Optimized Model</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921331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F67C-EE9F-36D5-D966-5C32EE17F5A8}"/>
              </a:ext>
            </a:extLst>
          </p:cNvPr>
          <p:cNvSpPr>
            <a:spLocks noGrp="1"/>
          </p:cNvSpPr>
          <p:nvPr>
            <p:ph type="title"/>
          </p:nvPr>
        </p:nvSpPr>
        <p:spPr>
          <a:xfrm>
            <a:off x="457200" y="274638"/>
            <a:ext cx="8229600" cy="2173140"/>
          </a:xfrm>
        </p:spPr>
        <p:txBody>
          <a:bodyPr>
            <a:normAutofit fontScale="90000"/>
          </a:bodyPr>
          <a:lstStyle/>
          <a:p>
            <a:r>
              <a:rPr lang="en-US" dirty="0"/>
              <a:t>9.6 Visualization of Confusion Matrices and Summary Statistics for Decision Tree and Random Forest Models</a:t>
            </a:r>
            <a:br>
              <a:rPr lang="en-US" dirty="0"/>
            </a:br>
            <a:endParaRPr lang="en-US" dirty="0"/>
          </a:p>
        </p:txBody>
      </p:sp>
      <p:pic>
        <p:nvPicPr>
          <p:cNvPr id="5" name="Content Placeholder 4" descr="image.png"/>
          <p:cNvPicPr>
            <a:picLocks noGrp="1" noChangeAspect="1"/>
          </p:cNvPicPr>
          <p:nvPr>
            <p:ph idx="1"/>
          </p:nvPr>
        </p:nvPicPr>
        <p:blipFill>
          <a:blip r:embed="rId2"/>
          <a:stretch>
            <a:fillRect/>
          </a:stretch>
        </p:blipFill>
        <p:spPr>
          <a:xfrm>
            <a:off x="609600" y="2490229"/>
            <a:ext cx="6348413" cy="3222155"/>
          </a:xfrm>
          <a:prstGeom prst="rect">
            <a:avLst/>
          </a:prstGeom>
        </p:spPr>
      </p:pic>
    </p:spTree>
    <p:extLst>
      <p:ext uri="{BB962C8B-B14F-4D97-AF65-F5344CB8AC3E}">
        <p14:creationId xmlns:p14="http://schemas.microsoft.com/office/powerpoint/2010/main" val="2487040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D09A8D-C735-F5A7-B1A3-DDF1904E49C8}"/>
              </a:ext>
            </a:extLst>
          </p:cNvPr>
          <p:cNvSpPr>
            <a:spLocks noGrp="1"/>
          </p:cNvSpPr>
          <p:nvPr>
            <p:ph type="title"/>
          </p:nvPr>
        </p:nvSpPr>
        <p:spPr>
          <a:xfrm>
            <a:off x="457200" y="274637"/>
            <a:ext cx="8229600" cy="1188403"/>
          </a:xfrm>
        </p:spPr>
        <p:txBody>
          <a:bodyPr>
            <a:noAutofit/>
          </a:bodyPr>
          <a:lstStyle/>
          <a:p>
            <a:r>
              <a:rPr lang="en-US" sz="2400" b="1" dirty="0"/>
              <a:t>Step 10: </a:t>
            </a:r>
            <a:r>
              <a:rPr lang="en-US" sz="2400" dirty="0"/>
              <a:t>Summary of Findings Based on the evaluation of the Decision Tree and Random Forest models, after Fine-Tuning</a:t>
            </a:r>
            <a:br>
              <a:rPr lang="en-US" sz="2400" dirty="0"/>
            </a:br>
            <a:endParaRPr lang="en-US" sz="2400" dirty="0"/>
          </a:p>
        </p:txBody>
      </p:sp>
      <p:sp>
        <p:nvSpPr>
          <p:cNvPr id="3" name="Content Placeholder 2">
            <a:extLst>
              <a:ext uri="{FF2B5EF4-FFF2-40B4-BE49-F238E27FC236}">
                <a16:creationId xmlns:a16="http://schemas.microsoft.com/office/drawing/2014/main" id="{716C4130-3D80-5604-AA00-71E9DB1CDA82}"/>
              </a:ext>
            </a:extLst>
          </p:cNvPr>
          <p:cNvSpPr>
            <a:spLocks noGrp="1"/>
          </p:cNvSpPr>
          <p:nvPr>
            <p:ph idx="1"/>
          </p:nvPr>
        </p:nvSpPr>
        <p:spPr>
          <a:xfrm>
            <a:off x="457200" y="1600201"/>
            <a:ext cx="8229600" cy="1691640"/>
          </a:xfrm>
        </p:spPr>
        <p:txBody>
          <a:bodyPr/>
          <a:lstStyle/>
          <a:p>
            <a:endParaRPr lang="en-US" dirty="0"/>
          </a:p>
          <a:p>
            <a:endParaRPr lang="en-US" dirty="0"/>
          </a:p>
        </p:txBody>
      </p:sp>
      <p:sp>
        <p:nvSpPr>
          <p:cNvPr id="4" name="TextBox 3">
            <a:extLst>
              <a:ext uri="{FF2B5EF4-FFF2-40B4-BE49-F238E27FC236}">
                <a16:creationId xmlns:a16="http://schemas.microsoft.com/office/drawing/2014/main" id="{6FEE0EBE-FF4C-8EB0-D456-513D6F1C8665}"/>
              </a:ext>
            </a:extLst>
          </p:cNvPr>
          <p:cNvSpPr txBox="1"/>
          <p:nvPr/>
        </p:nvSpPr>
        <p:spPr>
          <a:xfrm>
            <a:off x="457200" y="1435714"/>
            <a:ext cx="8229600" cy="5016758"/>
          </a:xfrm>
          <a:prstGeom prst="rect">
            <a:avLst/>
          </a:prstGeom>
          <a:noFill/>
        </p:spPr>
        <p:txBody>
          <a:bodyPr wrap="square" rtlCol="0">
            <a:spAutoFit/>
          </a:bodyPr>
          <a:lstStyle/>
          <a:p>
            <a:endParaRPr lang="en-US" sz="2000" dirty="0"/>
          </a:p>
          <a:p>
            <a:r>
              <a:rPr lang="en-US" sz="2000" dirty="0"/>
              <a:t>1. Overall Model Performance:</a:t>
            </a:r>
          </a:p>
          <a:p>
            <a:endParaRPr lang="en-US" sz="2000" dirty="0"/>
          </a:p>
          <a:p>
            <a:r>
              <a:rPr lang="en-US" sz="2000" dirty="0"/>
              <a:t>**Random Forest Model outperforms the Decision Tree model across most metrics:**</a:t>
            </a:r>
          </a:p>
          <a:p>
            <a:endParaRPr lang="en-US" sz="2000" dirty="0"/>
          </a:p>
          <a:p>
            <a:r>
              <a:rPr lang="en-US" sz="2000" dirty="0"/>
              <a:t>+ Accuracy: The Random Forest model achieved an accuracy of 0.93, compared to 0.90 for the Decision Tree.</a:t>
            </a:r>
          </a:p>
          <a:p>
            <a:endParaRPr lang="en-US" sz="2000" dirty="0"/>
          </a:p>
          <a:p>
            <a:r>
              <a:rPr lang="en-US" sz="2000" dirty="0"/>
              <a:t>+ F1-Score: The Random Forest model also had a higher F1-Score of 0.75 for the True class, indicating a better balance between precision and recall, compared to the Decision Tree's F1-Score of 0.68.</a:t>
            </a:r>
          </a:p>
          <a:p>
            <a:endParaRPr lang="en-US" sz="2000" dirty="0"/>
          </a:p>
          <a:p>
            <a:r>
              <a:rPr lang="en-US" sz="2000" dirty="0"/>
              <a:t>+ ROC-AUC Score: The Random Forest model achieved a higher ROC-AUC Score of 0.85, indicating a better ability to distinguish between churners and non-churners compared to the Decision Tree's ROC-AUC Score of 0.83.</a:t>
            </a:r>
          </a:p>
        </p:txBody>
      </p:sp>
    </p:spTree>
    <p:extLst>
      <p:ext uri="{BB962C8B-B14F-4D97-AF65-F5344CB8AC3E}">
        <p14:creationId xmlns:p14="http://schemas.microsoft.com/office/powerpoint/2010/main" val="3762542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9E98-349E-1F69-7B98-9CFB9D9C79E7}"/>
              </a:ext>
            </a:extLst>
          </p:cNvPr>
          <p:cNvSpPr>
            <a:spLocks noGrp="1"/>
          </p:cNvSpPr>
          <p:nvPr>
            <p:ph type="title"/>
          </p:nvPr>
        </p:nvSpPr>
        <p:spPr/>
        <p:txBody>
          <a:bodyPr>
            <a:normAutofit/>
          </a:bodyPr>
          <a:lstStyle/>
          <a:p>
            <a:r>
              <a:rPr lang="en-US" dirty="0"/>
              <a:t>2. Alignment with Business Objectives:</a:t>
            </a:r>
          </a:p>
        </p:txBody>
      </p:sp>
      <p:sp>
        <p:nvSpPr>
          <p:cNvPr id="3" name="Content Placeholder 2">
            <a:extLst>
              <a:ext uri="{FF2B5EF4-FFF2-40B4-BE49-F238E27FC236}">
                <a16:creationId xmlns:a16="http://schemas.microsoft.com/office/drawing/2014/main" id="{ADD32DA9-4587-EE00-89BC-A25958630AF7}"/>
              </a:ext>
            </a:extLst>
          </p:cNvPr>
          <p:cNvSpPr>
            <a:spLocks noGrp="1"/>
          </p:cNvSpPr>
          <p:nvPr>
            <p:ph idx="1"/>
          </p:nvPr>
        </p:nvSpPr>
        <p:spPr/>
        <p:txBody>
          <a:bodyPr>
            <a:normAutofit fontScale="62500" lnSpcReduction="20000"/>
          </a:bodyPr>
          <a:lstStyle/>
          <a:p>
            <a:endParaRPr lang="en-US" dirty="0"/>
          </a:p>
          <a:p>
            <a:endParaRPr lang="en-US" dirty="0"/>
          </a:p>
          <a:p>
            <a:endParaRPr lang="en-US" dirty="0"/>
          </a:p>
          <a:p>
            <a:r>
              <a:rPr lang="en-US" dirty="0"/>
              <a:t>**Reducing Churn: The primary objective is to accurately identify customers likely to churn so that targeted retention strategies can be implemented. The Random Forest model, with its higher accuracy, F1-Score, and ROC-AUC Score, is better suited to this task. It is more effective in correctly identifying customers who are likely to churn, making it the preferred choice for deployment.**</a:t>
            </a:r>
          </a:p>
          <a:p>
            <a:endParaRPr lang="en-US" dirty="0"/>
          </a:p>
          <a:p>
            <a:r>
              <a:rPr lang="en-US" b="1" dirty="0"/>
              <a:t>3. Trade-offs and Considerations:</a:t>
            </a:r>
          </a:p>
          <a:p>
            <a:endParaRPr lang="en-US" dirty="0"/>
          </a:p>
          <a:p>
            <a:r>
              <a:rPr lang="en-US" dirty="0"/>
              <a:t>Precision vs. Recall: While the Random Forest model offers higher overall accuracy and precision, it is essential to consider the balance between precision and recall. The Random Forest model has slightly better precision and recall balance, which is crucial when the cost of false positives and false negatives is significant.</a:t>
            </a:r>
          </a:p>
          <a:p>
            <a:endParaRPr lang="en-US" dirty="0"/>
          </a:p>
          <a:p>
            <a:r>
              <a:rPr lang="en-US" dirty="0"/>
              <a:t>Model Complexity: The Random Forest model is inherently more complex</a:t>
            </a:r>
          </a:p>
          <a:p>
            <a:endParaRPr lang="en-US" dirty="0"/>
          </a:p>
        </p:txBody>
      </p:sp>
    </p:spTree>
    <p:extLst>
      <p:ext uri="{BB962C8B-B14F-4D97-AF65-F5344CB8AC3E}">
        <p14:creationId xmlns:p14="http://schemas.microsoft.com/office/powerpoint/2010/main" val="17512103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1F43-8498-2366-2459-0AB44DD6F714}"/>
              </a:ext>
            </a:extLst>
          </p:cNvPr>
          <p:cNvSpPr>
            <a:spLocks noGrp="1"/>
          </p:cNvSpPr>
          <p:nvPr>
            <p:ph type="title"/>
          </p:nvPr>
        </p:nvSpPr>
        <p:spPr/>
        <p:txBody>
          <a:bodyPr/>
          <a:lstStyle/>
          <a:p>
            <a:endParaRPr lang="en-US"/>
          </a:p>
        </p:txBody>
      </p:sp>
      <p:pic>
        <p:nvPicPr>
          <p:cNvPr id="6" name="Content Placeholder 5" descr="image.png"/>
          <p:cNvPicPr>
            <a:picLocks noGrp="1" noChangeAspect="1"/>
          </p:cNvPicPr>
          <p:nvPr>
            <p:ph idx="1"/>
          </p:nvPr>
        </p:nvPicPr>
        <p:blipFill>
          <a:blip r:embed="rId2"/>
          <a:stretch>
            <a:fillRect/>
          </a:stretch>
        </p:blipFill>
        <p:spPr>
          <a:xfrm>
            <a:off x="1519311" y="105135"/>
            <a:ext cx="6049108" cy="6478227"/>
          </a:xfrm>
          <a:prstGeom prst="rect">
            <a:avLst/>
          </a:prstGeom>
        </p:spPr>
      </p:pic>
    </p:spTree>
    <p:extLst>
      <p:ext uri="{BB962C8B-B14F-4D97-AF65-F5344CB8AC3E}">
        <p14:creationId xmlns:p14="http://schemas.microsoft.com/office/powerpoint/2010/main" val="23261524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950F-57F0-4CC6-B9D3-FE76FBAC0C13}"/>
              </a:ext>
            </a:extLst>
          </p:cNvPr>
          <p:cNvSpPr>
            <a:spLocks noGrp="1"/>
          </p:cNvSpPr>
          <p:nvPr>
            <p:ph type="title"/>
          </p:nvPr>
        </p:nvSpPr>
        <p:spPr/>
        <p:txBody>
          <a:bodyPr>
            <a:noAutofit/>
          </a:bodyPr>
          <a:lstStyle/>
          <a:p>
            <a:r>
              <a:rPr lang="en-US" sz="2800" b="1" dirty="0"/>
              <a:t>Step 11: </a:t>
            </a:r>
            <a:r>
              <a:rPr lang="en-US" sz="2800" dirty="0"/>
              <a:t>SHAP Summary Plot for Random Forest Model: Class 1 (Positive Class) Impact Analysis</a:t>
            </a:r>
          </a:p>
        </p:txBody>
      </p:sp>
      <p:sp>
        <p:nvSpPr>
          <p:cNvPr id="3" name="Content Placeholder 2">
            <a:extLst>
              <a:ext uri="{FF2B5EF4-FFF2-40B4-BE49-F238E27FC236}">
                <a16:creationId xmlns:a16="http://schemas.microsoft.com/office/drawing/2014/main" id="{D4F6E773-A82B-B6D0-5898-964D5525C9D0}"/>
              </a:ext>
            </a:extLst>
          </p:cNvPr>
          <p:cNvSpPr>
            <a:spLocks noGrp="1"/>
          </p:cNvSpPr>
          <p:nvPr>
            <p:ph idx="1"/>
          </p:nvPr>
        </p:nvSpPr>
        <p:spPr/>
        <p:txBody>
          <a:bodyPr>
            <a:normAutofit/>
          </a:bodyPr>
          <a:lstStyle/>
          <a:p>
            <a:r>
              <a:rPr lang="en-US" dirty="0"/>
              <a:t>This code extracts the SHAP values specifically for class 1 (the positive class) from the SHAP values calculated for the Random Forest model. It then generates a summary plot, which visualizes the impact of each feature on the model's output for predicting the positive class. The summary plot helps in understanding which features are most influential in the model's decision-making process for classifying an instance as belonging to class 1.</a:t>
            </a:r>
          </a:p>
          <a:p>
            <a:endParaRPr lang="en-US" dirty="0"/>
          </a:p>
        </p:txBody>
      </p:sp>
    </p:spTree>
    <p:extLst>
      <p:ext uri="{BB962C8B-B14F-4D97-AF65-F5344CB8AC3E}">
        <p14:creationId xmlns:p14="http://schemas.microsoft.com/office/powerpoint/2010/main" val="3895687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1018-4B8B-730A-6D2B-4CF2F378653E}"/>
              </a:ext>
            </a:extLst>
          </p:cNvPr>
          <p:cNvSpPr>
            <a:spLocks noGrp="1"/>
          </p:cNvSpPr>
          <p:nvPr>
            <p:ph type="title"/>
          </p:nvPr>
        </p:nvSpPr>
        <p:spPr/>
        <p:txBody>
          <a:bodyPr>
            <a:noAutofit/>
          </a:bodyPr>
          <a:lstStyle/>
          <a:p>
            <a:r>
              <a:rPr lang="en-US" sz="3200" dirty="0"/>
              <a:t>Key Insights from the SHAP Summary Plot:</a:t>
            </a:r>
          </a:p>
        </p:txBody>
      </p:sp>
      <p:sp>
        <p:nvSpPr>
          <p:cNvPr id="3" name="Content Placeholder 2">
            <a:extLst>
              <a:ext uri="{FF2B5EF4-FFF2-40B4-BE49-F238E27FC236}">
                <a16:creationId xmlns:a16="http://schemas.microsoft.com/office/drawing/2014/main" id="{460F7DCF-1CD8-05AB-A6FC-9EFDB1038E0B}"/>
              </a:ext>
            </a:extLst>
          </p:cNvPr>
          <p:cNvSpPr>
            <a:spLocks noGrp="1"/>
          </p:cNvSpPr>
          <p:nvPr>
            <p:ph idx="1"/>
          </p:nvPr>
        </p:nvSpPr>
        <p:spPr/>
        <p:txBody>
          <a:bodyPr>
            <a:normAutofit fontScale="62500" lnSpcReduction="20000"/>
          </a:bodyPr>
          <a:lstStyle/>
          <a:p>
            <a:r>
              <a:rPr lang="en-US" dirty="0"/>
              <a:t>+ International Plan (Yes): This feature has a significant positive impact on the likelihood of churn, as indicated by the positive SHAP values. Customers with an international plan are more likely to churn.</a:t>
            </a:r>
          </a:p>
          <a:p>
            <a:endParaRPr lang="en-US" dirty="0"/>
          </a:p>
          <a:p>
            <a:r>
              <a:rPr lang="en-US" dirty="0"/>
              <a:t>+ Customer Service Calls: The number of customer service calls is another critical feature. Higher values tend to increase the probability of churn, suggesting that customers who frequently contact customer service may be dissatisfied.</a:t>
            </a:r>
          </a:p>
          <a:p>
            <a:endParaRPr lang="en-US" dirty="0"/>
          </a:p>
          <a:p>
            <a:endParaRPr lang="en-US" dirty="0"/>
          </a:p>
          <a:p>
            <a:r>
              <a:rPr lang="en-US" dirty="0"/>
              <a:t>+ Total Day Minutes: Customers with high total day minutes also have a higher likelihood of churning, as indicated by the positive SHAP values.</a:t>
            </a:r>
          </a:p>
          <a:p>
            <a:endParaRPr lang="en-US" dirty="0"/>
          </a:p>
          <a:p>
            <a:r>
              <a:rPr lang="en-US" dirty="0"/>
              <a:t>+ Voice Mail Plan (Yes): Interestingly, having a voicemail plan tends to decrease the likelihood of churn, as indicated by negative SHAP values.</a:t>
            </a:r>
          </a:p>
          <a:p>
            <a:endParaRPr lang="en-US" dirty="0"/>
          </a:p>
          <a:p>
            <a:r>
              <a:rPr lang="en-US" dirty="0"/>
              <a:t>+ Total Evening Minutes and Total International Calls: These features also influence churn, though to a lesser extent than the top features.</a:t>
            </a:r>
          </a:p>
          <a:p>
            <a:endParaRPr lang="en-US" dirty="0"/>
          </a:p>
          <a:p>
            <a:endParaRPr lang="en-US" dirty="0"/>
          </a:p>
          <a:p>
            <a:endParaRPr lang="en-US" dirty="0"/>
          </a:p>
        </p:txBody>
      </p:sp>
    </p:spTree>
    <p:extLst>
      <p:ext uri="{BB962C8B-B14F-4D97-AF65-F5344CB8AC3E}">
        <p14:creationId xmlns:p14="http://schemas.microsoft.com/office/powerpoint/2010/main" val="32818784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0802-ECF5-4AA4-7C36-9245C7A5D4A8}"/>
              </a:ext>
            </a:extLst>
          </p:cNvPr>
          <p:cNvSpPr>
            <a:spLocks noGrp="1"/>
          </p:cNvSpPr>
          <p:nvPr>
            <p:ph type="title"/>
          </p:nvPr>
        </p:nvSpPr>
        <p:spPr/>
        <p:txBody>
          <a:bodyPr/>
          <a:lstStyle/>
          <a:p>
            <a:r>
              <a:rPr lang="en-US" dirty="0"/>
              <a:t>Key Questions to Be Addressed</a:t>
            </a:r>
          </a:p>
        </p:txBody>
      </p:sp>
      <p:sp>
        <p:nvSpPr>
          <p:cNvPr id="3" name="Content Placeholder 2">
            <a:extLst>
              <a:ext uri="{FF2B5EF4-FFF2-40B4-BE49-F238E27FC236}">
                <a16:creationId xmlns:a16="http://schemas.microsoft.com/office/drawing/2014/main" id="{95F4A882-9E93-6E33-4218-0061B19E56D1}"/>
              </a:ext>
            </a:extLst>
          </p:cNvPr>
          <p:cNvSpPr>
            <a:spLocks noGrp="1"/>
          </p:cNvSpPr>
          <p:nvPr>
            <p:ph idx="1"/>
          </p:nvPr>
        </p:nvSpPr>
        <p:spPr>
          <a:xfrm>
            <a:off x="492370" y="1930400"/>
            <a:ext cx="7737230" cy="4927600"/>
          </a:xfrm>
        </p:spPr>
        <p:txBody>
          <a:bodyPr>
            <a:normAutofit/>
          </a:bodyPr>
          <a:lstStyle/>
          <a:p>
            <a:endParaRPr lang="en-US" dirty="0"/>
          </a:p>
          <a:p>
            <a:pPr marL="0" indent="0">
              <a:buNone/>
            </a:pPr>
            <a:r>
              <a:rPr lang="en-US" b="1" dirty="0"/>
              <a:t>3. Which features are most influential in predicting customer churn?</a:t>
            </a:r>
          </a:p>
          <a:p>
            <a:r>
              <a:rPr lang="en-US" dirty="0"/>
              <a:t>Identifying the most impactful features, such as customer service interactions, usage patterns, and plan types, will help </a:t>
            </a:r>
            <a:r>
              <a:rPr lang="en-US" dirty="0" err="1"/>
              <a:t>SyriaTel</a:t>
            </a:r>
            <a:r>
              <a:rPr lang="en-US" dirty="0"/>
              <a:t> prioritize its retention efforts and design more effective interventions.</a:t>
            </a:r>
          </a:p>
          <a:p>
            <a:r>
              <a:rPr lang="en-US" dirty="0"/>
              <a:t>With these predictive insights, </a:t>
            </a:r>
            <a:r>
              <a:rPr lang="en-US" dirty="0" err="1"/>
              <a:t>SyriaTel</a:t>
            </a:r>
            <a:r>
              <a:rPr lang="en-US" dirty="0"/>
              <a:t> can move beyond merely understanding why customers churn to proactively identifying at-risk customers and intervening with targeted strategies. This shift will enable </a:t>
            </a:r>
            <a:r>
              <a:rPr lang="en-US" dirty="0" err="1"/>
              <a:t>SyriaTel</a:t>
            </a:r>
            <a:r>
              <a:rPr lang="en-US" dirty="0"/>
              <a:t> to not only reduce churn rates but also improve customer satisfaction and loyalty, leading to better financial outcomes for the company.</a:t>
            </a:r>
          </a:p>
        </p:txBody>
      </p:sp>
    </p:spTree>
    <p:extLst>
      <p:ext uri="{BB962C8B-B14F-4D97-AF65-F5344CB8AC3E}">
        <p14:creationId xmlns:p14="http://schemas.microsoft.com/office/powerpoint/2010/main" val="40406693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6682-EDD1-9F1B-C0E7-841DCB0CE62A}"/>
              </a:ext>
            </a:extLst>
          </p:cNvPr>
          <p:cNvSpPr>
            <a:spLocks noGrp="1"/>
          </p:cNvSpPr>
          <p:nvPr>
            <p:ph type="title"/>
          </p:nvPr>
        </p:nvSpPr>
        <p:spPr>
          <a:xfrm>
            <a:off x="457200" y="274638"/>
            <a:ext cx="8229600" cy="1019590"/>
          </a:xfrm>
        </p:spPr>
        <p:txBody>
          <a:bodyPr>
            <a:noAutofit/>
          </a:bodyPr>
          <a:lstStyle/>
          <a:p>
            <a:r>
              <a:rPr lang="en-US" sz="2800" b="1" dirty="0"/>
              <a:t>Model Evaluation and Insights for Predicting Customer Churn at </a:t>
            </a:r>
            <a:r>
              <a:rPr lang="en-US" sz="2800" b="1" dirty="0" err="1"/>
              <a:t>SyriaTel</a:t>
            </a:r>
            <a:r>
              <a:rPr lang="en-US" sz="2800" dirty="0"/>
              <a:t/>
            </a:r>
            <a:br>
              <a:rPr lang="en-US" sz="2800" dirty="0"/>
            </a:br>
            <a:r>
              <a:rPr lang="en-US" sz="2800" dirty="0"/>
              <a:t>Addressing </a:t>
            </a:r>
            <a:r>
              <a:rPr lang="en-US" sz="2800" dirty="0" err="1"/>
              <a:t>SyriaTel's</a:t>
            </a:r>
            <a:r>
              <a:rPr lang="en-US" sz="2800" dirty="0"/>
              <a:t> Key Questions</a:t>
            </a:r>
          </a:p>
        </p:txBody>
      </p:sp>
      <p:sp>
        <p:nvSpPr>
          <p:cNvPr id="3" name="Content Placeholder 2">
            <a:extLst>
              <a:ext uri="{FF2B5EF4-FFF2-40B4-BE49-F238E27FC236}">
                <a16:creationId xmlns:a16="http://schemas.microsoft.com/office/drawing/2014/main" id="{7D94E07F-303B-2140-042F-E163EDD4E58C}"/>
              </a:ext>
            </a:extLst>
          </p:cNvPr>
          <p:cNvSpPr>
            <a:spLocks noGrp="1"/>
          </p:cNvSpPr>
          <p:nvPr>
            <p:ph idx="1"/>
          </p:nvPr>
        </p:nvSpPr>
        <p:spPr/>
        <p:txBody>
          <a:bodyPr>
            <a:normAutofit fontScale="62500" lnSpcReduction="20000"/>
          </a:bodyPr>
          <a:lstStyle/>
          <a:p>
            <a:pPr marL="0" indent="0">
              <a:buNone/>
            </a:pPr>
            <a:r>
              <a:rPr lang="en-US" b="1" dirty="0"/>
              <a:t>1. What is the best model for predicting customer churn? </a:t>
            </a:r>
            <a:endParaRPr lang="en-US" dirty="0"/>
          </a:p>
          <a:p>
            <a:r>
              <a:rPr lang="en-US" dirty="0"/>
              <a:t>After thoroughly comparing various models, including Decision Tree, K-Nearest Neighbors (KNN), and Random Forest, **the Random Forest model stands out as the best overall performer**. This model consistently demonstrated superior results across all key metrics:</a:t>
            </a:r>
          </a:p>
          <a:p>
            <a:endParaRPr lang="en-US" dirty="0"/>
          </a:p>
          <a:p>
            <a:r>
              <a:rPr lang="en-US" dirty="0"/>
              <a:t>+ Accuracy: 93%</a:t>
            </a:r>
          </a:p>
          <a:p>
            <a:r>
              <a:rPr lang="en-US" dirty="0"/>
              <a:t>+ F1-Score: 0.75</a:t>
            </a:r>
          </a:p>
          <a:p>
            <a:r>
              <a:rPr lang="en-US" dirty="0"/>
              <a:t>+ ROC-AUC Score: 0.85</a:t>
            </a:r>
          </a:p>
          <a:p>
            <a:r>
              <a:rPr lang="en-US" dirty="0"/>
              <a:t>+ Precision: 0.75</a:t>
            </a:r>
          </a:p>
          <a:p>
            <a:r>
              <a:rPr lang="en-US" dirty="0"/>
              <a:t>+ Recall: 0.75</a:t>
            </a:r>
          </a:p>
          <a:p>
            <a:endParaRPr lang="en-US" dirty="0"/>
          </a:p>
          <a:p>
            <a:r>
              <a:rPr lang="en-US" dirty="0"/>
              <a:t>Given its robust performance, we recommend deploying the Random Forest model for predicting customer churn. By utilizing this model, </a:t>
            </a:r>
            <a:r>
              <a:rPr lang="en-US" dirty="0" err="1"/>
              <a:t>SyriaTel</a:t>
            </a:r>
            <a:r>
              <a:rPr lang="en-US" dirty="0"/>
              <a:t> will benefit from a highly reliable tool that not only accurately forecasts churn but also provides deep insights into the factors driving it. This will enable the company to implement more effective, targeted retention strategies.</a:t>
            </a:r>
          </a:p>
        </p:txBody>
      </p:sp>
    </p:spTree>
    <p:extLst>
      <p:ext uri="{BB962C8B-B14F-4D97-AF65-F5344CB8AC3E}">
        <p14:creationId xmlns:p14="http://schemas.microsoft.com/office/powerpoint/2010/main" val="1326859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5FB3-2154-802B-F004-61C062387AA7}"/>
              </a:ext>
            </a:extLst>
          </p:cNvPr>
          <p:cNvSpPr>
            <a:spLocks noGrp="1"/>
          </p:cNvSpPr>
          <p:nvPr>
            <p:ph type="title"/>
          </p:nvPr>
        </p:nvSpPr>
        <p:spPr/>
        <p:txBody>
          <a:bodyPr>
            <a:normAutofit fontScale="90000"/>
          </a:bodyPr>
          <a:lstStyle/>
          <a:p>
            <a:r>
              <a:rPr lang="en-US" dirty="0"/>
              <a:t>2. How accurately can the model predict customer churn?</a:t>
            </a:r>
          </a:p>
        </p:txBody>
      </p:sp>
      <p:sp>
        <p:nvSpPr>
          <p:cNvPr id="3" name="Content Placeholder 2">
            <a:extLst>
              <a:ext uri="{FF2B5EF4-FFF2-40B4-BE49-F238E27FC236}">
                <a16:creationId xmlns:a16="http://schemas.microsoft.com/office/drawing/2014/main" id="{47C8037F-77D4-CE1C-173A-5A3674B4D37C}"/>
              </a:ext>
            </a:extLst>
          </p:cNvPr>
          <p:cNvSpPr>
            <a:spLocks noGrp="1"/>
          </p:cNvSpPr>
          <p:nvPr>
            <p:ph idx="1"/>
          </p:nvPr>
        </p:nvSpPr>
        <p:spPr/>
        <p:txBody>
          <a:bodyPr>
            <a:normAutofit fontScale="77500" lnSpcReduction="20000"/>
          </a:bodyPr>
          <a:lstStyle/>
          <a:p>
            <a:endParaRPr lang="en-US" dirty="0"/>
          </a:p>
          <a:p>
            <a:r>
              <a:rPr lang="en-US" dirty="0"/>
              <a:t>The Random Forest model's performance, measured by accuracy, precision, recall, F1-score, and ROC-AUC score, indicates that it can accurately predict customer churn. Specifically:</a:t>
            </a:r>
          </a:p>
          <a:p>
            <a:endParaRPr lang="en-US" dirty="0"/>
          </a:p>
          <a:p>
            <a:r>
              <a:rPr lang="en-US" dirty="0"/>
              <a:t>+ Confusion Matrix: The model correctly identified 541 non-churning customers and 76 churning customers, with minimal false positives and false negatives.</a:t>
            </a:r>
          </a:p>
          <a:p>
            <a:endParaRPr lang="en-US" dirty="0"/>
          </a:p>
          <a:p>
            <a:r>
              <a:rPr lang="en-US" dirty="0"/>
              <a:t>+ Accuracy: The overall accuracy of 93% ensures that </a:t>
            </a:r>
            <a:r>
              <a:rPr lang="en-US" dirty="0" err="1"/>
              <a:t>SyriaTel</a:t>
            </a:r>
            <a:r>
              <a:rPr lang="en-US" dirty="0"/>
              <a:t> can confidently identify at-risk customers, focusing retention efforts where they are most needed.</a:t>
            </a:r>
          </a:p>
          <a:p>
            <a:endParaRPr lang="en-US" dirty="0"/>
          </a:p>
          <a:p>
            <a:r>
              <a:rPr lang="en-US" dirty="0"/>
              <a:t>This high level of accuracy directly supports the effectiveness of </a:t>
            </a:r>
            <a:r>
              <a:rPr lang="en-US" dirty="0" err="1"/>
              <a:t>SyriaTel's</a:t>
            </a:r>
            <a:r>
              <a:rPr lang="en-US" dirty="0"/>
              <a:t> retention strategies by minimizing errors in identifying customers likely</a:t>
            </a:r>
          </a:p>
          <a:p>
            <a:endParaRPr lang="en-US" dirty="0"/>
          </a:p>
        </p:txBody>
      </p:sp>
    </p:spTree>
    <p:extLst>
      <p:ext uri="{BB962C8B-B14F-4D97-AF65-F5344CB8AC3E}">
        <p14:creationId xmlns:p14="http://schemas.microsoft.com/office/powerpoint/2010/main" val="38472486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576E-B937-6750-D0EE-9EC4757C3E68}"/>
              </a:ext>
            </a:extLst>
          </p:cNvPr>
          <p:cNvSpPr>
            <a:spLocks noGrp="1"/>
          </p:cNvSpPr>
          <p:nvPr>
            <p:ph type="title"/>
          </p:nvPr>
        </p:nvSpPr>
        <p:spPr/>
        <p:txBody>
          <a:bodyPr>
            <a:normAutofit/>
          </a:bodyPr>
          <a:lstStyle/>
          <a:p>
            <a:r>
              <a:rPr lang="en-US" dirty="0"/>
              <a:t>**Recommendations**</a:t>
            </a:r>
          </a:p>
        </p:txBody>
      </p:sp>
      <p:sp>
        <p:nvSpPr>
          <p:cNvPr id="3" name="Content Placeholder 2">
            <a:extLst>
              <a:ext uri="{FF2B5EF4-FFF2-40B4-BE49-F238E27FC236}">
                <a16:creationId xmlns:a16="http://schemas.microsoft.com/office/drawing/2014/main" id="{306F09F5-D602-AB5A-463B-3D8FD0D05761}"/>
              </a:ext>
            </a:extLst>
          </p:cNvPr>
          <p:cNvSpPr>
            <a:spLocks noGrp="1"/>
          </p:cNvSpPr>
          <p:nvPr>
            <p:ph idx="1"/>
          </p:nvPr>
        </p:nvSpPr>
        <p:spPr>
          <a:xfrm>
            <a:off x="506437" y="1434905"/>
            <a:ext cx="8215532" cy="5423095"/>
          </a:xfrm>
        </p:spPr>
        <p:txBody>
          <a:bodyPr>
            <a:normAutofit fontScale="77500" lnSpcReduction="20000"/>
          </a:bodyPr>
          <a:lstStyle/>
          <a:p>
            <a:r>
              <a:rPr lang="en-US" b="1" dirty="0"/>
              <a:t>1. Deploy the Random Forest Model:</a:t>
            </a:r>
            <a:endParaRPr lang="en-US" dirty="0"/>
          </a:p>
          <a:p>
            <a:r>
              <a:rPr lang="en-US" dirty="0"/>
              <a:t>+ Integrate the Random Forest model into </a:t>
            </a:r>
            <a:r>
              <a:rPr lang="en-US" dirty="0" err="1"/>
              <a:t>SyriaTel's</a:t>
            </a:r>
            <a:r>
              <a:rPr lang="en-US" dirty="0"/>
              <a:t> CRM system for real-time churn prediction.</a:t>
            </a:r>
          </a:p>
          <a:p>
            <a:r>
              <a:rPr lang="en-US" dirty="0"/>
              <a:t>+ Regularly update the model with new data to maintain and improve its predictive accuracy.</a:t>
            </a:r>
          </a:p>
          <a:p>
            <a:endParaRPr lang="en-US" dirty="0"/>
          </a:p>
          <a:p>
            <a:r>
              <a:rPr lang="en-US" b="1" dirty="0"/>
              <a:t>2. Enhance Customer Service:</a:t>
            </a:r>
            <a:endParaRPr lang="en-US" dirty="0"/>
          </a:p>
          <a:p>
            <a:r>
              <a:rPr lang="en-US" dirty="0"/>
              <a:t>+ Implement proactive support strategies to reduce churn among customers with frequent service interactions.</a:t>
            </a:r>
          </a:p>
          <a:p>
            <a:r>
              <a:rPr lang="en-US" dirty="0"/>
              <a:t>+ Improve feedback mechanisms to identify and address customer pain points early.</a:t>
            </a:r>
          </a:p>
          <a:p>
            <a:endParaRPr lang="en-US" dirty="0"/>
          </a:p>
          <a:p>
            <a:r>
              <a:rPr lang="en-US" b="1" dirty="0"/>
              <a:t>3. Tailor Retention Strategies Based on Feature Importance:</a:t>
            </a:r>
            <a:endParaRPr lang="en-US" dirty="0"/>
          </a:p>
          <a:p>
            <a:r>
              <a:rPr lang="en-US" dirty="0"/>
              <a:t>+ Develop and offer specialized plans for high-usage customers to increase loyalty.</a:t>
            </a:r>
          </a:p>
          <a:p>
            <a:r>
              <a:rPr lang="en-US" dirty="0"/>
              <a:t>+ Implement loyalty programs with incentives for international plan users and other high-risk segments identified by the model.</a:t>
            </a:r>
          </a:p>
          <a:p>
            <a:endParaRPr lang="en-US" dirty="0"/>
          </a:p>
          <a:p>
            <a:r>
              <a:rPr lang="en-US" b="1" dirty="0"/>
              <a:t>4. Monitor and Optimize:</a:t>
            </a:r>
            <a:endParaRPr lang="en-US" dirty="0"/>
          </a:p>
          <a:p>
            <a:r>
              <a:rPr lang="en-US" dirty="0"/>
              <a:t>+ Continuously monitor the model's predictions and the effectiveness of retention campaigns.</a:t>
            </a:r>
          </a:p>
          <a:p>
            <a:r>
              <a:rPr lang="en-US" dirty="0"/>
              <a:t>+ Use data-driven insights to refine retention strategies and improve overall customer satisfaction.</a:t>
            </a:r>
          </a:p>
          <a:p>
            <a:endParaRPr lang="en-US" dirty="0"/>
          </a:p>
          <a:p>
            <a:endParaRPr lang="en-US" dirty="0"/>
          </a:p>
        </p:txBody>
      </p:sp>
    </p:spTree>
    <p:extLst>
      <p:ext uri="{BB962C8B-B14F-4D97-AF65-F5344CB8AC3E}">
        <p14:creationId xmlns:p14="http://schemas.microsoft.com/office/powerpoint/2010/main" val="3209283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0585-BB1A-B165-263E-45EA3AB6C80D}"/>
              </a:ext>
            </a:extLst>
          </p:cNvPr>
          <p:cNvSpPr>
            <a:spLocks noGrp="1"/>
          </p:cNvSpPr>
          <p:nvPr>
            <p:ph type="title"/>
          </p:nvPr>
        </p:nvSpPr>
        <p:spPr/>
        <p:txBody>
          <a:bodyPr>
            <a:normAutofit/>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C1F4D03F-DEBF-B778-0DDA-C25838DBC82F}"/>
              </a:ext>
            </a:extLst>
          </p:cNvPr>
          <p:cNvSpPr>
            <a:spLocks noGrp="1"/>
          </p:cNvSpPr>
          <p:nvPr>
            <p:ph idx="1"/>
          </p:nvPr>
        </p:nvSpPr>
        <p:spPr/>
        <p:txBody>
          <a:bodyPr>
            <a:normAutofit/>
          </a:bodyPr>
          <a:lstStyle/>
          <a:p>
            <a:endParaRPr lang="en-US" dirty="0"/>
          </a:p>
          <a:p>
            <a:r>
              <a:rPr lang="en-US" dirty="0"/>
              <a:t>By addressing these key questions with a data-driven approach and implementing the recommended strategies, </a:t>
            </a:r>
            <a:r>
              <a:rPr lang="en-US" dirty="0" err="1"/>
              <a:t>SyriaTel</a:t>
            </a:r>
            <a:r>
              <a:rPr lang="en-US" dirty="0"/>
              <a:t> will be well-equipped to reduce customer churn. The deployment of the Random Forest model, coupled with targeted retention strategies based on the most influential features, will not only improve customer satisfaction but also enhance the company's financial performance. This proactive shift from understanding to action will enable </a:t>
            </a:r>
            <a:r>
              <a:rPr lang="en-US" dirty="0" err="1"/>
              <a:t>SyriaTel</a:t>
            </a:r>
            <a:r>
              <a:rPr lang="en-US" dirty="0"/>
              <a:t> to maintain a competitive edge in the telecommunications </a:t>
            </a:r>
            <a:r>
              <a:rPr lang="en-US" dirty="0" err="1"/>
              <a:t>indus</a:t>
            </a:r>
            <a:endParaRPr lang="en-US" dirty="0"/>
          </a:p>
          <a:p>
            <a:endParaRPr lang="en-US" dirty="0"/>
          </a:p>
        </p:txBody>
      </p:sp>
    </p:spTree>
    <p:extLst>
      <p:ext uri="{BB962C8B-B14F-4D97-AF65-F5344CB8AC3E}">
        <p14:creationId xmlns:p14="http://schemas.microsoft.com/office/powerpoint/2010/main" val="4046660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98E3-1F51-7839-DE12-587307904B15}"/>
              </a:ext>
            </a:extLst>
          </p:cNvPr>
          <p:cNvSpPr>
            <a:spLocks noGrp="1"/>
          </p:cNvSpPr>
          <p:nvPr>
            <p:ph type="title"/>
          </p:nvPr>
        </p:nvSpPr>
        <p:spPr/>
        <p:txBody>
          <a:bodyPr/>
          <a:lstStyle/>
          <a:p>
            <a:r>
              <a:rPr lang="en-US" dirty="0"/>
              <a:t>Methodology for Machine Learning</a:t>
            </a:r>
          </a:p>
        </p:txBody>
      </p:sp>
      <p:sp>
        <p:nvSpPr>
          <p:cNvPr id="3" name="Content Placeholder 2">
            <a:extLst>
              <a:ext uri="{FF2B5EF4-FFF2-40B4-BE49-F238E27FC236}">
                <a16:creationId xmlns:a16="http://schemas.microsoft.com/office/drawing/2014/main" id="{A5A351E2-911A-4644-8177-CE86902457D7}"/>
              </a:ext>
            </a:extLst>
          </p:cNvPr>
          <p:cNvSpPr>
            <a:spLocks noGrp="1"/>
          </p:cNvSpPr>
          <p:nvPr>
            <p:ph idx="1"/>
          </p:nvPr>
        </p:nvSpPr>
        <p:spPr>
          <a:xfrm>
            <a:off x="609598" y="1930400"/>
            <a:ext cx="7816949" cy="4927600"/>
          </a:xfrm>
        </p:spPr>
        <p:txBody>
          <a:bodyPr>
            <a:normAutofit/>
          </a:bodyPr>
          <a:lstStyle/>
          <a:p>
            <a:pPr marL="0" indent="0">
              <a:buNone/>
            </a:pPr>
            <a:r>
              <a:rPr lang="en-US" dirty="0"/>
              <a:t>To develop a robust predictive model for identifying customers at risk of churning, we will follow a structured methodology that includes the following key steps:</a:t>
            </a:r>
          </a:p>
          <a:p>
            <a:pPr marL="0" indent="0">
              <a:buNone/>
            </a:pPr>
            <a:r>
              <a:rPr lang="en-US" dirty="0"/>
              <a:t>1. Data Understanding</a:t>
            </a:r>
          </a:p>
          <a:p>
            <a:pPr marL="0" indent="0">
              <a:buNone/>
            </a:pPr>
            <a:r>
              <a:rPr lang="en-US" dirty="0"/>
              <a:t>2. Data Cleaning</a:t>
            </a:r>
          </a:p>
          <a:p>
            <a:pPr marL="0" indent="0">
              <a:buNone/>
            </a:pPr>
            <a:r>
              <a:rPr lang="en-US" dirty="0"/>
              <a:t>3. Exploratory Data Analysis</a:t>
            </a:r>
          </a:p>
          <a:p>
            <a:pPr marL="0" indent="0">
              <a:buNone/>
            </a:pPr>
            <a:r>
              <a:rPr lang="en-US" dirty="0"/>
              <a:t>4. Data Preprocessing</a:t>
            </a:r>
          </a:p>
          <a:p>
            <a:pPr marL="0" indent="0">
              <a:buNone/>
            </a:pPr>
            <a:r>
              <a:rPr lang="en-US" dirty="0"/>
              <a:t>5. Modelling</a:t>
            </a:r>
          </a:p>
          <a:p>
            <a:pPr marL="0" indent="0">
              <a:buNone/>
            </a:pPr>
            <a:r>
              <a:rPr lang="en-US" dirty="0"/>
              <a:t>6. Hyperparameter Selection</a:t>
            </a:r>
          </a:p>
          <a:p>
            <a:pPr marL="0" indent="0">
              <a:buNone/>
            </a:pPr>
            <a:r>
              <a:rPr lang="en-US" dirty="0"/>
              <a:t>7. Model Evaluation </a:t>
            </a:r>
          </a:p>
          <a:p>
            <a:pPr marL="0" indent="0">
              <a:buNone/>
            </a:pPr>
            <a:r>
              <a:rPr lang="en-US" dirty="0"/>
              <a:t>8. Recommendations and Conclusion</a:t>
            </a:r>
          </a:p>
          <a:p>
            <a:endParaRPr lang="en-US" dirty="0"/>
          </a:p>
        </p:txBody>
      </p:sp>
    </p:spTree>
    <p:extLst>
      <p:ext uri="{BB962C8B-B14F-4D97-AF65-F5344CB8AC3E}">
        <p14:creationId xmlns:p14="http://schemas.microsoft.com/office/powerpoint/2010/main" val="40837427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2D77-D443-0EE0-F601-6CF579C28794}"/>
              </a:ext>
            </a:extLst>
          </p:cNvPr>
          <p:cNvSpPr>
            <a:spLocks noGrp="1"/>
          </p:cNvSpPr>
          <p:nvPr>
            <p:ph type="title"/>
          </p:nvPr>
        </p:nvSpPr>
        <p:spPr/>
        <p:txBody>
          <a:bodyPr>
            <a:normAutofit/>
          </a:bodyPr>
          <a:lstStyle/>
          <a:p>
            <a:r>
              <a:rPr lang="en-US" b="1" dirty="0"/>
              <a:t>Step 1: </a:t>
            </a:r>
            <a:r>
              <a:rPr lang="en-US" dirty="0"/>
              <a:t>Data Understanding</a:t>
            </a:r>
          </a:p>
        </p:txBody>
      </p:sp>
      <p:sp>
        <p:nvSpPr>
          <p:cNvPr id="3" name="Content Placeholder 2">
            <a:extLst>
              <a:ext uri="{FF2B5EF4-FFF2-40B4-BE49-F238E27FC236}">
                <a16:creationId xmlns:a16="http://schemas.microsoft.com/office/drawing/2014/main" id="{8B0335D3-3CFB-7FF5-D36B-C2F0C3D90D6E}"/>
              </a:ext>
            </a:extLst>
          </p:cNvPr>
          <p:cNvSpPr>
            <a:spLocks noGrp="1"/>
          </p:cNvSpPr>
          <p:nvPr>
            <p:ph idx="1"/>
          </p:nvPr>
        </p:nvSpPr>
        <p:spPr>
          <a:xfrm>
            <a:off x="609599" y="1930400"/>
            <a:ext cx="7746610" cy="4110963"/>
          </a:xfrm>
        </p:spPr>
        <p:txBody>
          <a:bodyPr/>
          <a:lstStyle/>
          <a:p>
            <a:r>
              <a:rPr lang="en-US" b="0" i="0" dirty="0">
                <a:solidFill>
                  <a:srgbClr val="212121"/>
                </a:solidFill>
                <a:effectLst/>
                <a:highlight>
                  <a:srgbClr val="FFFFFF"/>
                </a:highlight>
                <a:latin typeface="Roboto" panose="02000000000000000000" pitchFamily="2" charset="0"/>
              </a:rPr>
              <a:t>In this project, the dataset that we chose is called </a:t>
            </a:r>
            <a:r>
              <a:rPr lang="en-US" b="1" i="0" dirty="0" err="1">
                <a:solidFill>
                  <a:srgbClr val="212121"/>
                </a:solidFill>
                <a:effectLst/>
                <a:highlight>
                  <a:srgbClr val="FFFFFF"/>
                </a:highlight>
                <a:latin typeface="Roboto" panose="02000000000000000000" pitchFamily="2" charset="0"/>
              </a:rPr>
              <a:t>SyriaTel</a:t>
            </a:r>
            <a:r>
              <a:rPr lang="en-US" b="1" i="0" dirty="0">
                <a:solidFill>
                  <a:srgbClr val="212121"/>
                </a:solidFill>
                <a:effectLst/>
                <a:highlight>
                  <a:srgbClr val="FFFFFF"/>
                </a:highlight>
                <a:latin typeface="Roboto" panose="02000000000000000000" pitchFamily="2" charset="0"/>
              </a:rPr>
              <a:t> Customer Churn</a:t>
            </a:r>
            <a:r>
              <a:rPr lang="en-US" b="0" i="0" dirty="0">
                <a:solidFill>
                  <a:srgbClr val="212121"/>
                </a:solidFill>
                <a:effectLst/>
                <a:highlight>
                  <a:srgbClr val="FFFFFF"/>
                </a:highlight>
                <a:latin typeface="Roboto" panose="02000000000000000000" pitchFamily="2" charset="0"/>
              </a:rPr>
              <a:t>.</a:t>
            </a:r>
          </a:p>
          <a:p>
            <a:endParaRPr lang="en-US" dirty="0"/>
          </a:p>
        </p:txBody>
      </p:sp>
      <p:pic>
        <p:nvPicPr>
          <p:cNvPr id="5" name="Picture 4">
            <a:extLst>
              <a:ext uri="{FF2B5EF4-FFF2-40B4-BE49-F238E27FC236}">
                <a16:creationId xmlns:a16="http://schemas.microsoft.com/office/drawing/2014/main" id="{F1A8F71A-6788-A2CA-DE0C-002DF184A4FD}"/>
              </a:ext>
            </a:extLst>
          </p:cNvPr>
          <p:cNvPicPr>
            <a:picLocks noChangeAspect="1"/>
          </p:cNvPicPr>
          <p:nvPr/>
        </p:nvPicPr>
        <p:blipFill>
          <a:blip r:embed="rId2"/>
          <a:stretch>
            <a:fillRect/>
          </a:stretch>
        </p:blipFill>
        <p:spPr>
          <a:xfrm>
            <a:off x="0" y="3208032"/>
            <a:ext cx="9144000" cy="2049768"/>
          </a:xfrm>
          <a:prstGeom prst="rect">
            <a:avLst/>
          </a:prstGeom>
        </p:spPr>
      </p:pic>
    </p:spTree>
    <p:extLst>
      <p:ext uri="{BB962C8B-B14F-4D97-AF65-F5344CB8AC3E}">
        <p14:creationId xmlns:p14="http://schemas.microsoft.com/office/powerpoint/2010/main" val="4021718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682D-7C1A-0C74-999C-DDC48F1C9C5C}"/>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7E3A3404-1735-5065-F19C-C67EB40DF359}"/>
              </a:ext>
            </a:extLst>
          </p:cNvPr>
          <p:cNvSpPr>
            <a:spLocks noGrp="1"/>
          </p:cNvSpPr>
          <p:nvPr>
            <p:ph idx="1"/>
          </p:nvPr>
        </p:nvSpPr>
        <p:spPr>
          <a:xfrm>
            <a:off x="426718" y="1550990"/>
            <a:ext cx="7788813" cy="4697410"/>
          </a:xfrm>
        </p:spPr>
        <p:txBody>
          <a:bodyPr>
            <a:normAutofit/>
          </a:bodyPr>
          <a:lstStyle/>
          <a:p>
            <a:pPr marL="0" indent="0">
              <a:buNone/>
            </a:pPr>
            <a:r>
              <a:rPr lang="en-US" dirty="0"/>
              <a:t>We observe from the  above dataset </a:t>
            </a:r>
            <a:r>
              <a:rPr lang="en-US" dirty="0" smtClean="0"/>
              <a:t> </a:t>
            </a:r>
            <a:r>
              <a:rPr lang="en-US" dirty="0"/>
              <a:t>that there are 21 columns, with a mix of categorical, numerical, and </a:t>
            </a:r>
            <a:r>
              <a:rPr lang="en-US" dirty="0" err="1"/>
              <a:t>boolean</a:t>
            </a:r>
            <a:r>
              <a:rPr lang="en-US" dirty="0"/>
              <a:t> data types. Here's a brief overview of the dataset:</a:t>
            </a:r>
          </a:p>
          <a:p>
            <a:pPr marL="0" indent="0">
              <a:buNone/>
            </a:pPr>
            <a:r>
              <a:rPr lang="en-US" b="1" dirty="0"/>
              <a:t>Key Features:</a:t>
            </a:r>
          </a:p>
          <a:p>
            <a:pPr marL="0" indent="0">
              <a:buNone/>
            </a:pPr>
            <a:r>
              <a:rPr lang="en-US" b="1" dirty="0"/>
              <a:t>A). Categorical Features:</a:t>
            </a:r>
          </a:p>
          <a:p>
            <a:pPr marL="0" indent="0">
              <a:buNone/>
            </a:pPr>
            <a:r>
              <a:rPr lang="en-US" dirty="0"/>
              <a:t>1. state: Categorical variable indicating the state of the customer.</a:t>
            </a:r>
          </a:p>
          <a:p>
            <a:pPr marL="0" indent="0">
              <a:buNone/>
            </a:pPr>
            <a:endParaRPr lang="en-US" dirty="0"/>
          </a:p>
          <a:p>
            <a:pPr marL="0" indent="0">
              <a:buNone/>
            </a:pPr>
            <a:r>
              <a:rPr lang="en-US" dirty="0"/>
              <a:t>2. </a:t>
            </a:r>
            <a:r>
              <a:rPr lang="en-US" b="1" dirty="0"/>
              <a:t>phone number: </a:t>
            </a:r>
            <a:r>
              <a:rPr lang="en-US" dirty="0"/>
              <a:t>Categorical, the customer's phone number (likely not useful for modeling).</a:t>
            </a:r>
          </a:p>
          <a:p>
            <a:pPr marL="0" indent="0">
              <a:buNone/>
            </a:pPr>
            <a:r>
              <a:rPr lang="en-US" dirty="0"/>
              <a:t>3. </a:t>
            </a:r>
            <a:r>
              <a:rPr lang="en-US" b="1" dirty="0"/>
              <a:t>international plan: </a:t>
            </a:r>
            <a:r>
              <a:rPr lang="en-US" dirty="0"/>
              <a:t>Categorical, whether the customer has an international plan (yes/no).</a:t>
            </a:r>
          </a:p>
          <a:p>
            <a:pPr marL="0" indent="0">
              <a:buNone/>
            </a:pPr>
            <a:r>
              <a:rPr lang="en-US" dirty="0"/>
              <a:t>4. </a:t>
            </a:r>
            <a:r>
              <a:rPr lang="en-US" b="1" dirty="0"/>
              <a:t>voice mail plan: </a:t>
            </a:r>
            <a:r>
              <a:rPr lang="en-US" dirty="0"/>
              <a:t>Categorical, whether the customer has a voicemail plan (yes/no).</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22748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682D-7C1A-0C74-999C-DDC48F1C9C5C}"/>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7E3A3404-1735-5065-F19C-C67EB40DF359}"/>
              </a:ext>
            </a:extLst>
          </p:cNvPr>
          <p:cNvSpPr>
            <a:spLocks noGrp="1"/>
          </p:cNvSpPr>
          <p:nvPr>
            <p:ph idx="1"/>
          </p:nvPr>
        </p:nvSpPr>
        <p:spPr>
          <a:xfrm>
            <a:off x="609598" y="1270000"/>
            <a:ext cx="7965441" cy="5588000"/>
          </a:xfrm>
        </p:spPr>
        <p:txBody>
          <a:bodyPr numCol="2">
            <a:normAutofit/>
          </a:bodyPr>
          <a:lstStyle/>
          <a:p>
            <a:pPr marL="0" indent="0">
              <a:buNone/>
            </a:pPr>
            <a:r>
              <a:rPr lang="en-US" sz="1400" b="1" dirty="0"/>
              <a:t>B). Numerical and Floating  Features:</a:t>
            </a:r>
            <a:endParaRPr lang="en-US" sz="1400" dirty="0"/>
          </a:p>
          <a:p>
            <a:pPr marL="0" indent="0">
              <a:buNone/>
            </a:pPr>
            <a:r>
              <a:rPr lang="en-US" sz="1400" dirty="0"/>
              <a:t>5. </a:t>
            </a:r>
            <a:r>
              <a:rPr lang="en-US" sz="1400" b="1" dirty="0"/>
              <a:t>total eve calls: </a:t>
            </a:r>
            <a:r>
              <a:rPr lang="en-US" sz="1400" dirty="0"/>
              <a:t>Integer, total number of calls during the evening.</a:t>
            </a:r>
          </a:p>
          <a:p>
            <a:pPr marL="0" indent="0">
              <a:buNone/>
            </a:pPr>
            <a:r>
              <a:rPr lang="en-US" sz="1400" dirty="0"/>
              <a:t>6. </a:t>
            </a:r>
            <a:r>
              <a:rPr lang="en-US" sz="1400" b="1" dirty="0"/>
              <a:t>account length: </a:t>
            </a:r>
            <a:r>
              <a:rPr lang="en-US" sz="1400" dirty="0"/>
              <a:t>Integer, representing the duration of the customer's account in days.</a:t>
            </a:r>
          </a:p>
          <a:p>
            <a:pPr marL="0" indent="0">
              <a:buNone/>
            </a:pPr>
            <a:endParaRPr lang="en-US" sz="1400" dirty="0"/>
          </a:p>
          <a:p>
            <a:pPr marL="0" indent="0">
              <a:buNone/>
            </a:pPr>
            <a:r>
              <a:rPr lang="en-US" sz="1400" dirty="0"/>
              <a:t>7. </a:t>
            </a:r>
            <a:r>
              <a:rPr lang="en-US" sz="1400" b="1" dirty="0"/>
              <a:t>area code: </a:t>
            </a:r>
            <a:r>
              <a:rPr lang="en-US" sz="1400" dirty="0"/>
              <a:t>Integer, indicating the area code of the customer.</a:t>
            </a:r>
          </a:p>
          <a:p>
            <a:pPr marL="0" indent="0">
              <a:buNone/>
            </a:pPr>
            <a:endParaRPr lang="en-US" sz="1400" dirty="0"/>
          </a:p>
          <a:p>
            <a:pPr marL="0" indent="0">
              <a:buNone/>
            </a:pPr>
            <a:r>
              <a:rPr lang="en-US" sz="1400" dirty="0"/>
              <a:t>8. </a:t>
            </a:r>
            <a:r>
              <a:rPr lang="en-US" sz="1400" b="1" dirty="0"/>
              <a:t>total day calls: </a:t>
            </a:r>
            <a:r>
              <a:rPr lang="en-US" sz="1400" dirty="0"/>
              <a:t>Integer, total number of calls during the day.</a:t>
            </a:r>
          </a:p>
          <a:p>
            <a:pPr marL="0" indent="0">
              <a:buNone/>
            </a:pPr>
            <a:endParaRPr lang="en-US" sz="1400" dirty="0"/>
          </a:p>
          <a:p>
            <a:pPr marL="0" indent="0">
              <a:buNone/>
            </a:pPr>
            <a:r>
              <a:rPr lang="en-US" sz="1400" dirty="0"/>
              <a:t>9. </a:t>
            </a:r>
            <a:r>
              <a:rPr lang="en-US" sz="1400" b="1" dirty="0"/>
              <a:t>total night calls: </a:t>
            </a:r>
            <a:r>
              <a:rPr lang="en-US" sz="1400" dirty="0"/>
              <a:t>Integer, total number of calls during the night.</a:t>
            </a:r>
          </a:p>
          <a:p>
            <a:pPr marL="0" indent="0">
              <a:buNone/>
            </a:pPr>
            <a:endParaRPr lang="en-US" sz="1400" dirty="0"/>
          </a:p>
          <a:p>
            <a:pPr marL="0" indent="0">
              <a:buNone/>
            </a:pPr>
            <a:r>
              <a:rPr lang="en-US" sz="1400" dirty="0"/>
              <a:t>10. </a:t>
            </a:r>
            <a:r>
              <a:rPr lang="en-US" sz="1400" b="1" dirty="0"/>
              <a:t>number </a:t>
            </a:r>
            <a:r>
              <a:rPr lang="en-US" sz="1400" b="1" dirty="0" err="1"/>
              <a:t>vmail</a:t>
            </a:r>
            <a:r>
              <a:rPr lang="en-US" sz="1400" b="1" dirty="0"/>
              <a:t> messages: </a:t>
            </a:r>
            <a:r>
              <a:rPr lang="en-US" sz="1400" dirty="0"/>
              <a:t>Integer, the number of voicemail messages.</a:t>
            </a:r>
          </a:p>
          <a:p>
            <a:pPr marL="0" indent="0">
              <a:buNone/>
            </a:pPr>
            <a:endParaRPr lang="en-US" sz="1400" dirty="0"/>
          </a:p>
          <a:p>
            <a:pPr marL="0" indent="0">
              <a:buNone/>
            </a:pPr>
            <a:r>
              <a:rPr lang="en-US" sz="1400" dirty="0"/>
              <a:t>11. </a:t>
            </a:r>
            <a:r>
              <a:rPr lang="en-US" sz="1400" b="1" dirty="0"/>
              <a:t>customer service calls: </a:t>
            </a:r>
            <a:r>
              <a:rPr lang="en-US" sz="1400" dirty="0"/>
              <a:t>Integer, the number of calls to customer service.</a:t>
            </a:r>
          </a:p>
          <a:p>
            <a:pPr marL="0" indent="0">
              <a:buNone/>
            </a:pPr>
            <a:endParaRPr lang="en-US" sz="1400" dirty="0"/>
          </a:p>
          <a:p>
            <a:pPr marL="0" indent="0">
              <a:buNone/>
            </a:pPr>
            <a:r>
              <a:rPr lang="en-US" sz="1400" dirty="0"/>
              <a:t>12. </a:t>
            </a:r>
            <a:r>
              <a:rPr lang="en-US" sz="1400" b="1" dirty="0"/>
              <a:t>total </a:t>
            </a:r>
            <a:r>
              <a:rPr lang="en-US" sz="1400" b="1" dirty="0" err="1"/>
              <a:t>intl</a:t>
            </a:r>
            <a:r>
              <a:rPr lang="en-US" sz="1400" b="1" dirty="0"/>
              <a:t> calls: </a:t>
            </a:r>
            <a:r>
              <a:rPr lang="en-US" sz="1400" dirty="0"/>
              <a:t>Integer, total number of international calls.</a:t>
            </a:r>
          </a:p>
          <a:p>
            <a:pPr marL="0" indent="0">
              <a:buNone/>
            </a:pPr>
            <a:endParaRPr lang="en-US" sz="1400" dirty="0"/>
          </a:p>
          <a:p>
            <a:pPr marL="0" indent="0">
              <a:buNone/>
            </a:pPr>
            <a:r>
              <a:rPr lang="en-US" sz="1400" dirty="0"/>
              <a:t>13. </a:t>
            </a:r>
            <a:r>
              <a:rPr lang="en-US" sz="1400" b="1" dirty="0"/>
              <a:t>total day minutes</a:t>
            </a:r>
            <a:r>
              <a:rPr lang="en-US" sz="1400" dirty="0"/>
              <a:t>: Float, total minutes of calls during the day.</a:t>
            </a:r>
          </a:p>
          <a:p>
            <a:pPr marL="0" indent="0">
              <a:buNone/>
            </a:pPr>
            <a:endParaRPr lang="en-US" sz="1400" dirty="0"/>
          </a:p>
          <a:p>
            <a:pPr marL="0" indent="0">
              <a:buNone/>
            </a:pPr>
            <a:r>
              <a:rPr lang="en-US" sz="1400" dirty="0"/>
              <a:t>14. </a:t>
            </a:r>
            <a:r>
              <a:rPr lang="en-US" sz="1400" b="1" dirty="0"/>
              <a:t>total day charge: </a:t>
            </a:r>
            <a:r>
              <a:rPr lang="en-US" sz="1400" dirty="0"/>
              <a:t>Float, total charges for calls during the day.</a:t>
            </a:r>
          </a:p>
          <a:p>
            <a:pPr marL="0" indent="0">
              <a:buNone/>
            </a:pPr>
            <a:endParaRPr lang="en-US" sz="1400" dirty="0"/>
          </a:p>
          <a:p>
            <a:pPr marL="0" indent="0">
              <a:buNone/>
            </a:pPr>
            <a:r>
              <a:rPr lang="en-US" sz="1400" dirty="0"/>
              <a:t>15  </a:t>
            </a:r>
            <a:r>
              <a:rPr lang="en-US" sz="1400" b="1" dirty="0"/>
              <a:t>total eve minutes: </a:t>
            </a:r>
            <a:r>
              <a:rPr lang="en-US" sz="1400" dirty="0"/>
              <a:t>Float, total minutes of calls during the evening.</a:t>
            </a:r>
          </a:p>
          <a:p>
            <a:pPr marL="0" indent="0">
              <a:buNone/>
            </a:pPr>
            <a:endParaRPr lang="en-US" sz="1400" dirty="0"/>
          </a:p>
          <a:p>
            <a:pPr marL="0" indent="0">
              <a:buNone/>
            </a:pPr>
            <a:r>
              <a:rPr lang="en-US" sz="1400" dirty="0"/>
              <a:t>16. </a:t>
            </a:r>
            <a:r>
              <a:rPr lang="en-US" sz="1400" b="1" dirty="0"/>
              <a:t>total eve charge: </a:t>
            </a:r>
            <a:r>
              <a:rPr lang="en-US" sz="1400" dirty="0"/>
              <a:t>Float</a:t>
            </a:r>
          </a:p>
        </p:txBody>
      </p:sp>
    </p:spTree>
    <p:extLst>
      <p:ext uri="{BB962C8B-B14F-4D97-AF65-F5344CB8AC3E}">
        <p14:creationId xmlns:p14="http://schemas.microsoft.com/office/powerpoint/2010/main" val="2604787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450</TotalTime>
  <Words>4415</Words>
  <Application>Microsoft Office PowerPoint</Application>
  <PresentationFormat>On-screen Show (4:3)</PresentationFormat>
  <Paragraphs>391</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Roboto</vt:lpstr>
      <vt:lpstr>Trebuchet MS</vt:lpstr>
      <vt:lpstr>Wingdings</vt:lpstr>
      <vt:lpstr>Wingdings 3</vt:lpstr>
      <vt:lpstr>Facet</vt:lpstr>
      <vt:lpstr>SyriaTel Customer Churn Analysis</vt:lpstr>
      <vt:lpstr>Objective</vt:lpstr>
      <vt:lpstr>Business Understanding</vt:lpstr>
      <vt:lpstr>Key Questions to Be Addressed</vt:lpstr>
      <vt:lpstr>Key Questions to Be Addressed</vt:lpstr>
      <vt:lpstr>Methodology for Machine Learning</vt:lpstr>
      <vt:lpstr>Step 1: Data Understanding</vt:lpstr>
      <vt:lpstr>Observations</vt:lpstr>
      <vt:lpstr>Observations</vt:lpstr>
      <vt:lpstr>Continuation..Observation</vt:lpstr>
      <vt:lpstr>Checking for Missing Values</vt:lpstr>
      <vt:lpstr>Step 2: Data Cleaning </vt:lpstr>
      <vt:lpstr>First Few Rows After Dropping Irrelevant Columns</vt:lpstr>
      <vt:lpstr>Descriptive Statistics of the Dataset</vt:lpstr>
      <vt:lpstr>Key Observations</vt:lpstr>
      <vt:lpstr>PowerPoint Presentation</vt:lpstr>
      <vt:lpstr>Interpretation</vt:lpstr>
      <vt:lpstr>PowerPoint Presentation</vt:lpstr>
      <vt:lpstr>Observations</vt:lpstr>
      <vt:lpstr>Key Insights</vt:lpstr>
      <vt:lpstr>Caterogical feature distributions</vt:lpstr>
      <vt:lpstr>Checking for Outliers</vt:lpstr>
      <vt:lpstr>Summary of above visualisations</vt:lpstr>
      <vt:lpstr>Correlation Analysis</vt:lpstr>
      <vt:lpstr>Observations</vt:lpstr>
      <vt:lpstr>Potential Redundancy in Features</vt:lpstr>
      <vt:lpstr>Step 4: Preprocessing </vt:lpstr>
      <vt:lpstr>4.2.3 : Align the Test Set with the Training Set Columns </vt:lpstr>
      <vt:lpstr>Why This Approach is Important</vt:lpstr>
      <vt:lpstr>4.3 Feature Scaling </vt:lpstr>
      <vt:lpstr>4.3.1 Scaling the Training Set</vt:lpstr>
      <vt:lpstr>4.3.2 Scaling the Testing Set </vt:lpstr>
      <vt:lpstr>Step 5: Removing Redundant Features</vt:lpstr>
      <vt:lpstr>Key Insights: </vt:lpstr>
      <vt:lpstr>Step 6: Handling Class Imbalance </vt:lpstr>
      <vt:lpstr>After SMOTE: (4568, 63), (4568,)</vt:lpstr>
      <vt:lpstr>Modeling</vt:lpstr>
      <vt:lpstr>Step 7: Modeling</vt:lpstr>
      <vt:lpstr>Step 8: Model Evaluation</vt:lpstr>
      <vt:lpstr>8.2 Combined Visualization of Confusion Matrices and Summary Statistics for Model Evaluation</vt:lpstr>
      <vt:lpstr>PowerPoint Presentation</vt:lpstr>
      <vt:lpstr>Summary Overview for SyriaTel</vt:lpstr>
      <vt:lpstr>Step 9: Model Fine-Tuning </vt:lpstr>
      <vt:lpstr>9.6 Visualization of Confusion Matrices and Summary Statistics for Decision Tree and Random Forest Models </vt:lpstr>
      <vt:lpstr>Step 10: Summary of Findings Based on the evaluation of the Decision Tree and Random Forest models, after Fine-Tuning </vt:lpstr>
      <vt:lpstr>2. Alignment with Business Objectives:</vt:lpstr>
      <vt:lpstr>PowerPoint Presentation</vt:lpstr>
      <vt:lpstr>Step 11: SHAP Summary Plot for Random Forest Model: Class 1 (Positive Class) Impact Analysis</vt:lpstr>
      <vt:lpstr>Key Insights from the SHAP Summary Plot:</vt:lpstr>
      <vt:lpstr>Model Evaluation and Insights for Predicting Customer Churn at SyriaTel Addressing SyriaTel's Key Questions</vt:lpstr>
      <vt:lpstr>2. How accurately can the model predict customer churn?</vt:lpstr>
      <vt:lpstr>**Recommendations**</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Analysis</dc:title>
  <dc:subject/>
  <dc:creator>Eagesa</dc:creator>
  <cp:keywords/>
  <dc:description>generated using python-pptx</dc:description>
  <cp:lastModifiedBy>Augustine Wanyonyi</cp:lastModifiedBy>
  <cp:revision>22</cp:revision>
  <dcterms:created xsi:type="dcterms:W3CDTF">2013-01-27T09:14:16Z</dcterms:created>
  <dcterms:modified xsi:type="dcterms:W3CDTF">2024-08-30T08:40:38Z</dcterms:modified>
  <cp:category/>
</cp:coreProperties>
</file>