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9" r:id="rId7"/>
    <p:sldId id="268" r:id="rId8"/>
    <p:sldId id="261" r:id="rId9"/>
    <p:sldId id="262" r:id="rId10"/>
    <p:sldId id="263" r:id="rId11"/>
    <p:sldId id="264" r:id="rId12"/>
    <p:sldId id="265" r:id="rId13"/>
    <p:sldId id="270" r:id="rId14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4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E4D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E4D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9191" y="7749538"/>
            <a:ext cx="1722627" cy="41147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42121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630399" cy="24885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39191" y="7749538"/>
            <a:ext cx="1722627" cy="41147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42121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8995" y="562737"/>
            <a:ext cx="13132409" cy="770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7060" y="1814575"/>
            <a:ext cx="6013450" cy="552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E4D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8442" y="1222755"/>
            <a:ext cx="6680200" cy="207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6300" spc="-305" dirty="0"/>
              <a:t>Sentiment</a:t>
            </a:r>
            <a:r>
              <a:rPr sz="6300" spc="-655" dirty="0"/>
              <a:t> </a:t>
            </a:r>
            <a:r>
              <a:rPr sz="6300" spc="-465" dirty="0"/>
              <a:t>Analysis </a:t>
            </a:r>
            <a:r>
              <a:rPr sz="6300" spc="-250" dirty="0"/>
              <a:t>for</a:t>
            </a:r>
            <a:r>
              <a:rPr sz="6300" spc="-645" dirty="0"/>
              <a:t> </a:t>
            </a:r>
            <a:r>
              <a:rPr sz="6300" spc="-350" dirty="0"/>
              <a:t>Product</a:t>
            </a:r>
            <a:r>
              <a:rPr sz="6300" spc="-655" dirty="0"/>
              <a:t> </a:t>
            </a:r>
            <a:r>
              <a:rPr sz="6300" spc="-409" dirty="0"/>
              <a:t>Insights</a:t>
            </a:r>
            <a:endParaRPr sz="6300" dirty="0"/>
          </a:p>
        </p:txBody>
      </p:sp>
      <p:sp>
        <p:nvSpPr>
          <p:cNvPr id="4" name="object 4"/>
          <p:cNvSpPr txBox="1"/>
          <p:nvPr/>
        </p:nvSpPr>
        <p:spPr>
          <a:xfrm>
            <a:off x="6323457" y="3685437"/>
            <a:ext cx="7193915" cy="321254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305" marR="5080">
              <a:lnSpc>
                <a:spcPct val="136400"/>
              </a:lnSpc>
              <a:spcBef>
                <a:spcPts val="85"/>
              </a:spcBef>
            </a:pP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This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project</a:t>
            </a:r>
            <a:r>
              <a:rPr sz="190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aims</a:t>
            </a:r>
            <a:r>
              <a:rPr sz="19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develop</a:t>
            </a:r>
            <a:r>
              <a:rPr sz="19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a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 Natural</a:t>
            </a:r>
            <a:r>
              <a:rPr sz="19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Language</a:t>
            </a:r>
            <a:r>
              <a:rPr sz="1900" spc="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Processing</a:t>
            </a:r>
            <a:r>
              <a:rPr sz="1900" spc="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(NLP)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19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analyze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19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Tweets related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Apple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9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Google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products.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E4DFDF"/>
                </a:solidFill>
                <a:latin typeface="Tahoma"/>
                <a:cs typeface="Tahoma"/>
              </a:rPr>
              <a:t>By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classifying</a:t>
            </a:r>
            <a:r>
              <a:rPr sz="19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these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Tweets</a:t>
            </a:r>
            <a:r>
              <a:rPr sz="19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as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positive,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negative,</a:t>
            </a:r>
            <a:r>
              <a:rPr sz="19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or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neutral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,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19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will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provide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valuable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insights</a:t>
            </a:r>
            <a:r>
              <a:rPr sz="19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into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public</a:t>
            </a:r>
            <a:r>
              <a:rPr sz="1900" spc="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perception,</a:t>
            </a:r>
            <a:r>
              <a:rPr sz="1900" spc="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aiding</a:t>
            </a:r>
            <a:r>
              <a:rPr sz="1900" spc="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businesses</a:t>
            </a:r>
            <a:r>
              <a:rPr sz="1900" spc="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19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marketing</a:t>
            </a:r>
            <a:r>
              <a:rPr sz="1900" spc="7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strategies</a:t>
            </a:r>
            <a:r>
              <a:rPr sz="190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and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product</a:t>
            </a:r>
            <a:r>
              <a:rPr sz="1900" spc="1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development.</a:t>
            </a:r>
            <a:endParaRPr sz="1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b="1" spc="-105" dirty="0">
                <a:solidFill>
                  <a:srgbClr val="E4DFDF"/>
                </a:solidFill>
                <a:latin typeface="Arial"/>
                <a:cs typeface="Arial"/>
              </a:rPr>
              <a:t>B</a:t>
            </a:r>
            <a:r>
              <a:rPr sz="2400" b="1" spc="-105" dirty="0" smtClean="0">
                <a:solidFill>
                  <a:srgbClr val="E4DFDF"/>
                </a:solidFill>
                <a:latin typeface="Arial"/>
                <a:cs typeface="Arial"/>
              </a:rPr>
              <a:t>y</a:t>
            </a:r>
            <a:r>
              <a:rPr sz="2400" b="1" spc="-75" dirty="0" smtClean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E4DFDF"/>
                </a:solidFill>
                <a:latin typeface="Arial"/>
                <a:cs typeface="Arial"/>
              </a:rPr>
              <a:t>Group</a:t>
            </a:r>
            <a:r>
              <a:rPr sz="2400" b="1" spc="-10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400" b="1" spc="85" dirty="0" smtClean="0">
                <a:solidFill>
                  <a:srgbClr val="E4DFDF"/>
                </a:solidFill>
                <a:latin typeface="Arial"/>
                <a:cs typeface="Arial"/>
              </a:rPr>
              <a:t>4</a:t>
            </a:r>
            <a:endParaRPr lang="en-US" sz="2400" b="1" spc="85" dirty="0" smtClean="0">
              <a:solidFill>
                <a:srgbClr val="E4DFD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954" y="1585087"/>
            <a:ext cx="533971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50" spc="-210" dirty="0"/>
              <a:t>Future</a:t>
            </a:r>
            <a:r>
              <a:rPr sz="4550" spc="-459" dirty="0"/>
              <a:t> </a:t>
            </a:r>
            <a:r>
              <a:rPr sz="4550" spc="-275" dirty="0"/>
              <a:t>Improvements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955954" y="2961894"/>
            <a:ext cx="3552190" cy="334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170" dirty="0">
                <a:solidFill>
                  <a:srgbClr val="FFFFFF"/>
                </a:solidFill>
                <a:latin typeface="Arial"/>
                <a:cs typeface="Arial"/>
              </a:rPr>
              <a:t>Expand</a:t>
            </a:r>
            <a:r>
              <a:rPr sz="225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5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FFFFF"/>
                </a:solidFill>
                <a:latin typeface="Arial"/>
                <a:cs typeface="Arial"/>
              </a:rPr>
              <a:t>Sources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36300"/>
              </a:lnSpc>
              <a:spcBef>
                <a:spcPts val="1685"/>
              </a:spcBef>
            </a:pP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Incorporate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more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diverse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data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sources</a:t>
            </a:r>
            <a:r>
              <a:rPr sz="19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beyond</a:t>
            </a:r>
            <a:r>
              <a:rPr sz="19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Twitter,</a:t>
            </a:r>
            <a:r>
              <a:rPr sz="19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such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as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reviews,</a:t>
            </a:r>
            <a:r>
              <a:rPr sz="1900" spc="-7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forums,</a:t>
            </a:r>
            <a:r>
              <a:rPr sz="1900" spc="-8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900" spc="-9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other</a:t>
            </a:r>
            <a:r>
              <a:rPr sz="1900" spc="-10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social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media</a:t>
            </a:r>
            <a:r>
              <a:rPr sz="19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platforms,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enhance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the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model's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ability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handle</a:t>
            </a:r>
            <a:r>
              <a:rPr sz="19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a</a:t>
            </a:r>
            <a:r>
              <a:rPr sz="19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wider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range</a:t>
            </a:r>
            <a:r>
              <a:rPr sz="190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textual</a:t>
            </a:r>
            <a:r>
              <a:rPr sz="19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variations</a:t>
            </a:r>
            <a:r>
              <a:rPr sz="19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and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contexts.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340" y="2961894"/>
            <a:ext cx="3759200" cy="334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125" dirty="0">
                <a:solidFill>
                  <a:srgbClr val="FFFFFF"/>
                </a:solidFill>
                <a:latin typeface="Arial"/>
                <a:cs typeface="Arial"/>
              </a:rPr>
              <a:t>Contextual</a:t>
            </a:r>
            <a:r>
              <a:rPr sz="225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36300"/>
              </a:lnSpc>
              <a:spcBef>
                <a:spcPts val="1685"/>
              </a:spcBef>
            </a:pP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Explore</a:t>
            </a:r>
            <a:r>
              <a:rPr sz="19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advanced</a:t>
            </a:r>
            <a:r>
              <a:rPr sz="19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105" dirty="0">
                <a:solidFill>
                  <a:srgbClr val="E4DFDF"/>
                </a:solidFill>
                <a:latin typeface="Tahoma"/>
                <a:cs typeface="Tahoma"/>
              </a:rPr>
              <a:t>NLP</a:t>
            </a:r>
            <a:r>
              <a:rPr sz="19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techniques,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like</a:t>
            </a:r>
            <a:r>
              <a:rPr sz="1900" spc="1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transformer-based</a:t>
            </a:r>
            <a:r>
              <a:rPr sz="1900" spc="18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models </a:t>
            </a:r>
            <a:r>
              <a:rPr sz="1900" spc="-90" dirty="0">
                <a:solidFill>
                  <a:srgbClr val="E4DFDF"/>
                </a:solidFill>
                <a:latin typeface="Tahoma"/>
                <a:cs typeface="Tahoma"/>
              </a:rPr>
              <a:t>(e.g.,</a:t>
            </a:r>
            <a:r>
              <a:rPr sz="19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BERT,</a:t>
            </a:r>
            <a:r>
              <a:rPr sz="19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RoBERTa),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better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capture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nuances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19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sentiment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9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improve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model's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understanding</a:t>
            </a:r>
            <a:r>
              <a:rPr sz="19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 underlying context.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4498" y="2961894"/>
            <a:ext cx="3837940" cy="3347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100" dirty="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2250" b="1" spc="-1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25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36300"/>
              </a:lnSpc>
              <a:spcBef>
                <a:spcPts val="1685"/>
              </a:spcBef>
            </a:pP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Develop</a:t>
            </a:r>
            <a:r>
              <a:rPr sz="19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a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 scalable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solution</a:t>
            </a:r>
            <a:r>
              <a:rPr sz="1900" spc="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that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 can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process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large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volumes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data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19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real-time,</a:t>
            </a:r>
            <a:r>
              <a:rPr sz="19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enabling</a:t>
            </a:r>
            <a:r>
              <a:rPr sz="19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businesses</a:t>
            </a:r>
            <a:r>
              <a:rPr sz="19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to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respond</a:t>
            </a:r>
            <a:r>
              <a:rPr sz="1900" spc="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promptly</a:t>
            </a:r>
            <a:r>
              <a:rPr sz="190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customer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feedback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9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optimize</a:t>
            </a:r>
            <a:r>
              <a:rPr sz="1900" spc="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their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marketing</a:t>
            </a:r>
            <a:r>
              <a:rPr sz="1900" spc="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strategies</a:t>
            </a:r>
            <a:r>
              <a:rPr sz="19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based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on</a:t>
            </a:r>
            <a:r>
              <a:rPr sz="19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up-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to-date</a:t>
            </a:r>
            <a:r>
              <a:rPr sz="1900" spc="1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1900" spc="1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analysis.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91" rIns="0" bIns="0" rtlCol="0">
            <a:spAutoFit/>
          </a:bodyPr>
          <a:lstStyle/>
          <a:p>
            <a:pPr marL="5516245">
              <a:lnSpc>
                <a:spcPct val="100000"/>
              </a:lnSpc>
              <a:spcBef>
                <a:spcPts val="105"/>
              </a:spcBef>
            </a:pPr>
            <a:r>
              <a:rPr sz="4100" spc="-235" dirty="0"/>
              <a:t>Ethical</a:t>
            </a:r>
            <a:r>
              <a:rPr sz="4100" spc="-400" dirty="0"/>
              <a:t> </a:t>
            </a:r>
            <a:r>
              <a:rPr sz="4100" spc="-295" dirty="0"/>
              <a:t>Considerations</a:t>
            </a:r>
            <a:endParaRPr sz="4100"/>
          </a:p>
        </p:txBody>
      </p:sp>
      <p:grpSp>
        <p:nvGrpSpPr>
          <p:cNvPr id="4" name="object 4"/>
          <p:cNvGrpSpPr/>
          <p:nvPr/>
        </p:nvGrpSpPr>
        <p:grpSpPr>
          <a:xfrm>
            <a:off x="6261227" y="1964689"/>
            <a:ext cx="508634" cy="508634"/>
            <a:chOff x="6261227" y="1964689"/>
            <a:chExt cx="508634" cy="508634"/>
          </a:xfrm>
        </p:grpSpPr>
        <p:sp>
          <p:nvSpPr>
            <p:cNvPr id="5" name="object 5"/>
            <p:cNvSpPr/>
            <p:nvPr/>
          </p:nvSpPr>
          <p:spPr>
            <a:xfrm>
              <a:off x="6265037" y="1968499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5" h="501014">
                  <a:moveTo>
                    <a:pt x="407162" y="0"/>
                  </a:moveTo>
                  <a:lnTo>
                    <a:pt x="93472" y="0"/>
                  </a:lnTo>
                  <a:lnTo>
                    <a:pt x="57114" y="7334"/>
                  </a:lnTo>
                  <a:lnTo>
                    <a:pt x="27400" y="27336"/>
                  </a:lnTo>
                  <a:lnTo>
                    <a:pt x="7354" y="57007"/>
                  </a:lnTo>
                  <a:lnTo>
                    <a:pt x="0" y="93345"/>
                  </a:lnTo>
                  <a:lnTo>
                    <a:pt x="0" y="407035"/>
                  </a:lnTo>
                  <a:lnTo>
                    <a:pt x="7354" y="443446"/>
                  </a:lnTo>
                  <a:lnTo>
                    <a:pt x="27400" y="473154"/>
                  </a:lnTo>
                  <a:lnTo>
                    <a:pt x="57114" y="493170"/>
                  </a:lnTo>
                  <a:lnTo>
                    <a:pt x="93472" y="500507"/>
                  </a:lnTo>
                  <a:lnTo>
                    <a:pt x="407162" y="500507"/>
                  </a:lnTo>
                  <a:lnTo>
                    <a:pt x="443499" y="493170"/>
                  </a:lnTo>
                  <a:lnTo>
                    <a:pt x="473170" y="473154"/>
                  </a:lnTo>
                  <a:lnTo>
                    <a:pt x="493172" y="443446"/>
                  </a:lnTo>
                  <a:lnTo>
                    <a:pt x="500507" y="407035"/>
                  </a:lnTo>
                  <a:lnTo>
                    <a:pt x="500507" y="93345"/>
                  </a:lnTo>
                  <a:lnTo>
                    <a:pt x="493172" y="57007"/>
                  </a:lnTo>
                  <a:lnTo>
                    <a:pt x="473170" y="27336"/>
                  </a:lnTo>
                  <a:lnTo>
                    <a:pt x="443499" y="7334"/>
                  </a:lnTo>
                  <a:lnTo>
                    <a:pt x="407162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5037" y="1968499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5" h="501014">
                  <a:moveTo>
                    <a:pt x="0" y="93345"/>
                  </a:moveTo>
                  <a:lnTo>
                    <a:pt x="7354" y="57007"/>
                  </a:lnTo>
                  <a:lnTo>
                    <a:pt x="27400" y="27336"/>
                  </a:lnTo>
                  <a:lnTo>
                    <a:pt x="57114" y="7334"/>
                  </a:lnTo>
                  <a:lnTo>
                    <a:pt x="93472" y="0"/>
                  </a:lnTo>
                  <a:lnTo>
                    <a:pt x="407162" y="0"/>
                  </a:lnTo>
                  <a:lnTo>
                    <a:pt x="443499" y="7334"/>
                  </a:lnTo>
                  <a:lnTo>
                    <a:pt x="473170" y="27336"/>
                  </a:lnTo>
                  <a:lnTo>
                    <a:pt x="493172" y="57007"/>
                  </a:lnTo>
                  <a:lnTo>
                    <a:pt x="500507" y="93345"/>
                  </a:lnTo>
                  <a:lnTo>
                    <a:pt x="500507" y="407035"/>
                  </a:lnTo>
                  <a:lnTo>
                    <a:pt x="493172" y="443446"/>
                  </a:lnTo>
                  <a:lnTo>
                    <a:pt x="473170" y="473154"/>
                  </a:lnTo>
                  <a:lnTo>
                    <a:pt x="443499" y="493170"/>
                  </a:lnTo>
                  <a:lnTo>
                    <a:pt x="407162" y="500507"/>
                  </a:lnTo>
                  <a:lnTo>
                    <a:pt x="93472" y="500507"/>
                  </a:lnTo>
                  <a:lnTo>
                    <a:pt x="57114" y="493170"/>
                  </a:lnTo>
                  <a:lnTo>
                    <a:pt x="27400" y="473154"/>
                  </a:lnTo>
                  <a:lnTo>
                    <a:pt x="7354" y="443446"/>
                  </a:lnTo>
                  <a:lnTo>
                    <a:pt x="0" y="407035"/>
                  </a:lnTo>
                  <a:lnTo>
                    <a:pt x="0" y="93345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48425" y="1965147"/>
            <a:ext cx="14160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500" dirty="0">
                <a:solidFill>
                  <a:srgbClr val="E4DFDF"/>
                </a:solidFill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6109" y="1938019"/>
            <a:ext cx="6851015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130" dirty="0">
                <a:solidFill>
                  <a:srgbClr val="E4DFDF"/>
                </a:solidFill>
                <a:latin typeface="Arial"/>
                <a:cs typeface="Arial"/>
              </a:rPr>
              <a:t>Privacy</a:t>
            </a:r>
            <a:r>
              <a:rPr sz="2050" b="1" spc="-21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50" b="1" spc="-130" dirty="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sz="2050" b="1" spc="-21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50" b="1" spc="-80" dirty="0">
                <a:solidFill>
                  <a:srgbClr val="E4DFDF"/>
                </a:solidFill>
                <a:latin typeface="Arial"/>
                <a:cs typeface="Arial"/>
              </a:rPr>
              <a:t>Data</a:t>
            </a:r>
            <a:r>
              <a:rPr sz="2050" b="1" spc="-21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E4DFDF"/>
                </a:solidFill>
                <a:latin typeface="Arial"/>
                <a:cs typeface="Arial"/>
              </a:rPr>
              <a:t>Protection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34600"/>
              </a:lnSpc>
              <a:spcBef>
                <a:spcPts val="825"/>
              </a:spcBef>
            </a:pP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Ensure</a:t>
            </a:r>
            <a:r>
              <a:rPr sz="175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that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175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analysis</a:t>
            </a:r>
            <a:r>
              <a:rPr sz="175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175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5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E4DFDF"/>
                </a:solidFill>
                <a:latin typeface="Tahoma"/>
                <a:cs typeface="Tahoma"/>
              </a:rPr>
              <a:t>its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deployment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adhere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E4DFDF"/>
                </a:solidFill>
                <a:latin typeface="Tahoma"/>
                <a:cs typeface="Tahoma"/>
              </a:rPr>
              <a:t>strict</a:t>
            </a:r>
            <a:r>
              <a:rPr sz="175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data</a:t>
            </a:r>
            <a:r>
              <a:rPr sz="175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privacy</a:t>
            </a:r>
            <a:r>
              <a:rPr sz="175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5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protection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guidelines,</a:t>
            </a:r>
            <a:r>
              <a:rPr sz="1750" spc="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respecting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E4DFDF"/>
                </a:solidFill>
                <a:latin typeface="Tahoma"/>
                <a:cs typeface="Tahoma"/>
              </a:rPr>
              <a:t>the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privacy</a:t>
            </a:r>
            <a:r>
              <a:rPr sz="175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individuals</a:t>
            </a:r>
            <a:r>
              <a:rPr sz="1750" spc="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whose</a:t>
            </a:r>
            <a:r>
              <a:rPr sz="175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tweets</a:t>
            </a:r>
            <a:r>
              <a:rPr sz="175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are</a:t>
            </a:r>
            <a:r>
              <a:rPr sz="175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analyzed.</a:t>
            </a:r>
            <a:endParaRPr sz="175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61227" y="3965828"/>
            <a:ext cx="508634" cy="508634"/>
            <a:chOff x="6261227" y="3965828"/>
            <a:chExt cx="508634" cy="508634"/>
          </a:xfrm>
        </p:grpSpPr>
        <p:sp>
          <p:nvSpPr>
            <p:cNvPr id="10" name="object 10"/>
            <p:cNvSpPr/>
            <p:nvPr/>
          </p:nvSpPr>
          <p:spPr>
            <a:xfrm>
              <a:off x="6265037" y="3969638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5" h="501014">
                  <a:moveTo>
                    <a:pt x="407162" y="0"/>
                  </a:moveTo>
                  <a:lnTo>
                    <a:pt x="93472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07162"/>
                  </a:lnTo>
                  <a:lnTo>
                    <a:pt x="7354" y="443499"/>
                  </a:lnTo>
                  <a:lnTo>
                    <a:pt x="27400" y="473170"/>
                  </a:lnTo>
                  <a:lnTo>
                    <a:pt x="57114" y="493172"/>
                  </a:lnTo>
                  <a:lnTo>
                    <a:pt x="93472" y="500507"/>
                  </a:lnTo>
                  <a:lnTo>
                    <a:pt x="407162" y="500507"/>
                  </a:lnTo>
                  <a:lnTo>
                    <a:pt x="443499" y="493172"/>
                  </a:lnTo>
                  <a:lnTo>
                    <a:pt x="473170" y="473170"/>
                  </a:lnTo>
                  <a:lnTo>
                    <a:pt x="493172" y="443499"/>
                  </a:lnTo>
                  <a:lnTo>
                    <a:pt x="500507" y="407162"/>
                  </a:lnTo>
                  <a:lnTo>
                    <a:pt x="500507" y="93472"/>
                  </a:lnTo>
                  <a:lnTo>
                    <a:pt x="493172" y="57114"/>
                  </a:lnTo>
                  <a:lnTo>
                    <a:pt x="473170" y="27400"/>
                  </a:lnTo>
                  <a:lnTo>
                    <a:pt x="443499" y="7354"/>
                  </a:lnTo>
                  <a:lnTo>
                    <a:pt x="407162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5037" y="3969638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5" h="501014">
                  <a:moveTo>
                    <a:pt x="0" y="93472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2" y="0"/>
                  </a:lnTo>
                  <a:lnTo>
                    <a:pt x="407162" y="0"/>
                  </a:lnTo>
                  <a:lnTo>
                    <a:pt x="443499" y="7354"/>
                  </a:lnTo>
                  <a:lnTo>
                    <a:pt x="473170" y="27400"/>
                  </a:lnTo>
                  <a:lnTo>
                    <a:pt x="493172" y="57114"/>
                  </a:lnTo>
                  <a:lnTo>
                    <a:pt x="500507" y="93472"/>
                  </a:lnTo>
                  <a:lnTo>
                    <a:pt x="500507" y="407162"/>
                  </a:lnTo>
                  <a:lnTo>
                    <a:pt x="493172" y="443499"/>
                  </a:lnTo>
                  <a:lnTo>
                    <a:pt x="473170" y="473170"/>
                  </a:lnTo>
                  <a:lnTo>
                    <a:pt x="443499" y="493172"/>
                  </a:lnTo>
                  <a:lnTo>
                    <a:pt x="407162" y="500507"/>
                  </a:lnTo>
                  <a:lnTo>
                    <a:pt x="93472" y="500507"/>
                  </a:lnTo>
                  <a:lnTo>
                    <a:pt x="57114" y="493172"/>
                  </a:lnTo>
                  <a:lnTo>
                    <a:pt x="27400" y="473170"/>
                  </a:lnTo>
                  <a:lnTo>
                    <a:pt x="7354" y="443499"/>
                  </a:lnTo>
                  <a:lnTo>
                    <a:pt x="0" y="407162"/>
                  </a:lnTo>
                  <a:lnTo>
                    <a:pt x="0" y="93472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11848" y="3966794"/>
            <a:ext cx="21590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85" dirty="0">
                <a:solidFill>
                  <a:srgbClr val="E4DFDF"/>
                </a:solidFill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76109" y="3938981"/>
            <a:ext cx="688149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b="1" spc="-160" dirty="0">
                <a:solidFill>
                  <a:srgbClr val="E4DFDF"/>
                </a:solidFill>
                <a:latin typeface="Arial"/>
                <a:cs typeface="Arial"/>
              </a:rPr>
              <a:t>Bias</a:t>
            </a:r>
            <a:r>
              <a:rPr sz="2050" b="1" spc="-204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E4DFDF"/>
                </a:solidFill>
                <a:latin typeface="Arial"/>
                <a:cs typeface="Arial"/>
              </a:rPr>
              <a:t>Mitigation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34600"/>
              </a:lnSpc>
              <a:spcBef>
                <a:spcPts val="825"/>
              </a:spcBef>
            </a:pP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Continuously</a:t>
            </a:r>
            <a:r>
              <a:rPr sz="1750" spc="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monitor</a:t>
            </a:r>
            <a:r>
              <a:rPr sz="175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potential</a:t>
            </a:r>
            <a:r>
              <a:rPr sz="175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biases,</a:t>
            </a:r>
            <a:r>
              <a:rPr sz="175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5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implement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strategies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to identify</a:t>
            </a:r>
            <a:r>
              <a:rPr sz="175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5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mitigate</a:t>
            </a:r>
            <a:r>
              <a:rPr sz="175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any</a:t>
            </a:r>
            <a:r>
              <a:rPr sz="175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biases</a:t>
            </a:r>
            <a:r>
              <a:rPr sz="175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that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may</a:t>
            </a:r>
            <a:r>
              <a:rPr sz="175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arise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from</a:t>
            </a:r>
            <a:r>
              <a:rPr sz="175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E4DFDF"/>
                </a:solidFill>
                <a:latin typeface="Tahoma"/>
                <a:cs typeface="Tahoma"/>
              </a:rPr>
              <a:t>the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dataset or</a:t>
            </a:r>
            <a:r>
              <a:rPr sz="175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5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model's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architecture.</a:t>
            </a:r>
            <a:endParaRPr sz="175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61227" y="5967095"/>
            <a:ext cx="508634" cy="508634"/>
            <a:chOff x="6261227" y="5967095"/>
            <a:chExt cx="508634" cy="508634"/>
          </a:xfrm>
        </p:grpSpPr>
        <p:sp>
          <p:nvSpPr>
            <p:cNvPr id="15" name="object 15"/>
            <p:cNvSpPr/>
            <p:nvPr/>
          </p:nvSpPr>
          <p:spPr>
            <a:xfrm>
              <a:off x="6265037" y="5970905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5" h="501014">
                  <a:moveTo>
                    <a:pt x="407162" y="0"/>
                  </a:moveTo>
                  <a:lnTo>
                    <a:pt x="93472" y="0"/>
                  </a:lnTo>
                  <a:lnTo>
                    <a:pt x="57114" y="7334"/>
                  </a:lnTo>
                  <a:lnTo>
                    <a:pt x="27400" y="27336"/>
                  </a:lnTo>
                  <a:lnTo>
                    <a:pt x="7354" y="57007"/>
                  </a:lnTo>
                  <a:lnTo>
                    <a:pt x="0" y="93345"/>
                  </a:lnTo>
                  <a:lnTo>
                    <a:pt x="0" y="407035"/>
                  </a:lnTo>
                  <a:lnTo>
                    <a:pt x="7354" y="443446"/>
                  </a:lnTo>
                  <a:lnTo>
                    <a:pt x="27400" y="473154"/>
                  </a:lnTo>
                  <a:lnTo>
                    <a:pt x="57114" y="493170"/>
                  </a:lnTo>
                  <a:lnTo>
                    <a:pt x="93472" y="500507"/>
                  </a:lnTo>
                  <a:lnTo>
                    <a:pt x="407162" y="500507"/>
                  </a:lnTo>
                  <a:lnTo>
                    <a:pt x="443499" y="493170"/>
                  </a:lnTo>
                  <a:lnTo>
                    <a:pt x="473170" y="473154"/>
                  </a:lnTo>
                  <a:lnTo>
                    <a:pt x="493172" y="443446"/>
                  </a:lnTo>
                  <a:lnTo>
                    <a:pt x="500507" y="407035"/>
                  </a:lnTo>
                  <a:lnTo>
                    <a:pt x="500507" y="93345"/>
                  </a:lnTo>
                  <a:lnTo>
                    <a:pt x="493172" y="57007"/>
                  </a:lnTo>
                  <a:lnTo>
                    <a:pt x="473170" y="27336"/>
                  </a:lnTo>
                  <a:lnTo>
                    <a:pt x="443499" y="7334"/>
                  </a:lnTo>
                  <a:lnTo>
                    <a:pt x="407162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5037" y="5970905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5" h="501014">
                  <a:moveTo>
                    <a:pt x="0" y="93345"/>
                  </a:moveTo>
                  <a:lnTo>
                    <a:pt x="7354" y="57007"/>
                  </a:lnTo>
                  <a:lnTo>
                    <a:pt x="27400" y="27336"/>
                  </a:lnTo>
                  <a:lnTo>
                    <a:pt x="57114" y="7334"/>
                  </a:lnTo>
                  <a:lnTo>
                    <a:pt x="93472" y="0"/>
                  </a:lnTo>
                  <a:lnTo>
                    <a:pt x="407162" y="0"/>
                  </a:lnTo>
                  <a:lnTo>
                    <a:pt x="443499" y="7334"/>
                  </a:lnTo>
                  <a:lnTo>
                    <a:pt x="473170" y="27336"/>
                  </a:lnTo>
                  <a:lnTo>
                    <a:pt x="493172" y="57007"/>
                  </a:lnTo>
                  <a:lnTo>
                    <a:pt x="500507" y="93345"/>
                  </a:lnTo>
                  <a:lnTo>
                    <a:pt x="500507" y="407035"/>
                  </a:lnTo>
                  <a:lnTo>
                    <a:pt x="493172" y="443446"/>
                  </a:lnTo>
                  <a:lnTo>
                    <a:pt x="473170" y="473154"/>
                  </a:lnTo>
                  <a:lnTo>
                    <a:pt x="443499" y="493170"/>
                  </a:lnTo>
                  <a:lnTo>
                    <a:pt x="407162" y="500507"/>
                  </a:lnTo>
                  <a:lnTo>
                    <a:pt x="93472" y="500507"/>
                  </a:lnTo>
                  <a:lnTo>
                    <a:pt x="57114" y="493170"/>
                  </a:lnTo>
                  <a:lnTo>
                    <a:pt x="27400" y="473154"/>
                  </a:lnTo>
                  <a:lnTo>
                    <a:pt x="7354" y="443446"/>
                  </a:lnTo>
                  <a:lnTo>
                    <a:pt x="0" y="407035"/>
                  </a:lnTo>
                  <a:lnTo>
                    <a:pt x="0" y="93345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14261" y="5968746"/>
            <a:ext cx="21272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55" dirty="0">
                <a:solidFill>
                  <a:srgbClr val="E4DFDF"/>
                </a:solidFill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6109" y="5940933"/>
            <a:ext cx="6804659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160" dirty="0">
                <a:solidFill>
                  <a:srgbClr val="E4DFDF"/>
                </a:solidFill>
                <a:latin typeface="Arial"/>
                <a:cs typeface="Arial"/>
              </a:rPr>
              <a:t>Responsible</a:t>
            </a:r>
            <a:r>
              <a:rPr sz="2050" b="1" spc="-21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50" b="1" spc="-75" dirty="0">
                <a:solidFill>
                  <a:srgbClr val="E4DFDF"/>
                </a:solidFill>
                <a:latin typeface="Arial"/>
                <a:cs typeface="Arial"/>
              </a:rPr>
              <a:t>AI</a:t>
            </a:r>
            <a:r>
              <a:rPr sz="2050" b="1" spc="-18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E4DFDF"/>
                </a:solidFill>
                <a:latin typeface="Arial"/>
                <a:cs typeface="Arial"/>
              </a:rPr>
              <a:t>Practices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34600"/>
              </a:lnSpc>
              <a:spcBef>
                <a:spcPts val="825"/>
              </a:spcBef>
            </a:pP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Adopt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responsible</a:t>
            </a:r>
            <a:r>
              <a:rPr sz="175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AI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principles,</a:t>
            </a:r>
            <a:r>
              <a:rPr sz="175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such</a:t>
            </a:r>
            <a:r>
              <a:rPr sz="175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as</a:t>
            </a:r>
            <a:r>
              <a:rPr sz="175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transparency,</a:t>
            </a:r>
            <a:r>
              <a:rPr sz="1750" spc="50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accountability,</a:t>
            </a:r>
            <a:r>
              <a:rPr sz="1750" spc="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5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fairness,</a:t>
            </a:r>
            <a:r>
              <a:rPr sz="175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build</a:t>
            </a:r>
            <a:r>
              <a:rPr sz="175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trust</a:t>
            </a:r>
            <a:r>
              <a:rPr sz="175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5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ensure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ethical</a:t>
            </a:r>
            <a:r>
              <a:rPr sz="175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E4DFDF"/>
                </a:solidFill>
                <a:latin typeface="Tahoma"/>
                <a:cs typeface="Tahoma"/>
              </a:rPr>
              <a:t>use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1750" spc="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5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175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analysis</a:t>
            </a:r>
            <a:r>
              <a:rPr sz="1750" spc="9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175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1750" spc="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business</a:t>
            </a:r>
            <a:r>
              <a:rPr sz="1750" spc="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E4DFDF"/>
                </a:solidFill>
                <a:latin typeface="Tahoma"/>
                <a:cs typeface="Tahoma"/>
              </a:rPr>
              <a:t>decision-</a:t>
            </a:r>
            <a:r>
              <a:rPr sz="1750" spc="-10" dirty="0">
                <a:solidFill>
                  <a:srgbClr val="E4DFDF"/>
                </a:solidFill>
                <a:latin typeface="Tahoma"/>
                <a:cs typeface="Tahoma"/>
              </a:rPr>
              <a:t>making.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995" y="562737"/>
            <a:ext cx="13132409" cy="680057"/>
          </a:xfrm>
          <a:prstGeom prst="rect">
            <a:avLst/>
          </a:prstGeom>
        </p:spPr>
        <p:txBody>
          <a:bodyPr vert="horz" wrap="square" lIns="0" tIns="63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85" dirty="0" smtClean="0"/>
              <a:t>                                          </a:t>
            </a:r>
            <a:r>
              <a:rPr spc="-285" dirty="0" smtClean="0"/>
              <a:t>Acknowledgments</a:t>
            </a:r>
            <a:endParaRPr spc="-285" dirty="0"/>
          </a:p>
        </p:txBody>
      </p:sp>
      <p:grpSp>
        <p:nvGrpSpPr>
          <p:cNvPr id="4" name="object 4"/>
          <p:cNvGrpSpPr/>
          <p:nvPr/>
        </p:nvGrpSpPr>
        <p:grpSpPr>
          <a:xfrm>
            <a:off x="789832" y="1693744"/>
            <a:ext cx="12926168" cy="1605280"/>
            <a:chOff x="757948" y="1632457"/>
            <a:chExt cx="7628255" cy="1605280"/>
          </a:xfrm>
        </p:grpSpPr>
        <p:sp>
          <p:nvSpPr>
            <p:cNvPr id="5" name="object 5"/>
            <p:cNvSpPr/>
            <p:nvPr/>
          </p:nvSpPr>
          <p:spPr>
            <a:xfrm>
              <a:off x="761758" y="1636267"/>
              <a:ext cx="7620634" cy="1597660"/>
            </a:xfrm>
            <a:custGeom>
              <a:avLst/>
              <a:gdLst/>
              <a:ahLst/>
              <a:cxnLst/>
              <a:rect l="l" t="t" r="r" b="b"/>
              <a:pathLst>
                <a:path w="7620634" h="1597660">
                  <a:moveTo>
                    <a:pt x="7529055" y="0"/>
                  </a:moveTo>
                  <a:lnTo>
                    <a:pt x="91439" y="0"/>
                  </a:lnTo>
                  <a:lnTo>
                    <a:pt x="55844" y="7179"/>
                  </a:lnTo>
                  <a:lnTo>
                    <a:pt x="26779" y="26765"/>
                  </a:lnTo>
                  <a:lnTo>
                    <a:pt x="7184" y="55828"/>
                  </a:lnTo>
                  <a:lnTo>
                    <a:pt x="0" y="91439"/>
                  </a:lnTo>
                  <a:lnTo>
                    <a:pt x="0" y="1505965"/>
                  </a:lnTo>
                  <a:lnTo>
                    <a:pt x="7184" y="1541524"/>
                  </a:lnTo>
                  <a:lnTo>
                    <a:pt x="26779" y="1570593"/>
                  </a:lnTo>
                  <a:lnTo>
                    <a:pt x="55844" y="1590208"/>
                  </a:lnTo>
                  <a:lnTo>
                    <a:pt x="91439" y="1597405"/>
                  </a:lnTo>
                  <a:lnTo>
                    <a:pt x="7529055" y="1597405"/>
                  </a:lnTo>
                  <a:lnTo>
                    <a:pt x="7564666" y="1590208"/>
                  </a:lnTo>
                  <a:lnTo>
                    <a:pt x="7593730" y="1570593"/>
                  </a:lnTo>
                  <a:lnTo>
                    <a:pt x="7613315" y="1541524"/>
                  </a:lnTo>
                  <a:lnTo>
                    <a:pt x="7620495" y="1505965"/>
                  </a:lnTo>
                  <a:lnTo>
                    <a:pt x="7620495" y="91439"/>
                  </a:lnTo>
                  <a:lnTo>
                    <a:pt x="7613315" y="55828"/>
                  </a:lnTo>
                  <a:lnTo>
                    <a:pt x="7593730" y="26765"/>
                  </a:lnTo>
                  <a:lnTo>
                    <a:pt x="7564666" y="7179"/>
                  </a:lnTo>
                  <a:lnTo>
                    <a:pt x="7529055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758" y="1636267"/>
              <a:ext cx="7620634" cy="1597660"/>
            </a:xfrm>
            <a:custGeom>
              <a:avLst/>
              <a:gdLst/>
              <a:ahLst/>
              <a:cxnLst/>
              <a:rect l="l" t="t" r="r" b="b"/>
              <a:pathLst>
                <a:path w="7620634" h="1597660">
                  <a:moveTo>
                    <a:pt x="0" y="91439"/>
                  </a:moveTo>
                  <a:lnTo>
                    <a:pt x="7184" y="55828"/>
                  </a:lnTo>
                  <a:lnTo>
                    <a:pt x="26779" y="26765"/>
                  </a:lnTo>
                  <a:lnTo>
                    <a:pt x="55844" y="7179"/>
                  </a:lnTo>
                  <a:lnTo>
                    <a:pt x="91439" y="0"/>
                  </a:lnTo>
                  <a:lnTo>
                    <a:pt x="7529055" y="0"/>
                  </a:lnTo>
                  <a:lnTo>
                    <a:pt x="7564666" y="7179"/>
                  </a:lnTo>
                  <a:lnTo>
                    <a:pt x="7593730" y="26765"/>
                  </a:lnTo>
                  <a:lnTo>
                    <a:pt x="7613315" y="55828"/>
                  </a:lnTo>
                  <a:lnTo>
                    <a:pt x="7620495" y="91439"/>
                  </a:lnTo>
                  <a:lnTo>
                    <a:pt x="7620495" y="1505965"/>
                  </a:lnTo>
                  <a:lnTo>
                    <a:pt x="7613315" y="1541524"/>
                  </a:lnTo>
                  <a:lnTo>
                    <a:pt x="7593730" y="1570593"/>
                  </a:lnTo>
                  <a:lnTo>
                    <a:pt x="7564666" y="1590208"/>
                  </a:lnTo>
                  <a:lnTo>
                    <a:pt x="7529055" y="1597405"/>
                  </a:lnTo>
                  <a:lnTo>
                    <a:pt x="91439" y="1597405"/>
                  </a:lnTo>
                  <a:lnTo>
                    <a:pt x="55844" y="1590208"/>
                  </a:lnTo>
                  <a:lnTo>
                    <a:pt x="26779" y="1570593"/>
                  </a:lnTo>
                  <a:lnTo>
                    <a:pt x="7184" y="1541524"/>
                  </a:lnTo>
                  <a:lnTo>
                    <a:pt x="0" y="1505965"/>
                  </a:lnTo>
                  <a:lnTo>
                    <a:pt x="0" y="91439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4547" y="1826513"/>
            <a:ext cx="12512853" cy="1135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solidFill>
                  <a:srgbClr val="E4DFDF"/>
                </a:solidFill>
                <a:latin typeface="Arial"/>
                <a:cs typeface="Arial"/>
              </a:rPr>
              <a:t>CrowdFlower</a:t>
            </a:r>
            <a:r>
              <a:rPr sz="2000" b="1" spc="-18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4DFDF"/>
                </a:solidFill>
                <a:latin typeface="Arial"/>
                <a:cs typeface="Arial"/>
              </a:rPr>
              <a:t>Dataset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4700"/>
              </a:lnSpc>
              <a:spcBef>
                <a:spcPts val="835"/>
              </a:spcBef>
            </a:pP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project</a:t>
            </a:r>
            <a:r>
              <a:rPr sz="17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team</a:t>
            </a:r>
            <a:r>
              <a:rPr sz="17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would</a:t>
            </a:r>
            <a:r>
              <a:rPr sz="17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like</a:t>
            </a:r>
            <a:r>
              <a:rPr sz="17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7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acknowledge</a:t>
            </a:r>
            <a:r>
              <a:rPr sz="17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CrowdFlower</a:t>
            </a:r>
            <a:r>
              <a:rPr sz="17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team</a:t>
            </a:r>
            <a:r>
              <a:rPr sz="17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E4DFDF"/>
                </a:solidFill>
                <a:latin typeface="Tahoma"/>
                <a:cs typeface="Tahoma"/>
              </a:rPr>
              <a:t>for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providing</a:t>
            </a:r>
            <a:r>
              <a:rPr sz="1700" spc="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valuable</a:t>
            </a:r>
            <a:r>
              <a:rPr sz="170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dataset</a:t>
            </a:r>
            <a:r>
              <a:rPr sz="17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used</a:t>
            </a:r>
            <a:r>
              <a:rPr sz="17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1700" spc="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this</a:t>
            </a:r>
            <a:r>
              <a:rPr sz="17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17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analysis</a:t>
            </a:r>
            <a:r>
              <a:rPr sz="1700" spc="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E4DFDF"/>
                </a:solidFill>
                <a:latin typeface="Tahoma"/>
                <a:cs typeface="Tahoma"/>
              </a:rPr>
              <a:t>study.</a:t>
            </a:r>
            <a:endParaRPr sz="17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7948" y="3447415"/>
            <a:ext cx="12951594" cy="1953260"/>
            <a:chOff x="757948" y="3447415"/>
            <a:chExt cx="7628255" cy="1953260"/>
          </a:xfrm>
        </p:grpSpPr>
        <p:sp>
          <p:nvSpPr>
            <p:cNvPr id="9" name="object 9"/>
            <p:cNvSpPr/>
            <p:nvPr/>
          </p:nvSpPr>
          <p:spPr>
            <a:xfrm>
              <a:off x="761758" y="3451225"/>
              <a:ext cx="7620634" cy="1945639"/>
            </a:xfrm>
            <a:custGeom>
              <a:avLst/>
              <a:gdLst/>
              <a:ahLst/>
              <a:cxnLst/>
              <a:rect l="l" t="t" r="r" b="b"/>
              <a:pathLst>
                <a:path w="7620634" h="1945639">
                  <a:moveTo>
                    <a:pt x="7529055" y="0"/>
                  </a:moveTo>
                  <a:lnTo>
                    <a:pt x="91414" y="0"/>
                  </a:lnTo>
                  <a:lnTo>
                    <a:pt x="55833" y="7197"/>
                  </a:lnTo>
                  <a:lnTo>
                    <a:pt x="26776" y="26812"/>
                  </a:lnTo>
                  <a:lnTo>
                    <a:pt x="7184" y="55881"/>
                  </a:lnTo>
                  <a:lnTo>
                    <a:pt x="0" y="91439"/>
                  </a:lnTo>
                  <a:lnTo>
                    <a:pt x="0" y="1854073"/>
                  </a:lnTo>
                  <a:lnTo>
                    <a:pt x="7184" y="1889684"/>
                  </a:lnTo>
                  <a:lnTo>
                    <a:pt x="26776" y="1918747"/>
                  </a:lnTo>
                  <a:lnTo>
                    <a:pt x="55833" y="1938333"/>
                  </a:lnTo>
                  <a:lnTo>
                    <a:pt x="91414" y="1945513"/>
                  </a:lnTo>
                  <a:lnTo>
                    <a:pt x="7529055" y="1945513"/>
                  </a:lnTo>
                  <a:lnTo>
                    <a:pt x="7564666" y="1938333"/>
                  </a:lnTo>
                  <a:lnTo>
                    <a:pt x="7593730" y="1918747"/>
                  </a:lnTo>
                  <a:lnTo>
                    <a:pt x="7613315" y="1889684"/>
                  </a:lnTo>
                  <a:lnTo>
                    <a:pt x="7620495" y="1854073"/>
                  </a:lnTo>
                  <a:lnTo>
                    <a:pt x="7620495" y="91439"/>
                  </a:lnTo>
                  <a:lnTo>
                    <a:pt x="7613315" y="55881"/>
                  </a:lnTo>
                  <a:lnTo>
                    <a:pt x="7593730" y="26812"/>
                  </a:lnTo>
                  <a:lnTo>
                    <a:pt x="7564666" y="7197"/>
                  </a:lnTo>
                  <a:lnTo>
                    <a:pt x="7529055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758" y="3451225"/>
              <a:ext cx="7620634" cy="1945639"/>
            </a:xfrm>
            <a:custGeom>
              <a:avLst/>
              <a:gdLst/>
              <a:ahLst/>
              <a:cxnLst/>
              <a:rect l="l" t="t" r="r" b="b"/>
              <a:pathLst>
                <a:path w="7620634" h="1945639">
                  <a:moveTo>
                    <a:pt x="0" y="91439"/>
                  </a:moveTo>
                  <a:lnTo>
                    <a:pt x="7184" y="55881"/>
                  </a:lnTo>
                  <a:lnTo>
                    <a:pt x="26776" y="26812"/>
                  </a:lnTo>
                  <a:lnTo>
                    <a:pt x="55833" y="7197"/>
                  </a:lnTo>
                  <a:lnTo>
                    <a:pt x="91414" y="0"/>
                  </a:lnTo>
                  <a:lnTo>
                    <a:pt x="7529055" y="0"/>
                  </a:lnTo>
                  <a:lnTo>
                    <a:pt x="7564666" y="7197"/>
                  </a:lnTo>
                  <a:lnTo>
                    <a:pt x="7593730" y="26812"/>
                  </a:lnTo>
                  <a:lnTo>
                    <a:pt x="7613315" y="55881"/>
                  </a:lnTo>
                  <a:lnTo>
                    <a:pt x="7620495" y="91439"/>
                  </a:lnTo>
                  <a:lnTo>
                    <a:pt x="7620495" y="1854073"/>
                  </a:lnTo>
                  <a:lnTo>
                    <a:pt x="7613315" y="1889684"/>
                  </a:lnTo>
                  <a:lnTo>
                    <a:pt x="7593730" y="1918747"/>
                  </a:lnTo>
                  <a:lnTo>
                    <a:pt x="7564666" y="1938333"/>
                  </a:lnTo>
                  <a:lnTo>
                    <a:pt x="7529055" y="1945513"/>
                  </a:lnTo>
                  <a:lnTo>
                    <a:pt x="91414" y="1945513"/>
                  </a:lnTo>
                  <a:lnTo>
                    <a:pt x="55833" y="1938333"/>
                  </a:lnTo>
                  <a:lnTo>
                    <a:pt x="26776" y="1918747"/>
                  </a:lnTo>
                  <a:lnTo>
                    <a:pt x="7184" y="1889684"/>
                  </a:lnTo>
                  <a:lnTo>
                    <a:pt x="0" y="1854073"/>
                  </a:lnTo>
                  <a:lnTo>
                    <a:pt x="0" y="91439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4547" y="3641851"/>
            <a:ext cx="12055653" cy="11377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45" dirty="0">
                <a:solidFill>
                  <a:srgbClr val="E4DFDF"/>
                </a:solidFill>
                <a:latin typeface="Arial"/>
                <a:cs typeface="Arial"/>
              </a:rPr>
              <a:t>Research</a:t>
            </a:r>
            <a:r>
              <a:rPr sz="2000" b="1" spc="-19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E4DFDF"/>
                </a:solidFill>
                <a:latin typeface="Arial"/>
                <a:cs typeface="Arial"/>
              </a:rPr>
              <a:t>Collaborators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33500"/>
              </a:lnSpc>
              <a:spcBef>
                <a:spcPts val="855"/>
              </a:spcBef>
            </a:pP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team</a:t>
            </a:r>
            <a:r>
              <a:rPr sz="17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would</a:t>
            </a:r>
            <a:r>
              <a:rPr sz="17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also</a:t>
            </a:r>
            <a:r>
              <a:rPr sz="17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like</a:t>
            </a:r>
            <a:r>
              <a:rPr sz="17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7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thank</a:t>
            </a:r>
            <a:r>
              <a:rPr sz="17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research</a:t>
            </a:r>
            <a:r>
              <a:rPr sz="17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collaborators</a:t>
            </a:r>
            <a:r>
              <a:rPr sz="17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E4DFDF"/>
                </a:solidFill>
                <a:latin typeface="Tahoma"/>
                <a:cs typeface="Tahoma"/>
              </a:rPr>
              <a:t>subject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matter experts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E4DFDF"/>
                </a:solidFill>
                <a:latin typeface="Tahoma"/>
                <a:cs typeface="Tahoma"/>
              </a:rPr>
              <a:t>who</a:t>
            </a:r>
            <a:r>
              <a:rPr sz="17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provided</a:t>
            </a:r>
            <a:r>
              <a:rPr sz="17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valuable</a:t>
            </a:r>
            <a:r>
              <a:rPr sz="17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insights</a:t>
            </a:r>
            <a:r>
              <a:rPr sz="1700" spc="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guidance</a:t>
            </a:r>
            <a:r>
              <a:rPr sz="17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E4DFDF"/>
                </a:solidFill>
                <a:latin typeface="Tahoma"/>
                <a:cs typeface="Tahoma"/>
              </a:rPr>
              <a:t>throughout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E4DFDF"/>
                </a:solidFill>
                <a:latin typeface="Tahoma"/>
                <a:cs typeface="Tahoma"/>
              </a:rPr>
              <a:t>project.</a:t>
            </a:r>
            <a:endParaRPr sz="17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7948" y="5610605"/>
            <a:ext cx="12945124" cy="1953260"/>
            <a:chOff x="757948" y="5610605"/>
            <a:chExt cx="7628255" cy="1953260"/>
          </a:xfrm>
        </p:grpSpPr>
        <p:sp>
          <p:nvSpPr>
            <p:cNvPr id="13" name="object 13"/>
            <p:cNvSpPr/>
            <p:nvPr/>
          </p:nvSpPr>
          <p:spPr>
            <a:xfrm>
              <a:off x="761758" y="5614415"/>
              <a:ext cx="7620634" cy="1945639"/>
            </a:xfrm>
            <a:custGeom>
              <a:avLst/>
              <a:gdLst/>
              <a:ahLst/>
              <a:cxnLst/>
              <a:rect l="l" t="t" r="r" b="b"/>
              <a:pathLst>
                <a:path w="7620634" h="1945640">
                  <a:moveTo>
                    <a:pt x="7529055" y="0"/>
                  </a:moveTo>
                  <a:lnTo>
                    <a:pt x="91414" y="0"/>
                  </a:lnTo>
                  <a:lnTo>
                    <a:pt x="55833" y="7179"/>
                  </a:lnTo>
                  <a:lnTo>
                    <a:pt x="26776" y="26765"/>
                  </a:lnTo>
                  <a:lnTo>
                    <a:pt x="7184" y="55828"/>
                  </a:lnTo>
                  <a:lnTo>
                    <a:pt x="0" y="91439"/>
                  </a:lnTo>
                  <a:lnTo>
                    <a:pt x="0" y="1854047"/>
                  </a:lnTo>
                  <a:lnTo>
                    <a:pt x="7184" y="1889628"/>
                  </a:lnTo>
                  <a:lnTo>
                    <a:pt x="26776" y="1918685"/>
                  </a:lnTo>
                  <a:lnTo>
                    <a:pt x="55833" y="1938277"/>
                  </a:lnTo>
                  <a:lnTo>
                    <a:pt x="91414" y="1945462"/>
                  </a:lnTo>
                  <a:lnTo>
                    <a:pt x="7529055" y="1945462"/>
                  </a:lnTo>
                  <a:lnTo>
                    <a:pt x="7564666" y="1938277"/>
                  </a:lnTo>
                  <a:lnTo>
                    <a:pt x="7593730" y="1918685"/>
                  </a:lnTo>
                  <a:lnTo>
                    <a:pt x="7613315" y="1889628"/>
                  </a:lnTo>
                  <a:lnTo>
                    <a:pt x="7620495" y="1854047"/>
                  </a:lnTo>
                  <a:lnTo>
                    <a:pt x="7620495" y="91439"/>
                  </a:lnTo>
                  <a:lnTo>
                    <a:pt x="7613315" y="55828"/>
                  </a:lnTo>
                  <a:lnTo>
                    <a:pt x="7593730" y="26765"/>
                  </a:lnTo>
                  <a:lnTo>
                    <a:pt x="7564666" y="7179"/>
                  </a:lnTo>
                  <a:lnTo>
                    <a:pt x="7529055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1758" y="5614415"/>
              <a:ext cx="7620634" cy="1945639"/>
            </a:xfrm>
            <a:custGeom>
              <a:avLst/>
              <a:gdLst/>
              <a:ahLst/>
              <a:cxnLst/>
              <a:rect l="l" t="t" r="r" b="b"/>
              <a:pathLst>
                <a:path w="7620634" h="1945640">
                  <a:moveTo>
                    <a:pt x="0" y="91439"/>
                  </a:moveTo>
                  <a:lnTo>
                    <a:pt x="7184" y="55828"/>
                  </a:lnTo>
                  <a:lnTo>
                    <a:pt x="26776" y="26765"/>
                  </a:lnTo>
                  <a:lnTo>
                    <a:pt x="55833" y="7179"/>
                  </a:lnTo>
                  <a:lnTo>
                    <a:pt x="91414" y="0"/>
                  </a:lnTo>
                  <a:lnTo>
                    <a:pt x="7529055" y="0"/>
                  </a:lnTo>
                  <a:lnTo>
                    <a:pt x="7564666" y="7179"/>
                  </a:lnTo>
                  <a:lnTo>
                    <a:pt x="7593730" y="26765"/>
                  </a:lnTo>
                  <a:lnTo>
                    <a:pt x="7613315" y="55828"/>
                  </a:lnTo>
                  <a:lnTo>
                    <a:pt x="7620495" y="91439"/>
                  </a:lnTo>
                  <a:lnTo>
                    <a:pt x="7620495" y="1854047"/>
                  </a:lnTo>
                  <a:lnTo>
                    <a:pt x="7613315" y="1889628"/>
                  </a:lnTo>
                  <a:lnTo>
                    <a:pt x="7593730" y="1918685"/>
                  </a:lnTo>
                  <a:lnTo>
                    <a:pt x="7564666" y="1938277"/>
                  </a:lnTo>
                  <a:lnTo>
                    <a:pt x="7529055" y="1945462"/>
                  </a:lnTo>
                  <a:lnTo>
                    <a:pt x="91414" y="1945462"/>
                  </a:lnTo>
                  <a:lnTo>
                    <a:pt x="55833" y="1938277"/>
                  </a:lnTo>
                  <a:lnTo>
                    <a:pt x="26776" y="1918685"/>
                  </a:lnTo>
                  <a:lnTo>
                    <a:pt x="7184" y="1889628"/>
                  </a:lnTo>
                  <a:lnTo>
                    <a:pt x="0" y="1854047"/>
                  </a:lnTo>
                  <a:lnTo>
                    <a:pt x="0" y="91439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4547" y="5805296"/>
            <a:ext cx="12436653" cy="1137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E4DFDF"/>
                </a:solidFill>
                <a:latin typeface="Arial"/>
                <a:cs typeface="Arial"/>
              </a:rPr>
              <a:t>Continuous</a:t>
            </a:r>
            <a:r>
              <a:rPr sz="2000" b="1" spc="-18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4DFDF"/>
                </a:solidFill>
                <a:latin typeface="Arial"/>
                <a:cs typeface="Arial"/>
              </a:rPr>
              <a:t>Learning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3600"/>
              </a:lnSpc>
              <a:spcBef>
                <a:spcPts val="860"/>
              </a:spcBef>
            </a:pP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team</a:t>
            </a:r>
            <a:r>
              <a:rPr sz="17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is</a:t>
            </a:r>
            <a:r>
              <a:rPr sz="17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committed</a:t>
            </a:r>
            <a:r>
              <a:rPr sz="1700" spc="-7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7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ongoing</a:t>
            </a:r>
            <a:r>
              <a:rPr sz="17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learning and</a:t>
            </a:r>
            <a:r>
              <a:rPr sz="17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improvement,</a:t>
            </a:r>
            <a:r>
              <a:rPr sz="17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E4DFDF"/>
                </a:solidFill>
                <a:latin typeface="Tahoma"/>
                <a:cs typeface="Tahoma"/>
              </a:rPr>
              <a:t>and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welcomes feedback and</a:t>
            </a:r>
            <a:r>
              <a:rPr sz="17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suggestions</a:t>
            </a:r>
            <a:r>
              <a:rPr sz="17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from</a:t>
            </a:r>
            <a:r>
              <a:rPr sz="17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broader</a:t>
            </a:r>
            <a:r>
              <a:rPr sz="17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community</a:t>
            </a:r>
            <a:r>
              <a:rPr sz="17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E4DFDF"/>
                </a:solidFill>
                <a:latin typeface="Tahoma"/>
                <a:cs typeface="Tahoma"/>
              </a:rPr>
              <a:t>to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enhance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7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17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analysis</a:t>
            </a:r>
            <a:r>
              <a:rPr sz="17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17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7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E4DFDF"/>
                </a:solidFill>
                <a:latin typeface="Tahoma"/>
                <a:cs typeface="Tahoma"/>
              </a:rPr>
              <a:t>its</a:t>
            </a:r>
            <a:r>
              <a:rPr sz="17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E4DFDF"/>
                </a:solidFill>
                <a:latin typeface="Tahoma"/>
                <a:cs typeface="Tahoma"/>
              </a:rPr>
              <a:t>applications.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995" y="562737"/>
            <a:ext cx="13132409" cy="680057"/>
          </a:xfrm>
          <a:prstGeom prst="rect">
            <a:avLst/>
          </a:prstGeom>
        </p:spPr>
        <p:txBody>
          <a:bodyPr vert="horz" wrap="square" lIns="0" tIns="63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85" dirty="0" smtClean="0"/>
              <a:t>                                   </a:t>
            </a:r>
            <a:endParaRPr spc="-285" dirty="0"/>
          </a:p>
        </p:txBody>
      </p:sp>
      <p:sp>
        <p:nvSpPr>
          <p:cNvPr id="10" name="object 10"/>
          <p:cNvSpPr/>
          <p:nvPr/>
        </p:nvSpPr>
        <p:spPr>
          <a:xfrm>
            <a:off x="4419600" y="3657600"/>
            <a:ext cx="5943600" cy="1739264"/>
          </a:xfrm>
          <a:custGeom>
            <a:avLst/>
            <a:gdLst/>
            <a:ahLst/>
            <a:cxnLst/>
            <a:rect l="l" t="t" r="r" b="b"/>
            <a:pathLst>
              <a:path w="7620634" h="1945639">
                <a:moveTo>
                  <a:pt x="0" y="91439"/>
                </a:moveTo>
                <a:lnTo>
                  <a:pt x="7184" y="55881"/>
                </a:lnTo>
                <a:lnTo>
                  <a:pt x="26776" y="26812"/>
                </a:lnTo>
                <a:lnTo>
                  <a:pt x="55833" y="7197"/>
                </a:lnTo>
                <a:lnTo>
                  <a:pt x="91414" y="0"/>
                </a:lnTo>
                <a:lnTo>
                  <a:pt x="7529055" y="0"/>
                </a:lnTo>
                <a:lnTo>
                  <a:pt x="7564666" y="7197"/>
                </a:lnTo>
                <a:lnTo>
                  <a:pt x="7593730" y="26812"/>
                </a:lnTo>
                <a:lnTo>
                  <a:pt x="7613315" y="55881"/>
                </a:lnTo>
                <a:lnTo>
                  <a:pt x="7620495" y="91439"/>
                </a:lnTo>
                <a:lnTo>
                  <a:pt x="7620495" y="1854073"/>
                </a:lnTo>
                <a:lnTo>
                  <a:pt x="7613315" y="1889684"/>
                </a:lnTo>
                <a:lnTo>
                  <a:pt x="7593730" y="1918747"/>
                </a:lnTo>
                <a:lnTo>
                  <a:pt x="7564666" y="1938333"/>
                </a:lnTo>
                <a:lnTo>
                  <a:pt x="7529055" y="1945513"/>
                </a:lnTo>
                <a:lnTo>
                  <a:pt x="91414" y="1945513"/>
                </a:lnTo>
                <a:lnTo>
                  <a:pt x="55833" y="1938333"/>
                </a:lnTo>
                <a:lnTo>
                  <a:pt x="26776" y="1918747"/>
                </a:lnTo>
                <a:lnTo>
                  <a:pt x="7184" y="1889684"/>
                </a:lnTo>
                <a:lnTo>
                  <a:pt x="0" y="1854073"/>
                </a:lnTo>
                <a:lnTo>
                  <a:pt x="0" y="91439"/>
                </a:lnTo>
                <a:close/>
              </a:path>
            </a:pathLst>
          </a:custGeom>
          <a:ln w="7620">
            <a:solidFill>
              <a:srgbClr val="961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19600" y="3886200"/>
            <a:ext cx="5771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Thank You!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5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97195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Business</a:t>
            </a:r>
            <a:r>
              <a:rPr spc="-459" dirty="0"/>
              <a:t> </a:t>
            </a:r>
            <a:r>
              <a:rPr spc="-204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41796" y="1844675"/>
            <a:ext cx="495934" cy="495934"/>
            <a:chOff x="6241796" y="1844675"/>
            <a:chExt cx="495934" cy="495934"/>
          </a:xfrm>
        </p:grpSpPr>
        <p:sp>
          <p:nvSpPr>
            <p:cNvPr id="5" name="object 5"/>
            <p:cNvSpPr/>
            <p:nvPr/>
          </p:nvSpPr>
          <p:spPr>
            <a:xfrm>
              <a:off x="6245606" y="1848485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4">
                  <a:moveTo>
                    <a:pt x="397128" y="0"/>
                  </a:moveTo>
                  <a:lnTo>
                    <a:pt x="91186" y="0"/>
                  </a:lnTo>
                  <a:lnTo>
                    <a:pt x="55721" y="7155"/>
                  </a:lnTo>
                  <a:lnTo>
                    <a:pt x="26733" y="26669"/>
                  </a:lnTo>
                  <a:lnTo>
                    <a:pt x="7175" y="55614"/>
                  </a:lnTo>
                  <a:lnTo>
                    <a:pt x="0" y="91059"/>
                  </a:lnTo>
                  <a:lnTo>
                    <a:pt x="0" y="397001"/>
                  </a:lnTo>
                  <a:lnTo>
                    <a:pt x="7175" y="432446"/>
                  </a:lnTo>
                  <a:lnTo>
                    <a:pt x="26733" y="461390"/>
                  </a:lnTo>
                  <a:lnTo>
                    <a:pt x="55721" y="480905"/>
                  </a:lnTo>
                  <a:lnTo>
                    <a:pt x="91186" y="488061"/>
                  </a:lnTo>
                  <a:lnTo>
                    <a:pt x="397128" y="488061"/>
                  </a:lnTo>
                  <a:lnTo>
                    <a:pt x="432573" y="480905"/>
                  </a:lnTo>
                  <a:lnTo>
                    <a:pt x="461518" y="461390"/>
                  </a:lnTo>
                  <a:lnTo>
                    <a:pt x="481032" y="432446"/>
                  </a:lnTo>
                  <a:lnTo>
                    <a:pt x="488188" y="397001"/>
                  </a:lnTo>
                  <a:lnTo>
                    <a:pt x="488188" y="91059"/>
                  </a:lnTo>
                  <a:lnTo>
                    <a:pt x="481032" y="55614"/>
                  </a:lnTo>
                  <a:lnTo>
                    <a:pt x="461518" y="26670"/>
                  </a:lnTo>
                  <a:lnTo>
                    <a:pt x="432573" y="7155"/>
                  </a:lnTo>
                  <a:lnTo>
                    <a:pt x="397128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5606" y="1848485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4">
                  <a:moveTo>
                    <a:pt x="0" y="91059"/>
                  </a:moveTo>
                  <a:lnTo>
                    <a:pt x="7175" y="55614"/>
                  </a:lnTo>
                  <a:lnTo>
                    <a:pt x="26733" y="26669"/>
                  </a:lnTo>
                  <a:lnTo>
                    <a:pt x="55721" y="7155"/>
                  </a:lnTo>
                  <a:lnTo>
                    <a:pt x="91186" y="0"/>
                  </a:lnTo>
                  <a:lnTo>
                    <a:pt x="397128" y="0"/>
                  </a:lnTo>
                  <a:lnTo>
                    <a:pt x="432573" y="7155"/>
                  </a:lnTo>
                  <a:lnTo>
                    <a:pt x="461518" y="26670"/>
                  </a:lnTo>
                  <a:lnTo>
                    <a:pt x="481032" y="55614"/>
                  </a:lnTo>
                  <a:lnTo>
                    <a:pt x="488188" y="91059"/>
                  </a:lnTo>
                  <a:lnTo>
                    <a:pt x="488188" y="397001"/>
                  </a:lnTo>
                  <a:lnTo>
                    <a:pt x="481032" y="432446"/>
                  </a:lnTo>
                  <a:lnTo>
                    <a:pt x="461518" y="461390"/>
                  </a:lnTo>
                  <a:lnTo>
                    <a:pt x="432573" y="480905"/>
                  </a:lnTo>
                  <a:lnTo>
                    <a:pt x="397128" y="488061"/>
                  </a:lnTo>
                  <a:lnTo>
                    <a:pt x="91186" y="488061"/>
                  </a:lnTo>
                  <a:lnTo>
                    <a:pt x="55721" y="480905"/>
                  </a:lnTo>
                  <a:lnTo>
                    <a:pt x="26733" y="461390"/>
                  </a:lnTo>
                  <a:lnTo>
                    <a:pt x="7175" y="432446"/>
                  </a:lnTo>
                  <a:lnTo>
                    <a:pt x="0" y="397001"/>
                  </a:lnTo>
                  <a:lnTo>
                    <a:pt x="0" y="91059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24421" y="1840229"/>
            <a:ext cx="13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5" dirty="0">
                <a:solidFill>
                  <a:srgbClr val="E4DFD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518" y="1813306"/>
            <a:ext cx="6713855" cy="2490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20" dirty="0">
                <a:solidFill>
                  <a:srgbClr val="E4DFDF"/>
                </a:solidFill>
                <a:latin typeface="Arial"/>
                <a:cs typeface="Arial"/>
              </a:rPr>
              <a:t>Tracking</a:t>
            </a:r>
            <a:r>
              <a:rPr sz="2000" b="1" spc="-21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E4DFDF"/>
                </a:solidFill>
                <a:latin typeface="Arial"/>
                <a:cs typeface="Arial"/>
              </a:rPr>
              <a:t>Customer</a:t>
            </a:r>
            <a:r>
              <a:rPr sz="2000" b="1" spc="-21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4DFDF"/>
                </a:solidFill>
                <a:latin typeface="Arial"/>
                <a:cs typeface="Arial"/>
              </a:rPr>
              <a:t>Sentiment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33500"/>
              </a:lnSpc>
              <a:spcBef>
                <a:spcPts val="850"/>
              </a:spcBef>
            </a:pPr>
            <a:r>
              <a:rPr sz="2000" spc="-8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2000" spc="-1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</a:t>
            </a:r>
            <a:r>
              <a:rPr sz="2000" spc="-1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E4DFDF"/>
                </a:solidFill>
                <a:latin typeface="Tahoma"/>
                <a:cs typeface="Tahoma"/>
              </a:rPr>
              <a:t>era</a:t>
            </a:r>
            <a:r>
              <a:rPr sz="2000" spc="-1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E4DFDF"/>
                </a:solidFill>
                <a:latin typeface="Tahoma"/>
                <a:cs typeface="Tahoma"/>
              </a:rPr>
              <a:t>dominated</a:t>
            </a:r>
            <a:r>
              <a:rPr sz="2000" spc="-1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E4DFDF"/>
                </a:solidFill>
                <a:latin typeface="Tahoma"/>
                <a:cs typeface="Tahoma"/>
              </a:rPr>
              <a:t>by</a:t>
            </a:r>
            <a:r>
              <a:rPr sz="2000" spc="-1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social</a:t>
            </a:r>
            <a:r>
              <a:rPr sz="2000" spc="-1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media,</a:t>
            </a:r>
            <a:r>
              <a:rPr sz="2000" spc="-1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E4DFDF"/>
                </a:solidFill>
                <a:latin typeface="Tahoma"/>
                <a:cs typeface="Tahoma"/>
              </a:rPr>
              <a:t>brands</a:t>
            </a:r>
            <a:r>
              <a:rPr sz="2000" spc="-1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E4DFDF"/>
                </a:solidFill>
                <a:latin typeface="Tahoma"/>
                <a:cs typeface="Tahoma"/>
              </a:rPr>
              <a:t>must</a:t>
            </a:r>
            <a:r>
              <a:rPr sz="2000" spc="-1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continuously</a:t>
            </a:r>
            <a:r>
              <a:rPr sz="2000" spc="-1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E4DFDF"/>
                </a:solidFill>
                <a:latin typeface="Tahoma"/>
                <a:cs typeface="Tahoma"/>
              </a:rPr>
              <a:t>track</a:t>
            </a:r>
            <a:r>
              <a:rPr sz="200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customer</a:t>
            </a:r>
            <a:r>
              <a:rPr sz="2000" spc="-1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sentiments</a:t>
            </a:r>
            <a:r>
              <a:rPr sz="2000" spc="-1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E4DFDF"/>
                </a:solidFill>
                <a:latin typeface="Tahoma"/>
                <a:cs typeface="Tahoma"/>
              </a:rPr>
              <a:t>expressed</a:t>
            </a:r>
            <a:r>
              <a:rPr sz="2000" spc="-1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online.</a:t>
            </a:r>
            <a:r>
              <a:rPr sz="2000" spc="-1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Twitter</a:t>
            </a:r>
            <a:r>
              <a:rPr sz="2000" spc="-18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E4DFDF"/>
                </a:solidFill>
                <a:latin typeface="Tahoma"/>
                <a:cs typeface="Tahoma"/>
              </a:rPr>
              <a:t>has</a:t>
            </a:r>
            <a:r>
              <a:rPr sz="2000" spc="-1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E4DFDF"/>
                </a:solidFill>
                <a:latin typeface="Tahoma"/>
                <a:cs typeface="Tahoma"/>
              </a:rPr>
              <a:t>become</a:t>
            </a:r>
            <a:r>
              <a:rPr sz="2000" spc="-1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E4DFDF"/>
                </a:solidFill>
                <a:latin typeface="Tahoma"/>
                <a:cs typeface="Tahoma"/>
              </a:rPr>
              <a:t>critical</a:t>
            </a:r>
            <a:r>
              <a:rPr sz="200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platform</a:t>
            </a:r>
            <a:r>
              <a:rPr sz="2000" spc="-1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E4DFDF"/>
                </a:solidFill>
                <a:latin typeface="Tahoma"/>
                <a:cs typeface="Tahoma"/>
              </a:rPr>
              <a:t>where</a:t>
            </a:r>
            <a:r>
              <a:rPr sz="2000" spc="-1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E4DFDF"/>
                </a:solidFill>
                <a:latin typeface="Tahoma"/>
                <a:cs typeface="Tahoma"/>
              </a:rPr>
              <a:t>users</a:t>
            </a:r>
            <a:r>
              <a:rPr sz="2000" spc="-1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voice</a:t>
            </a:r>
            <a:r>
              <a:rPr sz="2000" spc="-1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E4DFDF"/>
                </a:solidFill>
                <a:latin typeface="Tahoma"/>
                <a:cs typeface="Tahoma"/>
              </a:rPr>
              <a:t>their</a:t>
            </a:r>
            <a:r>
              <a:rPr sz="2000" spc="-1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E4DFDF"/>
                </a:solidFill>
                <a:latin typeface="Tahoma"/>
                <a:cs typeface="Tahoma"/>
              </a:rPr>
              <a:t>opinions</a:t>
            </a:r>
            <a:r>
              <a:rPr sz="2000" spc="-114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E4DFDF"/>
                </a:solidFill>
                <a:latin typeface="Tahoma"/>
                <a:cs typeface="Tahoma"/>
              </a:rPr>
              <a:t>about</a:t>
            </a:r>
            <a:r>
              <a:rPr sz="2000" spc="-1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products</a:t>
            </a:r>
            <a:r>
              <a:rPr sz="2000" spc="-1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2000" spc="-1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E4DFDF"/>
                </a:solidFill>
                <a:latin typeface="Tahoma"/>
                <a:cs typeface="Tahoma"/>
              </a:rPr>
              <a:t>brands</a:t>
            </a:r>
            <a:r>
              <a:rPr sz="2000" spc="-5" dirty="0" smtClean="0">
                <a:solidFill>
                  <a:srgbClr val="E4DFDF"/>
                </a:solidFill>
                <a:latin typeface="Tahoma"/>
                <a:cs typeface="Tahoma"/>
              </a:rPr>
              <a:t>.</a:t>
            </a:r>
            <a:endParaRPr lang="en-US" sz="2000" spc="-5" dirty="0" smtClean="0">
              <a:solidFill>
                <a:srgbClr val="E4DFDF"/>
              </a:solidFill>
              <a:latin typeface="Tahoma"/>
              <a:cs typeface="Tahoma"/>
            </a:endParaRPr>
          </a:p>
          <a:p>
            <a:pPr marL="12700" marR="5080" algn="just">
              <a:lnSpc>
                <a:spcPct val="133500"/>
              </a:lnSpc>
              <a:spcBef>
                <a:spcPts val="850"/>
              </a:spcBef>
            </a:pPr>
            <a:endParaRPr sz="17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30676" y="5003743"/>
            <a:ext cx="495934" cy="495934"/>
            <a:chOff x="6241796" y="3796029"/>
            <a:chExt cx="495934" cy="495934"/>
          </a:xfrm>
        </p:grpSpPr>
        <p:sp>
          <p:nvSpPr>
            <p:cNvPr id="10" name="object 10"/>
            <p:cNvSpPr/>
            <p:nvPr/>
          </p:nvSpPr>
          <p:spPr>
            <a:xfrm>
              <a:off x="6245606" y="3799839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4">
                  <a:moveTo>
                    <a:pt x="397128" y="0"/>
                  </a:moveTo>
                  <a:lnTo>
                    <a:pt x="91186" y="0"/>
                  </a:lnTo>
                  <a:lnTo>
                    <a:pt x="55721" y="7175"/>
                  </a:lnTo>
                  <a:lnTo>
                    <a:pt x="26733" y="26733"/>
                  </a:lnTo>
                  <a:lnTo>
                    <a:pt x="7175" y="55721"/>
                  </a:lnTo>
                  <a:lnTo>
                    <a:pt x="0" y="91186"/>
                  </a:lnTo>
                  <a:lnTo>
                    <a:pt x="0" y="397129"/>
                  </a:lnTo>
                  <a:lnTo>
                    <a:pt x="7175" y="432573"/>
                  </a:lnTo>
                  <a:lnTo>
                    <a:pt x="26733" y="461517"/>
                  </a:lnTo>
                  <a:lnTo>
                    <a:pt x="55721" y="481032"/>
                  </a:lnTo>
                  <a:lnTo>
                    <a:pt x="91186" y="488188"/>
                  </a:lnTo>
                  <a:lnTo>
                    <a:pt x="397128" y="488188"/>
                  </a:lnTo>
                  <a:lnTo>
                    <a:pt x="432573" y="481032"/>
                  </a:lnTo>
                  <a:lnTo>
                    <a:pt x="461518" y="461518"/>
                  </a:lnTo>
                  <a:lnTo>
                    <a:pt x="481032" y="432573"/>
                  </a:lnTo>
                  <a:lnTo>
                    <a:pt x="488188" y="397129"/>
                  </a:lnTo>
                  <a:lnTo>
                    <a:pt x="488188" y="91186"/>
                  </a:lnTo>
                  <a:lnTo>
                    <a:pt x="481032" y="55721"/>
                  </a:lnTo>
                  <a:lnTo>
                    <a:pt x="461518" y="26733"/>
                  </a:lnTo>
                  <a:lnTo>
                    <a:pt x="432573" y="7175"/>
                  </a:lnTo>
                  <a:lnTo>
                    <a:pt x="397128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5606" y="3799839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4">
                  <a:moveTo>
                    <a:pt x="0" y="91186"/>
                  </a:moveTo>
                  <a:lnTo>
                    <a:pt x="7175" y="55721"/>
                  </a:lnTo>
                  <a:lnTo>
                    <a:pt x="26733" y="26733"/>
                  </a:lnTo>
                  <a:lnTo>
                    <a:pt x="55721" y="7175"/>
                  </a:lnTo>
                  <a:lnTo>
                    <a:pt x="91186" y="0"/>
                  </a:lnTo>
                  <a:lnTo>
                    <a:pt x="397128" y="0"/>
                  </a:lnTo>
                  <a:lnTo>
                    <a:pt x="432573" y="7175"/>
                  </a:lnTo>
                  <a:lnTo>
                    <a:pt x="461518" y="26733"/>
                  </a:lnTo>
                  <a:lnTo>
                    <a:pt x="481032" y="55721"/>
                  </a:lnTo>
                  <a:lnTo>
                    <a:pt x="488188" y="91186"/>
                  </a:lnTo>
                  <a:lnTo>
                    <a:pt x="488188" y="397129"/>
                  </a:lnTo>
                  <a:lnTo>
                    <a:pt x="481032" y="432573"/>
                  </a:lnTo>
                  <a:lnTo>
                    <a:pt x="461518" y="461518"/>
                  </a:lnTo>
                  <a:lnTo>
                    <a:pt x="432573" y="481032"/>
                  </a:lnTo>
                  <a:lnTo>
                    <a:pt x="397128" y="488188"/>
                  </a:lnTo>
                  <a:lnTo>
                    <a:pt x="91186" y="488188"/>
                  </a:lnTo>
                  <a:lnTo>
                    <a:pt x="55721" y="481032"/>
                  </a:lnTo>
                  <a:lnTo>
                    <a:pt x="26733" y="461517"/>
                  </a:lnTo>
                  <a:lnTo>
                    <a:pt x="7175" y="432573"/>
                  </a:lnTo>
                  <a:lnTo>
                    <a:pt x="0" y="397129"/>
                  </a:lnTo>
                  <a:lnTo>
                    <a:pt x="0" y="91186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65918" y="5024750"/>
            <a:ext cx="212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70" dirty="0">
                <a:solidFill>
                  <a:srgbClr val="E4DFDF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123" y="4996840"/>
            <a:ext cx="6741795" cy="2433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25" dirty="0">
                <a:solidFill>
                  <a:srgbClr val="E4DFDF"/>
                </a:solidFill>
                <a:latin typeface="Arial"/>
                <a:cs typeface="Arial"/>
              </a:rPr>
              <a:t>Manual</a:t>
            </a:r>
            <a:r>
              <a:rPr sz="2000" b="1" spc="-20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E4DFDF"/>
                </a:solidFill>
                <a:latin typeface="Arial"/>
                <a:cs typeface="Arial"/>
              </a:rPr>
              <a:t>Analysis</a:t>
            </a:r>
            <a:r>
              <a:rPr sz="2000" b="1" spc="-19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E4DFDF"/>
                </a:solidFill>
                <a:latin typeface="Arial"/>
                <a:cs typeface="Arial"/>
              </a:rPr>
              <a:t>Challenges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33200"/>
              </a:lnSpc>
              <a:spcBef>
                <a:spcPts val="855"/>
              </a:spcBef>
            </a:pP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vast</a:t>
            </a:r>
            <a:r>
              <a:rPr sz="20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volume</a:t>
            </a:r>
            <a:r>
              <a:rPr sz="20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20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rapid</a:t>
            </a:r>
            <a:r>
              <a:rPr sz="20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pace</a:t>
            </a:r>
            <a:r>
              <a:rPr sz="20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20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tweets</a:t>
            </a:r>
            <a:r>
              <a:rPr sz="2000" spc="-9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make</a:t>
            </a:r>
            <a:r>
              <a:rPr sz="20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E4DFDF"/>
                </a:solidFill>
                <a:latin typeface="Tahoma"/>
                <a:cs typeface="Tahoma"/>
              </a:rPr>
              <a:t>it</a:t>
            </a:r>
            <a:r>
              <a:rPr sz="20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impractical</a:t>
            </a:r>
            <a:r>
              <a:rPr sz="20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for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businesses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manually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analyze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these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opinions</a:t>
            </a:r>
            <a:r>
              <a:rPr sz="20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insights.</a:t>
            </a:r>
            <a:r>
              <a:rPr sz="20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E4DFDF"/>
                </a:solidFill>
                <a:latin typeface="Tahoma"/>
                <a:cs typeface="Tahoma"/>
              </a:rPr>
              <a:t>An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E4DFDF"/>
                </a:solidFill>
                <a:latin typeface="Tahoma"/>
                <a:cs typeface="Tahoma"/>
              </a:rPr>
              <a:t>NLP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20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is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needed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20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automatically</a:t>
            </a:r>
            <a:r>
              <a:rPr sz="20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classify</a:t>
            </a:r>
            <a:r>
              <a:rPr sz="20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20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tweets</a:t>
            </a:r>
            <a:r>
              <a:rPr sz="20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and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determine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which</a:t>
            </a:r>
            <a:r>
              <a:rPr sz="20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brand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or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product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is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target.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779908"/>
            <a:ext cx="13868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97195">
              <a:lnSpc>
                <a:spcPct val="100000"/>
              </a:lnSpc>
              <a:spcBef>
                <a:spcPts val="95"/>
              </a:spcBef>
            </a:pPr>
            <a:r>
              <a:rPr lang="en-US" spc="-345" dirty="0" smtClean="0"/>
              <a:t>Objectives</a:t>
            </a:r>
            <a:endParaRPr spc="-204" dirty="0"/>
          </a:p>
        </p:txBody>
      </p:sp>
      <p:grpSp>
        <p:nvGrpSpPr>
          <p:cNvPr id="4" name="object 4"/>
          <p:cNvGrpSpPr/>
          <p:nvPr/>
        </p:nvGrpSpPr>
        <p:grpSpPr>
          <a:xfrm>
            <a:off x="925047" y="1976704"/>
            <a:ext cx="468652" cy="495934"/>
            <a:chOff x="6241796" y="1844675"/>
            <a:chExt cx="495934" cy="495934"/>
          </a:xfrm>
        </p:grpSpPr>
        <p:sp>
          <p:nvSpPr>
            <p:cNvPr id="5" name="object 5"/>
            <p:cNvSpPr/>
            <p:nvPr/>
          </p:nvSpPr>
          <p:spPr>
            <a:xfrm>
              <a:off x="6245606" y="1848485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4">
                  <a:moveTo>
                    <a:pt x="397128" y="0"/>
                  </a:moveTo>
                  <a:lnTo>
                    <a:pt x="91186" y="0"/>
                  </a:lnTo>
                  <a:lnTo>
                    <a:pt x="55721" y="7155"/>
                  </a:lnTo>
                  <a:lnTo>
                    <a:pt x="26733" y="26669"/>
                  </a:lnTo>
                  <a:lnTo>
                    <a:pt x="7175" y="55614"/>
                  </a:lnTo>
                  <a:lnTo>
                    <a:pt x="0" y="91059"/>
                  </a:lnTo>
                  <a:lnTo>
                    <a:pt x="0" y="397001"/>
                  </a:lnTo>
                  <a:lnTo>
                    <a:pt x="7175" y="432446"/>
                  </a:lnTo>
                  <a:lnTo>
                    <a:pt x="26733" y="461390"/>
                  </a:lnTo>
                  <a:lnTo>
                    <a:pt x="55721" y="480905"/>
                  </a:lnTo>
                  <a:lnTo>
                    <a:pt x="91186" y="488061"/>
                  </a:lnTo>
                  <a:lnTo>
                    <a:pt x="397128" y="488061"/>
                  </a:lnTo>
                  <a:lnTo>
                    <a:pt x="432573" y="480905"/>
                  </a:lnTo>
                  <a:lnTo>
                    <a:pt x="461518" y="461390"/>
                  </a:lnTo>
                  <a:lnTo>
                    <a:pt x="481032" y="432446"/>
                  </a:lnTo>
                  <a:lnTo>
                    <a:pt x="488188" y="397001"/>
                  </a:lnTo>
                  <a:lnTo>
                    <a:pt x="488188" y="91059"/>
                  </a:lnTo>
                  <a:lnTo>
                    <a:pt x="481032" y="55614"/>
                  </a:lnTo>
                  <a:lnTo>
                    <a:pt x="461518" y="26670"/>
                  </a:lnTo>
                  <a:lnTo>
                    <a:pt x="432573" y="7155"/>
                  </a:lnTo>
                  <a:lnTo>
                    <a:pt x="397128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5606" y="1848485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4">
                  <a:moveTo>
                    <a:pt x="0" y="91059"/>
                  </a:moveTo>
                  <a:lnTo>
                    <a:pt x="7175" y="55614"/>
                  </a:lnTo>
                  <a:lnTo>
                    <a:pt x="26733" y="26669"/>
                  </a:lnTo>
                  <a:lnTo>
                    <a:pt x="55721" y="7155"/>
                  </a:lnTo>
                  <a:lnTo>
                    <a:pt x="91186" y="0"/>
                  </a:lnTo>
                  <a:lnTo>
                    <a:pt x="397128" y="0"/>
                  </a:lnTo>
                  <a:lnTo>
                    <a:pt x="432573" y="7155"/>
                  </a:lnTo>
                  <a:lnTo>
                    <a:pt x="461518" y="26670"/>
                  </a:lnTo>
                  <a:lnTo>
                    <a:pt x="481032" y="55614"/>
                  </a:lnTo>
                  <a:lnTo>
                    <a:pt x="488188" y="91059"/>
                  </a:lnTo>
                  <a:lnTo>
                    <a:pt x="488188" y="397001"/>
                  </a:lnTo>
                  <a:lnTo>
                    <a:pt x="481032" y="432446"/>
                  </a:lnTo>
                  <a:lnTo>
                    <a:pt x="461518" y="461390"/>
                  </a:lnTo>
                  <a:lnTo>
                    <a:pt x="432573" y="480905"/>
                  </a:lnTo>
                  <a:lnTo>
                    <a:pt x="397128" y="488061"/>
                  </a:lnTo>
                  <a:lnTo>
                    <a:pt x="91186" y="488061"/>
                  </a:lnTo>
                  <a:lnTo>
                    <a:pt x="55721" y="480905"/>
                  </a:lnTo>
                  <a:lnTo>
                    <a:pt x="26733" y="461390"/>
                  </a:lnTo>
                  <a:lnTo>
                    <a:pt x="7175" y="432446"/>
                  </a:lnTo>
                  <a:lnTo>
                    <a:pt x="0" y="397001"/>
                  </a:lnTo>
                  <a:lnTo>
                    <a:pt x="0" y="91059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4484" y="2057400"/>
            <a:ext cx="132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5" dirty="0">
                <a:solidFill>
                  <a:srgbClr val="E4DFD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0910" y="1999683"/>
            <a:ext cx="1237536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/>
            <a:r>
              <a:rPr lang="en-US" sz="2000" b="1" spc="-125" dirty="0" smtClean="0">
                <a:solidFill>
                  <a:srgbClr val="E4DFD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develop </a:t>
            </a:r>
            <a:r>
              <a:rPr lang="en-US" sz="2000" b="1" spc="-125" dirty="0">
                <a:solidFill>
                  <a:srgbClr val="E4DFD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binary classification model that </a:t>
            </a:r>
            <a:r>
              <a:rPr lang="en-US" sz="2400" b="1" spc="-125" dirty="0">
                <a:solidFill>
                  <a:srgbClr val="E4DFD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classifies</a:t>
            </a:r>
            <a:r>
              <a:rPr lang="en-US" sz="2000" b="1" spc="-125" dirty="0">
                <a:solidFill>
                  <a:srgbClr val="E4DFD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tweets as either positive or negative</a:t>
            </a:r>
            <a:r>
              <a:rPr lang="en-US" sz="2000" b="1" spc="-125" dirty="0" smtClean="0">
                <a:solidFill>
                  <a:srgbClr val="E4DFD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b="1" spc="-125" dirty="0">
              <a:solidFill>
                <a:srgbClr val="E4DFD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1447" y="3271533"/>
            <a:ext cx="468652" cy="495934"/>
            <a:chOff x="6241796" y="3796029"/>
            <a:chExt cx="495934" cy="495934"/>
          </a:xfrm>
        </p:grpSpPr>
        <p:sp>
          <p:nvSpPr>
            <p:cNvPr id="10" name="object 10"/>
            <p:cNvSpPr/>
            <p:nvPr/>
          </p:nvSpPr>
          <p:spPr>
            <a:xfrm>
              <a:off x="6245606" y="3799839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4">
                  <a:moveTo>
                    <a:pt x="397128" y="0"/>
                  </a:moveTo>
                  <a:lnTo>
                    <a:pt x="91186" y="0"/>
                  </a:lnTo>
                  <a:lnTo>
                    <a:pt x="55721" y="7175"/>
                  </a:lnTo>
                  <a:lnTo>
                    <a:pt x="26733" y="26733"/>
                  </a:lnTo>
                  <a:lnTo>
                    <a:pt x="7175" y="55721"/>
                  </a:lnTo>
                  <a:lnTo>
                    <a:pt x="0" y="91186"/>
                  </a:lnTo>
                  <a:lnTo>
                    <a:pt x="0" y="397129"/>
                  </a:lnTo>
                  <a:lnTo>
                    <a:pt x="7175" y="432573"/>
                  </a:lnTo>
                  <a:lnTo>
                    <a:pt x="26733" y="461517"/>
                  </a:lnTo>
                  <a:lnTo>
                    <a:pt x="55721" y="481032"/>
                  </a:lnTo>
                  <a:lnTo>
                    <a:pt x="91186" y="488188"/>
                  </a:lnTo>
                  <a:lnTo>
                    <a:pt x="397128" y="488188"/>
                  </a:lnTo>
                  <a:lnTo>
                    <a:pt x="432573" y="481032"/>
                  </a:lnTo>
                  <a:lnTo>
                    <a:pt x="461518" y="461518"/>
                  </a:lnTo>
                  <a:lnTo>
                    <a:pt x="481032" y="432573"/>
                  </a:lnTo>
                  <a:lnTo>
                    <a:pt x="488188" y="397129"/>
                  </a:lnTo>
                  <a:lnTo>
                    <a:pt x="488188" y="91186"/>
                  </a:lnTo>
                  <a:lnTo>
                    <a:pt x="481032" y="55721"/>
                  </a:lnTo>
                  <a:lnTo>
                    <a:pt x="461518" y="26733"/>
                  </a:lnTo>
                  <a:lnTo>
                    <a:pt x="432573" y="7175"/>
                  </a:lnTo>
                  <a:lnTo>
                    <a:pt x="397128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5606" y="3799839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4">
                  <a:moveTo>
                    <a:pt x="0" y="91186"/>
                  </a:moveTo>
                  <a:lnTo>
                    <a:pt x="7175" y="55721"/>
                  </a:lnTo>
                  <a:lnTo>
                    <a:pt x="26733" y="26733"/>
                  </a:lnTo>
                  <a:lnTo>
                    <a:pt x="55721" y="7175"/>
                  </a:lnTo>
                  <a:lnTo>
                    <a:pt x="91186" y="0"/>
                  </a:lnTo>
                  <a:lnTo>
                    <a:pt x="397128" y="0"/>
                  </a:lnTo>
                  <a:lnTo>
                    <a:pt x="432573" y="7175"/>
                  </a:lnTo>
                  <a:lnTo>
                    <a:pt x="461518" y="26733"/>
                  </a:lnTo>
                  <a:lnTo>
                    <a:pt x="481032" y="55721"/>
                  </a:lnTo>
                  <a:lnTo>
                    <a:pt x="488188" y="91186"/>
                  </a:lnTo>
                  <a:lnTo>
                    <a:pt x="488188" y="397129"/>
                  </a:lnTo>
                  <a:lnTo>
                    <a:pt x="481032" y="432573"/>
                  </a:lnTo>
                  <a:lnTo>
                    <a:pt x="461518" y="461518"/>
                  </a:lnTo>
                  <a:lnTo>
                    <a:pt x="432573" y="481032"/>
                  </a:lnTo>
                  <a:lnTo>
                    <a:pt x="397128" y="488188"/>
                  </a:lnTo>
                  <a:lnTo>
                    <a:pt x="91186" y="488188"/>
                  </a:lnTo>
                  <a:lnTo>
                    <a:pt x="55721" y="481032"/>
                  </a:lnTo>
                  <a:lnTo>
                    <a:pt x="26733" y="461517"/>
                  </a:lnTo>
                  <a:lnTo>
                    <a:pt x="7175" y="432573"/>
                  </a:lnTo>
                  <a:lnTo>
                    <a:pt x="0" y="397129"/>
                  </a:lnTo>
                  <a:lnTo>
                    <a:pt x="0" y="91186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9287" y="3271533"/>
            <a:ext cx="201023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70" dirty="0">
                <a:solidFill>
                  <a:srgbClr val="E4DFDF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2692" y="3282328"/>
            <a:ext cx="1209810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25" dirty="0">
                <a:solidFill>
                  <a:srgbClr val="E4DFD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 the binary classifier to include neutral sentiments, creating a multiclass classifier using various models</a:t>
            </a:r>
            <a:endParaRPr sz="2000" b="1" spc="-125" dirty="0">
              <a:solidFill>
                <a:srgbClr val="E4DFD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5047" y="4576128"/>
            <a:ext cx="468652" cy="495934"/>
            <a:chOff x="6241796" y="6094603"/>
            <a:chExt cx="495934" cy="495934"/>
          </a:xfrm>
        </p:grpSpPr>
        <p:sp>
          <p:nvSpPr>
            <p:cNvPr id="15" name="object 15"/>
            <p:cNvSpPr/>
            <p:nvPr/>
          </p:nvSpPr>
          <p:spPr>
            <a:xfrm>
              <a:off x="6245606" y="6098413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5">
                  <a:moveTo>
                    <a:pt x="397128" y="0"/>
                  </a:moveTo>
                  <a:lnTo>
                    <a:pt x="91186" y="0"/>
                  </a:lnTo>
                  <a:lnTo>
                    <a:pt x="55721" y="7155"/>
                  </a:lnTo>
                  <a:lnTo>
                    <a:pt x="26733" y="26669"/>
                  </a:lnTo>
                  <a:lnTo>
                    <a:pt x="7175" y="55614"/>
                  </a:lnTo>
                  <a:lnTo>
                    <a:pt x="0" y="91059"/>
                  </a:lnTo>
                  <a:lnTo>
                    <a:pt x="0" y="397001"/>
                  </a:lnTo>
                  <a:lnTo>
                    <a:pt x="7175" y="432446"/>
                  </a:lnTo>
                  <a:lnTo>
                    <a:pt x="26733" y="461391"/>
                  </a:lnTo>
                  <a:lnTo>
                    <a:pt x="55721" y="480905"/>
                  </a:lnTo>
                  <a:lnTo>
                    <a:pt x="91186" y="488061"/>
                  </a:lnTo>
                  <a:lnTo>
                    <a:pt x="397128" y="488061"/>
                  </a:lnTo>
                  <a:lnTo>
                    <a:pt x="432573" y="480905"/>
                  </a:lnTo>
                  <a:lnTo>
                    <a:pt x="461518" y="461391"/>
                  </a:lnTo>
                  <a:lnTo>
                    <a:pt x="481032" y="432446"/>
                  </a:lnTo>
                  <a:lnTo>
                    <a:pt x="488188" y="397001"/>
                  </a:lnTo>
                  <a:lnTo>
                    <a:pt x="488188" y="91059"/>
                  </a:lnTo>
                  <a:lnTo>
                    <a:pt x="481032" y="55614"/>
                  </a:lnTo>
                  <a:lnTo>
                    <a:pt x="461518" y="26669"/>
                  </a:lnTo>
                  <a:lnTo>
                    <a:pt x="432573" y="7155"/>
                  </a:lnTo>
                  <a:lnTo>
                    <a:pt x="397128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5606" y="6098413"/>
              <a:ext cx="488315" cy="488315"/>
            </a:xfrm>
            <a:custGeom>
              <a:avLst/>
              <a:gdLst/>
              <a:ahLst/>
              <a:cxnLst/>
              <a:rect l="l" t="t" r="r" b="b"/>
              <a:pathLst>
                <a:path w="488315" h="488315">
                  <a:moveTo>
                    <a:pt x="0" y="91059"/>
                  </a:moveTo>
                  <a:lnTo>
                    <a:pt x="7175" y="55614"/>
                  </a:lnTo>
                  <a:lnTo>
                    <a:pt x="26733" y="26669"/>
                  </a:lnTo>
                  <a:lnTo>
                    <a:pt x="55721" y="7155"/>
                  </a:lnTo>
                  <a:lnTo>
                    <a:pt x="91186" y="0"/>
                  </a:lnTo>
                  <a:lnTo>
                    <a:pt x="397128" y="0"/>
                  </a:lnTo>
                  <a:lnTo>
                    <a:pt x="432573" y="7155"/>
                  </a:lnTo>
                  <a:lnTo>
                    <a:pt x="461518" y="26669"/>
                  </a:lnTo>
                  <a:lnTo>
                    <a:pt x="481032" y="55614"/>
                  </a:lnTo>
                  <a:lnTo>
                    <a:pt x="488188" y="91059"/>
                  </a:lnTo>
                  <a:lnTo>
                    <a:pt x="488188" y="397001"/>
                  </a:lnTo>
                  <a:lnTo>
                    <a:pt x="481032" y="432446"/>
                  </a:lnTo>
                  <a:lnTo>
                    <a:pt x="461518" y="461391"/>
                  </a:lnTo>
                  <a:lnTo>
                    <a:pt x="432573" y="480905"/>
                  </a:lnTo>
                  <a:lnTo>
                    <a:pt x="397128" y="488061"/>
                  </a:lnTo>
                  <a:lnTo>
                    <a:pt x="91186" y="488061"/>
                  </a:lnTo>
                  <a:lnTo>
                    <a:pt x="55721" y="480905"/>
                  </a:lnTo>
                  <a:lnTo>
                    <a:pt x="26733" y="461391"/>
                  </a:lnTo>
                  <a:lnTo>
                    <a:pt x="7175" y="432446"/>
                  </a:lnTo>
                  <a:lnTo>
                    <a:pt x="0" y="397001"/>
                  </a:lnTo>
                  <a:lnTo>
                    <a:pt x="0" y="91059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10982" y="4580856"/>
            <a:ext cx="19742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 smtClean="0">
                <a:solidFill>
                  <a:srgbClr val="E4DFDF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2831" y="4534179"/>
            <a:ext cx="1205796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spc="-125" dirty="0" smtClean="0">
                <a:solidFill>
                  <a:srgbClr val="E4DFD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2000" b="1" spc="-125" dirty="0">
                <a:solidFill>
                  <a:srgbClr val="E4DFD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is to build an NLP model that can accurately and efficiently classify sentiments, identify brands/products, and handle ambiguity in tweets.</a:t>
            </a:r>
            <a:endParaRPr sz="2000" b="1" spc="-125" dirty="0">
              <a:solidFill>
                <a:srgbClr val="E4DFD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954" y="1585087"/>
            <a:ext cx="435673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50" spc="-204" dirty="0"/>
              <a:t>Dataset</a:t>
            </a:r>
            <a:r>
              <a:rPr sz="4550" spc="-445" dirty="0"/>
              <a:t> </a:t>
            </a:r>
            <a:r>
              <a:rPr sz="4550" spc="-285" dirty="0"/>
              <a:t>Overview</a:t>
            </a:r>
            <a:endParaRPr sz="4550" dirty="0"/>
          </a:p>
        </p:txBody>
      </p:sp>
      <p:sp>
        <p:nvSpPr>
          <p:cNvPr id="3" name="object 3"/>
          <p:cNvSpPr txBox="1"/>
          <p:nvPr/>
        </p:nvSpPr>
        <p:spPr>
          <a:xfrm>
            <a:off x="955954" y="2961894"/>
            <a:ext cx="3766820" cy="29846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10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sz="2250" b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endParaRPr sz="2250" dirty="0">
              <a:latin typeface="Arial"/>
              <a:cs typeface="Arial"/>
            </a:endParaRPr>
          </a:p>
          <a:p>
            <a:pPr marL="12700" marR="5080">
              <a:lnSpc>
                <a:spcPct val="136400"/>
              </a:lnSpc>
              <a:spcBef>
                <a:spcPts val="1685"/>
              </a:spcBef>
            </a:pP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dataset</a:t>
            </a:r>
            <a:r>
              <a:rPr sz="19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from</a:t>
            </a:r>
            <a:r>
              <a:rPr sz="19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CrowdFlower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includes</a:t>
            </a:r>
            <a:r>
              <a:rPr sz="19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over </a:t>
            </a:r>
            <a:r>
              <a:rPr sz="1900" spc="90" dirty="0">
                <a:solidFill>
                  <a:srgbClr val="E4DFDF"/>
                </a:solidFill>
                <a:latin typeface="Tahoma"/>
                <a:cs typeface="Tahoma"/>
              </a:rPr>
              <a:t>9,000</a:t>
            </a:r>
            <a:r>
              <a:rPr sz="19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tweets</a:t>
            </a:r>
            <a:r>
              <a:rPr sz="19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that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have</a:t>
            </a:r>
            <a:r>
              <a:rPr sz="19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been</a:t>
            </a:r>
            <a:r>
              <a:rPr sz="19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evaluated</a:t>
            </a:r>
            <a:r>
              <a:rPr sz="19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19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sentiment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(positive,</a:t>
            </a:r>
            <a:r>
              <a:rPr sz="1900" spc="-9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negative,</a:t>
            </a:r>
            <a:r>
              <a:rPr sz="1900" spc="-8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or</a:t>
            </a:r>
            <a:r>
              <a:rPr sz="1900" spc="-1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no</a:t>
            </a:r>
            <a:r>
              <a:rPr sz="1900" spc="-10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emotion)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900" spc="-7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tagged</a:t>
            </a:r>
            <a:r>
              <a:rPr sz="19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with</a:t>
            </a:r>
            <a:r>
              <a:rPr sz="19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associated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brand</a:t>
            </a:r>
            <a:r>
              <a:rPr sz="1900" spc="-9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or</a:t>
            </a:r>
            <a:r>
              <a:rPr sz="1900" spc="-9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product.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340" y="2961894"/>
            <a:ext cx="3689985" cy="29846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114" dirty="0">
                <a:solidFill>
                  <a:srgbClr val="FFFFFF"/>
                </a:solidFill>
                <a:latin typeface="Arial"/>
                <a:cs typeface="Arial"/>
              </a:rPr>
              <a:t>Sentiment</a:t>
            </a:r>
            <a:r>
              <a:rPr sz="225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endParaRPr sz="2250" dirty="0">
              <a:latin typeface="Arial"/>
              <a:cs typeface="Arial"/>
            </a:endParaRPr>
          </a:p>
          <a:p>
            <a:pPr marL="12700" marR="5080">
              <a:lnSpc>
                <a:spcPct val="136400"/>
              </a:lnSpc>
              <a:spcBef>
                <a:spcPts val="1685"/>
              </a:spcBef>
            </a:pP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8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dataset</a:t>
            </a:r>
            <a:r>
              <a:rPr sz="1900" spc="-10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shows</a:t>
            </a:r>
            <a:r>
              <a:rPr sz="1900" spc="-8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a</a:t>
            </a:r>
            <a:r>
              <a:rPr sz="1900" spc="-9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class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imbalance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,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with</a:t>
            </a:r>
            <a:r>
              <a:rPr sz="19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more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positive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and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neutral</a:t>
            </a:r>
            <a:r>
              <a:rPr sz="190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tweets</a:t>
            </a:r>
            <a:r>
              <a:rPr sz="19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compared</a:t>
            </a:r>
            <a:r>
              <a:rPr sz="190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to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negative</a:t>
            </a:r>
            <a:r>
              <a:rPr sz="19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E4DFDF"/>
                </a:solidFill>
                <a:latin typeface="Tahoma"/>
                <a:cs typeface="Tahoma"/>
              </a:rPr>
              <a:t>ones.</a:t>
            </a:r>
            <a:r>
              <a:rPr sz="19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This</a:t>
            </a:r>
            <a:r>
              <a:rPr sz="1900" spc="-7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is</a:t>
            </a:r>
            <a:r>
              <a:rPr sz="1900" spc="-8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a</a:t>
            </a:r>
            <a:r>
              <a:rPr sz="1900" spc="-9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common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challenge</a:t>
            </a:r>
            <a:r>
              <a:rPr sz="1900" spc="8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190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1900" spc="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analysis tasks.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4498" y="2961894"/>
            <a:ext cx="3728085" cy="33823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150" dirty="0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r>
              <a:rPr sz="225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2250" dirty="0">
              <a:latin typeface="Arial"/>
              <a:cs typeface="Arial"/>
            </a:endParaRPr>
          </a:p>
          <a:p>
            <a:pPr marL="12700" marR="5080">
              <a:lnSpc>
                <a:spcPct val="136300"/>
              </a:lnSpc>
              <a:spcBef>
                <a:spcPts val="1685"/>
              </a:spcBef>
            </a:pP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project</a:t>
            </a:r>
            <a:r>
              <a:rPr sz="1900" spc="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initially</a:t>
            </a:r>
            <a:r>
              <a:rPr sz="1900" spc="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focused</a:t>
            </a:r>
            <a:r>
              <a:rPr sz="1900" spc="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on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binary</a:t>
            </a:r>
            <a:r>
              <a:rPr sz="19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classification</a:t>
            </a:r>
            <a:r>
              <a:rPr sz="1900" spc="9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(positive</a:t>
            </a:r>
            <a:r>
              <a:rPr sz="1900" spc="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vs.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negative)</a:t>
            </a:r>
            <a:r>
              <a:rPr sz="19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19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later</a:t>
            </a:r>
            <a:r>
              <a:rPr sz="19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expanded</a:t>
            </a:r>
            <a:r>
              <a:rPr sz="19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50" dirty="0">
                <a:solidFill>
                  <a:srgbClr val="E4DFDF"/>
                </a:solidFill>
                <a:latin typeface="Tahoma"/>
                <a:cs typeface="Tahoma"/>
              </a:rPr>
              <a:t>a 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multi-class</a:t>
            </a:r>
            <a:r>
              <a:rPr sz="1900" spc="2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10" dirty="0">
                <a:solidFill>
                  <a:srgbClr val="E4DFDF"/>
                </a:solidFill>
                <a:latin typeface="Tahoma"/>
                <a:cs typeface="Tahoma"/>
              </a:rPr>
              <a:t>classification</a:t>
            </a:r>
            <a:r>
              <a:rPr sz="1900" spc="2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(positive,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negative,</a:t>
            </a:r>
            <a:r>
              <a:rPr sz="19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neutral)</a:t>
            </a:r>
            <a:r>
              <a:rPr sz="19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900" spc="-9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better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understand</a:t>
            </a:r>
            <a:r>
              <a:rPr sz="19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9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E4DFDF"/>
                </a:solidFill>
                <a:latin typeface="Tahoma"/>
                <a:cs typeface="Tahoma"/>
              </a:rPr>
              <a:t>nuances</a:t>
            </a:r>
            <a:r>
              <a:rPr sz="19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E4DFDF"/>
                </a:solidFill>
                <a:latin typeface="Tahoma"/>
                <a:cs typeface="Tahoma"/>
              </a:rPr>
              <a:t>of </a:t>
            </a:r>
            <a:r>
              <a:rPr sz="1900" spc="-10" dirty="0">
                <a:solidFill>
                  <a:srgbClr val="E4DFDF"/>
                </a:solidFill>
                <a:latin typeface="Tahoma"/>
                <a:cs typeface="Tahoma"/>
              </a:rPr>
              <a:t>sentiment.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63" y="600254"/>
            <a:ext cx="13132409" cy="770966"/>
          </a:xfrm>
          <a:prstGeom prst="rect">
            <a:avLst/>
          </a:prstGeom>
        </p:spPr>
        <p:txBody>
          <a:bodyPr vert="horz" wrap="square" lIns="0" tIns="57784" rIns="0" bIns="0" rtlCol="0">
            <a:spAutoFit/>
          </a:bodyPr>
          <a:lstStyle/>
          <a:p>
            <a:pPr marL="5468620">
              <a:lnSpc>
                <a:spcPct val="100000"/>
              </a:lnSpc>
              <a:spcBef>
                <a:spcPts val="100"/>
              </a:spcBef>
            </a:pPr>
            <a:r>
              <a:rPr sz="3850" spc="-250" dirty="0"/>
              <a:t>Modeling</a:t>
            </a:r>
            <a:r>
              <a:rPr sz="3850" spc="-335" dirty="0"/>
              <a:t> </a:t>
            </a:r>
            <a:r>
              <a:rPr sz="3850" spc="-285" dirty="0"/>
              <a:t>Techniques</a:t>
            </a:r>
            <a:endParaRPr sz="3850" dirty="0"/>
          </a:p>
        </p:txBody>
      </p:sp>
      <p:grpSp>
        <p:nvGrpSpPr>
          <p:cNvPr id="4" name="object 4"/>
          <p:cNvGrpSpPr/>
          <p:nvPr/>
        </p:nvGrpSpPr>
        <p:grpSpPr>
          <a:xfrm>
            <a:off x="748995" y="1600200"/>
            <a:ext cx="1181735" cy="5973445"/>
            <a:chOff x="6291579" y="1591817"/>
            <a:chExt cx="1181735" cy="5973445"/>
          </a:xfrm>
        </p:grpSpPr>
        <p:sp>
          <p:nvSpPr>
            <p:cNvPr id="5" name="object 5"/>
            <p:cNvSpPr/>
            <p:nvPr/>
          </p:nvSpPr>
          <p:spPr>
            <a:xfrm>
              <a:off x="6518897" y="1591830"/>
              <a:ext cx="954405" cy="5973445"/>
            </a:xfrm>
            <a:custGeom>
              <a:avLst/>
              <a:gdLst/>
              <a:ahLst/>
              <a:cxnLst/>
              <a:rect l="l" t="t" r="r" b="b"/>
              <a:pathLst>
                <a:path w="954404" h="5973445">
                  <a:moveTo>
                    <a:pt x="22872" y="5194"/>
                  </a:moveTo>
                  <a:lnTo>
                    <a:pt x="17792" y="0"/>
                  </a:lnTo>
                  <a:lnTo>
                    <a:pt x="5092" y="0"/>
                  </a:lnTo>
                  <a:lnTo>
                    <a:pt x="0" y="5194"/>
                  </a:lnTo>
                  <a:lnTo>
                    <a:pt x="0" y="11417"/>
                  </a:lnTo>
                  <a:lnTo>
                    <a:pt x="0" y="5968047"/>
                  </a:lnTo>
                  <a:lnTo>
                    <a:pt x="5092" y="5973165"/>
                  </a:lnTo>
                  <a:lnTo>
                    <a:pt x="17792" y="5973165"/>
                  </a:lnTo>
                  <a:lnTo>
                    <a:pt x="22872" y="5968047"/>
                  </a:lnTo>
                  <a:lnTo>
                    <a:pt x="22872" y="5194"/>
                  </a:lnTo>
                  <a:close/>
                </a:path>
                <a:path w="954404" h="5973445">
                  <a:moveTo>
                    <a:pt x="954290" y="463537"/>
                  </a:moveTo>
                  <a:lnTo>
                    <a:pt x="949210" y="458457"/>
                  </a:lnTo>
                  <a:lnTo>
                    <a:pt x="228612" y="458457"/>
                  </a:lnTo>
                  <a:lnTo>
                    <a:pt x="223532" y="463537"/>
                  </a:lnTo>
                  <a:lnTo>
                    <a:pt x="223532" y="469887"/>
                  </a:lnTo>
                  <a:lnTo>
                    <a:pt x="223532" y="476110"/>
                  </a:lnTo>
                  <a:lnTo>
                    <a:pt x="228612" y="481317"/>
                  </a:lnTo>
                  <a:lnTo>
                    <a:pt x="949210" y="481317"/>
                  </a:lnTo>
                  <a:lnTo>
                    <a:pt x="954290" y="476110"/>
                  </a:lnTo>
                  <a:lnTo>
                    <a:pt x="954290" y="463537"/>
                  </a:lnTo>
                  <a:close/>
                </a:path>
              </a:pathLst>
            </a:custGeom>
            <a:solidFill>
              <a:srgbClr val="96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5389" y="1826767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382142" y="0"/>
                  </a:moveTo>
                  <a:lnTo>
                    <a:pt x="87757" y="0"/>
                  </a:lnTo>
                  <a:lnTo>
                    <a:pt x="53578" y="6889"/>
                  </a:lnTo>
                  <a:lnTo>
                    <a:pt x="25685" y="25685"/>
                  </a:lnTo>
                  <a:lnTo>
                    <a:pt x="6889" y="53578"/>
                  </a:lnTo>
                  <a:lnTo>
                    <a:pt x="0" y="87757"/>
                  </a:lnTo>
                  <a:lnTo>
                    <a:pt x="0" y="382143"/>
                  </a:lnTo>
                  <a:lnTo>
                    <a:pt x="6889" y="416248"/>
                  </a:lnTo>
                  <a:lnTo>
                    <a:pt x="25685" y="444103"/>
                  </a:lnTo>
                  <a:lnTo>
                    <a:pt x="53578" y="462885"/>
                  </a:lnTo>
                  <a:lnTo>
                    <a:pt x="87757" y="469773"/>
                  </a:lnTo>
                  <a:lnTo>
                    <a:pt x="382142" y="469773"/>
                  </a:lnTo>
                  <a:lnTo>
                    <a:pt x="416321" y="462885"/>
                  </a:lnTo>
                  <a:lnTo>
                    <a:pt x="444214" y="444103"/>
                  </a:lnTo>
                  <a:lnTo>
                    <a:pt x="463010" y="416248"/>
                  </a:lnTo>
                  <a:lnTo>
                    <a:pt x="469900" y="382143"/>
                  </a:lnTo>
                  <a:lnTo>
                    <a:pt x="469900" y="87757"/>
                  </a:lnTo>
                  <a:lnTo>
                    <a:pt x="463010" y="53578"/>
                  </a:lnTo>
                  <a:lnTo>
                    <a:pt x="444214" y="25685"/>
                  </a:lnTo>
                  <a:lnTo>
                    <a:pt x="416321" y="6889"/>
                  </a:lnTo>
                  <a:lnTo>
                    <a:pt x="382142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5389" y="1826767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87757"/>
                  </a:moveTo>
                  <a:lnTo>
                    <a:pt x="6889" y="53578"/>
                  </a:lnTo>
                  <a:lnTo>
                    <a:pt x="25685" y="25685"/>
                  </a:lnTo>
                  <a:lnTo>
                    <a:pt x="53578" y="6889"/>
                  </a:lnTo>
                  <a:lnTo>
                    <a:pt x="87757" y="0"/>
                  </a:lnTo>
                  <a:lnTo>
                    <a:pt x="382142" y="0"/>
                  </a:lnTo>
                  <a:lnTo>
                    <a:pt x="416321" y="6889"/>
                  </a:lnTo>
                  <a:lnTo>
                    <a:pt x="444214" y="25685"/>
                  </a:lnTo>
                  <a:lnTo>
                    <a:pt x="463010" y="53578"/>
                  </a:lnTo>
                  <a:lnTo>
                    <a:pt x="469900" y="87757"/>
                  </a:lnTo>
                  <a:lnTo>
                    <a:pt x="469900" y="382143"/>
                  </a:lnTo>
                  <a:lnTo>
                    <a:pt x="463010" y="416248"/>
                  </a:lnTo>
                  <a:lnTo>
                    <a:pt x="444214" y="444103"/>
                  </a:lnTo>
                  <a:lnTo>
                    <a:pt x="416321" y="462885"/>
                  </a:lnTo>
                  <a:lnTo>
                    <a:pt x="382142" y="469773"/>
                  </a:lnTo>
                  <a:lnTo>
                    <a:pt x="87757" y="469773"/>
                  </a:lnTo>
                  <a:lnTo>
                    <a:pt x="53578" y="462885"/>
                  </a:lnTo>
                  <a:lnTo>
                    <a:pt x="25685" y="444103"/>
                  </a:lnTo>
                  <a:lnTo>
                    <a:pt x="6889" y="416248"/>
                  </a:lnTo>
                  <a:lnTo>
                    <a:pt x="0" y="382143"/>
                  </a:lnTo>
                  <a:lnTo>
                    <a:pt x="0" y="87757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3135" y="1928495"/>
            <a:ext cx="13462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475" dirty="0">
                <a:solidFill>
                  <a:srgbClr val="E4DFDF"/>
                </a:solidFill>
                <a:latin typeface="Arial"/>
                <a:cs typeface="Arial"/>
              </a:rPr>
              <a:t>1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6352" y="1975180"/>
            <a:ext cx="11530648" cy="12658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20" dirty="0">
                <a:solidFill>
                  <a:srgbClr val="E4DFDF"/>
                </a:solidFill>
                <a:latin typeface="Arial"/>
                <a:cs typeface="Arial"/>
              </a:rPr>
              <a:t>Binary</a:t>
            </a:r>
            <a:r>
              <a:rPr sz="2000" b="1" spc="-18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E4DFDF"/>
                </a:solidFill>
                <a:latin typeface="Arial"/>
                <a:cs typeface="Arial"/>
              </a:rPr>
              <a:t>Classification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6600"/>
              </a:lnSpc>
              <a:spcBef>
                <a:spcPts val="805"/>
              </a:spcBef>
            </a:pP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team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evaluated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several</a:t>
            </a:r>
            <a:r>
              <a:rPr sz="20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models</a:t>
            </a:r>
            <a:r>
              <a:rPr sz="20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20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binary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classification,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including</a:t>
            </a:r>
            <a:r>
              <a:rPr sz="2000" spc="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Logistic</a:t>
            </a:r>
            <a:r>
              <a:rPr sz="2000" spc="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Regression,</a:t>
            </a:r>
            <a:r>
              <a:rPr sz="2000" spc="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Random</a:t>
            </a:r>
            <a:r>
              <a:rPr sz="20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Forest,</a:t>
            </a:r>
            <a:r>
              <a:rPr sz="200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SVM,</a:t>
            </a:r>
            <a:r>
              <a:rPr sz="2000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Gradient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Boosting,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Neural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Networks,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XGBoost.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8983" y="3844426"/>
            <a:ext cx="1181735" cy="477520"/>
            <a:chOff x="6291579" y="3883533"/>
            <a:chExt cx="1181735" cy="477520"/>
          </a:xfrm>
        </p:grpSpPr>
        <p:sp>
          <p:nvSpPr>
            <p:cNvPr id="11" name="object 11"/>
            <p:cNvSpPr/>
            <p:nvPr/>
          </p:nvSpPr>
          <p:spPr>
            <a:xfrm>
              <a:off x="6742429" y="4110863"/>
              <a:ext cx="730885" cy="22860"/>
            </a:xfrm>
            <a:custGeom>
              <a:avLst/>
              <a:gdLst/>
              <a:ahLst/>
              <a:cxnLst/>
              <a:rect l="l" t="t" r="r" b="b"/>
              <a:pathLst>
                <a:path w="730884" h="22860">
                  <a:moveTo>
                    <a:pt x="725677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079" y="22860"/>
                  </a:lnTo>
                  <a:lnTo>
                    <a:pt x="725677" y="22860"/>
                  </a:lnTo>
                  <a:lnTo>
                    <a:pt x="730758" y="17779"/>
                  </a:lnTo>
                  <a:lnTo>
                    <a:pt x="730758" y="5079"/>
                  </a:lnTo>
                  <a:lnTo>
                    <a:pt x="725677" y="0"/>
                  </a:lnTo>
                  <a:close/>
                </a:path>
              </a:pathLst>
            </a:custGeom>
            <a:solidFill>
              <a:srgbClr val="96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95389" y="3887343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382142" y="0"/>
                  </a:moveTo>
                  <a:lnTo>
                    <a:pt x="87757" y="0"/>
                  </a:lnTo>
                  <a:lnTo>
                    <a:pt x="53578" y="6907"/>
                  </a:lnTo>
                  <a:lnTo>
                    <a:pt x="25685" y="25733"/>
                  </a:lnTo>
                  <a:lnTo>
                    <a:pt x="6889" y="53631"/>
                  </a:lnTo>
                  <a:lnTo>
                    <a:pt x="0" y="87757"/>
                  </a:lnTo>
                  <a:lnTo>
                    <a:pt x="0" y="382143"/>
                  </a:lnTo>
                  <a:lnTo>
                    <a:pt x="6889" y="416321"/>
                  </a:lnTo>
                  <a:lnTo>
                    <a:pt x="25685" y="444214"/>
                  </a:lnTo>
                  <a:lnTo>
                    <a:pt x="53578" y="463010"/>
                  </a:lnTo>
                  <a:lnTo>
                    <a:pt x="87757" y="469900"/>
                  </a:lnTo>
                  <a:lnTo>
                    <a:pt x="382142" y="469900"/>
                  </a:lnTo>
                  <a:lnTo>
                    <a:pt x="416321" y="463010"/>
                  </a:lnTo>
                  <a:lnTo>
                    <a:pt x="444214" y="444214"/>
                  </a:lnTo>
                  <a:lnTo>
                    <a:pt x="463010" y="416321"/>
                  </a:lnTo>
                  <a:lnTo>
                    <a:pt x="469900" y="382143"/>
                  </a:lnTo>
                  <a:lnTo>
                    <a:pt x="469900" y="87757"/>
                  </a:lnTo>
                  <a:lnTo>
                    <a:pt x="463010" y="53631"/>
                  </a:lnTo>
                  <a:lnTo>
                    <a:pt x="444214" y="25733"/>
                  </a:lnTo>
                  <a:lnTo>
                    <a:pt x="416321" y="6907"/>
                  </a:lnTo>
                  <a:lnTo>
                    <a:pt x="382142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5389" y="3887343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87757"/>
                  </a:moveTo>
                  <a:lnTo>
                    <a:pt x="6889" y="53631"/>
                  </a:lnTo>
                  <a:lnTo>
                    <a:pt x="25685" y="25733"/>
                  </a:lnTo>
                  <a:lnTo>
                    <a:pt x="53578" y="6907"/>
                  </a:lnTo>
                  <a:lnTo>
                    <a:pt x="87757" y="0"/>
                  </a:lnTo>
                  <a:lnTo>
                    <a:pt x="382142" y="0"/>
                  </a:lnTo>
                  <a:lnTo>
                    <a:pt x="416321" y="6907"/>
                  </a:lnTo>
                  <a:lnTo>
                    <a:pt x="444214" y="25733"/>
                  </a:lnTo>
                  <a:lnTo>
                    <a:pt x="463010" y="53631"/>
                  </a:lnTo>
                  <a:lnTo>
                    <a:pt x="469900" y="87757"/>
                  </a:lnTo>
                  <a:lnTo>
                    <a:pt x="469900" y="382143"/>
                  </a:lnTo>
                  <a:lnTo>
                    <a:pt x="463010" y="416321"/>
                  </a:lnTo>
                  <a:lnTo>
                    <a:pt x="444214" y="444214"/>
                  </a:lnTo>
                  <a:lnTo>
                    <a:pt x="416321" y="463010"/>
                  </a:lnTo>
                  <a:lnTo>
                    <a:pt x="382142" y="469900"/>
                  </a:lnTo>
                  <a:lnTo>
                    <a:pt x="87757" y="469900"/>
                  </a:lnTo>
                  <a:lnTo>
                    <a:pt x="53578" y="463010"/>
                  </a:lnTo>
                  <a:lnTo>
                    <a:pt x="25685" y="444214"/>
                  </a:lnTo>
                  <a:lnTo>
                    <a:pt x="6889" y="416321"/>
                  </a:lnTo>
                  <a:lnTo>
                    <a:pt x="0" y="382143"/>
                  </a:lnTo>
                  <a:lnTo>
                    <a:pt x="0" y="87757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3135" y="3894908"/>
            <a:ext cx="20447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75" dirty="0">
                <a:solidFill>
                  <a:srgbClr val="E4DFDF"/>
                </a:solidFill>
                <a:latin typeface="Arial"/>
                <a:cs typeface="Arial"/>
              </a:rPr>
              <a:t>2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6352" y="4032707"/>
            <a:ext cx="11530648" cy="1272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70" dirty="0">
                <a:solidFill>
                  <a:srgbClr val="E4DFDF"/>
                </a:solidFill>
                <a:latin typeface="Arial"/>
                <a:cs typeface="Arial"/>
              </a:rPr>
              <a:t>Multi-</a:t>
            </a:r>
            <a:r>
              <a:rPr sz="2000" b="1" spc="-170" dirty="0">
                <a:solidFill>
                  <a:srgbClr val="E4DFDF"/>
                </a:solidFill>
                <a:latin typeface="Arial"/>
                <a:cs typeface="Arial"/>
              </a:rPr>
              <a:t>class</a:t>
            </a:r>
            <a:r>
              <a:rPr sz="2000" b="1" spc="-13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E4DFDF"/>
                </a:solidFill>
                <a:latin typeface="Arial"/>
                <a:cs typeface="Arial"/>
              </a:rPr>
              <a:t>Classification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7500"/>
              </a:lnSpc>
              <a:spcBef>
                <a:spcPts val="790"/>
              </a:spcBef>
            </a:pP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multi-class</a:t>
            </a:r>
            <a:r>
              <a:rPr sz="2000" spc="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classification</a:t>
            </a:r>
            <a:r>
              <a:rPr sz="2000" spc="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task,</a:t>
            </a:r>
            <a:r>
              <a:rPr sz="20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same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set</a:t>
            </a:r>
            <a:r>
              <a:rPr sz="20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models 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were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tested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identify</a:t>
            </a:r>
            <a:r>
              <a:rPr sz="20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positive,</a:t>
            </a:r>
            <a:r>
              <a:rPr sz="20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negative,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neutral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sentiments.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4467" y="5505069"/>
            <a:ext cx="1181735" cy="477520"/>
            <a:chOff x="6291579" y="5610097"/>
            <a:chExt cx="1181735" cy="477520"/>
          </a:xfrm>
        </p:grpSpPr>
        <p:sp>
          <p:nvSpPr>
            <p:cNvPr id="17" name="object 17"/>
            <p:cNvSpPr/>
            <p:nvPr/>
          </p:nvSpPr>
          <p:spPr>
            <a:xfrm>
              <a:off x="6742429" y="5837427"/>
              <a:ext cx="730885" cy="22860"/>
            </a:xfrm>
            <a:custGeom>
              <a:avLst/>
              <a:gdLst/>
              <a:ahLst/>
              <a:cxnLst/>
              <a:rect l="l" t="t" r="r" b="b"/>
              <a:pathLst>
                <a:path w="730884" h="22860">
                  <a:moveTo>
                    <a:pt x="725677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653"/>
                  </a:lnTo>
                  <a:lnTo>
                    <a:pt x="5079" y="22860"/>
                  </a:lnTo>
                  <a:lnTo>
                    <a:pt x="725677" y="22860"/>
                  </a:lnTo>
                  <a:lnTo>
                    <a:pt x="730758" y="17653"/>
                  </a:lnTo>
                  <a:lnTo>
                    <a:pt x="730758" y="5080"/>
                  </a:lnTo>
                  <a:lnTo>
                    <a:pt x="725677" y="0"/>
                  </a:lnTo>
                  <a:close/>
                </a:path>
              </a:pathLst>
            </a:custGeom>
            <a:solidFill>
              <a:srgbClr val="96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5389" y="5613907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382142" y="0"/>
                  </a:moveTo>
                  <a:lnTo>
                    <a:pt x="87757" y="0"/>
                  </a:lnTo>
                  <a:lnTo>
                    <a:pt x="53578" y="6889"/>
                  </a:lnTo>
                  <a:lnTo>
                    <a:pt x="25685" y="25685"/>
                  </a:lnTo>
                  <a:lnTo>
                    <a:pt x="6889" y="53578"/>
                  </a:lnTo>
                  <a:lnTo>
                    <a:pt x="0" y="87757"/>
                  </a:lnTo>
                  <a:lnTo>
                    <a:pt x="0" y="382143"/>
                  </a:lnTo>
                  <a:lnTo>
                    <a:pt x="6889" y="416248"/>
                  </a:lnTo>
                  <a:lnTo>
                    <a:pt x="25685" y="444103"/>
                  </a:lnTo>
                  <a:lnTo>
                    <a:pt x="53578" y="462885"/>
                  </a:lnTo>
                  <a:lnTo>
                    <a:pt x="87757" y="469773"/>
                  </a:lnTo>
                  <a:lnTo>
                    <a:pt x="382142" y="469773"/>
                  </a:lnTo>
                  <a:lnTo>
                    <a:pt x="416321" y="462885"/>
                  </a:lnTo>
                  <a:lnTo>
                    <a:pt x="444214" y="444103"/>
                  </a:lnTo>
                  <a:lnTo>
                    <a:pt x="463010" y="416248"/>
                  </a:lnTo>
                  <a:lnTo>
                    <a:pt x="469900" y="382143"/>
                  </a:lnTo>
                  <a:lnTo>
                    <a:pt x="469900" y="87757"/>
                  </a:lnTo>
                  <a:lnTo>
                    <a:pt x="463010" y="53578"/>
                  </a:lnTo>
                  <a:lnTo>
                    <a:pt x="444214" y="25685"/>
                  </a:lnTo>
                  <a:lnTo>
                    <a:pt x="416321" y="6889"/>
                  </a:lnTo>
                  <a:lnTo>
                    <a:pt x="382142" y="0"/>
                  </a:lnTo>
                  <a:close/>
                </a:path>
              </a:pathLst>
            </a:custGeom>
            <a:solidFill>
              <a:srgbClr val="7D0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5389" y="5613907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87757"/>
                  </a:moveTo>
                  <a:lnTo>
                    <a:pt x="6889" y="53578"/>
                  </a:lnTo>
                  <a:lnTo>
                    <a:pt x="25685" y="25685"/>
                  </a:lnTo>
                  <a:lnTo>
                    <a:pt x="53578" y="6889"/>
                  </a:lnTo>
                  <a:lnTo>
                    <a:pt x="87757" y="0"/>
                  </a:lnTo>
                  <a:lnTo>
                    <a:pt x="382142" y="0"/>
                  </a:lnTo>
                  <a:lnTo>
                    <a:pt x="416321" y="6889"/>
                  </a:lnTo>
                  <a:lnTo>
                    <a:pt x="444214" y="25685"/>
                  </a:lnTo>
                  <a:lnTo>
                    <a:pt x="463010" y="53578"/>
                  </a:lnTo>
                  <a:lnTo>
                    <a:pt x="469900" y="87757"/>
                  </a:lnTo>
                  <a:lnTo>
                    <a:pt x="469900" y="382143"/>
                  </a:lnTo>
                  <a:lnTo>
                    <a:pt x="463010" y="416248"/>
                  </a:lnTo>
                  <a:lnTo>
                    <a:pt x="444214" y="444103"/>
                  </a:lnTo>
                  <a:lnTo>
                    <a:pt x="416321" y="462885"/>
                  </a:lnTo>
                  <a:lnTo>
                    <a:pt x="382142" y="469773"/>
                  </a:lnTo>
                  <a:lnTo>
                    <a:pt x="87757" y="469773"/>
                  </a:lnTo>
                  <a:lnTo>
                    <a:pt x="53578" y="462885"/>
                  </a:lnTo>
                  <a:lnTo>
                    <a:pt x="25685" y="444103"/>
                  </a:lnTo>
                  <a:lnTo>
                    <a:pt x="6889" y="416248"/>
                  </a:lnTo>
                  <a:lnTo>
                    <a:pt x="0" y="382143"/>
                  </a:lnTo>
                  <a:lnTo>
                    <a:pt x="0" y="87757"/>
                  </a:lnTo>
                  <a:close/>
                </a:path>
              </a:pathLst>
            </a:custGeom>
            <a:ln w="7620">
              <a:solidFill>
                <a:srgbClr val="96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5900" y="5544121"/>
            <a:ext cx="20193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50" dirty="0">
                <a:solidFill>
                  <a:srgbClr val="E4DFDF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7920" y="5732398"/>
            <a:ext cx="10933280" cy="167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75" dirty="0">
                <a:solidFill>
                  <a:srgbClr val="E4DFDF"/>
                </a:solidFill>
                <a:latin typeface="Arial"/>
                <a:cs typeface="Arial"/>
              </a:rPr>
              <a:t>Class</a:t>
            </a:r>
            <a:r>
              <a:rPr sz="2000" b="1" spc="-18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E4DFDF"/>
                </a:solidFill>
                <a:latin typeface="Arial"/>
                <a:cs typeface="Arial"/>
              </a:rPr>
              <a:t>Imbalance</a:t>
            </a:r>
            <a:r>
              <a:rPr sz="2000" b="1" spc="-18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4DFDF"/>
                </a:solidFill>
                <a:latin typeface="Arial"/>
                <a:cs typeface="Arial"/>
              </a:rPr>
              <a:t>Handling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6300"/>
              </a:lnSpc>
              <a:spcBef>
                <a:spcPts val="810"/>
              </a:spcBef>
            </a:pP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address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sz="20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imbalance,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team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used</a:t>
            </a:r>
            <a:r>
              <a:rPr sz="20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techniques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like</a:t>
            </a:r>
            <a:r>
              <a:rPr sz="20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class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weighting</a:t>
            </a:r>
            <a:r>
              <a:rPr sz="2000" spc="10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2000" spc="7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SMOTE</a:t>
            </a:r>
            <a:r>
              <a:rPr sz="2000" spc="9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(Synthetic</a:t>
            </a:r>
            <a:r>
              <a:rPr sz="2000" spc="9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Minority</a:t>
            </a:r>
            <a:r>
              <a:rPr sz="2000" spc="8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Over-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sampling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Technique)</a:t>
            </a:r>
            <a:r>
              <a:rPr sz="20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improve model</a:t>
            </a:r>
            <a:r>
              <a:rPr sz="20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performance, especially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minority</a:t>
            </a:r>
            <a:r>
              <a:rPr sz="2000" spc="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sz="2000" spc="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(negative</a:t>
            </a:r>
            <a:r>
              <a:rPr sz="2000" spc="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sentiment).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45"/>
            <a:ext cx="13132409" cy="923330"/>
          </a:xfrm>
        </p:spPr>
        <p:txBody>
          <a:bodyPr/>
          <a:lstStyle/>
          <a:p>
            <a:r>
              <a:rPr lang="en-US" b="0" dirty="0" smtClean="0"/>
              <a:t>Visualizations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 smtClean="0"/>
              <a:t>Sentiment </a:t>
            </a:r>
            <a:r>
              <a:rPr lang="en-US" sz="2000" b="0" dirty="0"/>
              <a:t>Comparison Between Apple and Google Products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640"/>
            <a:ext cx="9268326" cy="5715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00" y="1309640"/>
            <a:ext cx="5105400" cy="5047536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The bar chart compares the sentiment distribution between </a:t>
            </a:r>
            <a:r>
              <a:rPr lang="en-US" dirty="0" smtClean="0"/>
              <a:t>Apple </a:t>
            </a:r>
            <a:r>
              <a:rPr lang="en-US" b="0" dirty="0" smtClean="0"/>
              <a:t>and </a:t>
            </a:r>
            <a:r>
              <a:rPr lang="en-US" dirty="0" smtClean="0"/>
              <a:t>Google</a:t>
            </a:r>
            <a:r>
              <a:rPr lang="en-US" b="0" dirty="0" smtClean="0"/>
              <a:t> </a:t>
            </a:r>
            <a:r>
              <a:rPr lang="en-US" b="0" dirty="0"/>
              <a:t>products. </a:t>
            </a:r>
            <a:r>
              <a:rPr lang="en-US" b="0" dirty="0" smtClean="0"/>
              <a:t>For </a:t>
            </a:r>
            <a:r>
              <a:rPr lang="en-US" dirty="0" smtClean="0"/>
              <a:t>positive sentiment</a:t>
            </a:r>
            <a:r>
              <a:rPr lang="en-US" b="0" dirty="0" smtClean="0"/>
              <a:t>, </a:t>
            </a:r>
            <a:r>
              <a:rPr lang="en-US" b="0" dirty="0"/>
              <a:t>Apple has a significantly higher count compared to Google, indicating a strong positive reaction toward Apple products. </a:t>
            </a:r>
            <a:r>
              <a:rPr lang="en-US" dirty="0" smtClean="0"/>
              <a:t>Negative sentiment </a:t>
            </a:r>
            <a:r>
              <a:rPr lang="en-US" b="0" dirty="0" smtClean="0"/>
              <a:t>is </a:t>
            </a:r>
            <a:r>
              <a:rPr lang="en-US" sz="2000" b="0" dirty="0"/>
              <a:t>more</a:t>
            </a:r>
            <a:r>
              <a:rPr lang="en-US" b="0" dirty="0"/>
              <a:t> balanced but still higher for Apple than Google. Both brands have very low counts in the </a:t>
            </a:r>
            <a:r>
              <a:rPr lang="en-US" dirty="0" smtClean="0"/>
              <a:t>neutral sentiment </a:t>
            </a:r>
            <a:r>
              <a:rPr lang="en-US" b="0" dirty="0" smtClean="0"/>
              <a:t>category</a:t>
            </a:r>
            <a:r>
              <a:rPr lang="en-US" b="0" dirty="0"/>
              <a:t>, with Apple showing slightly more mentions than Google. This comparison suggests that Apple products generate more engagement, particularly in positive sentiment, than Google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933" y="228600"/>
            <a:ext cx="1185511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800" spc="-215" dirty="0" smtClean="0"/>
              <a:t>                         Model</a:t>
            </a:r>
            <a:r>
              <a:rPr lang="en-US" sz="4800" spc="-365" dirty="0" smtClean="0"/>
              <a:t> </a:t>
            </a:r>
            <a:r>
              <a:rPr lang="en-US" sz="4800" spc="-200" dirty="0"/>
              <a:t>Evaluation</a:t>
            </a:r>
            <a:endParaRPr sz="4550" dirty="0"/>
          </a:p>
        </p:txBody>
      </p:sp>
      <p:sp>
        <p:nvSpPr>
          <p:cNvPr id="3" name="object 3"/>
          <p:cNvSpPr txBox="1"/>
          <p:nvPr/>
        </p:nvSpPr>
        <p:spPr>
          <a:xfrm>
            <a:off x="947933" y="1295400"/>
            <a:ext cx="6248400" cy="1675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000" b="1" spc="-114" dirty="0" smtClean="0">
                <a:solidFill>
                  <a:srgbClr val="E4DFDF"/>
                </a:solidFill>
                <a:latin typeface="Arial"/>
                <a:cs typeface="Arial"/>
              </a:rPr>
              <a:t>1. Binary</a:t>
            </a:r>
            <a:r>
              <a:rPr lang="en-US" sz="2000" b="1" spc="-145" dirty="0" smtClean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lang="en-US" sz="2000" b="1" spc="-50" dirty="0" smtClean="0">
                <a:solidFill>
                  <a:srgbClr val="E4DFDF"/>
                </a:solidFill>
                <a:latin typeface="Arial"/>
                <a:cs typeface="Arial"/>
              </a:rPr>
              <a:t>Classification</a:t>
            </a:r>
            <a:endParaRPr lang="en-US" sz="2000" dirty="0" smtClean="0">
              <a:latin typeface="Arial"/>
              <a:cs typeface="Arial"/>
            </a:endParaRPr>
          </a:p>
          <a:p>
            <a:pPr marL="12700" marR="5080" algn="l">
              <a:lnSpc>
                <a:spcPct val="136800"/>
              </a:lnSpc>
              <a:spcBef>
                <a:spcPts val="730"/>
              </a:spcBef>
            </a:pPr>
            <a:r>
              <a:rPr lang="en-US" sz="2000" spc="-70" dirty="0" smtClean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 binary</a:t>
            </a:r>
            <a:r>
              <a:rPr lang="en-US" sz="2000" spc="-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classification,</a:t>
            </a:r>
            <a:r>
              <a:rPr lang="en-US" sz="2000" spc="-1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55" dirty="0" smtClean="0">
                <a:solidFill>
                  <a:srgbClr val="E4DFDF"/>
                </a:solidFill>
                <a:latin typeface="Tahoma"/>
                <a:cs typeface="Tahoma"/>
              </a:rPr>
              <a:t>SVM</a:t>
            </a:r>
            <a:r>
              <a:rPr lang="en-US" sz="2000" spc="1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with</a:t>
            </a:r>
            <a:r>
              <a:rPr lang="en-US" sz="2000" spc="2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lang="en-US" sz="2000" spc="-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weighting performed</a:t>
            </a:r>
            <a:r>
              <a:rPr lang="en-US" sz="2000" spc="4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25" dirty="0" smtClean="0">
                <a:solidFill>
                  <a:srgbClr val="E4DFDF"/>
                </a:solidFill>
                <a:latin typeface="Tahoma"/>
                <a:cs typeface="Tahoma"/>
              </a:rPr>
              <a:t>the 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best,</a:t>
            </a:r>
            <a:r>
              <a:rPr lang="en-US" sz="2000" spc="-3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achieving</a:t>
            </a:r>
            <a:r>
              <a:rPr lang="en-US" sz="2000" spc="-6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an</a:t>
            </a:r>
            <a:r>
              <a:rPr lang="en-US" sz="2000" spc="-6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accuracy</a:t>
            </a:r>
            <a:r>
              <a:rPr lang="en-US" sz="2000" spc="-4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lang="en-US" sz="2000" spc="-7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70" dirty="0" smtClean="0">
                <a:solidFill>
                  <a:srgbClr val="E4DFDF"/>
                </a:solidFill>
                <a:latin typeface="Tahoma"/>
                <a:cs typeface="Tahoma"/>
              </a:rPr>
              <a:t>0.9054</a:t>
            </a:r>
            <a:r>
              <a:rPr lang="en-US" sz="2000" spc="-4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lang="en-US" sz="2000" spc="-6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an</a:t>
            </a:r>
            <a:r>
              <a:rPr lang="en-US" sz="2000" spc="-5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125" dirty="0" smtClean="0">
                <a:solidFill>
                  <a:srgbClr val="E4DFDF"/>
                </a:solidFill>
                <a:latin typeface="Tahoma"/>
                <a:cs typeface="Tahoma"/>
              </a:rPr>
              <a:t>F1</a:t>
            </a:r>
            <a:r>
              <a:rPr lang="en-US" sz="2000" spc="-5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score</a:t>
            </a:r>
            <a:r>
              <a:rPr lang="en-US" sz="2000" spc="-6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lang="en-US" sz="2000" spc="-6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0.8973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6568" y="1299411"/>
            <a:ext cx="6477000" cy="1679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000" b="1" spc="-65" dirty="0" smtClean="0">
                <a:solidFill>
                  <a:srgbClr val="E4DFDF"/>
                </a:solidFill>
                <a:latin typeface="Arial"/>
                <a:cs typeface="Arial"/>
              </a:rPr>
              <a:t>2. Multi-</a:t>
            </a:r>
            <a:r>
              <a:rPr lang="en-US" sz="2000" b="1" spc="-150" dirty="0" smtClean="0">
                <a:solidFill>
                  <a:srgbClr val="E4DFDF"/>
                </a:solidFill>
                <a:latin typeface="Arial"/>
                <a:cs typeface="Arial"/>
              </a:rPr>
              <a:t>class</a:t>
            </a:r>
            <a:r>
              <a:rPr lang="en-US" sz="2000" b="1" spc="-120" dirty="0" smtClean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lang="en-US" sz="2000" b="1" spc="-50" dirty="0" smtClean="0">
                <a:solidFill>
                  <a:srgbClr val="E4DFDF"/>
                </a:solidFill>
                <a:latin typeface="Arial"/>
                <a:cs typeface="Arial"/>
              </a:rPr>
              <a:t>Classification</a:t>
            </a:r>
            <a:endParaRPr lang="en-US" sz="2000" dirty="0" smtClean="0">
              <a:latin typeface="Arial"/>
              <a:cs typeface="Arial"/>
            </a:endParaRPr>
          </a:p>
          <a:p>
            <a:pPr marL="12700" marR="5080" algn="l">
              <a:lnSpc>
                <a:spcPct val="135500"/>
              </a:lnSpc>
              <a:spcBef>
                <a:spcPts val="755"/>
              </a:spcBef>
            </a:pP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lang="en-US" sz="2000" spc="-1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multi-class</a:t>
            </a:r>
            <a:r>
              <a:rPr lang="en-US" sz="2000" spc="-2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classification,</a:t>
            </a:r>
            <a:r>
              <a:rPr lang="en-US" sz="2000" spc="-5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55" dirty="0" smtClean="0">
                <a:solidFill>
                  <a:srgbClr val="E4DFDF"/>
                </a:solidFill>
                <a:latin typeface="Tahoma"/>
                <a:cs typeface="Tahoma"/>
              </a:rPr>
              <a:t>SVM</a:t>
            </a:r>
            <a:r>
              <a:rPr lang="en-US" sz="2000" spc="-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with</a:t>
            </a:r>
            <a:r>
              <a:rPr lang="en-US" sz="2000" spc="-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lang="en-US" sz="2000" spc="-1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weighting</a:t>
            </a:r>
            <a:r>
              <a:rPr lang="en-US" sz="2000" spc="-2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again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showed</a:t>
            </a:r>
            <a:r>
              <a:rPr lang="en-US" sz="2000" spc="-1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lang="en-US" sz="2000" spc="-3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best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results,</a:t>
            </a:r>
            <a:r>
              <a:rPr lang="en-US" sz="2000" spc="-3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with</a:t>
            </a:r>
            <a:r>
              <a:rPr lang="en-US" sz="2000" spc="-3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an</a:t>
            </a:r>
            <a:r>
              <a:rPr lang="en-US" sz="2000" spc="-4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accuracy</a:t>
            </a:r>
            <a:r>
              <a:rPr lang="en-US" sz="2000" spc="-2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lang="en-US" sz="2000" spc="-4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0.8970</a:t>
            </a:r>
            <a:r>
              <a:rPr lang="en-US" sz="2000" spc="-1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lang="en-US" sz="2000" spc="-4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an</a:t>
            </a:r>
            <a:r>
              <a:rPr lang="en-US" sz="2000" spc="-3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40" dirty="0" smtClean="0">
                <a:solidFill>
                  <a:srgbClr val="E4DFDF"/>
                </a:solidFill>
                <a:latin typeface="Tahoma"/>
                <a:cs typeface="Tahoma"/>
              </a:rPr>
              <a:t>F1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score</a:t>
            </a:r>
            <a:r>
              <a:rPr lang="en-US" sz="2000" spc="-1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lang="en-US" sz="2000" spc="-3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0.8903.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933" y="4648200"/>
            <a:ext cx="5773709" cy="1679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000" b="1" spc="-160" dirty="0" smtClean="0">
                <a:solidFill>
                  <a:srgbClr val="E4DFDF"/>
                </a:solidFill>
                <a:latin typeface="Arial"/>
                <a:cs typeface="Arial"/>
              </a:rPr>
              <a:t>3. Class</a:t>
            </a:r>
            <a:r>
              <a:rPr lang="en-US" sz="2000" b="1" spc="-145" dirty="0" smtClean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lang="en-US" sz="2000" b="1" spc="-114" dirty="0" smtClean="0">
                <a:solidFill>
                  <a:srgbClr val="E4DFDF"/>
                </a:solidFill>
                <a:latin typeface="Arial"/>
                <a:cs typeface="Arial"/>
              </a:rPr>
              <a:t>Imbalance</a:t>
            </a:r>
            <a:r>
              <a:rPr lang="en-US" sz="2000" b="1" spc="-150" dirty="0" smtClean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lang="en-US" sz="2000" b="1" spc="-10" dirty="0" smtClean="0">
                <a:solidFill>
                  <a:srgbClr val="E4DFDF"/>
                </a:solidFill>
                <a:latin typeface="Arial"/>
                <a:cs typeface="Arial"/>
              </a:rPr>
              <a:t>Impact</a:t>
            </a:r>
            <a:endParaRPr lang="en-US" sz="2000" dirty="0" smtClean="0">
              <a:latin typeface="Arial"/>
              <a:cs typeface="Arial"/>
            </a:endParaRPr>
          </a:p>
          <a:p>
            <a:pPr marL="12700" marR="5080" algn="l">
              <a:lnSpc>
                <a:spcPct val="135600"/>
              </a:lnSpc>
              <a:spcBef>
                <a:spcPts val="755"/>
              </a:spcBef>
            </a:pP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Handling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lang="en-US" sz="2000" spc="-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imbalances</a:t>
            </a:r>
            <a:r>
              <a:rPr lang="en-US" sz="2000" spc="2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significantly</a:t>
            </a:r>
            <a:r>
              <a:rPr lang="en-US" sz="2000" spc="-3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10" dirty="0" smtClean="0">
                <a:solidFill>
                  <a:srgbClr val="E4DFDF"/>
                </a:solidFill>
                <a:latin typeface="Tahoma"/>
                <a:cs typeface="Tahoma"/>
              </a:rPr>
              <a:t>improved</a:t>
            </a:r>
            <a:r>
              <a:rPr lang="en-US" sz="2000" spc="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model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performance,</a:t>
            </a:r>
            <a:r>
              <a:rPr lang="en-US" sz="2000" spc="7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especially</a:t>
            </a:r>
            <a:r>
              <a:rPr lang="en-US" sz="2000" spc="5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lang="en-US" sz="2000" spc="4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lang="en-US" sz="2000" spc="5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minority</a:t>
            </a:r>
            <a:r>
              <a:rPr lang="en-US" sz="2000" spc="4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lang="en-US" sz="2000" spc="3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(negative emotions).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6568" y="4648200"/>
            <a:ext cx="6075947" cy="1754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000" b="1" spc="-140" dirty="0" smtClean="0">
                <a:solidFill>
                  <a:srgbClr val="E4DFDF"/>
                </a:solidFill>
                <a:latin typeface="Arial"/>
                <a:cs typeface="Arial"/>
              </a:rPr>
              <a:t>4. Comparison</a:t>
            </a:r>
            <a:r>
              <a:rPr lang="en-US" sz="2000" b="1" spc="-204" dirty="0" smtClean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lang="en-US" sz="2000" b="1" spc="-75" dirty="0" smtClean="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lang="en-US" sz="2000" b="1" spc="-165" dirty="0" smtClean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lang="en-US" sz="2000" b="1" spc="-30" dirty="0" smtClean="0">
                <a:solidFill>
                  <a:srgbClr val="E4DFDF"/>
                </a:solidFill>
                <a:latin typeface="Arial"/>
                <a:cs typeface="Arial"/>
              </a:rPr>
              <a:t>Techniques</a:t>
            </a:r>
            <a:endParaRPr lang="en-US" sz="2000" dirty="0" smtClean="0">
              <a:latin typeface="Arial"/>
              <a:cs typeface="Arial"/>
            </a:endParaRPr>
          </a:p>
          <a:p>
            <a:pPr marL="12700" marR="5080" algn="l">
              <a:lnSpc>
                <a:spcPct val="136800"/>
              </a:lnSpc>
              <a:spcBef>
                <a:spcPts val="735"/>
              </a:spcBef>
            </a:pP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lang="en-US" sz="2000" spc="4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weighting</a:t>
            </a:r>
            <a:r>
              <a:rPr lang="en-US" sz="2000" spc="5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slightly</a:t>
            </a:r>
            <a:r>
              <a:rPr lang="en-US" sz="2000" spc="2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outperformed</a:t>
            </a:r>
            <a:r>
              <a:rPr lang="en-US" sz="2000" spc="8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SMOTE</a:t>
            </a:r>
            <a:r>
              <a:rPr lang="en-US" sz="2000" spc="5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lang="en-US" sz="2000" spc="6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most</a:t>
            </a:r>
            <a:r>
              <a:rPr lang="en-US" sz="2000" spc="5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cases,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making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spc="55" dirty="0" smtClean="0">
                <a:solidFill>
                  <a:srgbClr val="E4DFDF"/>
                </a:solidFill>
                <a:latin typeface="Tahoma"/>
                <a:cs typeface="Tahoma"/>
              </a:rPr>
              <a:t>it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 the</a:t>
            </a:r>
            <a:r>
              <a:rPr lang="en-US" sz="2000" spc="-1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preferred</a:t>
            </a:r>
            <a:r>
              <a:rPr lang="en-US" sz="2000" spc="4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technique</a:t>
            </a:r>
            <a:r>
              <a:rPr lang="en-US" sz="2000" spc="5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handling</a:t>
            </a:r>
            <a:r>
              <a:rPr lang="en-US" sz="2000" spc="-20" dirty="0" smtClean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lang="en-US" sz="2000" spc="-10" dirty="0" smtClean="0">
                <a:solidFill>
                  <a:srgbClr val="E4DFDF"/>
                </a:solidFill>
                <a:latin typeface="Tahoma"/>
                <a:cs typeface="Tahoma"/>
              </a:rPr>
              <a:t> imbalances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94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685800"/>
            <a:ext cx="13132409" cy="770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6405">
              <a:lnSpc>
                <a:spcPct val="100000"/>
              </a:lnSpc>
              <a:spcBef>
                <a:spcPts val="100"/>
              </a:spcBef>
            </a:pPr>
            <a:r>
              <a:rPr sz="4150" spc="-300" dirty="0"/>
              <a:t>Recommendations</a:t>
            </a:r>
            <a:endParaRPr sz="41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1126324" cy="59942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62200" y="2247231"/>
            <a:ext cx="12115800" cy="485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/>
              <a:t>Primary</a:t>
            </a:r>
            <a:r>
              <a:rPr sz="2000" spc="-185" dirty="0"/>
              <a:t> </a:t>
            </a:r>
            <a:r>
              <a:rPr sz="2000" spc="-125" dirty="0"/>
              <a:t>Model</a:t>
            </a:r>
            <a:r>
              <a:rPr sz="2000" spc="-185" dirty="0"/>
              <a:t> </a:t>
            </a:r>
            <a:r>
              <a:rPr sz="2000" spc="-10" dirty="0"/>
              <a:t>Selection</a:t>
            </a:r>
          </a:p>
          <a:p>
            <a:pPr marL="12700" marR="86360" algn="just">
              <a:lnSpc>
                <a:spcPct val="134600"/>
              </a:lnSpc>
              <a:spcBef>
                <a:spcPts val="869"/>
              </a:spcBef>
            </a:pPr>
            <a:r>
              <a:rPr sz="2000" b="0" spc="65" dirty="0">
                <a:latin typeface="Tahoma"/>
                <a:cs typeface="Tahoma"/>
              </a:rPr>
              <a:t>SVM</a:t>
            </a:r>
            <a:r>
              <a:rPr sz="2000" b="0" spc="-3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with</a:t>
            </a:r>
            <a:r>
              <a:rPr sz="2000" b="0" spc="-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class</a:t>
            </a:r>
            <a:r>
              <a:rPr sz="2000" b="0" spc="-1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weighting</a:t>
            </a:r>
            <a:r>
              <a:rPr sz="2000" b="0" spc="-5" dirty="0">
                <a:latin typeface="Tahoma"/>
                <a:cs typeface="Tahoma"/>
              </a:rPr>
              <a:t> </a:t>
            </a:r>
            <a:r>
              <a:rPr lang="en-US" sz="2000" b="0" dirty="0" smtClean="0">
                <a:latin typeface="Tahoma"/>
                <a:cs typeface="Tahoma"/>
              </a:rPr>
              <a:t>is</a:t>
            </a:r>
            <a:r>
              <a:rPr sz="2000" b="0" spc="-25" dirty="0" smtClean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the</a:t>
            </a:r>
            <a:r>
              <a:rPr sz="2000" b="0" spc="-2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preferred</a:t>
            </a:r>
            <a:r>
              <a:rPr sz="2000" b="0" spc="-6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model</a:t>
            </a:r>
            <a:r>
              <a:rPr sz="2000" b="0" spc="-15" dirty="0">
                <a:latin typeface="Tahoma"/>
                <a:cs typeface="Tahoma"/>
              </a:rPr>
              <a:t> </a:t>
            </a:r>
            <a:r>
              <a:rPr sz="2000" b="0" spc="-25" dirty="0">
                <a:latin typeface="Tahoma"/>
                <a:cs typeface="Tahoma"/>
              </a:rPr>
              <a:t>for </a:t>
            </a:r>
            <a:r>
              <a:rPr sz="2000" b="0" dirty="0">
                <a:latin typeface="Tahoma"/>
                <a:cs typeface="Tahoma"/>
              </a:rPr>
              <a:t>both</a:t>
            </a:r>
            <a:r>
              <a:rPr sz="2000" b="0" spc="6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binary</a:t>
            </a:r>
            <a:r>
              <a:rPr sz="2000" b="0" spc="7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and</a:t>
            </a:r>
            <a:r>
              <a:rPr sz="2000" b="0" spc="7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multi-class</a:t>
            </a:r>
            <a:r>
              <a:rPr sz="2000" b="0" spc="13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sentiment</a:t>
            </a:r>
            <a:r>
              <a:rPr sz="2000" b="0" spc="5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analysis</a:t>
            </a:r>
            <a:r>
              <a:rPr sz="2000" b="0" spc="114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tasks</a:t>
            </a:r>
            <a:r>
              <a:rPr sz="2000" b="0" spc="70" dirty="0">
                <a:latin typeface="Tahoma"/>
                <a:cs typeface="Tahoma"/>
              </a:rPr>
              <a:t> </a:t>
            </a:r>
            <a:r>
              <a:rPr sz="2000" b="0" spc="-10" dirty="0">
                <a:latin typeface="Tahoma"/>
                <a:cs typeface="Tahoma"/>
              </a:rPr>
              <a:t>based </a:t>
            </a:r>
            <a:r>
              <a:rPr sz="2000" b="0" dirty="0">
                <a:latin typeface="Tahoma"/>
                <a:cs typeface="Tahoma"/>
              </a:rPr>
              <a:t>on</a:t>
            </a:r>
            <a:r>
              <a:rPr sz="2000" b="0" spc="-2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the</a:t>
            </a:r>
            <a:r>
              <a:rPr sz="2000" b="0" spc="-2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evaluation </a:t>
            </a:r>
            <a:r>
              <a:rPr sz="2000" b="0" spc="-10" dirty="0">
                <a:latin typeface="Tahoma"/>
                <a:cs typeface="Tahoma"/>
              </a:rPr>
              <a:t>results.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14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70" dirty="0"/>
              <a:t>Class</a:t>
            </a:r>
            <a:r>
              <a:rPr sz="2000" spc="-210" dirty="0"/>
              <a:t> </a:t>
            </a:r>
            <a:r>
              <a:rPr sz="2000" spc="-135" dirty="0"/>
              <a:t>Imbalance</a:t>
            </a:r>
            <a:r>
              <a:rPr sz="2000" spc="-210" dirty="0"/>
              <a:t> </a:t>
            </a:r>
            <a:r>
              <a:rPr sz="2000" spc="-10" dirty="0"/>
              <a:t>Handling</a:t>
            </a:r>
          </a:p>
          <a:p>
            <a:pPr marL="12700" marR="5080" algn="just">
              <a:lnSpc>
                <a:spcPct val="134600"/>
              </a:lnSpc>
              <a:spcBef>
                <a:spcPts val="869"/>
              </a:spcBef>
            </a:pPr>
            <a:r>
              <a:rPr sz="2000" b="0" dirty="0">
                <a:latin typeface="Tahoma"/>
                <a:cs typeface="Tahoma"/>
              </a:rPr>
              <a:t>Use</a:t>
            </a:r>
            <a:r>
              <a:rPr sz="2000" b="0" spc="-1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class</a:t>
            </a:r>
            <a:r>
              <a:rPr sz="2000" b="0" spc="3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weighting</a:t>
            </a:r>
            <a:r>
              <a:rPr sz="2000" b="0" spc="2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as</a:t>
            </a:r>
            <a:r>
              <a:rPr sz="2000" b="0" spc="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the</a:t>
            </a:r>
            <a:r>
              <a:rPr sz="2000" b="0" spc="1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primary</a:t>
            </a:r>
            <a:r>
              <a:rPr sz="2000" b="0" spc="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technique for</a:t>
            </a:r>
            <a:r>
              <a:rPr sz="2000" b="0" spc="5" dirty="0">
                <a:latin typeface="Tahoma"/>
                <a:cs typeface="Tahoma"/>
              </a:rPr>
              <a:t> </a:t>
            </a:r>
            <a:r>
              <a:rPr sz="2000" b="0" spc="-10" dirty="0">
                <a:latin typeface="Tahoma"/>
                <a:cs typeface="Tahoma"/>
              </a:rPr>
              <a:t>addressing </a:t>
            </a:r>
            <a:r>
              <a:rPr sz="2000" b="0" dirty="0">
                <a:latin typeface="Tahoma"/>
                <a:cs typeface="Tahoma"/>
              </a:rPr>
              <a:t>class</a:t>
            </a:r>
            <a:r>
              <a:rPr sz="2000" b="0" spc="3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imbalances,</a:t>
            </a:r>
            <a:r>
              <a:rPr sz="2000" b="0" spc="6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as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spc="55" dirty="0">
                <a:latin typeface="Tahoma"/>
                <a:cs typeface="Tahoma"/>
              </a:rPr>
              <a:t>it</a:t>
            </a:r>
            <a:r>
              <a:rPr sz="2000" b="0" spc="3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slightly</a:t>
            </a:r>
            <a:r>
              <a:rPr sz="2000" b="0" spc="7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outperformed</a:t>
            </a:r>
            <a:r>
              <a:rPr sz="2000" b="0" spc="-2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SMOTE</a:t>
            </a:r>
            <a:r>
              <a:rPr sz="2000" b="0" spc="3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in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spc="-20" dirty="0">
                <a:latin typeface="Tahoma"/>
                <a:cs typeface="Tahoma"/>
              </a:rPr>
              <a:t>most </a:t>
            </a:r>
            <a:r>
              <a:rPr sz="2000" b="0" spc="-10" dirty="0">
                <a:latin typeface="Tahoma"/>
                <a:cs typeface="Tahoma"/>
              </a:rPr>
              <a:t>cases.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14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0" dirty="0"/>
              <a:t>Further</a:t>
            </a:r>
            <a:r>
              <a:rPr sz="2000" spc="-195" dirty="0"/>
              <a:t> </a:t>
            </a:r>
            <a:r>
              <a:rPr sz="2000" spc="-85" dirty="0"/>
              <a:t>Data</a:t>
            </a:r>
            <a:r>
              <a:rPr sz="2000" spc="-215" dirty="0"/>
              <a:t> </a:t>
            </a:r>
            <a:r>
              <a:rPr sz="2000" spc="-25" dirty="0"/>
              <a:t>Collection</a:t>
            </a:r>
          </a:p>
          <a:p>
            <a:pPr marL="12700" marR="222885">
              <a:lnSpc>
                <a:spcPct val="134600"/>
              </a:lnSpc>
              <a:spcBef>
                <a:spcPts val="869"/>
              </a:spcBef>
            </a:pPr>
            <a:r>
              <a:rPr sz="2000" b="0" dirty="0">
                <a:latin typeface="Tahoma"/>
                <a:cs typeface="Tahoma"/>
              </a:rPr>
              <a:t>Collect</a:t>
            </a:r>
            <a:r>
              <a:rPr sz="2000" b="0" spc="3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</a:t>
            </a:r>
            <a:r>
              <a:rPr sz="2000" b="0" spc="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larger</a:t>
            </a:r>
            <a:r>
              <a:rPr sz="2000" b="0" spc="-1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and</a:t>
            </a:r>
            <a:r>
              <a:rPr sz="2000" b="0" spc="2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more</a:t>
            </a:r>
            <a:r>
              <a:rPr sz="2000" b="0" spc="-1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balanced</a:t>
            </a:r>
            <a:r>
              <a:rPr sz="2000" b="0" spc="3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dataset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to</a:t>
            </a:r>
            <a:r>
              <a:rPr sz="2000" b="0" spc="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improve</a:t>
            </a:r>
            <a:r>
              <a:rPr sz="2000" b="0" spc="20" dirty="0">
                <a:latin typeface="Tahoma"/>
                <a:cs typeface="Tahoma"/>
              </a:rPr>
              <a:t> </a:t>
            </a:r>
            <a:r>
              <a:rPr sz="2000" b="0" spc="-25" dirty="0">
                <a:latin typeface="Tahoma"/>
                <a:cs typeface="Tahoma"/>
              </a:rPr>
              <a:t>the </a:t>
            </a:r>
            <a:r>
              <a:rPr sz="2000" b="0" dirty="0">
                <a:latin typeface="Tahoma"/>
                <a:cs typeface="Tahoma"/>
              </a:rPr>
              <a:t>model's</a:t>
            </a:r>
            <a:r>
              <a:rPr sz="2000" b="0" spc="3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performance</a:t>
            </a:r>
            <a:r>
              <a:rPr sz="2000" b="0" spc="-3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and</a:t>
            </a:r>
            <a:r>
              <a:rPr sz="2000" b="0" spc="2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generalization,</a:t>
            </a:r>
            <a:r>
              <a:rPr sz="2000" b="0" spc="4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as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the</a:t>
            </a:r>
            <a:r>
              <a:rPr sz="2000" b="0" spc="20" dirty="0">
                <a:latin typeface="Tahoma"/>
                <a:cs typeface="Tahoma"/>
              </a:rPr>
              <a:t> </a:t>
            </a:r>
            <a:r>
              <a:rPr sz="2000" b="0" spc="-10" dirty="0">
                <a:latin typeface="Tahoma"/>
                <a:cs typeface="Tahoma"/>
              </a:rPr>
              <a:t>current </a:t>
            </a:r>
            <a:r>
              <a:rPr sz="2000" b="0" dirty="0">
                <a:latin typeface="Tahoma"/>
                <a:cs typeface="Tahoma"/>
              </a:rPr>
              <a:t>dataset</a:t>
            </a:r>
            <a:r>
              <a:rPr sz="2000" b="0" spc="1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has</a:t>
            </a:r>
            <a:r>
              <a:rPr sz="2000" b="0" spc="1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limitations</a:t>
            </a:r>
            <a:r>
              <a:rPr sz="2000" b="0" spc="5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in</a:t>
            </a:r>
            <a:r>
              <a:rPr sz="2000" b="0" spc="5" dirty="0">
                <a:latin typeface="Tahoma"/>
                <a:cs typeface="Tahoma"/>
              </a:rPr>
              <a:t> </a:t>
            </a:r>
            <a:r>
              <a:rPr sz="2000" b="0" spc="50" dirty="0">
                <a:latin typeface="Tahoma"/>
                <a:cs typeface="Tahoma"/>
              </a:rPr>
              <a:t>size</a:t>
            </a:r>
            <a:r>
              <a:rPr sz="2000" b="0" spc="20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and</a:t>
            </a:r>
            <a:r>
              <a:rPr sz="2000" b="0" spc="5" dirty="0">
                <a:latin typeface="Tahoma"/>
                <a:cs typeface="Tahoma"/>
              </a:rPr>
              <a:t> </a:t>
            </a:r>
            <a:r>
              <a:rPr sz="2000" b="0" dirty="0">
                <a:latin typeface="Tahoma"/>
                <a:cs typeface="Tahoma"/>
              </a:rPr>
              <a:t>class</a:t>
            </a:r>
            <a:r>
              <a:rPr sz="2000" b="0" spc="25" dirty="0">
                <a:latin typeface="Tahoma"/>
                <a:cs typeface="Tahoma"/>
              </a:rPr>
              <a:t> </a:t>
            </a:r>
            <a:r>
              <a:rPr sz="2000" b="0" spc="-10" dirty="0">
                <a:latin typeface="Tahoma"/>
                <a:cs typeface="Tahoma"/>
              </a:rPr>
              <a:t>imbalance.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828800" y="399419"/>
            <a:ext cx="12877800" cy="1023613"/>
          </a:xfrm>
          <a:prstGeom prst="rect">
            <a:avLst/>
          </a:prstGeom>
        </p:spPr>
        <p:txBody>
          <a:bodyPr vert="horz" wrap="square" lIns="0" tIns="190753" rIns="0" bIns="0" rtlCol="0">
            <a:spAutoFit/>
          </a:bodyPr>
          <a:lstStyle/>
          <a:p>
            <a:pPr marL="5370830" algn="ctr">
              <a:lnSpc>
                <a:spcPct val="100000"/>
              </a:lnSpc>
              <a:spcBef>
                <a:spcPts val="95"/>
              </a:spcBef>
            </a:pPr>
            <a:r>
              <a:rPr lang="en-US" sz="5400" spc="-28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400" spc="-28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onclusio</a:t>
            </a:r>
            <a:r>
              <a:rPr lang="en-US" sz="5400" spc="-28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995" y="1664153"/>
            <a:ext cx="452310" cy="4524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9781" y="2198581"/>
            <a:ext cx="13772019" cy="11999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85" dirty="0">
                <a:solidFill>
                  <a:srgbClr val="E4DFDF"/>
                </a:solidFill>
                <a:latin typeface="Arial"/>
                <a:cs typeface="Arial"/>
              </a:rPr>
              <a:t>Best</a:t>
            </a:r>
            <a:r>
              <a:rPr sz="1650" b="1" spc="-18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E4DFDF"/>
                </a:solidFill>
                <a:latin typeface="Arial"/>
                <a:cs typeface="Arial"/>
              </a:rPr>
              <a:t>Model</a:t>
            </a: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39300"/>
              </a:lnSpc>
              <a:spcBef>
                <a:spcPts val="645"/>
              </a:spcBef>
            </a:pPr>
            <a:r>
              <a:rPr sz="2000" spc="55" dirty="0">
                <a:solidFill>
                  <a:srgbClr val="E4DFDF"/>
                </a:solidFill>
                <a:latin typeface="Tahoma"/>
                <a:cs typeface="Tahoma"/>
              </a:rPr>
              <a:t>SVM</a:t>
            </a:r>
            <a:r>
              <a:rPr sz="2000" spc="-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with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weighting</a:t>
            </a:r>
            <a:r>
              <a:rPr sz="20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provided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highest</a:t>
            </a:r>
            <a:r>
              <a:rPr sz="20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accuracy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20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E4DFDF"/>
                </a:solidFill>
                <a:latin typeface="Tahoma"/>
                <a:cs typeface="Tahoma"/>
              </a:rPr>
              <a:t>F1</a:t>
            </a:r>
            <a:r>
              <a:rPr sz="2000" spc="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scores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both</a:t>
            </a:r>
            <a:r>
              <a:rPr sz="20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binary</a:t>
            </a:r>
            <a:r>
              <a:rPr sz="20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multi-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classifications,</a:t>
            </a:r>
            <a:r>
              <a:rPr sz="2000" spc="-7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making</a:t>
            </a:r>
            <a:r>
              <a:rPr sz="20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it</a:t>
            </a:r>
            <a:r>
              <a:rPr sz="20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best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20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2000" spc="-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this</a:t>
            </a:r>
            <a:r>
              <a:rPr sz="20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20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analysis</a:t>
            </a:r>
            <a:r>
              <a:rPr sz="20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task.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037" y="3450213"/>
            <a:ext cx="452310" cy="4524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9781" y="4198540"/>
            <a:ext cx="13619619" cy="125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40" dirty="0">
                <a:solidFill>
                  <a:srgbClr val="E4DFDF"/>
                </a:solidFill>
                <a:latin typeface="Arial"/>
                <a:cs typeface="Arial"/>
              </a:rPr>
              <a:t>Class</a:t>
            </a:r>
            <a:r>
              <a:rPr sz="2000" b="1" spc="-175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E4DFDF"/>
                </a:solidFill>
                <a:latin typeface="Arial"/>
                <a:cs typeface="Arial"/>
              </a:rPr>
              <a:t>Imbalance</a:t>
            </a:r>
            <a:r>
              <a:rPr sz="2000" b="1" spc="-16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4DFDF"/>
                </a:solidFill>
                <a:latin typeface="Arial"/>
                <a:cs typeface="Arial"/>
              </a:rPr>
              <a:t>Impact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9400"/>
              </a:lnSpc>
              <a:spcBef>
                <a:spcPts val="645"/>
              </a:spcBef>
            </a:pP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Handling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imbalances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significantly</a:t>
            </a:r>
            <a:r>
              <a:rPr sz="20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improved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performance,</a:t>
            </a:r>
            <a:r>
              <a:rPr sz="20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particularly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minority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class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(negative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sentiment),</a:t>
            </a:r>
            <a:r>
              <a:rPr sz="2000" spc="-3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highlighting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importance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of</a:t>
            </a:r>
            <a:r>
              <a:rPr sz="2000" spc="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addressing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this</a:t>
            </a:r>
            <a:r>
              <a:rPr sz="2000" spc="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challenge.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813" y="5596726"/>
            <a:ext cx="452310" cy="4524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9781" y="6290284"/>
            <a:ext cx="13543419" cy="11994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solidFill>
                  <a:srgbClr val="E4DFDF"/>
                </a:solidFill>
                <a:latin typeface="Arial"/>
                <a:cs typeface="Arial"/>
              </a:rPr>
              <a:t>Textual</a:t>
            </a:r>
            <a:r>
              <a:rPr sz="2000" b="1" spc="-17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E4DFDF"/>
                </a:solidFill>
                <a:latin typeface="Arial"/>
                <a:cs typeface="Arial"/>
              </a:rPr>
              <a:t>Variations</a:t>
            </a:r>
            <a:r>
              <a:rPr sz="2000" b="1" spc="-16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sz="2000" b="1" spc="-170" dirty="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4DFDF"/>
                </a:solidFill>
                <a:latin typeface="Arial"/>
                <a:cs typeface="Arial"/>
              </a:rPr>
              <a:t>Context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9300"/>
              </a:lnSpc>
              <a:spcBef>
                <a:spcPts val="645"/>
              </a:spcBef>
            </a:pP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20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faces</a:t>
            </a:r>
            <a:r>
              <a:rPr sz="20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challenges</a:t>
            </a:r>
            <a:r>
              <a:rPr sz="2000" spc="-8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2000" spc="-5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handling</a:t>
            </a:r>
            <a:r>
              <a:rPr sz="2000" spc="-9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6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informal</a:t>
            </a:r>
            <a:r>
              <a:rPr sz="2000" spc="-8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language</a:t>
            </a:r>
            <a:r>
              <a:rPr sz="2000" spc="-8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and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sentiment</a:t>
            </a:r>
            <a:r>
              <a:rPr sz="2000" spc="-8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4DFDF"/>
                </a:solidFill>
                <a:latin typeface="Tahoma"/>
                <a:cs typeface="Tahoma"/>
              </a:rPr>
              <a:t>subtleties</a:t>
            </a:r>
            <a:r>
              <a:rPr sz="2000" spc="-7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commonly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seen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social</a:t>
            </a:r>
            <a:r>
              <a:rPr sz="2000" spc="-4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media</a:t>
            </a:r>
            <a:r>
              <a:rPr sz="2000" spc="-2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posts,</a:t>
            </a:r>
            <a:r>
              <a:rPr sz="2000" spc="-2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emphasizing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need</a:t>
            </a:r>
            <a:r>
              <a:rPr sz="2000" spc="-5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for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more</a:t>
            </a:r>
            <a:r>
              <a:rPr sz="2000" spc="-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E4DFDF"/>
                </a:solidFill>
                <a:latin typeface="Tahoma"/>
                <a:cs typeface="Tahoma"/>
              </a:rPr>
              <a:t>context-aware</a:t>
            </a:r>
            <a:r>
              <a:rPr sz="2000" spc="-6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4DFDF"/>
                </a:solidFill>
                <a:latin typeface="Tahoma"/>
                <a:cs typeface="Tahoma"/>
              </a:rPr>
              <a:t>models.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993</Words>
  <Application>Microsoft Office PowerPoint</Application>
  <PresentationFormat>Custom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Tahoma</vt:lpstr>
      <vt:lpstr>Office Theme</vt:lpstr>
      <vt:lpstr>Sentiment Analysis for Product Insights</vt:lpstr>
      <vt:lpstr>Business Problem</vt:lpstr>
      <vt:lpstr>Objectives</vt:lpstr>
      <vt:lpstr>Dataset Overview</vt:lpstr>
      <vt:lpstr>Modeling Techniques</vt:lpstr>
      <vt:lpstr>Visualizations Sentiment Comparison Between Apple and Google Products</vt:lpstr>
      <vt:lpstr>                         Model Evaluation</vt:lpstr>
      <vt:lpstr>Recommendations</vt:lpstr>
      <vt:lpstr>Conclusion</vt:lpstr>
      <vt:lpstr>Future Improvements</vt:lpstr>
      <vt:lpstr>Ethical Considerations</vt:lpstr>
      <vt:lpstr>                                          Acknowledgments</vt:lpstr>
      <vt:lpstr>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Augustine Wanyonyi</cp:lastModifiedBy>
  <cp:revision>12</cp:revision>
  <dcterms:created xsi:type="dcterms:W3CDTF">2024-10-13T18:18:29Z</dcterms:created>
  <dcterms:modified xsi:type="dcterms:W3CDTF">2024-10-13T19:57:09Z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2024-10-13T00:00:00Z</vt:filetime>
  </property>
  <property fmtid="{D5CDD505-2E9C-101B-9397-08002B2CF9AE}" pid="5" name="Producer">
    <vt:lpwstr>Microsoft® PowerPoint® 2016</vt:lpwstr>
  </property>
</Properties>
</file>