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71" r:id="rId5"/>
    <p:sldId id="258" r:id="rId6"/>
    <p:sldId id="269" r:id="rId7"/>
    <p:sldId id="274" r:id="rId8"/>
    <p:sldId id="282" r:id="rId9"/>
    <p:sldId id="283" r:id="rId10"/>
    <p:sldId id="259" r:id="rId11"/>
    <p:sldId id="272" r:id="rId12"/>
    <p:sldId id="285" r:id="rId13"/>
    <p:sldId id="268" r:id="rId14"/>
    <p:sldId id="284" r:id="rId15"/>
    <p:sldId id="261" r:id="rId16"/>
    <p:sldId id="262" r:id="rId17"/>
    <p:sldId id="263" r:id="rId18"/>
    <p:sldId id="264" r:id="rId19"/>
    <p:sldId id="265" r:id="rId20"/>
    <p:sldId id="270" r:id="rId21"/>
  </p:sldIdLst>
  <p:sldSz cx="14630400" cy="8229600"/>
  <p:notesSz cx="14630400" cy="8229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7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sz="4000" b="1" i="0">
                <a:solidFill>
                  <a:schemeClr val="bg1"/>
                </a:solidFill>
                <a:latin typeface="Arial"/>
                <a:cs typeface="Arial"/>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sz="2050" b="1" i="0">
                <a:solidFill>
                  <a:srgbClr val="E4DFD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50" b="1" i="0">
                <a:solidFill>
                  <a:srgbClr val="E4DFD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4630399" cy="8229596"/>
          </a:xfrm>
          <a:prstGeom prst="rect">
            <a:avLst/>
          </a:prstGeom>
        </p:spPr>
      </p:pic>
      <p:pic>
        <p:nvPicPr>
          <p:cNvPr id="17" name="bg object 17"/>
          <p:cNvPicPr/>
          <p:nvPr/>
        </p:nvPicPr>
        <p:blipFill>
          <a:blip r:embed="rId3" cstate="print"/>
          <a:stretch>
            <a:fillRect/>
          </a:stretch>
        </p:blipFill>
        <p:spPr>
          <a:xfrm>
            <a:off x="12839191" y="7749538"/>
            <a:ext cx="1722627" cy="411477"/>
          </a:xfrm>
          <a:prstGeom prst="rect">
            <a:avLst/>
          </a:prstGeom>
        </p:spPr>
      </p:pic>
      <p:sp>
        <p:nvSpPr>
          <p:cNvPr id="18" name="bg object 18"/>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242121">
              <a:alpha val="74900"/>
            </a:srgbClr>
          </a:solidFill>
        </p:spPr>
        <p:txBody>
          <a:bodyPr wrap="square" lIns="0" tIns="0" rIns="0" bIns="0" rtlCol="0"/>
          <a:lstStyle/>
          <a:p>
            <a:endParaRPr/>
          </a:p>
        </p:txBody>
      </p:sp>
      <p:pic>
        <p:nvPicPr>
          <p:cNvPr id="19" name="bg object 19"/>
          <p:cNvPicPr/>
          <p:nvPr/>
        </p:nvPicPr>
        <p:blipFill>
          <a:blip r:embed="rId4" cstate="print"/>
          <a:stretch>
            <a:fillRect/>
          </a:stretch>
        </p:blipFill>
        <p:spPr>
          <a:xfrm>
            <a:off x="0" y="0"/>
            <a:ext cx="14630399" cy="2488565"/>
          </a:xfrm>
          <a:prstGeom prst="rect">
            <a:avLst/>
          </a:prstGeom>
        </p:spPr>
      </p:pic>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630399" cy="8229596"/>
          </a:xfrm>
          <a:prstGeom prst="rect">
            <a:avLst/>
          </a:prstGeom>
        </p:spPr>
      </p:pic>
      <p:pic>
        <p:nvPicPr>
          <p:cNvPr id="17" name="bg object 17"/>
          <p:cNvPicPr/>
          <p:nvPr/>
        </p:nvPicPr>
        <p:blipFill>
          <a:blip r:embed="rId8" cstate="print"/>
          <a:stretch>
            <a:fillRect/>
          </a:stretch>
        </p:blipFill>
        <p:spPr>
          <a:xfrm>
            <a:off x="12839191" y="7749538"/>
            <a:ext cx="1722627" cy="411477"/>
          </a:xfrm>
          <a:prstGeom prst="rect">
            <a:avLst/>
          </a:prstGeom>
        </p:spPr>
      </p:pic>
      <p:sp>
        <p:nvSpPr>
          <p:cNvPr id="18" name="bg object 18"/>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242121">
              <a:alpha val="74900"/>
            </a:srgbClr>
          </a:solidFill>
        </p:spPr>
        <p:txBody>
          <a:bodyPr wrap="square" lIns="0" tIns="0" rIns="0" bIns="0" rtlCol="0"/>
          <a:lstStyle/>
          <a:p>
            <a:endParaRPr/>
          </a:p>
        </p:txBody>
      </p:sp>
      <p:sp>
        <p:nvSpPr>
          <p:cNvPr id="2" name="Holder 2"/>
          <p:cNvSpPr>
            <a:spLocks noGrp="1"/>
          </p:cNvSpPr>
          <p:nvPr>
            <p:ph type="title"/>
          </p:nvPr>
        </p:nvSpPr>
        <p:spPr>
          <a:xfrm>
            <a:off x="748995" y="562737"/>
            <a:ext cx="13132409" cy="770966"/>
          </a:xfrm>
          <a:prstGeom prst="rect">
            <a:avLst/>
          </a:prstGeom>
        </p:spPr>
        <p:txBody>
          <a:bodyPr wrap="square" lIns="0" tIns="0" rIns="0" bIns="0">
            <a:spAutoFit/>
          </a:bodyPr>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a:xfrm>
            <a:off x="7727060" y="1814575"/>
            <a:ext cx="6013450" cy="5522595"/>
          </a:xfrm>
          <a:prstGeom prst="rect">
            <a:avLst/>
          </a:prstGeom>
        </p:spPr>
        <p:txBody>
          <a:bodyPr wrap="square" lIns="0" tIns="0" rIns="0" bIns="0">
            <a:spAutoFit/>
          </a:bodyPr>
          <a:lstStyle>
            <a:lvl1pPr>
              <a:defRPr sz="2050" b="1" i="0">
                <a:solidFill>
                  <a:srgbClr val="E4DFDF"/>
                </a:solidFill>
                <a:latin typeface="Arial"/>
                <a:cs typeface="Arial"/>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86399" cy="8229596"/>
          </a:xfrm>
          <a:prstGeom prst="rect">
            <a:avLst/>
          </a:prstGeom>
        </p:spPr>
      </p:pic>
      <p:sp>
        <p:nvSpPr>
          <p:cNvPr id="3" name="object 3"/>
          <p:cNvSpPr txBox="1">
            <a:spLocks noGrp="1"/>
          </p:cNvSpPr>
          <p:nvPr>
            <p:ph type="title"/>
          </p:nvPr>
        </p:nvSpPr>
        <p:spPr>
          <a:xfrm>
            <a:off x="6338442" y="1222755"/>
            <a:ext cx="6680200" cy="2077720"/>
          </a:xfrm>
          <a:prstGeom prst="rect">
            <a:avLst/>
          </a:prstGeom>
        </p:spPr>
        <p:txBody>
          <a:bodyPr vert="horz" wrap="square" lIns="0" tIns="12065" rIns="0" bIns="0" rtlCol="0">
            <a:spAutoFit/>
          </a:bodyPr>
          <a:lstStyle/>
          <a:p>
            <a:pPr marL="12700" marR="5080">
              <a:lnSpc>
                <a:spcPct val="106900"/>
              </a:lnSpc>
              <a:spcBef>
                <a:spcPts val="95"/>
              </a:spcBef>
            </a:pPr>
            <a:r>
              <a:rPr sz="6300" spc="-305" dirty="0">
                <a:latin typeface="+mj-lt"/>
              </a:rPr>
              <a:t>Sentiment</a:t>
            </a:r>
            <a:r>
              <a:rPr sz="6300" spc="-655" dirty="0">
                <a:latin typeface="+mj-lt"/>
              </a:rPr>
              <a:t> </a:t>
            </a:r>
            <a:r>
              <a:rPr sz="6300" spc="-465" dirty="0">
                <a:latin typeface="+mj-lt"/>
              </a:rPr>
              <a:t>Analysis </a:t>
            </a:r>
            <a:r>
              <a:rPr sz="6300" spc="-250" dirty="0">
                <a:latin typeface="+mj-lt"/>
              </a:rPr>
              <a:t>for</a:t>
            </a:r>
            <a:r>
              <a:rPr sz="6300" spc="-645" dirty="0">
                <a:latin typeface="+mj-lt"/>
              </a:rPr>
              <a:t> </a:t>
            </a:r>
            <a:r>
              <a:rPr sz="6300" spc="-350" dirty="0">
                <a:latin typeface="+mj-lt"/>
              </a:rPr>
              <a:t>Product</a:t>
            </a:r>
            <a:r>
              <a:rPr sz="6300" spc="-655" dirty="0">
                <a:latin typeface="+mj-lt"/>
              </a:rPr>
              <a:t> </a:t>
            </a:r>
            <a:r>
              <a:rPr sz="6300" spc="-409" dirty="0">
                <a:latin typeface="+mj-lt"/>
              </a:rPr>
              <a:t>Insights</a:t>
            </a:r>
            <a:endParaRPr sz="6300" dirty="0">
              <a:latin typeface="+mj-lt"/>
            </a:endParaRPr>
          </a:p>
        </p:txBody>
      </p:sp>
      <p:sp>
        <p:nvSpPr>
          <p:cNvPr id="4" name="object 4"/>
          <p:cNvSpPr txBox="1"/>
          <p:nvPr/>
        </p:nvSpPr>
        <p:spPr>
          <a:xfrm>
            <a:off x="6323457" y="3685437"/>
            <a:ext cx="7193915" cy="4419671"/>
          </a:xfrm>
          <a:prstGeom prst="rect">
            <a:avLst/>
          </a:prstGeom>
        </p:spPr>
        <p:txBody>
          <a:bodyPr vert="horz" wrap="square" lIns="0" tIns="10795" rIns="0" bIns="0" rtlCol="0">
            <a:spAutoFit/>
          </a:bodyPr>
          <a:lstStyle/>
          <a:p>
            <a:pPr marL="27305" marR="5080">
              <a:lnSpc>
                <a:spcPct val="136400"/>
              </a:lnSpc>
              <a:spcBef>
                <a:spcPts val="85"/>
              </a:spcBef>
            </a:pPr>
            <a:r>
              <a:rPr sz="2400" dirty="0">
                <a:solidFill>
                  <a:srgbClr val="E4DFDF"/>
                </a:solidFill>
                <a:latin typeface="+mn-lt"/>
                <a:cs typeface="Tahoma"/>
              </a:rPr>
              <a:t>This</a:t>
            </a:r>
            <a:r>
              <a:rPr sz="2400" spc="10" dirty="0">
                <a:solidFill>
                  <a:srgbClr val="E4DFDF"/>
                </a:solidFill>
                <a:latin typeface="+mn-lt"/>
                <a:cs typeface="Tahoma"/>
              </a:rPr>
              <a:t> </a:t>
            </a:r>
            <a:r>
              <a:rPr sz="2400" dirty="0">
                <a:solidFill>
                  <a:srgbClr val="E4DFDF"/>
                </a:solidFill>
                <a:latin typeface="+mn-lt"/>
                <a:cs typeface="Tahoma"/>
              </a:rPr>
              <a:t>project</a:t>
            </a:r>
            <a:r>
              <a:rPr sz="2400" spc="35" dirty="0">
                <a:solidFill>
                  <a:srgbClr val="E4DFDF"/>
                </a:solidFill>
                <a:latin typeface="+mn-lt"/>
                <a:cs typeface="Tahoma"/>
              </a:rPr>
              <a:t> </a:t>
            </a:r>
            <a:r>
              <a:rPr sz="2400" b="1" dirty="0">
                <a:solidFill>
                  <a:schemeClr val="accent6">
                    <a:lumMod val="75000"/>
                  </a:schemeClr>
                </a:solidFill>
                <a:latin typeface="+mn-lt"/>
                <a:cs typeface="Tahoma"/>
              </a:rPr>
              <a:t>aims</a:t>
            </a:r>
            <a:r>
              <a:rPr sz="2400" b="1" spc="25" dirty="0">
                <a:solidFill>
                  <a:schemeClr val="accent6">
                    <a:lumMod val="75000"/>
                  </a:schemeClr>
                </a:solidFill>
                <a:latin typeface="+mn-lt"/>
                <a:cs typeface="Tahoma"/>
              </a:rPr>
              <a:t> </a:t>
            </a:r>
            <a:r>
              <a:rPr sz="2400" b="1" dirty="0">
                <a:solidFill>
                  <a:schemeClr val="accent6">
                    <a:lumMod val="75000"/>
                  </a:schemeClr>
                </a:solidFill>
                <a:latin typeface="+mn-lt"/>
                <a:cs typeface="Tahoma"/>
              </a:rPr>
              <a:t>to</a:t>
            </a:r>
            <a:r>
              <a:rPr sz="2400" b="1" spc="-10" dirty="0">
                <a:solidFill>
                  <a:schemeClr val="accent6">
                    <a:lumMod val="75000"/>
                  </a:schemeClr>
                </a:solidFill>
                <a:latin typeface="+mn-lt"/>
                <a:cs typeface="Tahoma"/>
              </a:rPr>
              <a:t> </a:t>
            </a:r>
            <a:r>
              <a:rPr sz="2400" b="1" dirty="0">
                <a:solidFill>
                  <a:schemeClr val="accent6">
                    <a:lumMod val="75000"/>
                  </a:schemeClr>
                </a:solidFill>
                <a:latin typeface="+mn-lt"/>
                <a:cs typeface="Tahoma"/>
              </a:rPr>
              <a:t>develop</a:t>
            </a:r>
            <a:r>
              <a:rPr sz="2400" b="1" spc="30" dirty="0">
                <a:solidFill>
                  <a:schemeClr val="accent6">
                    <a:lumMod val="75000"/>
                  </a:schemeClr>
                </a:solidFill>
                <a:latin typeface="+mn-lt"/>
                <a:cs typeface="Tahoma"/>
              </a:rPr>
              <a:t> </a:t>
            </a:r>
            <a:r>
              <a:rPr sz="2400" b="1" spc="-10" dirty="0">
                <a:solidFill>
                  <a:schemeClr val="accent6">
                    <a:lumMod val="75000"/>
                  </a:schemeClr>
                </a:solidFill>
                <a:latin typeface="+mn-lt"/>
                <a:cs typeface="Tahoma"/>
              </a:rPr>
              <a:t>a</a:t>
            </a:r>
            <a:r>
              <a:rPr sz="2400" b="1" dirty="0">
                <a:solidFill>
                  <a:schemeClr val="accent6">
                    <a:lumMod val="75000"/>
                  </a:schemeClr>
                </a:solidFill>
                <a:latin typeface="+mn-lt"/>
                <a:cs typeface="Tahoma"/>
              </a:rPr>
              <a:t> Natural</a:t>
            </a:r>
            <a:r>
              <a:rPr sz="2400" b="1" spc="30" dirty="0">
                <a:solidFill>
                  <a:schemeClr val="accent6">
                    <a:lumMod val="75000"/>
                  </a:schemeClr>
                </a:solidFill>
                <a:latin typeface="+mn-lt"/>
                <a:cs typeface="Tahoma"/>
              </a:rPr>
              <a:t> </a:t>
            </a:r>
            <a:r>
              <a:rPr sz="2400" b="1" dirty="0">
                <a:solidFill>
                  <a:schemeClr val="accent6">
                    <a:lumMod val="75000"/>
                  </a:schemeClr>
                </a:solidFill>
                <a:latin typeface="+mn-lt"/>
                <a:cs typeface="Tahoma"/>
              </a:rPr>
              <a:t>Language</a:t>
            </a:r>
            <a:r>
              <a:rPr sz="2400" b="1" spc="45" dirty="0">
                <a:solidFill>
                  <a:schemeClr val="accent6">
                    <a:lumMod val="75000"/>
                  </a:schemeClr>
                </a:solidFill>
                <a:latin typeface="+mn-lt"/>
                <a:cs typeface="Tahoma"/>
              </a:rPr>
              <a:t> </a:t>
            </a:r>
            <a:r>
              <a:rPr sz="2400" b="1" dirty="0">
                <a:solidFill>
                  <a:schemeClr val="accent6">
                    <a:lumMod val="75000"/>
                  </a:schemeClr>
                </a:solidFill>
                <a:latin typeface="+mn-lt"/>
                <a:cs typeface="Tahoma"/>
              </a:rPr>
              <a:t>Processing</a:t>
            </a:r>
            <a:r>
              <a:rPr sz="2400" b="1" spc="55" dirty="0">
                <a:solidFill>
                  <a:schemeClr val="accent6">
                    <a:lumMod val="75000"/>
                  </a:schemeClr>
                </a:solidFill>
                <a:latin typeface="+mn-lt"/>
                <a:cs typeface="Tahoma"/>
              </a:rPr>
              <a:t> </a:t>
            </a:r>
            <a:r>
              <a:rPr sz="2400" b="1" spc="-10" dirty="0">
                <a:solidFill>
                  <a:schemeClr val="accent6">
                    <a:lumMod val="75000"/>
                  </a:schemeClr>
                </a:solidFill>
                <a:latin typeface="+mn-lt"/>
                <a:cs typeface="Tahoma"/>
              </a:rPr>
              <a:t>(NLP) </a:t>
            </a:r>
            <a:r>
              <a:rPr sz="2400" b="1" dirty="0">
                <a:solidFill>
                  <a:schemeClr val="accent6">
                    <a:lumMod val="75000"/>
                  </a:schemeClr>
                </a:solidFill>
                <a:latin typeface="+mn-lt"/>
                <a:cs typeface="Tahoma"/>
              </a:rPr>
              <a:t>model</a:t>
            </a:r>
            <a:r>
              <a:rPr sz="2400" b="1" spc="-5" dirty="0">
                <a:solidFill>
                  <a:schemeClr val="accent6">
                    <a:lumMod val="75000"/>
                  </a:schemeClr>
                </a:solidFill>
                <a:latin typeface="+mn-lt"/>
                <a:cs typeface="Tahoma"/>
              </a:rPr>
              <a:t> </a:t>
            </a:r>
            <a:r>
              <a:rPr sz="2400" b="1" dirty="0">
                <a:solidFill>
                  <a:schemeClr val="accent6">
                    <a:lumMod val="75000"/>
                  </a:schemeClr>
                </a:solidFill>
                <a:latin typeface="+mn-lt"/>
                <a:cs typeface="Tahoma"/>
              </a:rPr>
              <a:t>to</a:t>
            </a:r>
            <a:r>
              <a:rPr sz="2400" b="1" spc="-25" dirty="0">
                <a:solidFill>
                  <a:schemeClr val="accent6">
                    <a:lumMod val="75000"/>
                  </a:schemeClr>
                </a:solidFill>
                <a:latin typeface="+mn-lt"/>
                <a:cs typeface="Tahoma"/>
              </a:rPr>
              <a:t> </a:t>
            </a:r>
            <a:r>
              <a:rPr sz="2400" b="1" dirty="0">
                <a:solidFill>
                  <a:schemeClr val="accent6">
                    <a:lumMod val="75000"/>
                  </a:schemeClr>
                </a:solidFill>
                <a:latin typeface="+mn-lt"/>
                <a:cs typeface="Tahoma"/>
              </a:rPr>
              <a:t>analyze</a:t>
            </a:r>
            <a:r>
              <a:rPr sz="2400" b="1" spc="10" dirty="0">
                <a:solidFill>
                  <a:schemeClr val="accent6">
                    <a:lumMod val="75000"/>
                  </a:schemeClr>
                </a:solidFill>
                <a:latin typeface="+mn-lt"/>
                <a:cs typeface="Tahoma"/>
              </a:rPr>
              <a:t> </a:t>
            </a:r>
            <a:r>
              <a:rPr sz="2400" b="1" dirty="0">
                <a:solidFill>
                  <a:schemeClr val="accent6">
                    <a:lumMod val="75000"/>
                  </a:schemeClr>
                </a:solidFill>
                <a:latin typeface="+mn-lt"/>
                <a:cs typeface="Tahoma"/>
              </a:rPr>
              <a:t>sentiment</a:t>
            </a:r>
            <a:r>
              <a:rPr sz="2400" b="1" spc="5" dirty="0">
                <a:solidFill>
                  <a:schemeClr val="accent6">
                    <a:lumMod val="75000"/>
                  </a:schemeClr>
                </a:solidFill>
                <a:latin typeface="+mn-lt"/>
                <a:cs typeface="Tahoma"/>
              </a:rPr>
              <a:t> </a:t>
            </a:r>
            <a:r>
              <a:rPr sz="2400" b="1" dirty="0">
                <a:solidFill>
                  <a:schemeClr val="accent6">
                    <a:lumMod val="75000"/>
                  </a:schemeClr>
                </a:solidFill>
                <a:latin typeface="+mn-lt"/>
                <a:cs typeface="Tahoma"/>
              </a:rPr>
              <a:t>in</a:t>
            </a:r>
            <a:r>
              <a:rPr sz="2400" b="1" spc="-5" dirty="0">
                <a:solidFill>
                  <a:schemeClr val="accent6">
                    <a:lumMod val="75000"/>
                  </a:schemeClr>
                </a:solidFill>
                <a:latin typeface="+mn-lt"/>
                <a:cs typeface="Tahoma"/>
              </a:rPr>
              <a:t> </a:t>
            </a:r>
            <a:r>
              <a:rPr sz="2400" b="1" dirty="0">
                <a:solidFill>
                  <a:schemeClr val="accent6">
                    <a:lumMod val="75000"/>
                  </a:schemeClr>
                </a:solidFill>
                <a:latin typeface="+mn-lt"/>
                <a:cs typeface="Tahoma"/>
              </a:rPr>
              <a:t>Tweets related</a:t>
            </a:r>
            <a:r>
              <a:rPr sz="2400" b="1" spc="-10" dirty="0">
                <a:solidFill>
                  <a:schemeClr val="accent6">
                    <a:lumMod val="75000"/>
                  </a:schemeClr>
                </a:solidFill>
                <a:latin typeface="+mn-lt"/>
                <a:cs typeface="Tahoma"/>
              </a:rPr>
              <a:t> </a:t>
            </a:r>
            <a:r>
              <a:rPr sz="2400" b="1" dirty="0">
                <a:solidFill>
                  <a:schemeClr val="accent6">
                    <a:lumMod val="75000"/>
                  </a:schemeClr>
                </a:solidFill>
                <a:latin typeface="+mn-lt"/>
                <a:cs typeface="Tahoma"/>
              </a:rPr>
              <a:t>to</a:t>
            </a:r>
            <a:r>
              <a:rPr sz="2400" b="1" spc="-15" dirty="0">
                <a:solidFill>
                  <a:schemeClr val="accent6">
                    <a:lumMod val="75000"/>
                  </a:schemeClr>
                </a:solidFill>
                <a:latin typeface="+mn-lt"/>
                <a:cs typeface="Tahoma"/>
              </a:rPr>
              <a:t> </a:t>
            </a:r>
            <a:r>
              <a:rPr sz="2400" b="1" dirty="0">
                <a:solidFill>
                  <a:schemeClr val="accent6">
                    <a:lumMod val="75000"/>
                  </a:schemeClr>
                </a:solidFill>
                <a:latin typeface="+mn-lt"/>
                <a:cs typeface="Tahoma"/>
              </a:rPr>
              <a:t>Apple</a:t>
            </a:r>
            <a:r>
              <a:rPr sz="2400" b="1" spc="10" dirty="0">
                <a:solidFill>
                  <a:schemeClr val="accent6">
                    <a:lumMod val="75000"/>
                  </a:schemeClr>
                </a:solidFill>
                <a:latin typeface="+mn-lt"/>
                <a:cs typeface="Tahoma"/>
              </a:rPr>
              <a:t> </a:t>
            </a:r>
            <a:r>
              <a:rPr sz="2400" b="1" dirty="0">
                <a:solidFill>
                  <a:schemeClr val="accent6">
                    <a:lumMod val="75000"/>
                  </a:schemeClr>
                </a:solidFill>
                <a:latin typeface="+mn-lt"/>
                <a:cs typeface="Tahoma"/>
              </a:rPr>
              <a:t>and</a:t>
            </a:r>
            <a:r>
              <a:rPr sz="2400" b="1" spc="-15" dirty="0">
                <a:solidFill>
                  <a:schemeClr val="accent6">
                    <a:lumMod val="75000"/>
                  </a:schemeClr>
                </a:solidFill>
                <a:latin typeface="+mn-lt"/>
                <a:cs typeface="Tahoma"/>
              </a:rPr>
              <a:t> </a:t>
            </a:r>
            <a:r>
              <a:rPr sz="2400" b="1" spc="-10" dirty="0">
                <a:solidFill>
                  <a:schemeClr val="accent6">
                    <a:lumMod val="75000"/>
                  </a:schemeClr>
                </a:solidFill>
                <a:latin typeface="+mn-lt"/>
                <a:cs typeface="Tahoma"/>
              </a:rPr>
              <a:t>Google </a:t>
            </a:r>
            <a:r>
              <a:rPr sz="2400" b="1" dirty="0">
                <a:solidFill>
                  <a:schemeClr val="accent6">
                    <a:lumMod val="75000"/>
                  </a:schemeClr>
                </a:solidFill>
                <a:latin typeface="+mn-lt"/>
                <a:cs typeface="Tahoma"/>
              </a:rPr>
              <a:t>products.</a:t>
            </a:r>
            <a:r>
              <a:rPr sz="2400" b="1" spc="-20" dirty="0">
                <a:solidFill>
                  <a:schemeClr val="accent6">
                    <a:lumMod val="75000"/>
                  </a:schemeClr>
                </a:solidFill>
                <a:latin typeface="+mn-lt"/>
                <a:cs typeface="Tahoma"/>
              </a:rPr>
              <a:t> </a:t>
            </a:r>
            <a:r>
              <a:rPr sz="2400" b="1" spc="80" dirty="0">
                <a:solidFill>
                  <a:schemeClr val="accent6">
                    <a:lumMod val="75000"/>
                  </a:schemeClr>
                </a:solidFill>
                <a:latin typeface="+mn-lt"/>
                <a:cs typeface="Tahoma"/>
              </a:rPr>
              <a:t>By</a:t>
            </a:r>
            <a:r>
              <a:rPr sz="2400" b="1" spc="-35" dirty="0">
                <a:solidFill>
                  <a:schemeClr val="accent6">
                    <a:lumMod val="75000"/>
                  </a:schemeClr>
                </a:solidFill>
                <a:latin typeface="+mn-lt"/>
                <a:cs typeface="Tahoma"/>
              </a:rPr>
              <a:t> </a:t>
            </a:r>
            <a:r>
              <a:rPr sz="2400" b="1" dirty="0">
                <a:solidFill>
                  <a:schemeClr val="accent6">
                    <a:lumMod val="75000"/>
                  </a:schemeClr>
                </a:solidFill>
                <a:latin typeface="+mn-lt"/>
                <a:cs typeface="Tahoma"/>
              </a:rPr>
              <a:t>classifying</a:t>
            </a:r>
            <a:r>
              <a:rPr sz="2400" b="1" spc="25" dirty="0">
                <a:solidFill>
                  <a:schemeClr val="accent6">
                    <a:lumMod val="75000"/>
                  </a:schemeClr>
                </a:solidFill>
                <a:latin typeface="+mn-lt"/>
                <a:cs typeface="Tahoma"/>
              </a:rPr>
              <a:t> </a:t>
            </a:r>
            <a:r>
              <a:rPr sz="2400" b="1" dirty="0">
                <a:solidFill>
                  <a:schemeClr val="accent6">
                    <a:lumMod val="75000"/>
                  </a:schemeClr>
                </a:solidFill>
                <a:latin typeface="+mn-lt"/>
                <a:cs typeface="Tahoma"/>
              </a:rPr>
              <a:t>the</a:t>
            </a:r>
            <a:r>
              <a:rPr sz="2400" b="1" spc="-40" dirty="0">
                <a:solidFill>
                  <a:schemeClr val="accent6">
                    <a:lumMod val="75000"/>
                  </a:schemeClr>
                </a:solidFill>
                <a:latin typeface="+mn-lt"/>
                <a:cs typeface="Tahoma"/>
              </a:rPr>
              <a:t> </a:t>
            </a:r>
            <a:r>
              <a:rPr sz="2400" b="1" dirty="0">
                <a:solidFill>
                  <a:schemeClr val="accent6">
                    <a:lumMod val="75000"/>
                  </a:schemeClr>
                </a:solidFill>
                <a:latin typeface="+mn-lt"/>
                <a:cs typeface="Tahoma"/>
              </a:rPr>
              <a:t>sentiment</a:t>
            </a:r>
            <a:r>
              <a:rPr sz="2400" b="1" spc="5" dirty="0">
                <a:solidFill>
                  <a:schemeClr val="accent6">
                    <a:lumMod val="75000"/>
                  </a:schemeClr>
                </a:solidFill>
                <a:latin typeface="+mn-lt"/>
                <a:cs typeface="Tahoma"/>
              </a:rPr>
              <a:t> </a:t>
            </a:r>
            <a:r>
              <a:rPr sz="2400" b="1" dirty="0">
                <a:solidFill>
                  <a:schemeClr val="accent6">
                    <a:lumMod val="75000"/>
                  </a:schemeClr>
                </a:solidFill>
                <a:latin typeface="+mn-lt"/>
                <a:cs typeface="Tahoma"/>
              </a:rPr>
              <a:t>of</a:t>
            </a:r>
            <a:r>
              <a:rPr sz="2400" b="1" spc="-25" dirty="0">
                <a:solidFill>
                  <a:schemeClr val="accent6">
                    <a:lumMod val="75000"/>
                  </a:schemeClr>
                </a:solidFill>
                <a:latin typeface="+mn-lt"/>
                <a:cs typeface="Tahoma"/>
              </a:rPr>
              <a:t> </a:t>
            </a:r>
            <a:r>
              <a:rPr sz="2400" b="1" dirty="0">
                <a:solidFill>
                  <a:schemeClr val="accent6">
                    <a:lumMod val="75000"/>
                  </a:schemeClr>
                </a:solidFill>
                <a:latin typeface="+mn-lt"/>
                <a:cs typeface="Tahoma"/>
              </a:rPr>
              <a:t>these</a:t>
            </a:r>
            <a:r>
              <a:rPr sz="2400" b="1" spc="-25" dirty="0">
                <a:solidFill>
                  <a:schemeClr val="accent6">
                    <a:lumMod val="75000"/>
                  </a:schemeClr>
                </a:solidFill>
                <a:latin typeface="+mn-lt"/>
                <a:cs typeface="Tahoma"/>
              </a:rPr>
              <a:t> </a:t>
            </a:r>
            <a:r>
              <a:rPr sz="2400" b="1" dirty="0">
                <a:solidFill>
                  <a:schemeClr val="accent6">
                    <a:lumMod val="75000"/>
                  </a:schemeClr>
                </a:solidFill>
                <a:latin typeface="+mn-lt"/>
                <a:cs typeface="Tahoma"/>
              </a:rPr>
              <a:t>Tweets</a:t>
            </a:r>
            <a:r>
              <a:rPr sz="2400" b="1" spc="-15" dirty="0">
                <a:solidFill>
                  <a:schemeClr val="accent6">
                    <a:lumMod val="75000"/>
                  </a:schemeClr>
                </a:solidFill>
                <a:latin typeface="+mn-lt"/>
                <a:cs typeface="Tahoma"/>
              </a:rPr>
              <a:t> </a:t>
            </a:r>
            <a:r>
              <a:rPr sz="2400" b="1" dirty="0">
                <a:solidFill>
                  <a:schemeClr val="accent6">
                    <a:lumMod val="75000"/>
                  </a:schemeClr>
                </a:solidFill>
                <a:latin typeface="+mn-lt"/>
                <a:cs typeface="Tahoma"/>
              </a:rPr>
              <a:t>as</a:t>
            </a:r>
            <a:r>
              <a:rPr sz="2400" b="1" spc="-35" dirty="0">
                <a:solidFill>
                  <a:schemeClr val="accent6">
                    <a:lumMod val="75000"/>
                  </a:schemeClr>
                </a:solidFill>
                <a:latin typeface="+mn-lt"/>
                <a:cs typeface="Tahoma"/>
              </a:rPr>
              <a:t> </a:t>
            </a:r>
            <a:r>
              <a:rPr sz="2400" b="1" spc="-10" dirty="0">
                <a:solidFill>
                  <a:schemeClr val="accent6">
                    <a:lumMod val="75000"/>
                  </a:schemeClr>
                </a:solidFill>
                <a:latin typeface="+mn-lt"/>
                <a:cs typeface="Tahoma"/>
              </a:rPr>
              <a:t>positive, </a:t>
            </a:r>
            <a:r>
              <a:rPr sz="2400" b="1" dirty="0">
                <a:solidFill>
                  <a:schemeClr val="accent6">
                    <a:lumMod val="75000"/>
                  </a:schemeClr>
                </a:solidFill>
                <a:latin typeface="+mn-lt"/>
                <a:cs typeface="Tahoma"/>
              </a:rPr>
              <a:t>negative,</a:t>
            </a:r>
            <a:r>
              <a:rPr sz="2400" b="1" spc="-30" dirty="0">
                <a:solidFill>
                  <a:schemeClr val="accent6">
                    <a:lumMod val="75000"/>
                  </a:schemeClr>
                </a:solidFill>
                <a:latin typeface="+mn-lt"/>
                <a:cs typeface="Tahoma"/>
              </a:rPr>
              <a:t> </a:t>
            </a:r>
            <a:r>
              <a:rPr sz="2400" b="1" dirty="0">
                <a:solidFill>
                  <a:schemeClr val="accent6">
                    <a:lumMod val="75000"/>
                  </a:schemeClr>
                </a:solidFill>
                <a:latin typeface="+mn-lt"/>
                <a:cs typeface="Tahoma"/>
              </a:rPr>
              <a:t>or</a:t>
            </a:r>
            <a:r>
              <a:rPr sz="2400" b="1" spc="-35" dirty="0">
                <a:solidFill>
                  <a:schemeClr val="accent6">
                    <a:lumMod val="75000"/>
                  </a:schemeClr>
                </a:solidFill>
                <a:latin typeface="+mn-lt"/>
                <a:cs typeface="Tahoma"/>
              </a:rPr>
              <a:t> </a:t>
            </a:r>
            <a:r>
              <a:rPr sz="2400" b="1" dirty="0">
                <a:solidFill>
                  <a:schemeClr val="accent6">
                    <a:lumMod val="75000"/>
                  </a:schemeClr>
                </a:solidFill>
                <a:latin typeface="+mn-lt"/>
                <a:cs typeface="Tahoma"/>
              </a:rPr>
              <a:t>neutral</a:t>
            </a:r>
            <a:r>
              <a:rPr sz="2400" b="1" dirty="0">
                <a:solidFill>
                  <a:srgbClr val="E4DFDF"/>
                </a:solidFill>
                <a:latin typeface="+mn-lt"/>
                <a:cs typeface="Tahoma"/>
              </a:rPr>
              <a:t>,</a:t>
            </a:r>
            <a:r>
              <a:rPr sz="2400" b="1" spc="-25" dirty="0">
                <a:solidFill>
                  <a:srgbClr val="E4DFDF"/>
                </a:solidFill>
                <a:latin typeface="+mn-lt"/>
                <a:cs typeface="Tahoma"/>
              </a:rPr>
              <a:t> </a:t>
            </a:r>
            <a:r>
              <a:rPr sz="2400" dirty="0">
                <a:solidFill>
                  <a:srgbClr val="E4DFDF"/>
                </a:solidFill>
                <a:latin typeface="+mn-lt"/>
                <a:cs typeface="Tahoma"/>
              </a:rPr>
              <a:t>the</a:t>
            </a:r>
            <a:r>
              <a:rPr sz="2400" spc="-40" dirty="0">
                <a:solidFill>
                  <a:srgbClr val="E4DFDF"/>
                </a:solidFill>
                <a:latin typeface="+mn-lt"/>
                <a:cs typeface="Tahoma"/>
              </a:rPr>
              <a:t> </a:t>
            </a:r>
            <a:r>
              <a:rPr sz="2400" dirty="0">
                <a:solidFill>
                  <a:srgbClr val="E4DFDF"/>
                </a:solidFill>
                <a:latin typeface="+mn-lt"/>
                <a:cs typeface="Tahoma"/>
              </a:rPr>
              <a:t>model</a:t>
            </a:r>
            <a:r>
              <a:rPr sz="2400" spc="-30" dirty="0">
                <a:solidFill>
                  <a:srgbClr val="E4DFDF"/>
                </a:solidFill>
                <a:latin typeface="+mn-lt"/>
                <a:cs typeface="Tahoma"/>
              </a:rPr>
              <a:t> </a:t>
            </a:r>
            <a:r>
              <a:rPr sz="2400" dirty="0">
                <a:solidFill>
                  <a:srgbClr val="E4DFDF"/>
                </a:solidFill>
                <a:latin typeface="+mn-lt"/>
                <a:cs typeface="Tahoma"/>
              </a:rPr>
              <a:t>will</a:t>
            </a:r>
            <a:r>
              <a:rPr sz="2400" spc="-20" dirty="0">
                <a:solidFill>
                  <a:srgbClr val="E4DFDF"/>
                </a:solidFill>
                <a:latin typeface="+mn-lt"/>
                <a:cs typeface="Tahoma"/>
              </a:rPr>
              <a:t> </a:t>
            </a:r>
            <a:r>
              <a:rPr sz="2400" dirty="0">
                <a:solidFill>
                  <a:srgbClr val="E4DFDF"/>
                </a:solidFill>
                <a:latin typeface="+mn-lt"/>
                <a:cs typeface="Tahoma"/>
              </a:rPr>
              <a:t>provide</a:t>
            </a:r>
            <a:r>
              <a:rPr sz="2400" spc="-20" dirty="0">
                <a:solidFill>
                  <a:srgbClr val="E4DFDF"/>
                </a:solidFill>
                <a:latin typeface="+mn-lt"/>
                <a:cs typeface="Tahoma"/>
              </a:rPr>
              <a:t> </a:t>
            </a:r>
            <a:r>
              <a:rPr sz="2400" dirty="0">
                <a:solidFill>
                  <a:srgbClr val="E4DFDF"/>
                </a:solidFill>
                <a:latin typeface="+mn-lt"/>
                <a:cs typeface="Tahoma"/>
              </a:rPr>
              <a:t>valuable</a:t>
            </a:r>
            <a:r>
              <a:rPr sz="2400" spc="-20" dirty="0">
                <a:solidFill>
                  <a:srgbClr val="E4DFDF"/>
                </a:solidFill>
                <a:latin typeface="+mn-lt"/>
                <a:cs typeface="Tahoma"/>
              </a:rPr>
              <a:t> </a:t>
            </a:r>
            <a:r>
              <a:rPr sz="2400" dirty="0">
                <a:solidFill>
                  <a:srgbClr val="E4DFDF"/>
                </a:solidFill>
                <a:latin typeface="+mn-lt"/>
                <a:cs typeface="Tahoma"/>
              </a:rPr>
              <a:t>insights</a:t>
            </a:r>
            <a:r>
              <a:rPr sz="2400" spc="-15" dirty="0">
                <a:solidFill>
                  <a:srgbClr val="E4DFDF"/>
                </a:solidFill>
                <a:latin typeface="+mn-lt"/>
                <a:cs typeface="Tahoma"/>
              </a:rPr>
              <a:t> </a:t>
            </a:r>
            <a:r>
              <a:rPr sz="2400" spc="-20" dirty="0">
                <a:solidFill>
                  <a:srgbClr val="E4DFDF"/>
                </a:solidFill>
                <a:latin typeface="+mn-lt"/>
                <a:cs typeface="Tahoma"/>
              </a:rPr>
              <a:t>into </a:t>
            </a:r>
            <a:r>
              <a:rPr sz="2400" dirty="0">
                <a:solidFill>
                  <a:srgbClr val="E4DFDF"/>
                </a:solidFill>
                <a:latin typeface="+mn-lt"/>
                <a:cs typeface="Tahoma"/>
              </a:rPr>
              <a:t>public</a:t>
            </a:r>
            <a:r>
              <a:rPr sz="2400" spc="55" dirty="0">
                <a:solidFill>
                  <a:srgbClr val="E4DFDF"/>
                </a:solidFill>
                <a:latin typeface="+mn-lt"/>
                <a:cs typeface="Tahoma"/>
              </a:rPr>
              <a:t> </a:t>
            </a:r>
            <a:r>
              <a:rPr sz="2400" dirty="0">
                <a:solidFill>
                  <a:srgbClr val="E4DFDF"/>
                </a:solidFill>
                <a:latin typeface="+mn-lt"/>
                <a:cs typeface="Tahoma"/>
              </a:rPr>
              <a:t>perception,</a:t>
            </a:r>
            <a:r>
              <a:rPr sz="2400" spc="60" dirty="0">
                <a:solidFill>
                  <a:srgbClr val="E4DFDF"/>
                </a:solidFill>
                <a:latin typeface="+mn-lt"/>
                <a:cs typeface="Tahoma"/>
              </a:rPr>
              <a:t> </a:t>
            </a:r>
            <a:r>
              <a:rPr sz="2400" dirty="0">
                <a:solidFill>
                  <a:srgbClr val="E4DFDF"/>
                </a:solidFill>
                <a:latin typeface="+mn-lt"/>
                <a:cs typeface="Tahoma"/>
              </a:rPr>
              <a:t>aiding</a:t>
            </a:r>
            <a:r>
              <a:rPr sz="2400" spc="55" dirty="0">
                <a:solidFill>
                  <a:srgbClr val="E4DFDF"/>
                </a:solidFill>
                <a:latin typeface="+mn-lt"/>
                <a:cs typeface="Tahoma"/>
              </a:rPr>
              <a:t> </a:t>
            </a:r>
            <a:r>
              <a:rPr sz="2400" dirty="0">
                <a:solidFill>
                  <a:srgbClr val="E4DFDF"/>
                </a:solidFill>
                <a:latin typeface="+mn-lt"/>
                <a:cs typeface="Tahoma"/>
              </a:rPr>
              <a:t>businesses</a:t>
            </a:r>
            <a:r>
              <a:rPr sz="2400" spc="60" dirty="0">
                <a:solidFill>
                  <a:srgbClr val="E4DFDF"/>
                </a:solidFill>
                <a:latin typeface="+mn-lt"/>
                <a:cs typeface="Tahoma"/>
              </a:rPr>
              <a:t> </a:t>
            </a:r>
            <a:r>
              <a:rPr sz="2400" dirty="0">
                <a:solidFill>
                  <a:srgbClr val="E4DFDF"/>
                </a:solidFill>
                <a:latin typeface="+mn-lt"/>
                <a:cs typeface="Tahoma"/>
              </a:rPr>
              <a:t>in</a:t>
            </a:r>
            <a:r>
              <a:rPr sz="2400" spc="20" dirty="0">
                <a:solidFill>
                  <a:srgbClr val="E4DFDF"/>
                </a:solidFill>
                <a:latin typeface="+mn-lt"/>
                <a:cs typeface="Tahoma"/>
              </a:rPr>
              <a:t> </a:t>
            </a:r>
            <a:r>
              <a:rPr sz="2400" dirty="0">
                <a:solidFill>
                  <a:srgbClr val="E4DFDF"/>
                </a:solidFill>
                <a:latin typeface="+mn-lt"/>
                <a:cs typeface="Tahoma"/>
              </a:rPr>
              <a:t>marketing</a:t>
            </a:r>
            <a:r>
              <a:rPr sz="2400" spc="75" dirty="0">
                <a:solidFill>
                  <a:srgbClr val="E4DFDF"/>
                </a:solidFill>
                <a:latin typeface="+mn-lt"/>
                <a:cs typeface="Tahoma"/>
              </a:rPr>
              <a:t> </a:t>
            </a:r>
            <a:r>
              <a:rPr sz="2400" dirty="0">
                <a:solidFill>
                  <a:srgbClr val="E4DFDF"/>
                </a:solidFill>
                <a:latin typeface="+mn-lt"/>
                <a:cs typeface="Tahoma"/>
              </a:rPr>
              <a:t>strategies</a:t>
            </a:r>
            <a:r>
              <a:rPr sz="2400" spc="35" dirty="0">
                <a:solidFill>
                  <a:srgbClr val="E4DFDF"/>
                </a:solidFill>
                <a:latin typeface="+mn-lt"/>
                <a:cs typeface="Tahoma"/>
              </a:rPr>
              <a:t> </a:t>
            </a:r>
            <a:r>
              <a:rPr sz="2400" spc="-25" dirty="0">
                <a:solidFill>
                  <a:srgbClr val="E4DFDF"/>
                </a:solidFill>
                <a:latin typeface="+mn-lt"/>
                <a:cs typeface="Tahoma"/>
              </a:rPr>
              <a:t>and </a:t>
            </a:r>
            <a:r>
              <a:rPr sz="2400" dirty="0">
                <a:solidFill>
                  <a:srgbClr val="E4DFDF"/>
                </a:solidFill>
                <a:latin typeface="+mn-lt"/>
                <a:cs typeface="Tahoma"/>
              </a:rPr>
              <a:t>product</a:t>
            </a:r>
            <a:r>
              <a:rPr sz="2400" spc="120" dirty="0">
                <a:solidFill>
                  <a:srgbClr val="E4DFDF"/>
                </a:solidFill>
                <a:latin typeface="+mn-lt"/>
                <a:cs typeface="Tahoma"/>
              </a:rPr>
              <a:t> </a:t>
            </a:r>
            <a:r>
              <a:rPr sz="2400" spc="-10" dirty="0">
                <a:solidFill>
                  <a:srgbClr val="E4DFDF"/>
                </a:solidFill>
                <a:latin typeface="+mn-lt"/>
                <a:cs typeface="Tahoma"/>
              </a:rPr>
              <a:t>development.</a:t>
            </a:r>
            <a:endParaRPr sz="2400" dirty="0">
              <a:latin typeface="+mn-lt"/>
              <a:cs typeface="Tahoma"/>
            </a:endParaRPr>
          </a:p>
          <a:p>
            <a:pPr>
              <a:lnSpc>
                <a:spcPct val="100000"/>
              </a:lnSpc>
              <a:spcBef>
                <a:spcPts val="1205"/>
              </a:spcBef>
            </a:pPr>
            <a:endParaRPr sz="2000" dirty="0">
              <a:latin typeface="+mn-lt"/>
              <a:cs typeface="Tahoma"/>
            </a:endParaRPr>
          </a:p>
          <a:p>
            <a:pPr marL="12700">
              <a:lnSpc>
                <a:spcPct val="100000"/>
              </a:lnSpc>
              <a:spcBef>
                <a:spcPts val="5"/>
              </a:spcBef>
            </a:pPr>
            <a:r>
              <a:rPr lang="en-US" sz="2800" b="1" spc="-105" dirty="0">
                <a:solidFill>
                  <a:srgbClr val="E4DFDF"/>
                </a:solidFill>
                <a:latin typeface="+mn-lt"/>
                <a:cs typeface="Arial"/>
              </a:rPr>
              <a:t>B</a:t>
            </a:r>
            <a:r>
              <a:rPr sz="2800" b="1" spc="-105" dirty="0">
                <a:solidFill>
                  <a:srgbClr val="E4DFDF"/>
                </a:solidFill>
                <a:latin typeface="+mn-lt"/>
                <a:cs typeface="Arial"/>
              </a:rPr>
              <a:t>y</a:t>
            </a:r>
            <a:r>
              <a:rPr sz="2800" b="1" spc="-75" dirty="0">
                <a:solidFill>
                  <a:srgbClr val="E4DFDF"/>
                </a:solidFill>
                <a:latin typeface="+mn-lt"/>
                <a:cs typeface="Arial"/>
              </a:rPr>
              <a:t> </a:t>
            </a:r>
            <a:r>
              <a:rPr sz="2800" b="1" spc="-120" dirty="0">
                <a:solidFill>
                  <a:srgbClr val="E4DFDF"/>
                </a:solidFill>
                <a:latin typeface="+mn-lt"/>
                <a:cs typeface="Arial"/>
              </a:rPr>
              <a:t>Group</a:t>
            </a:r>
            <a:r>
              <a:rPr sz="2800" b="1" spc="-100" dirty="0">
                <a:solidFill>
                  <a:srgbClr val="E4DFDF"/>
                </a:solidFill>
                <a:latin typeface="+mn-lt"/>
                <a:cs typeface="Arial"/>
              </a:rPr>
              <a:t> </a:t>
            </a:r>
            <a:r>
              <a:rPr sz="2800" b="1" spc="85" dirty="0">
                <a:solidFill>
                  <a:srgbClr val="E4DFDF"/>
                </a:solidFill>
                <a:latin typeface="+mn-lt"/>
                <a:cs typeface="Arial"/>
              </a:rPr>
              <a:t>4</a:t>
            </a:r>
            <a:endParaRPr lang="en-US" sz="2800" b="1" spc="85" dirty="0">
              <a:solidFill>
                <a:srgbClr val="E4DFDF"/>
              </a:solidFill>
              <a:latin typeface="+mn-lt"/>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063" y="600254"/>
            <a:ext cx="13132409" cy="797012"/>
          </a:xfrm>
          <a:prstGeom prst="rect">
            <a:avLst/>
          </a:prstGeom>
        </p:spPr>
        <p:txBody>
          <a:bodyPr vert="horz" wrap="square" lIns="0" tIns="57784" rIns="0" bIns="0" rtlCol="0">
            <a:spAutoFit/>
          </a:bodyPr>
          <a:lstStyle/>
          <a:p>
            <a:pPr marL="5468620">
              <a:spcBef>
                <a:spcPts val="100"/>
              </a:spcBef>
            </a:pPr>
            <a:r>
              <a:rPr sz="4800" b="0" spc="-250" dirty="0">
                <a:latin typeface="+mj-lt"/>
              </a:rPr>
              <a:t>Modeling Techniques</a:t>
            </a:r>
          </a:p>
        </p:txBody>
      </p:sp>
      <p:grpSp>
        <p:nvGrpSpPr>
          <p:cNvPr id="4" name="object 4"/>
          <p:cNvGrpSpPr/>
          <p:nvPr/>
        </p:nvGrpSpPr>
        <p:grpSpPr>
          <a:xfrm>
            <a:off x="748995" y="1600200"/>
            <a:ext cx="1181735" cy="5973445"/>
            <a:chOff x="6291579" y="1591817"/>
            <a:chExt cx="1181735" cy="5973445"/>
          </a:xfrm>
        </p:grpSpPr>
        <p:sp>
          <p:nvSpPr>
            <p:cNvPr id="5" name="object 5"/>
            <p:cNvSpPr/>
            <p:nvPr/>
          </p:nvSpPr>
          <p:spPr>
            <a:xfrm>
              <a:off x="6518897" y="1591830"/>
              <a:ext cx="954405" cy="5973445"/>
            </a:xfrm>
            <a:custGeom>
              <a:avLst/>
              <a:gdLst/>
              <a:ahLst/>
              <a:cxnLst/>
              <a:rect l="l" t="t" r="r" b="b"/>
              <a:pathLst>
                <a:path w="954404" h="5973445">
                  <a:moveTo>
                    <a:pt x="22872" y="5194"/>
                  </a:moveTo>
                  <a:lnTo>
                    <a:pt x="17792" y="0"/>
                  </a:lnTo>
                  <a:lnTo>
                    <a:pt x="5092" y="0"/>
                  </a:lnTo>
                  <a:lnTo>
                    <a:pt x="0" y="5194"/>
                  </a:lnTo>
                  <a:lnTo>
                    <a:pt x="0" y="11417"/>
                  </a:lnTo>
                  <a:lnTo>
                    <a:pt x="0" y="5968047"/>
                  </a:lnTo>
                  <a:lnTo>
                    <a:pt x="5092" y="5973165"/>
                  </a:lnTo>
                  <a:lnTo>
                    <a:pt x="17792" y="5973165"/>
                  </a:lnTo>
                  <a:lnTo>
                    <a:pt x="22872" y="5968047"/>
                  </a:lnTo>
                  <a:lnTo>
                    <a:pt x="22872" y="5194"/>
                  </a:lnTo>
                  <a:close/>
                </a:path>
                <a:path w="954404" h="5973445">
                  <a:moveTo>
                    <a:pt x="954290" y="463537"/>
                  </a:moveTo>
                  <a:lnTo>
                    <a:pt x="949210" y="458457"/>
                  </a:lnTo>
                  <a:lnTo>
                    <a:pt x="228612" y="458457"/>
                  </a:lnTo>
                  <a:lnTo>
                    <a:pt x="223532" y="463537"/>
                  </a:lnTo>
                  <a:lnTo>
                    <a:pt x="223532" y="469887"/>
                  </a:lnTo>
                  <a:lnTo>
                    <a:pt x="223532" y="476110"/>
                  </a:lnTo>
                  <a:lnTo>
                    <a:pt x="228612" y="481317"/>
                  </a:lnTo>
                  <a:lnTo>
                    <a:pt x="949210" y="481317"/>
                  </a:lnTo>
                  <a:lnTo>
                    <a:pt x="954290" y="476110"/>
                  </a:lnTo>
                  <a:lnTo>
                    <a:pt x="954290" y="463537"/>
                  </a:lnTo>
                  <a:close/>
                </a:path>
              </a:pathLst>
            </a:custGeom>
            <a:solidFill>
              <a:srgbClr val="961B54"/>
            </a:solidFill>
          </p:spPr>
          <p:txBody>
            <a:bodyPr wrap="square" lIns="0" tIns="0" rIns="0" bIns="0" rtlCol="0"/>
            <a:lstStyle/>
            <a:p>
              <a:endParaRPr/>
            </a:p>
          </p:txBody>
        </p:sp>
        <p:sp>
          <p:nvSpPr>
            <p:cNvPr id="6" name="object 6"/>
            <p:cNvSpPr/>
            <p:nvPr/>
          </p:nvSpPr>
          <p:spPr>
            <a:xfrm>
              <a:off x="6295389" y="1826767"/>
              <a:ext cx="469900" cy="469900"/>
            </a:xfrm>
            <a:custGeom>
              <a:avLst/>
              <a:gdLst/>
              <a:ahLst/>
              <a:cxnLst/>
              <a:rect l="l" t="t" r="r" b="b"/>
              <a:pathLst>
                <a:path w="469900" h="469900">
                  <a:moveTo>
                    <a:pt x="382142" y="0"/>
                  </a:moveTo>
                  <a:lnTo>
                    <a:pt x="87757" y="0"/>
                  </a:lnTo>
                  <a:lnTo>
                    <a:pt x="53578" y="6889"/>
                  </a:lnTo>
                  <a:lnTo>
                    <a:pt x="25685" y="25685"/>
                  </a:lnTo>
                  <a:lnTo>
                    <a:pt x="6889" y="53578"/>
                  </a:lnTo>
                  <a:lnTo>
                    <a:pt x="0" y="87757"/>
                  </a:lnTo>
                  <a:lnTo>
                    <a:pt x="0" y="382143"/>
                  </a:lnTo>
                  <a:lnTo>
                    <a:pt x="6889" y="416248"/>
                  </a:lnTo>
                  <a:lnTo>
                    <a:pt x="25685" y="444103"/>
                  </a:lnTo>
                  <a:lnTo>
                    <a:pt x="53578" y="462885"/>
                  </a:lnTo>
                  <a:lnTo>
                    <a:pt x="87757" y="469773"/>
                  </a:lnTo>
                  <a:lnTo>
                    <a:pt x="382142" y="469773"/>
                  </a:lnTo>
                  <a:lnTo>
                    <a:pt x="416321" y="462885"/>
                  </a:lnTo>
                  <a:lnTo>
                    <a:pt x="444214" y="444103"/>
                  </a:lnTo>
                  <a:lnTo>
                    <a:pt x="463010" y="416248"/>
                  </a:lnTo>
                  <a:lnTo>
                    <a:pt x="469900" y="382143"/>
                  </a:lnTo>
                  <a:lnTo>
                    <a:pt x="469900" y="87757"/>
                  </a:lnTo>
                  <a:lnTo>
                    <a:pt x="463010" y="53578"/>
                  </a:lnTo>
                  <a:lnTo>
                    <a:pt x="444214" y="25685"/>
                  </a:lnTo>
                  <a:lnTo>
                    <a:pt x="416321" y="6889"/>
                  </a:lnTo>
                  <a:lnTo>
                    <a:pt x="382142" y="0"/>
                  </a:lnTo>
                  <a:close/>
                </a:path>
              </a:pathLst>
            </a:custGeom>
            <a:solidFill>
              <a:srgbClr val="7D013B"/>
            </a:solidFill>
          </p:spPr>
          <p:txBody>
            <a:bodyPr wrap="square" lIns="0" tIns="0" rIns="0" bIns="0" rtlCol="0"/>
            <a:lstStyle/>
            <a:p>
              <a:endParaRPr/>
            </a:p>
          </p:txBody>
        </p:sp>
        <p:sp>
          <p:nvSpPr>
            <p:cNvPr id="7" name="object 7"/>
            <p:cNvSpPr/>
            <p:nvPr/>
          </p:nvSpPr>
          <p:spPr>
            <a:xfrm>
              <a:off x="6295389" y="1826767"/>
              <a:ext cx="469900" cy="469900"/>
            </a:xfrm>
            <a:custGeom>
              <a:avLst/>
              <a:gdLst/>
              <a:ahLst/>
              <a:cxnLst/>
              <a:rect l="l" t="t" r="r" b="b"/>
              <a:pathLst>
                <a:path w="469900" h="469900">
                  <a:moveTo>
                    <a:pt x="0" y="87757"/>
                  </a:moveTo>
                  <a:lnTo>
                    <a:pt x="6889" y="53578"/>
                  </a:lnTo>
                  <a:lnTo>
                    <a:pt x="25685" y="25685"/>
                  </a:lnTo>
                  <a:lnTo>
                    <a:pt x="53578" y="6889"/>
                  </a:lnTo>
                  <a:lnTo>
                    <a:pt x="87757" y="0"/>
                  </a:lnTo>
                  <a:lnTo>
                    <a:pt x="382142" y="0"/>
                  </a:lnTo>
                  <a:lnTo>
                    <a:pt x="416321" y="6889"/>
                  </a:lnTo>
                  <a:lnTo>
                    <a:pt x="444214" y="25685"/>
                  </a:lnTo>
                  <a:lnTo>
                    <a:pt x="463010" y="53578"/>
                  </a:lnTo>
                  <a:lnTo>
                    <a:pt x="469900" y="87757"/>
                  </a:lnTo>
                  <a:lnTo>
                    <a:pt x="469900" y="382143"/>
                  </a:lnTo>
                  <a:lnTo>
                    <a:pt x="463010" y="416248"/>
                  </a:lnTo>
                  <a:lnTo>
                    <a:pt x="444214" y="444103"/>
                  </a:lnTo>
                  <a:lnTo>
                    <a:pt x="416321" y="462885"/>
                  </a:lnTo>
                  <a:lnTo>
                    <a:pt x="382142" y="469773"/>
                  </a:lnTo>
                  <a:lnTo>
                    <a:pt x="87757" y="469773"/>
                  </a:lnTo>
                  <a:lnTo>
                    <a:pt x="53578" y="462885"/>
                  </a:lnTo>
                  <a:lnTo>
                    <a:pt x="25685" y="444103"/>
                  </a:lnTo>
                  <a:lnTo>
                    <a:pt x="6889" y="416248"/>
                  </a:lnTo>
                  <a:lnTo>
                    <a:pt x="0" y="382143"/>
                  </a:lnTo>
                  <a:lnTo>
                    <a:pt x="0" y="87757"/>
                  </a:lnTo>
                  <a:close/>
                </a:path>
              </a:pathLst>
            </a:custGeom>
            <a:ln w="7620">
              <a:solidFill>
                <a:srgbClr val="961B54"/>
              </a:solidFill>
            </a:ln>
          </p:spPr>
          <p:txBody>
            <a:bodyPr wrap="square" lIns="0" tIns="0" rIns="0" bIns="0" rtlCol="0"/>
            <a:lstStyle/>
            <a:p>
              <a:endParaRPr/>
            </a:p>
          </p:txBody>
        </p:sp>
      </p:grpSp>
      <p:sp>
        <p:nvSpPr>
          <p:cNvPr id="8" name="object 8"/>
          <p:cNvSpPr txBox="1"/>
          <p:nvPr/>
        </p:nvSpPr>
        <p:spPr>
          <a:xfrm>
            <a:off x="853135" y="1928495"/>
            <a:ext cx="134620" cy="376555"/>
          </a:xfrm>
          <a:prstGeom prst="rect">
            <a:avLst/>
          </a:prstGeom>
        </p:spPr>
        <p:txBody>
          <a:bodyPr vert="horz" wrap="square" lIns="0" tIns="13335" rIns="0" bIns="0" rtlCol="0">
            <a:spAutoFit/>
          </a:bodyPr>
          <a:lstStyle/>
          <a:p>
            <a:pPr marL="12700">
              <a:lnSpc>
                <a:spcPct val="100000"/>
              </a:lnSpc>
              <a:spcBef>
                <a:spcPts val="105"/>
              </a:spcBef>
            </a:pPr>
            <a:r>
              <a:rPr sz="2300" b="1" spc="-475" dirty="0">
                <a:solidFill>
                  <a:srgbClr val="E4DFDF"/>
                </a:solidFill>
                <a:latin typeface="Arial"/>
                <a:cs typeface="Arial"/>
              </a:rPr>
              <a:t>1</a:t>
            </a:r>
            <a:endParaRPr sz="2300" dirty="0">
              <a:latin typeface="Arial"/>
              <a:cs typeface="Arial"/>
            </a:endParaRPr>
          </a:p>
        </p:txBody>
      </p:sp>
      <p:sp>
        <p:nvSpPr>
          <p:cNvPr id="9" name="object 9"/>
          <p:cNvSpPr txBox="1"/>
          <p:nvPr/>
        </p:nvSpPr>
        <p:spPr>
          <a:xfrm>
            <a:off x="2566352" y="1975180"/>
            <a:ext cx="11530648" cy="1475212"/>
          </a:xfrm>
          <a:prstGeom prst="rect">
            <a:avLst/>
          </a:prstGeom>
        </p:spPr>
        <p:txBody>
          <a:bodyPr vert="horz" wrap="square" lIns="0" tIns="12065" rIns="0" bIns="0" rtlCol="0">
            <a:spAutoFit/>
          </a:bodyPr>
          <a:lstStyle/>
          <a:p>
            <a:pPr marL="12700">
              <a:spcBef>
                <a:spcPts val="95"/>
              </a:spcBef>
            </a:pPr>
            <a:r>
              <a:rPr sz="2600" b="1" spc="-70" dirty="0">
                <a:solidFill>
                  <a:schemeClr val="accent6">
                    <a:lumMod val="75000"/>
                  </a:schemeClr>
                </a:solidFill>
                <a:latin typeface="+mj-lt"/>
                <a:cs typeface="Arial"/>
              </a:rPr>
              <a:t>Binary Classification</a:t>
            </a:r>
          </a:p>
          <a:p>
            <a:pPr marL="12700" marR="5080">
              <a:lnSpc>
                <a:spcPct val="136300"/>
              </a:lnSpc>
              <a:spcBef>
                <a:spcPts val="810"/>
              </a:spcBef>
            </a:pPr>
            <a:r>
              <a:rPr sz="2400" spc="-10" dirty="0">
                <a:solidFill>
                  <a:srgbClr val="E4DFDF"/>
                </a:solidFill>
                <a:latin typeface="+mn-lt"/>
                <a:cs typeface="Tahoma"/>
              </a:rPr>
              <a:t>The team evaluated several models for binary classification, including Logistic Regression, Random Forest, SVM, Gradient Boosting, Neural Networks, and XGBoost.</a:t>
            </a:r>
          </a:p>
        </p:txBody>
      </p:sp>
      <p:grpSp>
        <p:nvGrpSpPr>
          <p:cNvPr id="10" name="object 10"/>
          <p:cNvGrpSpPr/>
          <p:nvPr/>
        </p:nvGrpSpPr>
        <p:grpSpPr>
          <a:xfrm>
            <a:off x="748983" y="3844426"/>
            <a:ext cx="1181735" cy="477520"/>
            <a:chOff x="6291579" y="3883533"/>
            <a:chExt cx="1181735" cy="477520"/>
          </a:xfrm>
        </p:grpSpPr>
        <p:sp>
          <p:nvSpPr>
            <p:cNvPr id="11" name="object 11"/>
            <p:cNvSpPr/>
            <p:nvPr/>
          </p:nvSpPr>
          <p:spPr>
            <a:xfrm>
              <a:off x="6742429" y="4110863"/>
              <a:ext cx="730885" cy="22860"/>
            </a:xfrm>
            <a:custGeom>
              <a:avLst/>
              <a:gdLst/>
              <a:ahLst/>
              <a:cxnLst/>
              <a:rect l="l" t="t" r="r" b="b"/>
              <a:pathLst>
                <a:path w="730884" h="22860">
                  <a:moveTo>
                    <a:pt x="725677" y="0"/>
                  </a:moveTo>
                  <a:lnTo>
                    <a:pt x="5079" y="0"/>
                  </a:lnTo>
                  <a:lnTo>
                    <a:pt x="0" y="5079"/>
                  </a:lnTo>
                  <a:lnTo>
                    <a:pt x="0" y="11429"/>
                  </a:lnTo>
                  <a:lnTo>
                    <a:pt x="0" y="17779"/>
                  </a:lnTo>
                  <a:lnTo>
                    <a:pt x="5079" y="22860"/>
                  </a:lnTo>
                  <a:lnTo>
                    <a:pt x="725677" y="22860"/>
                  </a:lnTo>
                  <a:lnTo>
                    <a:pt x="730758" y="17779"/>
                  </a:lnTo>
                  <a:lnTo>
                    <a:pt x="730758" y="5079"/>
                  </a:lnTo>
                  <a:lnTo>
                    <a:pt x="725677" y="0"/>
                  </a:lnTo>
                  <a:close/>
                </a:path>
              </a:pathLst>
            </a:custGeom>
            <a:solidFill>
              <a:srgbClr val="961B54"/>
            </a:solidFill>
          </p:spPr>
          <p:txBody>
            <a:bodyPr wrap="square" lIns="0" tIns="0" rIns="0" bIns="0" rtlCol="0"/>
            <a:lstStyle/>
            <a:p>
              <a:endParaRPr/>
            </a:p>
          </p:txBody>
        </p:sp>
        <p:sp>
          <p:nvSpPr>
            <p:cNvPr id="12" name="object 12"/>
            <p:cNvSpPr/>
            <p:nvPr/>
          </p:nvSpPr>
          <p:spPr>
            <a:xfrm>
              <a:off x="6295389" y="3887343"/>
              <a:ext cx="469900" cy="469900"/>
            </a:xfrm>
            <a:custGeom>
              <a:avLst/>
              <a:gdLst/>
              <a:ahLst/>
              <a:cxnLst/>
              <a:rect l="l" t="t" r="r" b="b"/>
              <a:pathLst>
                <a:path w="469900" h="469900">
                  <a:moveTo>
                    <a:pt x="382142" y="0"/>
                  </a:moveTo>
                  <a:lnTo>
                    <a:pt x="87757" y="0"/>
                  </a:lnTo>
                  <a:lnTo>
                    <a:pt x="53578" y="6907"/>
                  </a:lnTo>
                  <a:lnTo>
                    <a:pt x="25685" y="25733"/>
                  </a:lnTo>
                  <a:lnTo>
                    <a:pt x="6889" y="53631"/>
                  </a:lnTo>
                  <a:lnTo>
                    <a:pt x="0" y="87757"/>
                  </a:lnTo>
                  <a:lnTo>
                    <a:pt x="0" y="382143"/>
                  </a:lnTo>
                  <a:lnTo>
                    <a:pt x="6889" y="416321"/>
                  </a:lnTo>
                  <a:lnTo>
                    <a:pt x="25685" y="444214"/>
                  </a:lnTo>
                  <a:lnTo>
                    <a:pt x="53578" y="463010"/>
                  </a:lnTo>
                  <a:lnTo>
                    <a:pt x="87757" y="469900"/>
                  </a:lnTo>
                  <a:lnTo>
                    <a:pt x="382142" y="469900"/>
                  </a:lnTo>
                  <a:lnTo>
                    <a:pt x="416321" y="463010"/>
                  </a:lnTo>
                  <a:lnTo>
                    <a:pt x="444214" y="444214"/>
                  </a:lnTo>
                  <a:lnTo>
                    <a:pt x="463010" y="416321"/>
                  </a:lnTo>
                  <a:lnTo>
                    <a:pt x="469900" y="382143"/>
                  </a:lnTo>
                  <a:lnTo>
                    <a:pt x="469900" y="87757"/>
                  </a:lnTo>
                  <a:lnTo>
                    <a:pt x="463010" y="53631"/>
                  </a:lnTo>
                  <a:lnTo>
                    <a:pt x="444214" y="25733"/>
                  </a:lnTo>
                  <a:lnTo>
                    <a:pt x="416321" y="6907"/>
                  </a:lnTo>
                  <a:lnTo>
                    <a:pt x="382142" y="0"/>
                  </a:lnTo>
                  <a:close/>
                </a:path>
              </a:pathLst>
            </a:custGeom>
            <a:solidFill>
              <a:srgbClr val="7D013B"/>
            </a:solidFill>
          </p:spPr>
          <p:txBody>
            <a:bodyPr wrap="square" lIns="0" tIns="0" rIns="0" bIns="0" rtlCol="0"/>
            <a:lstStyle/>
            <a:p>
              <a:endParaRPr/>
            </a:p>
          </p:txBody>
        </p:sp>
        <p:sp>
          <p:nvSpPr>
            <p:cNvPr id="13" name="object 13"/>
            <p:cNvSpPr/>
            <p:nvPr/>
          </p:nvSpPr>
          <p:spPr>
            <a:xfrm>
              <a:off x="6295389" y="3887343"/>
              <a:ext cx="469900" cy="469900"/>
            </a:xfrm>
            <a:custGeom>
              <a:avLst/>
              <a:gdLst/>
              <a:ahLst/>
              <a:cxnLst/>
              <a:rect l="l" t="t" r="r" b="b"/>
              <a:pathLst>
                <a:path w="469900" h="469900">
                  <a:moveTo>
                    <a:pt x="0" y="87757"/>
                  </a:moveTo>
                  <a:lnTo>
                    <a:pt x="6889" y="53631"/>
                  </a:lnTo>
                  <a:lnTo>
                    <a:pt x="25685" y="25733"/>
                  </a:lnTo>
                  <a:lnTo>
                    <a:pt x="53578" y="6907"/>
                  </a:lnTo>
                  <a:lnTo>
                    <a:pt x="87757" y="0"/>
                  </a:lnTo>
                  <a:lnTo>
                    <a:pt x="382142" y="0"/>
                  </a:lnTo>
                  <a:lnTo>
                    <a:pt x="416321" y="6907"/>
                  </a:lnTo>
                  <a:lnTo>
                    <a:pt x="444214" y="25733"/>
                  </a:lnTo>
                  <a:lnTo>
                    <a:pt x="463010" y="53631"/>
                  </a:lnTo>
                  <a:lnTo>
                    <a:pt x="469900" y="87757"/>
                  </a:lnTo>
                  <a:lnTo>
                    <a:pt x="469900" y="382143"/>
                  </a:lnTo>
                  <a:lnTo>
                    <a:pt x="463010" y="416321"/>
                  </a:lnTo>
                  <a:lnTo>
                    <a:pt x="444214" y="444214"/>
                  </a:lnTo>
                  <a:lnTo>
                    <a:pt x="416321" y="463010"/>
                  </a:lnTo>
                  <a:lnTo>
                    <a:pt x="382142" y="469900"/>
                  </a:lnTo>
                  <a:lnTo>
                    <a:pt x="87757" y="469900"/>
                  </a:lnTo>
                  <a:lnTo>
                    <a:pt x="53578" y="463010"/>
                  </a:lnTo>
                  <a:lnTo>
                    <a:pt x="25685" y="444214"/>
                  </a:lnTo>
                  <a:lnTo>
                    <a:pt x="6889" y="416321"/>
                  </a:lnTo>
                  <a:lnTo>
                    <a:pt x="0" y="382143"/>
                  </a:lnTo>
                  <a:lnTo>
                    <a:pt x="0" y="87757"/>
                  </a:lnTo>
                  <a:close/>
                </a:path>
              </a:pathLst>
            </a:custGeom>
            <a:ln w="7620">
              <a:solidFill>
                <a:srgbClr val="961B54"/>
              </a:solidFill>
            </a:ln>
          </p:spPr>
          <p:txBody>
            <a:bodyPr wrap="square" lIns="0" tIns="0" rIns="0" bIns="0" rtlCol="0"/>
            <a:lstStyle/>
            <a:p>
              <a:endParaRPr/>
            </a:p>
          </p:txBody>
        </p:sp>
      </p:grpSp>
      <p:sp>
        <p:nvSpPr>
          <p:cNvPr id="14" name="object 14"/>
          <p:cNvSpPr txBox="1"/>
          <p:nvPr/>
        </p:nvSpPr>
        <p:spPr>
          <a:xfrm>
            <a:off x="853135" y="3894908"/>
            <a:ext cx="204470" cy="376555"/>
          </a:xfrm>
          <a:prstGeom prst="rect">
            <a:avLst/>
          </a:prstGeom>
        </p:spPr>
        <p:txBody>
          <a:bodyPr vert="horz" wrap="square" lIns="0" tIns="13335" rIns="0" bIns="0" rtlCol="0">
            <a:spAutoFit/>
          </a:bodyPr>
          <a:lstStyle/>
          <a:p>
            <a:pPr marL="12700">
              <a:lnSpc>
                <a:spcPct val="100000"/>
              </a:lnSpc>
              <a:spcBef>
                <a:spcPts val="105"/>
              </a:spcBef>
            </a:pPr>
            <a:r>
              <a:rPr sz="2300" b="1" spc="75" dirty="0">
                <a:solidFill>
                  <a:srgbClr val="E4DFDF"/>
                </a:solidFill>
                <a:latin typeface="Arial"/>
                <a:cs typeface="Arial"/>
              </a:rPr>
              <a:t>2</a:t>
            </a:r>
            <a:endParaRPr sz="2300" dirty="0">
              <a:latin typeface="Arial"/>
              <a:cs typeface="Arial"/>
            </a:endParaRPr>
          </a:p>
        </p:txBody>
      </p:sp>
      <p:sp>
        <p:nvSpPr>
          <p:cNvPr id="15" name="object 15"/>
          <p:cNvSpPr txBox="1"/>
          <p:nvPr/>
        </p:nvSpPr>
        <p:spPr>
          <a:xfrm>
            <a:off x="2566352" y="4032707"/>
            <a:ext cx="11530648" cy="1475212"/>
          </a:xfrm>
          <a:prstGeom prst="rect">
            <a:avLst/>
          </a:prstGeom>
        </p:spPr>
        <p:txBody>
          <a:bodyPr vert="horz" wrap="square" lIns="0" tIns="12065" rIns="0" bIns="0" rtlCol="0">
            <a:spAutoFit/>
          </a:bodyPr>
          <a:lstStyle/>
          <a:p>
            <a:pPr marL="12700">
              <a:lnSpc>
                <a:spcPct val="100000"/>
              </a:lnSpc>
              <a:spcBef>
                <a:spcPts val="95"/>
              </a:spcBef>
            </a:pPr>
            <a:r>
              <a:rPr sz="2600" b="1" spc="-70" dirty="0">
                <a:solidFill>
                  <a:schemeClr val="accent6">
                    <a:lumMod val="75000"/>
                  </a:schemeClr>
                </a:solidFill>
                <a:latin typeface="+mj-lt"/>
                <a:cs typeface="Arial"/>
              </a:rPr>
              <a:t>Multi-</a:t>
            </a:r>
            <a:r>
              <a:rPr sz="2600" b="1" spc="-170" dirty="0">
                <a:solidFill>
                  <a:schemeClr val="accent6">
                    <a:lumMod val="75000"/>
                  </a:schemeClr>
                </a:solidFill>
                <a:latin typeface="+mj-lt"/>
                <a:cs typeface="Arial"/>
              </a:rPr>
              <a:t>class</a:t>
            </a:r>
            <a:r>
              <a:rPr sz="2600" b="1" spc="-135" dirty="0">
                <a:solidFill>
                  <a:schemeClr val="accent6">
                    <a:lumMod val="75000"/>
                  </a:schemeClr>
                </a:solidFill>
                <a:latin typeface="+mj-lt"/>
                <a:cs typeface="Arial"/>
              </a:rPr>
              <a:t> </a:t>
            </a:r>
            <a:r>
              <a:rPr sz="2600" b="1" spc="-60" dirty="0">
                <a:solidFill>
                  <a:schemeClr val="accent6">
                    <a:lumMod val="75000"/>
                  </a:schemeClr>
                </a:solidFill>
                <a:latin typeface="+mj-lt"/>
                <a:cs typeface="Arial"/>
              </a:rPr>
              <a:t>Classification</a:t>
            </a:r>
            <a:endParaRPr sz="2600" b="1" dirty="0">
              <a:solidFill>
                <a:schemeClr val="accent6">
                  <a:lumMod val="75000"/>
                </a:schemeClr>
              </a:solidFill>
              <a:latin typeface="+mj-lt"/>
              <a:cs typeface="Arial"/>
            </a:endParaRPr>
          </a:p>
          <a:p>
            <a:pPr marL="12700" marR="5080">
              <a:lnSpc>
                <a:spcPct val="136300"/>
              </a:lnSpc>
              <a:spcBef>
                <a:spcPts val="810"/>
              </a:spcBef>
            </a:pPr>
            <a:r>
              <a:rPr sz="2400" spc="-10" dirty="0">
                <a:solidFill>
                  <a:srgbClr val="E4DFDF"/>
                </a:solidFill>
                <a:latin typeface="+mn-lt"/>
                <a:cs typeface="Tahoma"/>
              </a:rPr>
              <a:t>For the multi-class classification task, the same set of models were tested to identify positive, negative, and neutral sentiments.</a:t>
            </a:r>
          </a:p>
        </p:txBody>
      </p:sp>
      <p:grpSp>
        <p:nvGrpSpPr>
          <p:cNvPr id="16" name="object 16"/>
          <p:cNvGrpSpPr/>
          <p:nvPr/>
        </p:nvGrpSpPr>
        <p:grpSpPr>
          <a:xfrm>
            <a:off x="744467" y="5505069"/>
            <a:ext cx="1181735" cy="477520"/>
            <a:chOff x="6291579" y="5610097"/>
            <a:chExt cx="1181735" cy="477520"/>
          </a:xfrm>
        </p:grpSpPr>
        <p:sp>
          <p:nvSpPr>
            <p:cNvPr id="17" name="object 17"/>
            <p:cNvSpPr/>
            <p:nvPr/>
          </p:nvSpPr>
          <p:spPr>
            <a:xfrm>
              <a:off x="6742429" y="5837427"/>
              <a:ext cx="730885" cy="22860"/>
            </a:xfrm>
            <a:custGeom>
              <a:avLst/>
              <a:gdLst/>
              <a:ahLst/>
              <a:cxnLst/>
              <a:rect l="l" t="t" r="r" b="b"/>
              <a:pathLst>
                <a:path w="730884" h="22860">
                  <a:moveTo>
                    <a:pt x="725677" y="0"/>
                  </a:moveTo>
                  <a:lnTo>
                    <a:pt x="5079" y="0"/>
                  </a:lnTo>
                  <a:lnTo>
                    <a:pt x="0" y="5080"/>
                  </a:lnTo>
                  <a:lnTo>
                    <a:pt x="0" y="11430"/>
                  </a:lnTo>
                  <a:lnTo>
                    <a:pt x="0" y="17653"/>
                  </a:lnTo>
                  <a:lnTo>
                    <a:pt x="5079" y="22860"/>
                  </a:lnTo>
                  <a:lnTo>
                    <a:pt x="725677" y="22860"/>
                  </a:lnTo>
                  <a:lnTo>
                    <a:pt x="730758" y="17653"/>
                  </a:lnTo>
                  <a:lnTo>
                    <a:pt x="730758" y="5080"/>
                  </a:lnTo>
                  <a:lnTo>
                    <a:pt x="725677" y="0"/>
                  </a:lnTo>
                  <a:close/>
                </a:path>
              </a:pathLst>
            </a:custGeom>
            <a:solidFill>
              <a:srgbClr val="961B54"/>
            </a:solidFill>
          </p:spPr>
          <p:txBody>
            <a:bodyPr wrap="square" lIns="0" tIns="0" rIns="0" bIns="0" rtlCol="0"/>
            <a:lstStyle/>
            <a:p>
              <a:endParaRPr/>
            </a:p>
          </p:txBody>
        </p:sp>
        <p:sp>
          <p:nvSpPr>
            <p:cNvPr id="18" name="object 18"/>
            <p:cNvSpPr/>
            <p:nvPr/>
          </p:nvSpPr>
          <p:spPr>
            <a:xfrm>
              <a:off x="6295389" y="5613907"/>
              <a:ext cx="469900" cy="469900"/>
            </a:xfrm>
            <a:custGeom>
              <a:avLst/>
              <a:gdLst/>
              <a:ahLst/>
              <a:cxnLst/>
              <a:rect l="l" t="t" r="r" b="b"/>
              <a:pathLst>
                <a:path w="469900" h="469900">
                  <a:moveTo>
                    <a:pt x="382142" y="0"/>
                  </a:moveTo>
                  <a:lnTo>
                    <a:pt x="87757" y="0"/>
                  </a:lnTo>
                  <a:lnTo>
                    <a:pt x="53578" y="6889"/>
                  </a:lnTo>
                  <a:lnTo>
                    <a:pt x="25685" y="25685"/>
                  </a:lnTo>
                  <a:lnTo>
                    <a:pt x="6889" y="53578"/>
                  </a:lnTo>
                  <a:lnTo>
                    <a:pt x="0" y="87757"/>
                  </a:lnTo>
                  <a:lnTo>
                    <a:pt x="0" y="382143"/>
                  </a:lnTo>
                  <a:lnTo>
                    <a:pt x="6889" y="416248"/>
                  </a:lnTo>
                  <a:lnTo>
                    <a:pt x="25685" y="444103"/>
                  </a:lnTo>
                  <a:lnTo>
                    <a:pt x="53578" y="462885"/>
                  </a:lnTo>
                  <a:lnTo>
                    <a:pt x="87757" y="469773"/>
                  </a:lnTo>
                  <a:lnTo>
                    <a:pt x="382142" y="469773"/>
                  </a:lnTo>
                  <a:lnTo>
                    <a:pt x="416321" y="462885"/>
                  </a:lnTo>
                  <a:lnTo>
                    <a:pt x="444214" y="444103"/>
                  </a:lnTo>
                  <a:lnTo>
                    <a:pt x="463010" y="416248"/>
                  </a:lnTo>
                  <a:lnTo>
                    <a:pt x="469900" y="382143"/>
                  </a:lnTo>
                  <a:lnTo>
                    <a:pt x="469900" y="87757"/>
                  </a:lnTo>
                  <a:lnTo>
                    <a:pt x="463010" y="53578"/>
                  </a:lnTo>
                  <a:lnTo>
                    <a:pt x="444214" y="25685"/>
                  </a:lnTo>
                  <a:lnTo>
                    <a:pt x="416321" y="6889"/>
                  </a:lnTo>
                  <a:lnTo>
                    <a:pt x="382142" y="0"/>
                  </a:lnTo>
                  <a:close/>
                </a:path>
              </a:pathLst>
            </a:custGeom>
            <a:solidFill>
              <a:srgbClr val="7D013B"/>
            </a:solidFill>
          </p:spPr>
          <p:txBody>
            <a:bodyPr wrap="square" lIns="0" tIns="0" rIns="0" bIns="0" rtlCol="0"/>
            <a:lstStyle/>
            <a:p>
              <a:endParaRPr/>
            </a:p>
          </p:txBody>
        </p:sp>
        <p:sp>
          <p:nvSpPr>
            <p:cNvPr id="19" name="object 19"/>
            <p:cNvSpPr/>
            <p:nvPr/>
          </p:nvSpPr>
          <p:spPr>
            <a:xfrm>
              <a:off x="6295389" y="5613907"/>
              <a:ext cx="469900" cy="469900"/>
            </a:xfrm>
            <a:custGeom>
              <a:avLst/>
              <a:gdLst/>
              <a:ahLst/>
              <a:cxnLst/>
              <a:rect l="l" t="t" r="r" b="b"/>
              <a:pathLst>
                <a:path w="469900" h="469900">
                  <a:moveTo>
                    <a:pt x="0" y="87757"/>
                  </a:moveTo>
                  <a:lnTo>
                    <a:pt x="6889" y="53578"/>
                  </a:lnTo>
                  <a:lnTo>
                    <a:pt x="25685" y="25685"/>
                  </a:lnTo>
                  <a:lnTo>
                    <a:pt x="53578" y="6889"/>
                  </a:lnTo>
                  <a:lnTo>
                    <a:pt x="87757" y="0"/>
                  </a:lnTo>
                  <a:lnTo>
                    <a:pt x="382142" y="0"/>
                  </a:lnTo>
                  <a:lnTo>
                    <a:pt x="416321" y="6889"/>
                  </a:lnTo>
                  <a:lnTo>
                    <a:pt x="444214" y="25685"/>
                  </a:lnTo>
                  <a:lnTo>
                    <a:pt x="463010" y="53578"/>
                  </a:lnTo>
                  <a:lnTo>
                    <a:pt x="469900" y="87757"/>
                  </a:lnTo>
                  <a:lnTo>
                    <a:pt x="469900" y="382143"/>
                  </a:lnTo>
                  <a:lnTo>
                    <a:pt x="463010" y="416248"/>
                  </a:lnTo>
                  <a:lnTo>
                    <a:pt x="444214" y="444103"/>
                  </a:lnTo>
                  <a:lnTo>
                    <a:pt x="416321" y="462885"/>
                  </a:lnTo>
                  <a:lnTo>
                    <a:pt x="382142" y="469773"/>
                  </a:lnTo>
                  <a:lnTo>
                    <a:pt x="87757" y="469773"/>
                  </a:lnTo>
                  <a:lnTo>
                    <a:pt x="53578" y="462885"/>
                  </a:lnTo>
                  <a:lnTo>
                    <a:pt x="25685" y="444103"/>
                  </a:lnTo>
                  <a:lnTo>
                    <a:pt x="6889" y="416248"/>
                  </a:lnTo>
                  <a:lnTo>
                    <a:pt x="0" y="382143"/>
                  </a:lnTo>
                  <a:lnTo>
                    <a:pt x="0" y="87757"/>
                  </a:lnTo>
                  <a:close/>
                </a:path>
              </a:pathLst>
            </a:custGeom>
            <a:ln w="7620">
              <a:solidFill>
                <a:srgbClr val="961B54"/>
              </a:solidFill>
            </a:ln>
          </p:spPr>
          <p:txBody>
            <a:bodyPr wrap="square" lIns="0" tIns="0" rIns="0" bIns="0" rtlCol="0"/>
            <a:lstStyle/>
            <a:p>
              <a:endParaRPr/>
            </a:p>
          </p:txBody>
        </p:sp>
      </p:grpSp>
      <p:sp>
        <p:nvSpPr>
          <p:cNvPr id="20" name="object 20"/>
          <p:cNvSpPr txBox="1"/>
          <p:nvPr/>
        </p:nvSpPr>
        <p:spPr>
          <a:xfrm>
            <a:off x="885900" y="5544121"/>
            <a:ext cx="201930" cy="376555"/>
          </a:xfrm>
          <a:prstGeom prst="rect">
            <a:avLst/>
          </a:prstGeom>
        </p:spPr>
        <p:txBody>
          <a:bodyPr vert="horz" wrap="square" lIns="0" tIns="12700" rIns="0" bIns="0" rtlCol="0">
            <a:spAutoFit/>
          </a:bodyPr>
          <a:lstStyle/>
          <a:p>
            <a:pPr marL="12700">
              <a:lnSpc>
                <a:spcPct val="100000"/>
              </a:lnSpc>
              <a:spcBef>
                <a:spcPts val="100"/>
              </a:spcBef>
            </a:pPr>
            <a:r>
              <a:rPr sz="2300" b="1" spc="50" dirty="0">
                <a:solidFill>
                  <a:srgbClr val="E4DFDF"/>
                </a:solidFill>
                <a:latin typeface="Arial"/>
                <a:cs typeface="Arial"/>
              </a:rPr>
              <a:t>3</a:t>
            </a:r>
            <a:endParaRPr sz="2300">
              <a:latin typeface="Arial"/>
              <a:cs typeface="Arial"/>
            </a:endParaRPr>
          </a:p>
        </p:txBody>
      </p:sp>
      <p:sp>
        <p:nvSpPr>
          <p:cNvPr id="21" name="object 21"/>
          <p:cNvSpPr txBox="1"/>
          <p:nvPr/>
        </p:nvSpPr>
        <p:spPr>
          <a:xfrm>
            <a:off x="2477920" y="5732398"/>
            <a:ext cx="10933280" cy="1977529"/>
          </a:xfrm>
          <a:prstGeom prst="rect">
            <a:avLst/>
          </a:prstGeom>
        </p:spPr>
        <p:txBody>
          <a:bodyPr vert="horz" wrap="square" lIns="0" tIns="12065" rIns="0" bIns="0" rtlCol="0">
            <a:spAutoFit/>
          </a:bodyPr>
          <a:lstStyle/>
          <a:p>
            <a:pPr marL="12700">
              <a:lnSpc>
                <a:spcPct val="100000"/>
              </a:lnSpc>
              <a:spcBef>
                <a:spcPts val="95"/>
              </a:spcBef>
            </a:pPr>
            <a:r>
              <a:rPr sz="2600" b="1" spc="-70" dirty="0">
                <a:solidFill>
                  <a:schemeClr val="accent6">
                    <a:lumMod val="75000"/>
                  </a:schemeClr>
                </a:solidFill>
                <a:latin typeface="+mj-lt"/>
                <a:cs typeface="Arial"/>
              </a:rPr>
              <a:t>Class Imbalance Handling</a:t>
            </a:r>
          </a:p>
          <a:p>
            <a:pPr marL="12700" marR="5080">
              <a:lnSpc>
                <a:spcPct val="136300"/>
              </a:lnSpc>
              <a:spcBef>
                <a:spcPts val="810"/>
              </a:spcBef>
            </a:pPr>
            <a:r>
              <a:rPr sz="2400" spc="-10" dirty="0">
                <a:solidFill>
                  <a:srgbClr val="E4DFDF"/>
                </a:solidFill>
                <a:latin typeface="+mn-lt"/>
                <a:cs typeface="Tahoma"/>
              </a:rPr>
              <a:t>To</a:t>
            </a:r>
            <a:r>
              <a:rPr sz="2400" spc="-30" dirty="0">
                <a:solidFill>
                  <a:srgbClr val="E4DFDF"/>
                </a:solidFill>
                <a:latin typeface="+mn-lt"/>
                <a:cs typeface="Tahoma"/>
              </a:rPr>
              <a:t> </a:t>
            </a:r>
            <a:r>
              <a:rPr sz="2400" dirty="0">
                <a:solidFill>
                  <a:srgbClr val="E4DFDF"/>
                </a:solidFill>
                <a:latin typeface="+mn-lt"/>
                <a:cs typeface="Tahoma"/>
              </a:rPr>
              <a:t>address</a:t>
            </a:r>
            <a:r>
              <a:rPr sz="2400" spc="-25" dirty="0">
                <a:solidFill>
                  <a:srgbClr val="E4DFDF"/>
                </a:solidFill>
                <a:latin typeface="+mn-lt"/>
                <a:cs typeface="Tahoma"/>
              </a:rPr>
              <a:t> </a:t>
            </a:r>
            <a:r>
              <a:rPr sz="2400" dirty="0">
                <a:solidFill>
                  <a:srgbClr val="E4DFDF"/>
                </a:solidFill>
                <a:latin typeface="+mn-lt"/>
                <a:cs typeface="Tahoma"/>
              </a:rPr>
              <a:t>the</a:t>
            </a:r>
            <a:r>
              <a:rPr sz="2400" spc="-20" dirty="0">
                <a:solidFill>
                  <a:srgbClr val="E4DFDF"/>
                </a:solidFill>
                <a:latin typeface="+mn-lt"/>
                <a:cs typeface="Tahoma"/>
              </a:rPr>
              <a:t> </a:t>
            </a:r>
            <a:r>
              <a:rPr sz="2400" dirty="0">
                <a:solidFill>
                  <a:srgbClr val="E4DFDF"/>
                </a:solidFill>
                <a:latin typeface="+mn-lt"/>
                <a:cs typeface="Tahoma"/>
              </a:rPr>
              <a:t>class</a:t>
            </a:r>
            <a:r>
              <a:rPr sz="2400" spc="20" dirty="0">
                <a:solidFill>
                  <a:srgbClr val="E4DFDF"/>
                </a:solidFill>
                <a:latin typeface="+mn-lt"/>
                <a:cs typeface="Tahoma"/>
              </a:rPr>
              <a:t> </a:t>
            </a:r>
            <a:r>
              <a:rPr sz="2400" dirty="0">
                <a:solidFill>
                  <a:srgbClr val="E4DFDF"/>
                </a:solidFill>
                <a:latin typeface="+mn-lt"/>
                <a:cs typeface="Tahoma"/>
              </a:rPr>
              <a:t>imbalance,</a:t>
            </a:r>
            <a:r>
              <a:rPr sz="2400" spc="-20" dirty="0">
                <a:solidFill>
                  <a:srgbClr val="E4DFDF"/>
                </a:solidFill>
                <a:latin typeface="+mn-lt"/>
                <a:cs typeface="Tahoma"/>
              </a:rPr>
              <a:t> </a:t>
            </a:r>
            <a:r>
              <a:rPr sz="2400" dirty="0">
                <a:solidFill>
                  <a:srgbClr val="E4DFDF"/>
                </a:solidFill>
                <a:latin typeface="+mn-lt"/>
                <a:cs typeface="Tahoma"/>
              </a:rPr>
              <a:t>the</a:t>
            </a:r>
            <a:r>
              <a:rPr sz="2400" spc="-10" dirty="0">
                <a:solidFill>
                  <a:srgbClr val="E4DFDF"/>
                </a:solidFill>
                <a:latin typeface="+mn-lt"/>
                <a:cs typeface="Tahoma"/>
              </a:rPr>
              <a:t> </a:t>
            </a:r>
            <a:r>
              <a:rPr sz="2400" dirty="0">
                <a:solidFill>
                  <a:srgbClr val="E4DFDF"/>
                </a:solidFill>
                <a:latin typeface="+mn-lt"/>
                <a:cs typeface="Tahoma"/>
              </a:rPr>
              <a:t>team</a:t>
            </a:r>
            <a:r>
              <a:rPr sz="2400" spc="-30" dirty="0">
                <a:solidFill>
                  <a:srgbClr val="E4DFDF"/>
                </a:solidFill>
                <a:latin typeface="+mn-lt"/>
                <a:cs typeface="Tahoma"/>
              </a:rPr>
              <a:t> </a:t>
            </a:r>
            <a:r>
              <a:rPr sz="2400" dirty="0">
                <a:solidFill>
                  <a:srgbClr val="E4DFDF"/>
                </a:solidFill>
                <a:latin typeface="+mn-lt"/>
                <a:cs typeface="Tahoma"/>
              </a:rPr>
              <a:t>used</a:t>
            </a:r>
            <a:r>
              <a:rPr sz="2400" spc="-5" dirty="0">
                <a:solidFill>
                  <a:srgbClr val="E4DFDF"/>
                </a:solidFill>
                <a:latin typeface="+mn-lt"/>
                <a:cs typeface="Tahoma"/>
              </a:rPr>
              <a:t> </a:t>
            </a:r>
            <a:r>
              <a:rPr sz="2400" dirty="0">
                <a:solidFill>
                  <a:srgbClr val="E4DFDF"/>
                </a:solidFill>
                <a:latin typeface="+mn-lt"/>
                <a:cs typeface="Tahoma"/>
              </a:rPr>
              <a:t>techniques</a:t>
            </a:r>
            <a:r>
              <a:rPr sz="2400" spc="-15" dirty="0">
                <a:solidFill>
                  <a:srgbClr val="E4DFDF"/>
                </a:solidFill>
                <a:latin typeface="+mn-lt"/>
                <a:cs typeface="Tahoma"/>
              </a:rPr>
              <a:t> </a:t>
            </a:r>
            <a:r>
              <a:rPr sz="2400" dirty="0">
                <a:solidFill>
                  <a:srgbClr val="E4DFDF"/>
                </a:solidFill>
                <a:latin typeface="+mn-lt"/>
                <a:cs typeface="Tahoma"/>
              </a:rPr>
              <a:t>like</a:t>
            </a:r>
            <a:r>
              <a:rPr sz="2400" spc="-5" dirty="0">
                <a:solidFill>
                  <a:srgbClr val="E4DFDF"/>
                </a:solidFill>
                <a:latin typeface="+mn-lt"/>
                <a:cs typeface="Tahoma"/>
              </a:rPr>
              <a:t> </a:t>
            </a:r>
            <a:r>
              <a:rPr sz="2400" spc="-10" dirty="0">
                <a:solidFill>
                  <a:srgbClr val="E4DFDF"/>
                </a:solidFill>
                <a:latin typeface="+mn-lt"/>
                <a:cs typeface="Tahoma"/>
              </a:rPr>
              <a:t>class </a:t>
            </a:r>
            <a:r>
              <a:rPr sz="2400" dirty="0">
                <a:solidFill>
                  <a:srgbClr val="E4DFDF"/>
                </a:solidFill>
                <a:latin typeface="+mn-lt"/>
                <a:cs typeface="Tahoma"/>
              </a:rPr>
              <a:t>weighting</a:t>
            </a:r>
            <a:r>
              <a:rPr sz="2400" spc="100" dirty="0">
                <a:solidFill>
                  <a:srgbClr val="E4DFDF"/>
                </a:solidFill>
                <a:latin typeface="+mn-lt"/>
                <a:cs typeface="Tahoma"/>
              </a:rPr>
              <a:t> </a:t>
            </a:r>
            <a:r>
              <a:rPr sz="2400" dirty="0">
                <a:solidFill>
                  <a:srgbClr val="E4DFDF"/>
                </a:solidFill>
                <a:latin typeface="+mn-lt"/>
                <a:cs typeface="Tahoma"/>
              </a:rPr>
              <a:t>and</a:t>
            </a:r>
            <a:r>
              <a:rPr sz="2400" spc="75" dirty="0">
                <a:solidFill>
                  <a:srgbClr val="E4DFDF"/>
                </a:solidFill>
                <a:latin typeface="+mn-lt"/>
                <a:cs typeface="Tahoma"/>
              </a:rPr>
              <a:t> </a:t>
            </a:r>
            <a:r>
              <a:rPr sz="2400" dirty="0">
                <a:solidFill>
                  <a:srgbClr val="E4DFDF"/>
                </a:solidFill>
                <a:latin typeface="+mn-lt"/>
                <a:cs typeface="Tahoma"/>
              </a:rPr>
              <a:t>SMOTE</a:t>
            </a:r>
            <a:r>
              <a:rPr sz="2400" spc="90" dirty="0">
                <a:solidFill>
                  <a:srgbClr val="E4DFDF"/>
                </a:solidFill>
                <a:latin typeface="+mn-lt"/>
                <a:cs typeface="Tahoma"/>
              </a:rPr>
              <a:t> </a:t>
            </a:r>
            <a:r>
              <a:rPr sz="2400" dirty="0">
                <a:solidFill>
                  <a:srgbClr val="E4DFDF"/>
                </a:solidFill>
                <a:latin typeface="+mn-lt"/>
                <a:cs typeface="Tahoma"/>
              </a:rPr>
              <a:t>(Synthetic</a:t>
            </a:r>
            <a:r>
              <a:rPr sz="2400" spc="90" dirty="0">
                <a:solidFill>
                  <a:srgbClr val="E4DFDF"/>
                </a:solidFill>
                <a:latin typeface="+mn-lt"/>
                <a:cs typeface="Tahoma"/>
              </a:rPr>
              <a:t> </a:t>
            </a:r>
            <a:r>
              <a:rPr sz="2400" dirty="0">
                <a:solidFill>
                  <a:srgbClr val="E4DFDF"/>
                </a:solidFill>
                <a:latin typeface="+mn-lt"/>
                <a:cs typeface="Tahoma"/>
              </a:rPr>
              <a:t>Minority</a:t>
            </a:r>
            <a:r>
              <a:rPr sz="2400" spc="85" dirty="0">
                <a:solidFill>
                  <a:srgbClr val="E4DFDF"/>
                </a:solidFill>
                <a:latin typeface="+mn-lt"/>
                <a:cs typeface="Tahoma"/>
              </a:rPr>
              <a:t> </a:t>
            </a:r>
            <a:r>
              <a:rPr sz="2400" dirty="0">
                <a:solidFill>
                  <a:srgbClr val="E4DFDF"/>
                </a:solidFill>
                <a:latin typeface="+mn-lt"/>
                <a:cs typeface="Tahoma"/>
              </a:rPr>
              <a:t>Over-</a:t>
            </a:r>
            <a:r>
              <a:rPr sz="2400" spc="-10" dirty="0">
                <a:solidFill>
                  <a:srgbClr val="E4DFDF"/>
                </a:solidFill>
                <a:latin typeface="+mn-lt"/>
                <a:cs typeface="Tahoma"/>
              </a:rPr>
              <a:t>sampling </a:t>
            </a:r>
            <a:r>
              <a:rPr sz="2400" dirty="0">
                <a:solidFill>
                  <a:srgbClr val="E4DFDF"/>
                </a:solidFill>
                <a:latin typeface="+mn-lt"/>
                <a:cs typeface="Tahoma"/>
              </a:rPr>
              <a:t>Technique)</a:t>
            </a:r>
            <a:r>
              <a:rPr sz="2400" spc="5" dirty="0">
                <a:solidFill>
                  <a:srgbClr val="E4DFDF"/>
                </a:solidFill>
                <a:latin typeface="+mn-lt"/>
                <a:cs typeface="Tahoma"/>
              </a:rPr>
              <a:t> </a:t>
            </a:r>
            <a:r>
              <a:rPr sz="2400" dirty="0">
                <a:solidFill>
                  <a:srgbClr val="E4DFDF"/>
                </a:solidFill>
                <a:latin typeface="+mn-lt"/>
                <a:cs typeface="Tahoma"/>
              </a:rPr>
              <a:t>to</a:t>
            </a:r>
            <a:r>
              <a:rPr sz="2400" spc="-15" dirty="0">
                <a:solidFill>
                  <a:srgbClr val="E4DFDF"/>
                </a:solidFill>
                <a:latin typeface="+mn-lt"/>
                <a:cs typeface="Tahoma"/>
              </a:rPr>
              <a:t> </a:t>
            </a:r>
            <a:r>
              <a:rPr sz="2400" dirty="0">
                <a:solidFill>
                  <a:srgbClr val="E4DFDF"/>
                </a:solidFill>
                <a:latin typeface="+mn-lt"/>
                <a:cs typeface="Tahoma"/>
              </a:rPr>
              <a:t>improve model</a:t>
            </a:r>
            <a:r>
              <a:rPr sz="2400" spc="-5" dirty="0">
                <a:solidFill>
                  <a:srgbClr val="E4DFDF"/>
                </a:solidFill>
                <a:latin typeface="+mn-lt"/>
                <a:cs typeface="Tahoma"/>
              </a:rPr>
              <a:t> </a:t>
            </a:r>
            <a:r>
              <a:rPr sz="2400" dirty="0">
                <a:solidFill>
                  <a:srgbClr val="E4DFDF"/>
                </a:solidFill>
                <a:latin typeface="+mn-lt"/>
                <a:cs typeface="Tahoma"/>
              </a:rPr>
              <a:t>performance, especially</a:t>
            </a:r>
            <a:r>
              <a:rPr sz="2400" spc="30" dirty="0">
                <a:solidFill>
                  <a:srgbClr val="E4DFDF"/>
                </a:solidFill>
                <a:latin typeface="+mn-lt"/>
                <a:cs typeface="Tahoma"/>
              </a:rPr>
              <a:t> </a:t>
            </a:r>
            <a:r>
              <a:rPr sz="2400" dirty="0">
                <a:solidFill>
                  <a:srgbClr val="E4DFDF"/>
                </a:solidFill>
                <a:latin typeface="+mn-lt"/>
                <a:cs typeface="Tahoma"/>
              </a:rPr>
              <a:t>for</a:t>
            </a:r>
            <a:r>
              <a:rPr sz="2400" spc="10" dirty="0">
                <a:solidFill>
                  <a:srgbClr val="E4DFDF"/>
                </a:solidFill>
                <a:latin typeface="+mn-lt"/>
                <a:cs typeface="Tahoma"/>
              </a:rPr>
              <a:t> </a:t>
            </a:r>
            <a:r>
              <a:rPr sz="2400" spc="-25" dirty="0">
                <a:solidFill>
                  <a:srgbClr val="E4DFDF"/>
                </a:solidFill>
                <a:latin typeface="+mn-lt"/>
                <a:cs typeface="Tahoma"/>
              </a:rPr>
              <a:t>the </a:t>
            </a:r>
            <a:r>
              <a:rPr sz="2400" dirty="0">
                <a:solidFill>
                  <a:srgbClr val="E4DFDF"/>
                </a:solidFill>
                <a:latin typeface="+mn-lt"/>
                <a:cs typeface="Tahoma"/>
              </a:rPr>
              <a:t>minority</a:t>
            </a:r>
            <a:r>
              <a:rPr sz="2400" spc="30" dirty="0">
                <a:solidFill>
                  <a:srgbClr val="E4DFDF"/>
                </a:solidFill>
                <a:latin typeface="+mn-lt"/>
                <a:cs typeface="Tahoma"/>
              </a:rPr>
              <a:t> </a:t>
            </a:r>
            <a:r>
              <a:rPr sz="2400" dirty="0">
                <a:solidFill>
                  <a:srgbClr val="E4DFDF"/>
                </a:solidFill>
                <a:latin typeface="+mn-lt"/>
                <a:cs typeface="Tahoma"/>
              </a:rPr>
              <a:t>class</a:t>
            </a:r>
            <a:r>
              <a:rPr sz="2400" spc="45" dirty="0">
                <a:solidFill>
                  <a:srgbClr val="E4DFDF"/>
                </a:solidFill>
                <a:latin typeface="+mn-lt"/>
                <a:cs typeface="Tahoma"/>
              </a:rPr>
              <a:t> </a:t>
            </a:r>
            <a:r>
              <a:rPr sz="2400" dirty="0">
                <a:solidFill>
                  <a:srgbClr val="E4DFDF"/>
                </a:solidFill>
                <a:latin typeface="+mn-lt"/>
                <a:cs typeface="Tahoma"/>
              </a:rPr>
              <a:t>(negative</a:t>
            </a:r>
            <a:r>
              <a:rPr sz="2400" spc="40" dirty="0">
                <a:solidFill>
                  <a:srgbClr val="E4DFDF"/>
                </a:solidFill>
                <a:latin typeface="+mn-lt"/>
                <a:cs typeface="Tahoma"/>
              </a:rPr>
              <a:t> </a:t>
            </a:r>
            <a:r>
              <a:rPr sz="2400" spc="-10" dirty="0">
                <a:solidFill>
                  <a:srgbClr val="E4DFDF"/>
                </a:solidFill>
                <a:latin typeface="+mn-lt"/>
                <a:cs typeface="Tahoma"/>
              </a:rPr>
              <a:t>sentiment).</a:t>
            </a:r>
            <a:endParaRPr sz="2400" dirty="0">
              <a:latin typeface="+mn-lt"/>
              <a:cs typeface="Tahom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CEB4-7030-C8EB-8DA1-FE938D00EBB7}"/>
              </a:ext>
            </a:extLst>
          </p:cNvPr>
          <p:cNvSpPr>
            <a:spLocks noGrp="1"/>
          </p:cNvSpPr>
          <p:nvPr>
            <p:ph type="title"/>
          </p:nvPr>
        </p:nvSpPr>
        <p:spPr>
          <a:xfrm>
            <a:off x="748995" y="355271"/>
            <a:ext cx="13132409" cy="1702130"/>
          </a:xfrm>
        </p:spPr>
        <p:txBody>
          <a:bodyPr/>
          <a:lstStyle/>
          <a:p>
            <a:pPr algn="l"/>
            <a:r>
              <a:rPr lang="en-US" b="0" dirty="0"/>
              <a:t>Comparing Model Performance Across Binary and Multi-class </a:t>
            </a:r>
            <a:r>
              <a:rPr lang="en-US" sz="4800" b="0" dirty="0"/>
              <a:t>Classification</a:t>
            </a:r>
            <a:r>
              <a:rPr lang="en-US" b="0" dirty="0"/>
              <a:t/>
            </a:r>
            <a:br>
              <a:rPr lang="en-US" b="0" dirty="0"/>
            </a:br>
            <a:endParaRPr lang="en-US" sz="4400" dirty="0">
              <a:latin typeface="+mj-lt"/>
            </a:endParaRPr>
          </a:p>
        </p:txBody>
      </p:sp>
      <p:sp>
        <p:nvSpPr>
          <p:cNvPr id="3" name="Text Placeholder 2">
            <a:extLst>
              <a:ext uri="{FF2B5EF4-FFF2-40B4-BE49-F238E27FC236}">
                <a16:creationId xmlns:a16="http://schemas.microsoft.com/office/drawing/2014/main" id="{3D55576F-AF9D-997F-0414-067FE2746301}"/>
              </a:ext>
            </a:extLst>
          </p:cNvPr>
          <p:cNvSpPr>
            <a:spLocks noGrp="1"/>
          </p:cNvSpPr>
          <p:nvPr>
            <p:ph type="body" idx="1"/>
          </p:nvPr>
        </p:nvSpPr>
        <p:spPr>
          <a:xfrm>
            <a:off x="774395" y="2514600"/>
            <a:ext cx="12991515" cy="3808415"/>
          </a:xfrm>
        </p:spPr>
        <p:txBody>
          <a:bodyPr/>
          <a:lstStyle/>
          <a:p>
            <a:pPr marL="457200" indent="-457200" algn="just">
              <a:lnSpc>
                <a:spcPct val="150000"/>
              </a:lnSpc>
              <a:buFont typeface="Wingdings" panose="05000000000000000000" pitchFamily="2" charset="2"/>
              <a:buChar char="v"/>
            </a:pPr>
            <a:r>
              <a:rPr lang="en-US" sz="2800" dirty="0"/>
              <a:t>Across both binary and multi-class classifications</a:t>
            </a:r>
            <a:r>
              <a:rPr lang="en-US" sz="2800" dirty="0" smtClean="0"/>
              <a:t>,</a:t>
            </a:r>
            <a:r>
              <a:rPr lang="en-US" sz="2800" dirty="0"/>
              <a:t> SVM is the best-performing model, achieving the highest accuracy and F1 scores. It is closely followed by Gradient Boosting, which also shows strong performance. These two models consistently outperform others in both class weighting and SMOTE settings, making them the most reliable choices for sentiment classification in this dataset.</a:t>
            </a:r>
            <a:endParaRPr lang="en-US" sz="2800" b="0" dirty="0">
              <a:latin typeface="+mn-lt"/>
            </a:endParaRPr>
          </a:p>
        </p:txBody>
      </p:sp>
    </p:spTree>
    <p:extLst>
      <p:ext uri="{BB962C8B-B14F-4D97-AF65-F5344CB8AC3E}">
        <p14:creationId xmlns:p14="http://schemas.microsoft.com/office/powerpoint/2010/main" val="351203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06970EE-8E1D-4475-AE65-25947968C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52400"/>
            <a:ext cx="14325600" cy="784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1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933" y="228600"/>
            <a:ext cx="11855116" cy="935513"/>
          </a:xfrm>
          <a:prstGeom prst="rect">
            <a:avLst/>
          </a:prstGeom>
        </p:spPr>
        <p:txBody>
          <a:bodyPr vert="horz" wrap="square" lIns="0" tIns="12065" rIns="0" bIns="0" rtlCol="0">
            <a:spAutoFit/>
          </a:bodyPr>
          <a:lstStyle/>
          <a:p>
            <a:pPr marL="12700">
              <a:lnSpc>
                <a:spcPct val="100000"/>
              </a:lnSpc>
              <a:spcBef>
                <a:spcPts val="95"/>
              </a:spcBef>
            </a:pPr>
            <a:r>
              <a:rPr lang="en-US" sz="6000" b="0" spc="-215" dirty="0">
                <a:latin typeface="+mj-lt"/>
              </a:rPr>
              <a:t>                         Model</a:t>
            </a:r>
            <a:r>
              <a:rPr lang="en-US" sz="6000" b="0" spc="-365" dirty="0">
                <a:latin typeface="+mj-lt"/>
              </a:rPr>
              <a:t> </a:t>
            </a:r>
            <a:r>
              <a:rPr lang="en-US" sz="6000" b="0" spc="-200" dirty="0">
                <a:latin typeface="+mj-lt"/>
              </a:rPr>
              <a:t>Evaluation</a:t>
            </a:r>
            <a:endParaRPr sz="5400" b="0" dirty="0">
              <a:latin typeface="+mj-lt"/>
            </a:endParaRPr>
          </a:p>
        </p:txBody>
      </p:sp>
      <p:sp>
        <p:nvSpPr>
          <p:cNvPr id="3" name="object 3"/>
          <p:cNvSpPr txBox="1"/>
          <p:nvPr/>
        </p:nvSpPr>
        <p:spPr>
          <a:xfrm>
            <a:off x="947933" y="1295400"/>
            <a:ext cx="6248400" cy="2098780"/>
          </a:xfrm>
          <a:prstGeom prst="rect">
            <a:avLst/>
          </a:prstGeom>
        </p:spPr>
        <p:txBody>
          <a:bodyPr vert="horz" wrap="square" lIns="0" tIns="13335" rIns="0" bIns="0" rtlCol="0">
            <a:spAutoFit/>
          </a:bodyPr>
          <a:lstStyle/>
          <a:p>
            <a:pPr marL="12700" algn="l">
              <a:lnSpc>
                <a:spcPct val="100000"/>
              </a:lnSpc>
              <a:spcBef>
                <a:spcPts val="100"/>
              </a:spcBef>
            </a:pPr>
            <a:r>
              <a:rPr lang="en-US" sz="2600" b="1" spc="-114" dirty="0">
                <a:solidFill>
                  <a:schemeClr val="accent6">
                    <a:lumMod val="75000"/>
                  </a:schemeClr>
                </a:solidFill>
                <a:latin typeface="+mn-lt"/>
                <a:cs typeface="Arial"/>
              </a:rPr>
              <a:t>1. Binary</a:t>
            </a:r>
            <a:r>
              <a:rPr lang="en-US" sz="2600" b="1" spc="-145" dirty="0">
                <a:solidFill>
                  <a:schemeClr val="accent6">
                    <a:lumMod val="75000"/>
                  </a:schemeClr>
                </a:solidFill>
                <a:latin typeface="+mn-lt"/>
                <a:cs typeface="Arial"/>
              </a:rPr>
              <a:t> </a:t>
            </a:r>
            <a:r>
              <a:rPr lang="en-US" sz="2600" b="1" spc="-50" dirty="0">
                <a:solidFill>
                  <a:schemeClr val="accent6">
                    <a:lumMod val="75000"/>
                  </a:schemeClr>
                </a:solidFill>
                <a:latin typeface="+mn-lt"/>
                <a:cs typeface="Arial"/>
              </a:rPr>
              <a:t>Classification</a:t>
            </a:r>
            <a:endParaRPr lang="en-US" sz="2600" dirty="0">
              <a:solidFill>
                <a:schemeClr val="accent6">
                  <a:lumMod val="75000"/>
                </a:schemeClr>
              </a:solidFill>
              <a:latin typeface="+mn-lt"/>
              <a:cs typeface="Arial"/>
            </a:endParaRPr>
          </a:p>
          <a:p>
            <a:pPr marL="12700" marR="5080" algn="l">
              <a:lnSpc>
                <a:spcPct val="136800"/>
              </a:lnSpc>
              <a:spcBef>
                <a:spcPts val="730"/>
              </a:spcBef>
            </a:pPr>
            <a:r>
              <a:rPr lang="en-US" sz="2600" spc="-70" dirty="0">
                <a:solidFill>
                  <a:srgbClr val="E4DFDF"/>
                </a:solidFill>
                <a:latin typeface="+mn-lt"/>
                <a:cs typeface="Tahoma"/>
              </a:rPr>
              <a:t>In</a:t>
            </a:r>
            <a:r>
              <a:rPr lang="en-US" sz="2600" dirty="0">
                <a:solidFill>
                  <a:srgbClr val="E4DFDF"/>
                </a:solidFill>
                <a:latin typeface="+mn-lt"/>
                <a:cs typeface="Tahoma"/>
              </a:rPr>
              <a:t> binary</a:t>
            </a:r>
            <a:r>
              <a:rPr lang="en-US" sz="2600" spc="-5" dirty="0">
                <a:solidFill>
                  <a:srgbClr val="E4DFDF"/>
                </a:solidFill>
                <a:latin typeface="+mn-lt"/>
                <a:cs typeface="Tahoma"/>
              </a:rPr>
              <a:t> </a:t>
            </a:r>
            <a:r>
              <a:rPr lang="en-US" sz="2600" dirty="0">
                <a:solidFill>
                  <a:srgbClr val="E4DFDF"/>
                </a:solidFill>
                <a:latin typeface="+mn-lt"/>
                <a:cs typeface="Tahoma"/>
              </a:rPr>
              <a:t>classification,</a:t>
            </a:r>
            <a:r>
              <a:rPr lang="en-US" sz="2600" spc="-15" dirty="0">
                <a:solidFill>
                  <a:srgbClr val="E4DFDF"/>
                </a:solidFill>
                <a:latin typeface="+mn-lt"/>
                <a:cs typeface="Tahoma"/>
              </a:rPr>
              <a:t> </a:t>
            </a:r>
            <a:r>
              <a:rPr lang="en-US" sz="2600" spc="55" dirty="0">
                <a:solidFill>
                  <a:srgbClr val="E4DFDF"/>
                </a:solidFill>
                <a:latin typeface="+mn-lt"/>
                <a:cs typeface="Tahoma"/>
              </a:rPr>
              <a:t>SVM</a:t>
            </a:r>
            <a:r>
              <a:rPr lang="en-US" sz="2600" spc="15" dirty="0">
                <a:solidFill>
                  <a:srgbClr val="E4DFDF"/>
                </a:solidFill>
                <a:latin typeface="+mn-lt"/>
                <a:cs typeface="Tahoma"/>
              </a:rPr>
              <a:t> </a:t>
            </a:r>
            <a:r>
              <a:rPr lang="en-US" sz="2600" dirty="0">
                <a:solidFill>
                  <a:srgbClr val="E4DFDF"/>
                </a:solidFill>
                <a:latin typeface="+mn-lt"/>
                <a:cs typeface="Tahoma"/>
              </a:rPr>
              <a:t>with</a:t>
            </a:r>
            <a:r>
              <a:rPr lang="en-US" sz="2600" spc="20" dirty="0">
                <a:solidFill>
                  <a:srgbClr val="E4DFDF"/>
                </a:solidFill>
                <a:latin typeface="+mn-lt"/>
                <a:cs typeface="Tahoma"/>
              </a:rPr>
              <a:t> </a:t>
            </a:r>
            <a:r>
              <a:rPr lang="en-US" sz="2600" dirty="0">
                <a:solidFill>
                  <a:srgbClr val="E4DFDF"/>
                </a:solidFill>
                <a:latin typeface="+mn-lt"/>
                <a:cs typeface="Tahoma"/>
              </a:rPr>
              <a:t>class</a:t>
            </a:r>
            <a:r>
              <a:rPr lang="en-US" sz="2600" spc="-5" dirty="0">
                <a:solidFill>
                  <a:srgbClr val="E4DFDF"/>
                </a:solidFill>
                <a:latin typeface="+mn-lt"/>
                <a:cs typeface="Tahoma"/>
              </a:rPr>
              <a:t> </a:t>
            </a:r>
            <a:r>
              <a:rPr lang="en-US" sz="2600" dirty="0">
                <a:solidFill>
                  <a:srgbClr val="E4DFDF"/>
                </a:solidFill>
                <a:latin typeface="+mn-lt"/>
                <a:cs typeface="Tahoma"/>
              </a:rPr>
              <a:t>weighting performed</a:t>
            </a:r>
            <a:r>
              <a:rPr lang="en-US" sz="2600" spc="40" dirty="0">
                <a:solidFill>
                  <a:srgbClr val="E4DFDF"/>
                </a:solidFill>
                <a:latin typeface="+mn-lt"/>
                <a:cs typeface="Tahoma"/>
              </a:rPr>
              <a:t> </a:t>
            </a:r>
            <a:r>
              <a:rPr lang="en-US" sz="2600" spc="-25" dirty="0">
                <a:solidFill>
                  <a:srgbClr val="E4DFDF"/>
                </a:solidFill>
                <a:latin typeface="+mn-lt"/>
                <a:cs typeface="Tahoma"/>
              </a:rPr>
              <a:t>the </a:t>
            </a:r>
            <a:r>
              <a:rPr lang="en-US" sz="2600" spc="-10" dirty="0">
                <a:solidFill>
                  <a:srgbClr val="E4DFDF"/>
                </a:solidFill>
                <a:latin typeface="+mn-lt"/>
                <a:cs typeface="Tahoma"/>
              </a:rPr>
              <a:t>best,</a:t>
            </a:r>
            <a:r>
              <a:rPr lang="en-US" sz="2600" spc="-35" dirty="0">
                <a:solidFill>
                  <a:srgbClr val="E4DFDF"/>
                </a:solidFill>
                <a:latin typeface="+mn-lt"/>
                <a:cs typeface="Tahoma"/>
              </a:rPr>
              <a:t> </a:t>
            </a:r>
            <a:r>
              <a:rPr lang="en-US" sz="2600" dirty="0">
                <a:solidFill>
                  <a:srgbClr val="E4DFDF"/>
                </a:solidFill>
                <a:latin typeface="+mn-lt"/>
                <a:cs typeface="Tahoma"/>
              </a:rPr>
              <a:t>achieving</a:t>
            </a:r>
            <a:r>
              <a:rPr lang="en-US" sz="2600" spc="-60" dirty="0">
                <a:solidFill>
                  <a:srgbClr val="E4DFDF"/>
                </a:solidFill>
                <a:latin typeface="+mn-lt"/>
                <a:cs typeface="Tahoma"/>
              </a:rPr>
              <a:t> </a:t>
            </a:r>
            <a:r>
              <a:rPr lang="en-US" sz="2600" dirty="0">
                <a:solidFill>
                  <a:srgbClr val="E4DFDF"/>
                </a:solidFill>
                <a:latin typeface="+mn-lt"/>
                <a:cs typeface="Tahoma"/>
              </a:rPr>
              <a:t>an</a:t>
            </a:r>
            <a:r>
              <a:rPr lang="en-US" sz="2600" spc="-60" dirty="0">
                <a:solidFill>
                  <a:srgbClr val="E4DFDF"/>
                </a:solidFill>
                <a:latin typeface="+mn-lt"/>
                <a:cs typeface="Tahoma"/>
              </a:rPr>
              <a:t> </a:t>
            </a:r>
            <a:r>
              <a:rPr lang="en-US" sz="2600" dirty="0">
                <a:solidFill>
                  <a:srgbClr val="E4DFDF"/>
                </a:solidFill>
                <a:latin typeface="+mn-lt"/>
                <a:cs typeface="Tahoma"/>
              </a:rPr>
              <a:t>accuracy</a:t>
            </a:r>
            <a:r>
              <a:rPr lang="en-US" sz="2600" spc="-45" dirty="0">
                <a:solidFill>
                  <a:srgbClr val="E4DFDF"/>
                </a:solidFill>
                <a:latin typeface="+mn-lt"/>
                <a:cs typeface="Tahoma"/>
              </a:rPr>
              <a:t> </a:t>
            </a:r>
            <a:r>
              <a:rPr lang="en-US" sz="2600" dirty="0">
                <a:solidFill>
                  <a:srgbClr val="E4DFDF"/>
                </a:solidFill>
                <a:latin typeface="+mn-lt"/>
                <a:cs typeface="Tahoma"/>
              </a:rPr>
              <a:t>of</a:t>
            </a:r>
            <a:r>
              <a:rPr lang="en-US" sz="2600" spc="-75" dirty="0">
                <a:solidFill>
                  <a:srgbClr val="E4DFDF"/>
                </a:solidFill>
                <a:latin typeface="+mn-lt"/>
                <a:cs typeface="Tahoma"/>
              </a:rPr>
              <a:t> </a:t>
            </a:r>
            <a:r>
              <a:rPr lang="en-US" sz="2600" spc="70" dirty="0">
                <a:solidFill>
                  <a:srgbClr val="E4DFDF"/>
                </a:solidFill>
                <a:latin typeface="+mn-lt"/>
                <a:cs typeface="Tahoma"/>
              </a:rPr>
              <a:t>0.9054</a:t>
            </a:r>
            <a:r>
              <a:rPr lang="en-US" sz="2600" spc="-40" dirty="0">
                <a:solidFill>
                  <a:srgbClr val="E4DFDF"/>
                </a:solidFill>
                <a:latin typeface="+mn-lt"/>
                <a:cs typeface="Tahoma"/>
              </a:rPr>
              <a:t> </a:t>
            </a:r>
            <a:r>
              <a:rPr lang="en-US" sz="2600" dirty="0">
                <a:solidFill>
                  <a:srgbClr val="E4DFDF"/>
                </a:solidFill>
                <a:latin typeface="+mn-lt"/>
                <a:cs typeface="Tahoma"/>
              </a:rPr>
              <a:t>and</a:t>
            </a:r>
            <a:r>
              <a:rPr lang="en-US" sz="2600" spc="-65" dirty="0">
                <a:solidFill>
                  <a:srgbClr val="E4DFDF"/>
                </a:solidFill>
                <a:latin typeface="+mn-lt"/>
                <a:cs typeface="Tahoma"/>
              </a:rPr>
              <a:t> </a:t>
            </a:r>
            <a:r>
              <a:rPr lang="en-US" sz="2600" dirty="0">
                <a:solidFill>
                  <a:srgbClr val="E4DFDF"/>
                </a:solidFill>
                <a:latin typeface="+mn-lt"/>
                <a:cs typeface="Tahoma"/>
              </a:rPr>
              <a:t>an</a:t>
            </a:r>
            <a:r>
              <a:rPr lang="en-US" sz="2600" spc="-55" dirty="0">
                <a:solidFill>
                  <a:srgbClr val="E4DFDF"/>
                </a:solidFill>
                <a:latin typeface="+mn-lt"/>
                <a:cs typeface="Tahoma"/>
              </a:rPr>
              <a:t> </a:t>
            </a:r>
            <a:r>
              <a:rPr lang="en-US" sz="2600" spc="-125" dirty="0">
                <a:solidFill>
                  <a:srgbClr val="E4DFDF"/>
                </a:solidFill>
                <a:latin typeface="+mn-lt"/>
                <a:cs typeface="Tahoma"/>
              </a:rPr>
              <a:t>F1</a:t>
            </a:r>
            <a:r>
              <a:rPr lang="en-US" sz="2600" spc="-55" dirty="0">
                <a:solidFill>
                  <a:srgbClr val="E4DFDF"/>
                </a:solidFill>
                <a:latin typeface="+mn-lt"/>
                <a:cs typeface="Tahoma"/>
              </a:rPr>
              <a:t> </a:t>
            </a:r>
            <a:r>
              <a:rPr lang="en-US" sz="2600" dirty="0">
                <a:solidFill>
                  <a:srgbClr val="E4DFDF"/>
                </a:solidFill>
                <a:latin typeface="+mn-lt"/>
                <a:cs typeface="Tahoma"/>
              </a:rPr>
              <a:t>score</a:t>
            </a:r>
            <a:r>
              <a:rPr lang="en-US" sz="2600" spc="-60" dirty="0">
                <a:solidFill>
                  <a:srgbClr val="E4DFDF"/>
                </a:solidFill>
                <a:latin typeface="+mn-lt"/>
                <a:cs typeface="Tahoma"/>
              </a:rPr>
              <a:t> </a:t>
            </a:r>
            <a:r>
              <a:rPr lang="en-US" sz="2600" dirty="0">
                <a:solidFill>
                  <a:srgbClr val="E4DFDF"/>
                </a:solidFill>
                <a:latin typeface="+mn-lt"/>
                <a:cs typeface="Tahoma"/>
              </a:rPr>
              <a:t>of</a:t>
            </a:r>
            <a:r>
              <a:rPr lang="en-US" sz="2600" spc="-65" dirty="0">
                <a:solidFill>
                  <a:srgbClr val="E4DFDF"/>
                </a:solidFill>
                <a:latin typeface="+mn-lt"/>
                <a:cs typeface="Tahoma"/>
              </a:rPr>
              <a:t> </a:t>
            </a:r>
            <a:r>
              <a:rPr lang="en-US" sz="2600" spc="-10" dirty="0">
                <a:solidFill>
                  <a:srgbClr val="E4DFDF"/>
                </a:solidFill>
                <a:latin typeface="+mn-lt"/>
                <a:cs typeface="Tahoma"/>
              </a:rPr>
              <a:t>0.8973</a:t>
            </a:r>
            <a:endParaRPr sz="2600" dirty="0">
              <a:latin typeface="+mn-lt"/>
              <a:cs typeface="Tahoma"/>
            </a:endParaRPr>
          </a:p>
        </p:txBody>
      </p:sp>
      <p:sp>
        <p:nvSpPr>
          <p:cNvPr id="4" name="object 4"/>
          <p:cNvSpPr txBox="1"/>
          <p:nvPr/>
        </p:nvSpPr>
        <p:spPr>
          <a:xfrm>
            <a:off x="7836568" y="1299411"/>
            <a:ext cx="6477000" cy="2100511"/>
          </a:xfrm>
          <a:prstGeom prst="rect">
            <a:avLst/>
          </a:prstGeom>
        </p:spPr>
        <p:txBody>
          <a:bodyPr vert="horz" wrap="square" lIns="0" tIns="13335" rIns="0" bIns="0" rtlCol="0">
            <a:spAutoFit/>
          </a:bodyPr>
          <a:lstStyle/>
          <a:p>
            <a:pPr marL="12700" algn="l">
              <a:lnSpc>
                <a:spcPct val="100000"/>
              </a:lnSpc>
              <a:spcBef>
                <a:spcPts val="100"/>
              </a:spcBef>
            </a:pPr>
            <a:r>
              <a:rPr lang="en-US" sz="2600" b="1" spc="-114" dirty="0">
                <a:solidFill>
                  <a:schemeClr val="accent6">
                    <a:lumMod val="75000"/>
                  </a:schemeClr>
                </a:solidFill>
                <a:latin typeface="+mn-lt"/>
                <a:cs typeface="Arial"/>
              </a:rPr>
              <a:t>2. Multi-class Classification</a:t>
            </a:r>
          </a:p>
          <a:p>
            <a:pPr marL="12700" marR="5080" algn="l">
              <a:lnSpc>
                <a:spcPct val="135500"/>
              </a:lnSpc>
              <a:spcBef>
                <a:spcPts val="755"/>
              </a:spcBef>
            </a:pPr>
            <a:r>
              <a:rPr lang="en-US" sz="2600" spc="-114" dirty="0">
                <a:solidFill>
                  <a:srgbClr val="E4DFDF"/>
                </a:solidFill>
                <a:latin typeface="+mn-lt"/>
                <a:cs typeface="Arial"/>
              </a:rPr>
              <a:t>For multi-class classification, SVM with class weighting again showed the best results, with an accuracy of 0.8970 and an F1 score of 0.8903.</a:t>
            </a:r>
          </a:p>
        </p:txBody>
      </p:sp>
      <p:sp>
        <p:nvSpPr>
          <p:cNvPr id="5" name="object 5"/>
          <p:cNvSpPr txBox="1"/>
          <p:nvPr/>
        </p:nvSpPr>
        <p:spPr>
          <a:xfrm>
            <a:off x="947933" y="4648200"/>
            <a:ext cx="5773709" cy="2100511"/>
          </a:xfrm>
          <a:prstGeom prst="rect">
            <a:avLst/>
          </a:prstGeom>
        </p:spPr>
        <p:txBody>
          <a:bodyPr vert="horz" wrap="square" lIns="0" tIns="13335" rIns="0" bIns="0" rtlCol="0">
            <a:spAutoFit/>
          </a:bodyPr>
          <a:lstStyle/>
          <a:p>
            <a:pPr marL="12700" algn="l">
              <a:lnSpc>
                <a:spcPct val="100000"/>
              </a:lnSpc>
              <a:spcBef>
                <a:spcPts val="100"/>
              </a:spcBef>
            </a:pPr>
            <a:r>
              <a:rPr lang="en-US" sz="2600" b="1" spc="-114" dirty="0">
                <a:solidFill>
                  <a:schemeClr val="accent6">
                    <a:lumMod val="75000"/>
                  </a:schemeClr>
                </a:solidFill>
                <a:latin typeface="+mn-lt"/>
                <a:cs typeface="Arial"/>
              </a:rPr>
              <a:t>3. Class Imbalance Impact</a:t>
            </a:r>
          </a:p>
          <a:p>
            <a:pPr marL="12700" marR="5080" algn="l">
              <a:lnSpc>
                <a:spcPct val="135600"/>
              </a:lnSpc>
              <a:spcBef>
                <a:spcPts val="755"/>
              </a:spcBef>
            </a:pPr>
            <a:r>
              <a:rPr lang="en-US" sz="2600" spc="-114" dirty="0">
                <a:solidFill>
                  <a:srgbClr val="E4DFDF"/>
                </a:solidFill>
                <a:latin typeface="+mn-lt"/>
                <a:cs typeface="Arial"/>
              </a:rPr>
              <a:t>Handling class imbalances significantly improved model performance, especially for the minority class (negative emotions).</a:t>
            </a:r>
          </a:p>
        </p:txBody>
      </p:sp>
      <p:sp>
        <p:nvSpPr>
          <p:cNvPr id="7" name="TextBox 6"/>
          <p:cNvSpPr txBox="1"/>
          <p:nvPr/>
        </p:nvSpPr>
        <p:spPr>
          <a:xfrm>
            <a:off x="7836568" y="4648200"/>
            <a:ext cx="6075947" cy="2177647"/>
          </a:xfrm>
          <a:prstGeom prst="rect">
            <a:avLst/>
          </a:prstGeom>
          <a:noFill/>
        </p:spPr>
        <p:txBody>
          <a:bodyPr wrap="square" rtlCol="0">
            <a:spAutoFit/>
          </a:bodyPr>
          <a:lstStyle/>
          <a:p>
            <a:pPr marL="12700" algn="l">
              <a:lnSpc>
                <a:spcPct val="100000"/>
              </a:lnSpc>
              <a:spcBef>
                <a:spcPts val="100"/>
              </a:spcBef>
            </a:pPr>
            <a:r>
              <a:rPr lang="en-US" sz="2600" b="1" spc="-114" dirty="0">
                <a:solidFill>
                  <a:schemeClr val="accent6">
                    <a:lumMod val="75000"/>
                  </a:schemeClr>
                </a:solidFill>
                <a:latin typeface="+mn-lt"/>
                <a:cs typeface="Arial"/>
              </a:rPr>
              <a:t>4. Comparison of Techniques</a:t>
            </a:r>
          </a:p>
          <a:p>
            <a:pPr marL="12700" marR="5080" algn="l">
              <a:lnSpc>
                <a:spcPct val="136800"/>
              </a:lnSpc>
              <a:spcBef>
                <a:spcPts val="735"/>
              </a:spcBef>
            </a:pPr>
            <a:r>
              <a:rPr lang="en-US" sz="2600" spc="-114" dirty="0">
                <a:solidFill>
                  <a:srgbClr val="E4DFDF"/>
                </a:solidFill>
                <a:latin typeface="+mn-lt"/>
                <a:cs typeface="Arial"/>
              </a:rPr>
              <a:t>Class weighting slightly outperformed SMOTE in most cases, making it the preferred technique for handling class imbalances</a:t>
            </a:r>
          </a:p>
        </p:txBody>
      </p:sp>
    </p:spTree>
    <p:extLst>
      <p:ext uri="{BB962C8B-B14F-4D97-AF65-F5344CB8AC3E}">
        <p14:creationId xmlns:p14="http://schemas.microsoft.com/office/powerpoint/2010/main" val="1559411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3F8F-FD8C-7DCB-DD3A-618E7447F534}"/>
              </a:ext>
            </a:extLst>
          </p:cNvPr>
          <p:cNvSpPr>
            <a:spLocks noGrp="1"/>
          </p:cNvSpPr>
          <p:nvPr>
            <p:ph type="title"/>
          </p:nvPr>
        </p:nvSpPr>
        <p:spPr>
          <a:xfrm>
            <a:off x="748995" y="562737"/>
            <a:ext cx="13132409" cy="615553"/>
          </a:xfrm>
        </p:spPr>
        <p:txBody>
          <a:bodyPr/>
          <a:lstStyle/>
          <a:p>
            <a:r>
              <a:rPr lang="en-US" dirty="0">
                <a:latin typeface="+mj-lt"/>
              </a:rPr>
              <a:t>Key Observations</a:t>
            </a:r>
          </a:p>
        </p:txBody>
      </p:sp>
      <p:sp>
        <p:nvSpPr>
          <p:cNvPr id="3" name="Text Placeholder 2">
            <a:extLst>
              <a:ext uri="{FF2B5EF4-FFF2-40B4-BE49-F238E27FC236}">
                <a16:creationId xmlns:a16="http://schemas.microsoft.com/office/drawing/2014/main" id="{078999A1-63FB-CA56-5873-D27D2EC13CF7}"/>
              </a:ext>
            </a:extLst>
          </p:cNvPr>
          <p:cNvSpPr>
            <a:spLocks noGrp="1"/>
          </p:cNvSpPr>
          <p:nvPr>
            <p:ph type="body" idx="1"/>
          </p:nvPr>
        </p:nvSpPr>
        <p:spPr>
          <a:xfrm>
            <a:off x="748995" y="1814575"/>
            <a:ext cx="12991515" cy="5482719"/>
          </a:xfrm>
        </p:spPr>
        <p:txBody>
          <a:bodyPr/>
          <a:lstStyle/>
          <a:p>
            <a:pPr>
              <a:lnSpc>
                <a:spcPct val="150000"/>
              </a:lnSpc>
            </a:pPr>
            <a:r>
              <a:rPr lang="en-US" sz="2400" b="0" dirty="0">
                <a:latin typeface="+mn-lt"/>
              </a:rPr>
              <a:t>Class Imbalance: There seems to be a significant class imbalance in the dataset. Neutral emotions are likely the most common, followed by positive, with negative emotions being rare.</a:t>
            </a:r>
          </a:p>
          <a:p>
            <a:pPr marL="342900" indent="-342900">
              <a:lnSpc>
                <a:spcPct val="150000"/>
              </a:lnSpc>
              <a:buFont typeface="Wingdings" panose="05000000000000000000" pitchFamily="2" charset="2"/>
              <a:buChar char="q"/>
            </a:pPr>
            <a:r>
              <a:rPr lang="en-US" sz="2400" b="0" dirty="0">
                <a:solidFill>
                  <a:schemeClr val="accent6">
                    <a:lumMod val="75000"/>
                  </a:schemeClr>
                </a:solidFill>
                <a:latin typeface="+mn-lt"/>
              </a:rPr>
              <a:t>Difficulty with Negative Emotions: </a:t>
            </a:r>
            <a:r>
              <a:rPr lang="en-US" sz="2400" b="0" dirty="0">
                <a:latin typeface="+mn-lt"/>
              </a:rPr>
              <a:t>All models struggle to identify negative emotions accurately, especially in the binary classification task. This could be due to the class imbalance or the complexity of identifying negative sentiments.</a:t>
            </a:r>
          </a:p>
          <a:p>
            <a:pPr marL="342900" indent="-342900">
              <a:lnSpc>
                <a:spcPct val="150000"/>
              </a:lnSpc>
              <a:buFont typeface="Wingdings" panose="05000000000000000000" pitchFamily="2" charset="2"/>
              <a:buChar char="q"/>
            </a:pPr>
            <a:r>
              <a:rPr lang="en-US" sz="2400" b="0" dirty="0">
                <a:solidFill>
                  <a:schemeClr val="accent6">
                    <a:lumMod val="75000"/>
                  </a:schemeClr>
                </a:solidFill>
                <a:latin typeface="+mn-lt"/>
              </a:rPr>
              <a:t>Model Performance: </a:t>
            </a:r>
            <a:r>
              <a:rPr lang="en-US" sz="2400" b="0" dirty="0">
                <a:latin typeface="+mn-lt"/>
              </a:rPr>
              <a:t>In binary classification, Random Forest and Neural Network perform best overall. In multi-class classification, Logistic Regression, SVM, and </a:t>
            </a:r>
            <a:r>
              <a:rPr lang="en-US" sz="2400" b="0" dirty="0" err="1">
                <a:latin typeface="+mn-lt"/>
              </a:rPr>
              <a:t>XGBoost</a:t>
            </a:r>
            <a:r>
              <a:rPr lang="en-US" sz="2400" b="0" dirty="0">
                <a:latin typeface="+mn-lt"/>
              </a:rPr>
              <a:t> perform similarly well.</a:t>
            </a:r>
          </a:p>
          <a:p>
            <a:pPr marL="342900" indent="-342900">
              <a:lnSpc>
                <a:spcPct val="150000"/>
              </a:lnSpc>
              <a:buFont typeface="Wingdings" panose="05000000000000000000" pitchFamily="2" charset="2"/>
              <a:buChar char="q"/>
            </a:pPr>
            <a:r>
              <a:rPr lang="en-US" sz="2400" b="0" dirty="0">
                <a:solidFill>
                  <a:schemeClr val="accent6">
                    <a:lumMod val="75000"/>
                  </a:schemeClr>
                </a:solidFill>
                <a:latin typeface="+mn-lt"/>
              </a:rPr>
              <a:t>Multi-class vs Binary: </a:t>
            </a:r>
            <a:r>
              <a:rPr lang="en-US" sz="2400" b="0" dirty="0">
                <a:latin typeface="+mn-lt"/>
              </a:rPr>
              <a:t>The models seem to perform slightly better in the multi-class scenario, possibly because the addition of the neutral class helps to separate positive and negative emotions more effectively.</a:t>
            </a:r>
          </a:p>
        </p:txBody>
      </p:sp>
    </p:spTree>
    <p:extLst>
      <p:ext uri="{BB962C8B-B14F-4D97-AF65-F5344CB8AC3E}">
        <p14:creationId xmlns:p14="http://schemas.microsoft.com/office/powerpoint/2010/main" val="4097292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685800"/>
            <a:ext cx="13132409" cy="770966"/>
          </a:xfrm>
          <a:prstGeom prst="rect">
            <a:avLst/>
          </a:prstGeom>
        </p:spPr>
        <p:txBody>
          <a:bodyPr vert="horz" wrap="square" lIns="0" tIns="12700" rIns="0" bIns="0" rtlCol="0">
            <a:spAutoFit/>
          </a:bodyPr>
          <a:lstStyle/>
          <a:p>
            <a:pPr marL="5526405">
              <a:lnSpc>
                <a:spcPct val="100000"/>
              </a:lnSpc>
              <a:spcBef>
                <a:spcPts val="100"/>
              </a:spcBef>
            </a:pPr>
            <a:r>
              <a:rPr sz="4150" spc="-300" dirty="0"/>
              <a:t>Recommendations</a:t>
            </a:r>
            <a:endParaRPr sz="4150" dirty="0"/>
          </a:p>
        </p:txBody>
      </p:sp>
      <p:pic>
        <p:nvPicPr>
          <p:cNvPr id="4" name="object 4"/>
          <p:cNvPicPr/>
          <p:nvPr/>
        </p:nvPicPr>
        <p:blipFill>
          <a:blip r:embed="rId2" cstate="print"/>
          <a:stretch>
            <a:fillRect/>
          </a:stretch>
        </p:blipFill>
        <p:spPr>
          <a:xfrm>
            <a:off x="782429" y="1439833"/>
            <a:ext cx="1126324" cy="6680073"/>
          </a:xfrm>
          <a:prstGeom prst="rect">
            <a:avLst/>
          </a:prstGeom>
        </p:spPr>
      </p:pic>
      <p:sp>
        <p:nvSpPr>
          <p:cNvPr id="5" name="object 5"/>
          <p:cNvSpPr txBox="1">
            <a:spLocks noGrp="1"/>
          </p:cNvSpPr>
          <p:nvPr>
            <p:ph type="body" idx="1"/>
          </p:nvPr>
        </p:nvSpPr>
        <p:spPr>
          <a:xfrm>
            <a:off x="2209800" y="1676400"/>
            <a:ext cx="12115800" cy="6996402"/>
          </a:xfrm>
          <a:prstGeom prst="rect">
            <a:avLst/>
          </a:prstGeom>
        </p:spPr>
        <p:txBody>
          <a:bodyPr vert="horz" wrap="square" lIns="0" tIns="12700" rIns="0" bIns="0" rtlCol="0">
            <a:spAutoFit/>
          </a:bodyPr>
          <a:lstStyle/>
          <a:p>
            <a:pPr marL="12700">
              <a:lnSpc>
                <a:spcPct val="100000"/>
              </a:lnSpc>
              <a:spcBef>
                <a:spcPts val="100"/>
              </a:spcBef>
            </a:pPr>
            <a:r>
              <a:rPr sz="2800" spc="-114" dirty="0">
                <a:solidFill>
                  <a:schemeClr val="accent6">
                    <a:lumMod val="75000"/>
                  </a:schemeClr>
                </a:solidFill>
                <a:latin typeface="+mn-lt"/>
              </a:rPr>
              <a:t>Primary</a:t>
            </a:r>
            <a:r>
              <a:rPr sz="2800" spc="-185" dirty="0">
                <a:solidFill>
                  <a:schemeClr val="accent6">
                    <a:lumMod val="75000"/>
                  </a:schemeClr>
                </a:solidFill>
                <a:latin typeface="+mn-lt"/>
              </a:rPr>
              <a:t> </a:t>
            </a:r>
            <a:r>
              <a:rPr sz="2800" spc="-125" dirty="0">
                <a:solidFill>
                  <a:schemeClr val="accent6">
                    <a:lumMod val="75000"/>
                  </a:schemeClr>
                </a:solidFill>
                <a:latin typeface="+mn-lt"/>
              </a:rPr>
              <a:t>Model</a:t>
            </a:r>
            <a:r>
              <a:rPr sz="2800" spc="-185" dirty="0">
                <a:solidFill>
                  <a:schemeClr val="accent6">
                    <a:lumMod val="75000"/>
                  </a:schemeClr>
                </a:solidFill>
                <a:latin typeface="+mn-lt"/>
              </a:rPr>
              <a:t> </a:t>
            </a:r>
            <a:r>
              <a:rPr sz="2800" spc="-10" dirty="0">
                <a:solidFill>
                  <a:schemeClr val="accent6">
                    <a:lumMod val="75000"/>
                  </a:schemeClr>
                </a:solidFill>
                <a:latin typeface="+mn-lt"/>
              </a:rPr>
              <a:t>Selection</a:t>
            </a:r>
          </a:p>
          <a:p>
            <a:pPr marL="12700" marR="86360" algn="just">
              <a:lnSpc>
                <a:spcPct val="134600"/>
              </a:lnSpc>
              <a:spcBef>
                <a:spcPts val="869"/>
              </a:spcBef>
            </a:pPr>
            <a:r>
              <a:rPr sz="2800" b="0" spc="65" dirty="0">
                <a:latin typeface="+mn-lt"/>
                <a:cs typeface="Tahoma"/>
              </a:rPr>
              <a:t>SVM</a:t>
            </a:r>
            <a:r>
              <a:rPr sz="2800" b="0" spc="-30" dirty="0">
                <a:latin typeface="+mn-lt"/>
                <a:cs typeface="Tahoma"/>
              </a:rPr>
              <a:t> </a:t>
            </a:r>
            <a:r>
              <a:rPr sz="2800" b="0" dirty="0">
                <a:latin typeface="+mn-lt"/>
                <a:cs typeface="Tahoma"/>
              </a:rPr>
              <a:t>with</a:t>
            </a:r>
            <a:r>
              <a:rPr sz="2800" b="0" spc="-5" dirty="0">
                <a:latin typeface="+mn-lt"/>
                <a:cs typeface="Tahoma"/>
              </a:rPr>
              <a:t> </a:t>
            </a:r>
            <a:r>
              <a:rPr sz="2800" b="0" dirty="0">
                <a:latin typeface="+mn-lt"/>
                <a:cs typeface="Tahoma"/>
              </a:rPr>
              <a:t>class</a:t>
            </a:r>
            <a:r>
              <a:rPr sz="2800" b="0" spc="-10" dirty="0">
                <a:latin typeface="+mn-lt"/>
                <a:cs typeface="Tahoma"/>
              </a:rPr>
              <a:t> </a:t>
            </a:r>
            <a:r>
              <a:rPr sz="2800" b="0" dirty="0">
                <a:latin typeface="+mn-lt"/>
                <a:cs typeface="Tahoma"/>
              </a:rPr>
              <a:t>weighting</a:t>
            </a:r>
            <a:r>
              <a:rPr sz="2800" b="0" spc="-5" dirty="0">
                <a:latin typeface="+mn-lt"/>
                <a:cs typeface="Tahoma"/>
              </a:rPr>
              <a:t> </a:t>
            </a:r>
            <a:r>
              <a:rPr lang="en-US" sz="2800" b="0" dirty="0">
                <a:latin typeface="+mn-lt"/>
                <a:cs typeface="Tahoma"/>
              </a:rPr>
              <a:t>is</a:t>
            </a:r>
            <a:r>
              <a:rPr sz="2800" b="0" spc="-25" dirty="0">
                <a:latin typeface="+mn-lt"/>
                <a:cs typeface="Tahoma"/>
              </a:rPr>
              <a:t> </a:t>
            </a:r>
            <a:r>
              <a:rPr sz="2800" b="0" dirty="0">
                <a:latin typeface="+mn-lt"/>
                <a:cs typeface="Tahoma"/>
              </a:rPr>
              <a:t>the</a:t>
            </a:r>
            <a:r>
              <a:rPr sz="2800" b="0" spc="-25" dirty="0">
                <a:latin typeface="+mn-lt"/>
                <a:cs typeface="Tahoma"/>
              </a:rPr>
              <a:t> </a:t>
            </a:r>
            <a:r>
              <a:rPr sz="2800" b="0" dirty="0">
                <a:latin typeface="+mn-lt"/>
                <a:cs typeface="Tahoma"/>
              </a:rPr>
              <a:t>preferred</a:t>
            </a:r>
            <a:r>
              <a:rPr sz="2800" b="0" spc="-60" dirty="0">
                <a:latin typeface="+mn-lt"/>
                <a:cs typeface="Tahoma"/>
              </a:rPr>
              <a:t> </a:t>
            </a:r>
            <a:r>
              <a:rPr sz="2800" b="0" dirty="0">
                <a:latin typeface="+mn-lt"/>
                <a:cs typeface="Tahoma"/>
              </a:rPr>
              <a:t>model</a:t>
            </a:r>
            <a:r>
              <a:rPr sz="2800" b="0" spc="-15" dirty="0">
                <a:latin typeface="+mn-lt"/>
                <a:cs typeface="Tahoma"/>
              </a:rPr>
              <a:t> </a:t>
            </a:r>
            <a:r>
              <a:rPr sz="2800" b="0" spc="-25" dirty="0">
                <a:latin typeface="+mn-lt"/>
                <a:cs typeface="Tahoma"/>
              </a:rPr>
              <a:t>for </a:t>
            </a:r>
            <a:r>
              <a:rPr sz="2800" b="0" dirty="0">
                <a:latin typeface="+mn-lt"/>
                <a:cs typeface="Tahoma"/>
              </a:rPr>
              <a:t>both</a:t>
            </a:r>
            <a:r>
              <a:rPr sz="2800" b="0" spc="60" dirty="0">
                <a:latin typeface="+mn-lt"/>
                <a:cs typeface="Tahoma"/>
              </a:rPr>
              <a:t> </a:t>
            </a:r>
            <a:r>
              <a:rPr sz="2800" b="0" dirty="0">
                <a:latin typeface="+mn-lt"/>
                <a:cs typeface="Tahoma"/>
              </a:rPr>
              <a:t>binary</a:t>
            </a:r>
            <a:r>
              <a:rPr sz="2800" b="0" spc="75" dirty="0">
                <a:latin typeface="+mn-lt"/>
                <a:cs typeface="Tahoma"/>
              </a:rPr>
              <a:t> </a:t>
            </a:r>
            <a:r>
              <a:rPr sz="2800" b="0" dirty="0">
                <a:latin typeface="+mn-lt"/>
                <a:cs typeface="Tahoma"/>
              </a:rPr>
              <a:t>and</a:t>
            </a:r>
            <a:r>
              <a:rPr sz="2800" b="0" spc="75" dirty="0">
                <a:latin typeface="+mn-lt"/>
                <a:cs typeface="Tahoma"/>
              </a:rPr>
              <a:t> </a:t>
            </a:r>
            <a:r>
              <a:rPr sz="2800" b="0" dirty="0">
                <a:latin typeface="+mn-lt"/>
                <a:cs typeface="Tahoma"/>
              </a:rPr>
              <a:t>multi-class</a:t>
            </a:r>
            <a:r>
              <a:rPr sz="2800" b="0" spc="135" dirty="0">
                <a:latin typeface="+mn-lt"/>
                <a:cs typeface="Tahoma"/>
              </a:rPr>
              <a:t> </a:t>
            </a:r>
            <a:r>
              <a:rPr sz="2800" b="0" dirty="0">
                <a:latin typeface="+mn-lt"/>
                <a:cs typeface="Tahoma"/>
              </a:rPr>
              <a:t>sentiment</a:t>
            </a:r>
            <a:r>
              <a:rPr sz="2800" b="0" spc="55" dirty="0">
                <a:latin typeface="+mn-lt"/>
                <a:cs typeface="Tahoma"/>
              </a:rPr>
              <a:t> </a:t>
            </a:r>
            <a:r>
              <a:rPr sz="2800" b="0" dirty="0">
                <a:latin typeface="+mn-lt"/>
                <a:cs typeface="Tahoma"/>
              </a:rPr>
              <a:t>analysis</a:t>
            </a:r>
            <a:r>
              <a:rPr sz="2800" b="0" spc="114" dirty="0">
                <a:latin typeface="+mn-lt"/>
                <a:cs typeface="Tahoma"/>
              </a:rPr>
              <a:t> </a:t>
            </a:r>
            <a:r>
              <a:rPr sz="2800" b="0" dirty="0">
                <a:latin typeface="+mn-lt"/>
                <a:cs typeface="Tahoma"/>
              </a:rPr>
              <a:t>tasks</a:t>
            </a:r>
            <a:r>
              <a:rPr sz="2800" b="0" spc="70" dirty="0">
                <a:latin typeface="+mn-lt"/>
                <a:cs typeface="Tahoma"/>
              </a:rPr>
              <a:t> </a:t>
            </a:r>
            <a:r>
              <a:rPr sz="2800" b="0" spc="-10" dirty="0">
                <a:latin typeface="+mn-lt"/>
                <a:cs typeface="Tahoma"/>
              </a:rPr>
              <a:t>based </a:t>
            </a:r>
            <a:r>
              <a:rPr sz="2800" b="0" dirty="0">
                <a:latin typeface="+mn-lt"/>
                <a:cs typeface="Tahoma"/>
              </a:rPr>
              <a:t>on</a:t>
            </a:r>
            <a:r>
              <a:rPr sz="2800" b="0" spc="-20" dirty="0">
                <a:latin typeface="+mn-lt"/>
                <a:cs typeface="Tahoma"/>
              </a:rPr>
              <a:t> </a:t>
            </a:r>
            <a:r>
              <a:rPr sz="2800" b="0" dirty="0">
                <a:latin typeface="+mn-lt"/>
                <a:cs typeface="Tahoma"/>
              </a:rPr>
              <a:t>the</a:t>
            </a:r>
            <a:r>
              <a:rPr sz="2800" b="0" spc="-20" dirty="0">
                <a:latin typeface="+mn-lt"/>
                <a:cs typeface="Tahoma"/>
              </a:rPr>
              <a:t> </a:t>
            </a:r>
            <a:r>
              <a:rPr sz="2800" b="0" dirty="0">
                <a:latin typeface="+mn-lt"/>
                <a:cs typeface="Tahoma"/>
              </a:rPr>
              <a:t>evaluation </a:t>
            </a:r>
            <a:r>
              <a:rPr sz="2800" b="0" spc="-10" dirty="0">
                <a:latin typeface="+mn-lt"/>
                <a:cs typeface="Tahoma"/>
              </a:rPr>
              <a:t>results.</a:t>
            </a:r>
            <a:endParaRPr sz="2800" dirty="0">
              <a:latin typeface="+mn-lt"/>
              <a:cs typeface="Tahoma"/>
            </a:endParaRPr>
          </a:p>
          <a:p>
            <a:pPr>
              <a:lnSpc>
                <a:spcPct val="100000"/>
              </a:lnSpc>
              <a:spcBef>
                <a:spcPts val="1814"/>
              </a:spcBef>
            </a:pPr>
            <a:endParaRPr sz="2800" dirty="0">
              <a:latin typeface="+mn-lt"/>
              <a:cs typeface="Tahoma"/>
            </a:endParaRPr>
          </a:p>
          <a:p>
            <a:pPr marL="12700">
              <a:lnSpc>
                <a:spcPct val="100000"/>
              </a:lnSpc>
            </a:pPr>
            <a:r>
              <a:rPr sz="2800" spc="-170" dirty="0">
                <a:solidFill>
                  <a:schemeClr val="accent6">
                    <a:lumMod val="75000"/>
                  </a:schemeClr>
                </a:solidFill>
                <a:latin typeface="+mn-lt"/>
              </a:rPr>
              <a:t>Class</a:t>
            </a:r>
            <a:r>
              <a:rPr sz="2800" spc="-210" dirty="0">
                <a:solidFill>
                  <a:schemeClr val="accent6">
                    <a:lumMod val="75000"/>
                  </a:schemeClr>
                </a:solidFill>
                <a:latin typeface="+mn-lt"/>
              </a:rPr>
              <a:t> </a:t>
            </a:r>
            <a:r>
              <a:rPr sz="2800" spc="-135" dirty="0">
                <a:solidFill>
                  <a:schemeClr val="accent6">
                    <a:lumMod val="75000"/>
                  </a:schemeClr>
                </a:solidFill>
                <a:latin typeface="+mn-lt"/>
              </a:rPr>
              <a:t>Imbalance</a:t>
            </a:r>
            <a:r>
              <a:rPr sz="2800" spc="-210" dirty="0">
                <a:solidFill>
                  <a:schemeClr val="accent6">
                    <a:lumMod val="75000"/>
                  </a:schemeClr>
                </a:solidFill>
                <a:latin typeface="+mn-lt"/>
              </a:rPr>
              <a:t> </a:t>
            </a:r>
            <a:r>
              <a:rPr sz="2800" spc="-10" dirty="0">
                <a:solidFill>
                  <a:schemeClr val="accent6">
                    <a:lumMod val="75000"/>
                  </a:schemeClr>
                </a:solidFill>
                <a:latin typeface="+mn-lt"/>
              </a:rPr>
              <a:t>Handling</a:t>
            </a:r>
          </a:p>
          <a:p>
            <a:pPr marL="12700" marR="5080" algn="just">
              <a:lnSpc>
                <a:spcPct val="134600"/>
              </a:lnSpc>
              <a:spcBef>
                <a:spcPts val="869"/>
              </a:spcBef>
            </a:pPr>
            <a:r>
              <a:rPr sz="2800" b="0" dirty="0">
                <a:latin typeface="+mn-lt"/>
                <a:cs typeface="Tahoma"/>
              </a:rPr>
              <a:t>Use</a:t>
            </a:r>
            <a:r>
              <a:rPr sz="2800" b="0" spc="-10" dirty="0">
                <a:latin typeface="+mn-lt"/>
                <a:cs typeface="Tahoma"/>
              </a:rPr>
              <a:t> </a:t>
            </a:r>
            <a:r>
              <a:rPr sz="2800" b="0" dirty="0">
                <a:latin typeface="+mn-lt"/>
                <a:cs typeface="Tahoma"/>
              </a:rPr>
              <a:t>class</a:t>
            </a:r>
            <a:r>
              <a:rPr sz="2800" b="0" spc="35" dirty="0">
                <a:latin typeface="+mn-lt"/>
                <a:cs typeface="Tahoma"/>
              </a:rPr>
              <a:t> </a:t>
            </a:r>
            <a:r>
              <a:rPr sz="2800" b="0" dirty="0">
                <a:latin typeface="+mn-lt"/>
                <a:cs typeface="Tahoma"/>
              </a:rPr>
              <a:t>weighting</a:t>
            </a:r>
            <a:r>
              <a:rPr sz="2800" b="0" spc="25" dirty="0">
                <a:latin typeface="+mn-lt"/>
                <a:cs typeface="Tahoma"/>
              </a:rPr>
              <a:t> </a:t>
            </a:r>
            <a:r>
              <a:rPr sz="2800" b="0" dirty="0">
                <a:latin typeface="+mn-lt"/>
                <a:cs typeface="Tahoma"/>
              </a:rPr>
              <a:t>as</a:t>
            </a:r>
            <a:r>
              <a:rPr sz="2800" b="0" spc="5" dirty="0">
                <a:latin typeface="+mn-lt"/>
                <a:cs typeface="Tahoma"/>
              </a:rPr>
              <a:t> </a:t>
            </a:r>
            <a:r>
              <a:rPr sz="2800" b="0" dirty="0">
                <a:latin typeface="+mn-lt"/>
                <a:cs typeface="Tahoma"/>
              </a:rPr>
              <a:t>the</a:t>
            </a:r>
            <a:r>
              <a:rPr sz="2800" b="0" spc="10" dirty="0">
                <a:latin typeface="+mn-lt"/>
                <a:cs typeface="Tahoma"/>
              </a:rPr>
              <a:t> </a:t>
            </a:r>
            <a:r>
              <a:rPr sz="2800" b="0" dirty="0">
                <a:latin typeface="+mn-lt"/>
                <a:cs typeface="Tahoma"/>
              </a:rPr>
              <a:t>primary</a:t>
            </a:r>
            <a:r>
              <a:rPr sz="2800" b="0" spc="5" dirty="0">
                <a:latin typeface="+mn-lt"/>
                <a:cs typeface="Tahoma"/>
              </a:rPr>
              <a:t> </a:t>
            </a:r>
            <a:r>
              <a:rPr sz="2800" b="0" dirty="0">
                <a:latin typeface="+mn-lt"/>
                <a:cs typeface="Tahoma"/>
              </a:rPr>
              <a:t>technique for</a:t>
            </a:r>
            <a:r>
              <a:rPr sz="2800" b="0" spc="5" dirty="0">
                <a:latin typeface="+mn-lt"/>
                <a:cs typeface="Tahoma"/>
              </a:rPr>
              <a:t> </a:t>
            </a:r>
            <a:r>
              <a:rPr sz="2800" b="0" spc="-10" dirty="0">
                <a:latin typeface="+mn-lt"/>
                <a:cs typeface="Tahoma"/>
              </a:rPr>
              <a:t>addressing </a:t>
            </a:r>
            <a:r>
              <a:rPr sz="2800" b="0" dirty="0">
                <a:latin typeface="+mn-lt"/>
                <a:cs typeface="Tahoma"/>
              </a:rPr>
              <a:t>class</a:t>
            </a:r>
            <a:r>
              <a:rPr sz="2800" b="0" spc="35" dirty="0">
                <a:latin typeface="+mn-lt"/>
                <a:cs typeface="Tahoma"/>
              </a:rPr>
              <a:t> </a:t>
            </a:r>
            <a:r>
              <a:rPr sz="2800" b="0" dirty="0">
                <a:latin typeface="+mn-lt"/>
                <a:cs typeface="Tahoma"/>
              </a:rPr>
              <a:t>imbalances,</a:t>
            </a:r>
            <a:r>
              <a:rPr sz="2800" b="0" spc="60" dirty="0">
                <a:latin typeface="+mn-lt"/>
                <a:cs typeface="Tahoma"/>
              </a:rPr>
              <a:t> </a:t>
            </a:r>
            <a:r>
              <a:rPr sz="2800" b="0" dirty="0">
                <a:latin typeface="+mn-lt"/>
                <a:cs typeface="Tahoma"/>
              </a:rPr>
              <a:t>as</a:t>
            </a:r>
            <a:r>
              <a:rPr sz="2800" b="0" spc="15" dirty="0">
                <a:latin typeface="+mn-lt"/>
                <a:cs typeface="Tahoma"/>
              </a:rPr>
              <a:t> </a:t>
            </a:r>
            <a:r>
              <a:rPr sz="2800" b="0" spc="55" dirty="0">
                <a:latin typeface="+mn-lt"/>
                <a:cs typeface="Tahoma"/>
              </a:rPr>
              <a:t>it</a:t>
            </a:r>
            <a:r>
              <a:rPr sz="2800" b="0" spc="30" dirty="0">
                <a:latin typeface="+mn-lt"/>
                <a:cs typeface="Tahoma"/>
              </a:rPr>
              <a:t> </a:t>
            </a:r>
            <a:r>
              <a:rPr sz="2800" b="0" dirty="0">
                <a:latin typeface="+mn-lt"/>
                <a:cs typeface="Tahoma"/>
              </a:rPr>
              <a:t>slightly</a:t>
            </a:r>
            <a:r>
              <a:rPr sz="2800" b="0" spc="75" dirty="0">
                <a:latin typeface="+mn-lt"/>
                <a:cs typeface="Tahoma"/>
              </a:rPr>
              <a:t> </a:t>
            </a:r>
            <a:r>
              <a:rPr sz="2800" b="0" dirty="0">
                <a:latin typeface="+mn-lt"/>
                <a:cs typeface="Tahoma"/>
              </a:rPr>
              <a:t>outperformed</a:t>
            </a:r>
            <a:r>
              <a:rPr sz="2800" b="0" spc="-20" dirty="0">
                <a:latin typeface="+mn-lt"/>
                <a:cs typeface="Tahoma"/>
              </a:rPr>
              <a:t> </a:t>
            </a:r>
            <a:r>
              <a:rPr sz="2800" b="0" dirty="0">
                <a:latin typeface="+mn-lt"/>
                <a:cs typeface="Tahoma"/>
              </a:rPr>
              <a:t>SMOTE</a:t>
            </a:r>
            <a:r>
              <a:rPr sz="2800" b="0" spc="35" dirty="0">
                <a:latin typeface="+mn-lt"/>
                <a:cs typeface="Tahoma"/>
              </a:rPr>
              <a:t> </a:t>
            </a:r>
            <a:r>
              <a:rPr sz="2800" b="0" dirty="0">
                <a:latin typeface="+mn-lt"/>
                <a:cs typeface="Tahoma"/>
              </a:rPr>
              <a:t>in</a:t>
            </a:r>
            <a:r>
              <a:rPr sz="2800" b="0" spc="15" dirty="0">
                <a:latin typeface="+mn-lt"/>
                <a:cs typeface="Tahoma"/>
              </a:rPr>
              <a:t> </a:t>
            </a:r>
            <a:r>
              <a:rPr sz="2800" b="0" spc="-20" dirty="0">
                <a:latin typeface="+mn-lt"/>
                <a:cs typeface="Tahoma"/>
              </a:rPr>
              <a:t>most </a:t>
            </a:r>
            <a:r>
              <a:rPr sz="2800" b="0" spc="-10" dirty="0">
                <a:latin typeface="+mn-lt"/>
                <a:cs typeface="Tahoma"/>
              </a:rPr>
              <a:t>cases.</a:t>
            </a:r>
            <a:endParaRPr sz="2800" dirty="0">
              <a:latin typeface="+mn-lt"/>
              <a:cs typeface="Tahoma"/>
            </a:endParaRPr>
          </a:p>
          <a:p>
            <a:pPr>
              <a:lnSpc>
                <a:spcPct val="100000"/>
              </a:lnSpc>
              <a:spcBef>
                <a:spcPts val="1814"/>
              </a:spcBef>
            </a:pPr>
            <a:endParaRPr sz="2800" dirty="0">
              <a:latin typeface="+mn-lt"/>
              <a:cs typeface="Tahoma"/>
            </a:endParaRPr>
          </a:p>
          <a:p>
            <a:pPr marL="12700">
              <a:lnSpc>
                <a:spcPct val="100000"/>
              </a:lnSpc>
            </a:pPr>
            <a:r>
              <a:rPr sz="2800" spc="-100" dirty="0">
                <a:solidFill>
                  <a:schemeClr val="accent6">
                    <a:lumMod val="75000"/>
                  </a:schemeClr>
                </a:solidFill>
                <a:latin typeface="+mn-lt"/>
              </a:rPr>
              <a:t>Further</a:t>
            </a:r>
            <a:r>
              <a:rPr sz="2800" spc="-195" dirty="0">
                <a:solidFill>
                  <a:schemeClr val="accent6">
                    <a:lumMod val="75000"/>
                  </a:schemeClr>
                </a:solidFill>
                <a:latin typeface="+mn-lt"/>
              </a:rPr>
              <a:t> </a:t>
            </a:r>
            <a:r>
              <a:rPr sz="2800" spc="-85" dirty="0">
                <a:solidFill>
                  <a:schemeClr val="accent6">
                    <a:lumMod val="75000"/>
                  </a:schemeClr>
                </a:solidFill>
                <a:latin typeface="+mn-lt"/>
              </a:rPr>
              <a:t>Data</a:t>
            </a:r>
            <a:r>
              <a:rPr sz="2800" spc="-215" dirty="0">
                <a:solidFill>
                  <a:schemeClr val="accent6">
                    <a:lumMod val="75000"/>
                  </a:schemeClr>
                </a:solidFill>
                <a:latin typeface="+mn-lt"/>
              </a:rPr>
              <a:t> </a:t>
            </a:r>
            <a:r>
              <a:rPr sz="2800" spc="-25" dirty="0">
                <a:solidFill>
                  <a:schemeClr val="accent6">
                    <a:lumMod val="75000"/>
                  </a:schemeClr>
                </a:solidFill>
                <a:latin typeface="+mn-lt"/>
              </a:rPr>
              <a:t>Collection</a:t>
            </a:r>
          </a:p>
          <a:p>
            <a:pPr marL="12700" marR="222885">
              <a:lnSpc>
                <a:spcPct val="134600"/>
              </a:lnSpc>
              <a:spcBef>
                <a:spcPts val="869"/>
              </a:spcBef>
            </a:pPr>
            <a:r>
              <a:rPr sz="2800" b="0" dirty="0">
                <a:latin typeface="+mn-lt"/>
                <a:cs typeface="Tahoma"/>
              </a:rPr>
              <a:t>Collect</a:t>
            </a:r>
            <a:r>
              <a:rPr sz="2800" b="0" spc="30" dirty="0">
                <a:latin typeface="+mn-lt"/>
                <a:cs typeface="Tahoma"/>
              </a:rPr>
              <a:t> </a:t>
            </a:r>
            <a:r>
              <a:rPr sz="2800" b="0" dirty="0">
                <a:latin typeface="+mn-lt"/>
                <a:cs typeface="Tahoma"/>
              </a:rPr>
              <a:t>a</a:t>
            </a:r>
            <a:r>
              <a:rPr sz="2800" b="0" spc="5" dirty="0">
                <a:latin typeface="+mn-lt"/>
                <a:cs typeface="Tahoma"/>
              </a:rPr>
              <a:t> </a:t>
            </a:r>
            <a:r>
              <a:rPr sz="2800" b="0" dirty="0">
                <a:latin typeface="+mn-lt"/>
                <a:cs typeface="Tahoma"/>
              </a:rPr>
              <a:t>larger</a:t>
            </a:r>
            <a:r>
              <a:rPr sz="2800" b="0" spc="-10" dirty="0">
                <a:latin typeface="+mn-lt"/>
                <a:cs typeface="Tahoma"/>
              </a:rPr>
              <a:t> </a:t>
            </a:r>
            <a:r>
              <a:rPr sz="2800" b="0" dirty="0">
                <a:latin typeface="+mn-lt"/>
                <a:cs typeface="Tahoma"/>
              </a:rPr>
              <a:t>and</a:t>
            </a:r>
            <a:r>
              <a:rPr sz="2800" b="0" spc="20" dirty="0">
                <a:latin typeface="+mn-lt"/>
                <a:cs typeface="Tahoma"/>
              </a:rPr>
              <a:t> </a:t>
            </a:r>
            <a:r>
              <a:rPr sz="2800" b="0" dirty="0">
                <a:latin typeface="+mn-lt"/>
                <a:cs typeface="Tahoma"/>
              </a:rPr>
              <a:t>more</a:t>
            </a:r>
            <a:r>
              <a:rPr sz="2800" b="0" spc="-10" dirty="0">
                <a:latin typeface="+mn-lt"/>
                <a:cs typeface="Tahoma"/>
              </a:rPr>
              <a:t> </a:t>
            </a:r>
            <a:r>
              <a:rPr sz="2800" b="0" dirty="0">
                <a:latin typeface="+mn-lt"/>
                <a:cs typeface="Tahoma"/>
              </a:rPr>
              <a:t>balanced</a:t>
            </a:r>
            <a:r>
              <a:rPr sz="2800" b="0" spc="30" dirty="0">
                <a:latin typeface="+mn-lt"/>
                <a:cs typeface="Tahoma"/>
              </a:rPr>
              <a:t> </a:t>
            </a:r>
            <a:r>
              <a:rPr sz="2800" b="0" dirty="0">
                <a:latin typeface="+mn-lt"/>
                <a:cs typeface="Tahoma"/>
              </a:rPr>
              <a:t>dataset</a:t>
            </a:r>
            <a:r>
              <a:rPr sz="2800" b="0" spc="15" dirty="0">
                <a:latin typeface="+mn-lt"/>
                <a:cs typeface="Tahoma"/>
              </a:rPr>
              <a:t> </a:t>
            </a:r>
            <a:r>
              <a:rPr sz="2800" b="0" dirty="0">
                <a:latin typeface="+mn-lt"/>
                <a:cs typeface="Tahoma"/>
              </a:rPr>
              <a:t>to</a:t>
            </a:r>
            <a:r>
              <a:rPr sz="2800" b="0" spc="5" dirty="0">
                <a:latin typeface="+mn-lt"/>
                <a:cs typeface="Tahoma"/>
              </a:rPr>
              <a:t> </a:t>
            </a:r>
            <a:r>
              <a:rPr sz="2800" b="0" dirty="0">
                <a:latin typeface="+mn-lt"/>
                <a:cs typeface="Tahoma"/>
              </a:rPr>
              <a:t>improve</a:t>
            </a:r>
            <a:r>
              <a:rPr sz="2800" b="0" spc="20" dirty="0">
                <a:latin typeface="+mn-lt"/>
                <a:cs typeface="Tahoma"/>
              </a:rPr>
              <a:t> </a:t>
            </a:r>
            <a:r>
              <a:rPr sz="2800" b="0" spc="-25" dirty="0">
                <a:latin typeface="+mn-lt"/>
                <a:cs typeface="Tahoma"/>
              </a:rPr>
              <a:t>the </a:t>
            </a:r>
            <a:r>
              <a:rPr sz="2800" b="0" dirty="0">
                <a:latin typeface="+mn-lt"/>
                <a:cs typeface="Tahoma"/>
              </a:rPr>
              <a:t>model's</a:t>
            </a:r>
            <a:r>
              <a:rPr sz="2800" b="0" spc="30" dirty="0">
                <a:latin typeface="+mn-lt"/>
                <a:cs typeface="Tahoma"/>
              </a:rPr>
              <a:t> </a:t>
            </a:r>
            <a:r>
              <a:rPr sz="2800" b="0" dirty="0">
                <a:latin typeface="+mn-lt"/>
                <a:cs typeface="Tahoma"/>
              </a:rPr>
              <a:t>performance</a:t>
            </a:r>
            <a:r>
              <a:rPr sz="2800" b="0" spc="-30" dirty="0">
                <a:latin typeface="+mn-lt"/>
                <a:cs typeface="Tahoma"/>
              </a:rPr>
              <a:t> </a:t>
            </a:r>
            <a:r>
              <a:rPr sz="2800" b="0" dirty="0">
                <a:latin typeface="+mn-lt"/>
                <a:cs typeface="Tahoma"/>
              </a:rPr>
              <a:t>and</a:t>
            </a:r>
            <a:r>
              <a:rPr sz="2800" b="0" spc="25" dirty="0">
                <a:latin typeface="+mn-lt"/>
                <a:cs typeface="Tahoma"/>
              </a:rPr>
              <a:t> </a:t>
            </a:r>
            <a:r>
              <a:rPr sz="2800" b="0" dirty="0">
                <a:latin typeface="+mn-lt"/>
                <a:cs typeface="Tahoma"/>
              </a:rPr>
              <a:t>generalization,</a:t>
            </a:r>
            <a:r>
              <a:rPr sz="2800" b="0" spc="40" dirty="0">
                <a:latin typeface="+mn-lt"/>
                <a:cs typeface="Tahoma"/>
              </a:rPr>
              <a:t> </a:t>
            </a:r>
            <a:r>
              <a:rPr sz="2800" b="0" dirty="0">
                <a:latin typeface="+mn-lt"/>
                <a:cs typeface="Tahoma"/>
              </a:rPr>
              <a:t>as</a:t>
            </a:r>
            <a:r>
              <a:rPr sz="2800" b="0" spc="15" dirty="0">
                <a:latin typeface="+mn-lt"/>
                <a:cs typeface="Tahoma"/>
              </a:rPr>
              <a:t> </a:t>
            </a:r>
            <a:r>
              <a:rPr sz="2800" b="0" dirty="0">
                <a:latin typeface="+mn-lt"/>
                <a:cs typeface="Tahoma"/>
              </a:rPr>
              <a:t>the</a:t>
            </a:r>
            <a:r>
              <a:rPr sz="2800" b="0" spc="20" dirty="0">
                <a:latin typeface="+mn-lt"/>
                <a:cs typeface="Tahoma"/>
              </a:rPr>
              <a:t> </a:t>
            </a:r>
            <a:r>
              <a:rPr sz="2800" b="0" spc="-10" dirty="0">
                <a:latin typeface="+mn-lt"/>
                <a:cs typeface="Tahoma"/>
              </a:rPr>
              <a:t>current </a:t>
            </a:r>
            <a:r>
              <a:rPr sz="2800" b="0" dirty="0">
                <a:latin typeface="+mn-lt"/>
                <a:cs typeface="Tahoma"/>
              </a:rPr>
              <a:t>dataset</a:t>
            </a:r>
            <a:r>
              <a:rPr sz="2800" b="0" spc="10" dirty="0">
                <a:latin typeface="+mn-lt"/>
                <a:cs typeface="Tahoma"/>
              </a:rPr>
              <a:t> </a:t>
            </a:r>
            <a:r>
              <a:rPr sz="2800" b="0" dirty="0">
                <a:latin typeface="+mn-lt"/>
                <a:cs typeface="Tahoma"/>
              </a:rPr>
              <a:t>has</a:t>
            </a:r>
            <a:r>
              <a:rPr sz="2800" b="0" spc="15" dirty="0">
                <a:latin typeface="+mn-lt"/>
                <a:cs typeface="Tahoma"/>
              </a:rPr>
              <a:t> </a:t>
            </a:r>
            <a:r>
              <a:rPr sz="2800" b="0" dirty="0">
                <a:latin typeface="+mn-lt"/>
                <a:cs typeface="Tahoma"/>
              </a:rPr>
              <a:t>limitations</a:t>
            </a:r>
            <a:r>
              <a:rPr sz="2800" b="0" spc="50" dirty="0">
                <a:latin typeface="+mn-lt"/>
                <a:cs typeface="Tahoma"/>
              </a:rPr>
              <a:t> </a:t>
            </a:r>
            <a:r>
              <a:rPr sz="2800" b="0" dirty="0">
                <a:latin typeface="+mn-lt"/>
                <a:cs typeface="Tahoma"/>
              </a:rPr>
              <a:t>in</a:t>
            </a:r>
            <a:r>
              <a:rPr sz="2800" b="0" spc="5" dirty="0">
                <a:latin typeface="+mn-lt"/>
                <a:cs typeface="Tahoma"/>
              </a:rPr>
              <a:t> </a:t>
            </a:r>
            <a:r>
              <a:rPr sz="2800" b="0" spc="50" dirty="0">
                <a:latin typeface="+mn-lt"/>
                <a:cs typeface="Tahoma"/>
              </a:rPr>
              <a:t>size</a:t>
            </a:r>
            <a:r>
              <a:rPr sz="2800" b="0" spc="20" dirty="0">
                <a:latin typeface="+mn-lt"/>
                <a:cs typeface="Tahoma"/>
              </a:rPr>
              <a:t> </a:t>
            </a:r>
            <a:r>
              <a:rPr sz="2800" b="0" dirty="0">
                <a:latin typeface="+mn-lt"/>
                <a:cs typeface="Tahoma"/>
              </a:rPr>
              <a:t>and</a:t>
            </a:r>
            <a:r>
              <a:rPr sz="2800" b="0" spc="5" dirty="0">
                <a:latin typeface="+mn-lt"/>
                <a:cs typeface="Tahoma"/>
              </a:rPr>
              <a:t> </a:t>
            </a:r>
            <a:r>
              <a:rPr sz="2800" b="0" dirty="0">
                <a:latin typeface="+mn-lt"/>
                <a:cs typeface="Tahoma"/>
              </a:rPr>
              <a:t>class</a:t>
            </a:r>
            <a:r>
              <a:rPr sz="2800" b="0" spc="25" dirty="0">
                <a:latin typeface="+mn-lt"/>
                <a:cs typeface="Tahoma"/>
              </a:rPr>
              <a:t> </a:t>
            </a:r>
            <a:r>
              <a:rPr sz="2800" b="0" spc="-10" dirty="0">
                <a:latin typeface="+mn-lt"/>
                <a:cs typeface="Tahoma"/>
              </a:rPr>
              <a:t>imbalance.</a:t>
            </a:r>
            <a:endParaRPr sz="2800" dirty="0">
              <a:latin typeface="+mn-lt"/>
              <a:cs typeface="Tahom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4101" y="351851"/>
            <a:ext cx="11205499" cy="1023613"/>
          </a:xfrm>
          <a:prstGeom prst="rect">
            <a:avLst/>
          </a:prstGeom>
        </p:spPr>
        <p:txBody>
          <a:bodyPr vert="horz" wrap="square" lIns="0" tIns="190753" rIns="0" bIns="0" rtlCol="0">
            <a:spAutoFit/>
          </a:bodyPr>
          <a:lstStyle/>
          <a:p>
            <a:pPr marL="5370830" algn="l">
              <a:lnSpc>
                <a:spcPct val="100000"/>
              </a:lnSpc>
              <a:spcBef>
                <a:spcPts val="95"/>
              </a:spcBef>
            </a:pPr>
            <a:r>
              <a:rPr lang="en-US" sz="5400" spc="-285" dirty="0">
                <a:latin typeface="+mj-lt"/>
                <a:ea typeface="Tahoma" panose="020B0604030504040204" pitchFamily="34" charset="0"/>
                <a:cs typeface="Tahoma" panose="020B0604030504040204" pitchFamily="34" charset="0"/>
              </a:rPr>
              <a:t>C</a:t>
            </a:r>
            <a:r>
              <a:rPr sz="5400" spc="-285" dirty="0">
                <a:latin typeface="+mj-lt"/>
                <a:ea typeface="Tahoma" panose="020B0604030504040204" pitchFamily="34" charset="0"/>
                <a:cs typeface="Tahoma" panose="020B0604030504040204" pitchFamily="34" charset="0"/>
              </a:rPr>
              <a:t>onclusio</a:t>
            </a:r>
            <a:r>
              <a:rPr lang="en-US" sz="5400" spc="-285" dirty="0">
                <a:latin typeface="+mj-lt"/>
                <a:ea typeface="Tahoma" panose="020B0604030504040204" pitchFamily="34" charset="0"/>
                <a:cs typeface="Tahoma" panose="020B0604030504040204" pitchFamily="34" charset="0"/>
              </a:rPr>
              <a:t>n</a:t>
            </a:r>
            <a:endParaRPr sz="5400" dirty="0">
              <a:latin typeface="+mj-lt"/>
              <a:ea typeface="Tahoma" panose="020B0604030504040204" pitchFamily="34" charset="0"/>
              <a:cs typeface="Tahoma" panose="020B0604030504040204" pitchFamily="34" charset="0"/>
            </a:endParaRPr>
          </a:p>
        </p:txBody>
      </p:sp>
      <p:pic>
        <p:nvPicPr>
          <p:cNvPr id="4" name="object 4"/>
          <p:cNvPicPr/>
          <p:nvPr/>
        </p:nvPicPr>
        <p:blipFill>
          <a:blip r:embed="rId2" cstate="print"/>
          <a:stretch>
            <a:fillRect/>
          </a:stretch>
        </p:blipFill>
        <p:spPr>
          <a:xfrm>
            <a:off x="834101" y="1346547"/>
            <a:ext cx="452310" cy="452437"/>
          </a:xfrm>
          <a:prstGeom prst="rect">
            <a:avLst/>
          </a:prstGeom>
        </p:spPr>
      </p:pic>
      <p:sp>
        <p:nvSpPr>
          <p:cNvPr id="5" name="object 5"/>
          <p:cNvSpPr txBox="1"/>
          <p:nvPr/>
        </p:nvSpPr>
        <p:spPr>
          <a:xfrm>
            <a:off x="612848" y="1928478"/>
            <a:ext cx="13772019" cy="1500924"/>
          </a:xfrm>
          <a:prstGeom prst="rect">
            <a:avLst/>
          </a:prstGeom>
        </p:spPr>
        <p:txBody>
          <a:bodyPr vert="horz" wrap="square" lIns="0" tIns="13335" rIns="0" bIns="0" rtlCol="0">
            <a:spAutoFit/>
          </a:bodyPr>
          <a:lstStyle/>
          <a:p>
            <a:pPr marL="12700">
              <a:lnSpc>
                <a:spcPct val="100000"/>
              </a:lnSpc>
              <a:spcBef>
                <a:spcPts val="105"/>
              </a:spcBef>
            </a:pPr>
            <a:r>
              <a:rPr sz="2800" b="1" spc="-85" dirty="0">
                <a:solidFill>
                  <a:srgbClr val="E4DFDF"/>
                </a:solidFill>
                <a:latin typeface="+mj-lt"/>
                <a:cs typeface="Arial"/>
              </a:rPr>
              <a:t>Best Model</a:t>
            </a:r>
          </a:p>
          <a:p>
            <a:pPr marL="12700" marR="5080">
              <a:lnSpc>
                <a:spcPct val="139300"/>
              </a:lnSpc>
              <a:spcBef>
                <a:spcPts val="645"/>
              </a:spcBef>
            </a:pPr>
            <a:r>
              <a:rPr sz="2400" spc="55" dirty="0">
                <a:solidFill>
                  <a:srgbClr val="E4DFDF"/>
                </a:solidFill>
                <a:latin typeface="+mn-lt"/>
                <a:cs typeface="Tahoma"/>
              </a:rPr>
              <a:t>SVM</a:t>
            </a:r>
            <a:r>
              <a:rPr sz="2400" spc="-5" dirty="0">
                <a:solidFill>
                  <a:srgbClr val="E4DFDF"/>
                </a:solidFill>
                <a:latin typeface="+mn-lt"/>
                <a:cs typeface="Tahoma"/>
              </a:rPr>
              <a:t> </a:t>
            </a:r>
            <a:r>
              <a:rPr sz="2400" dirty="0">
                <a:solidFill>
                  <a:srgbClr val="E4DFDF"/>
                </a:solidFill>
                <a:latin typeface="+mn-lt"/>
                <a:cs typeface="Tahoma"/>
              </a:rPr>
              <a:t>with</a:t>
            </a:r>
            <a:r>
              <a:rPr sz="2400" spc="-30" dirty="0">
                <a:solidFill>
                  <a:srgbClr val="E4DFDF"/>
                </a:solidFill>
                <a:latin typeface="+mn-lt"/>
                <a:cs typeface="Tahoma"/>
              </a:rPr>
              <a:t> </a:t>
            </a:r>
            <a:r>
              <a:rPr sz="2400" dirty="0">
                <a:solidFill>
                  <a:srgbClr val="E4DFDF"/>
                </a:solidFill>
                <a:latin typeface="+mn-lt"/>
                <a:cs typeface="Tahoma"/>
              </a:rPr>
              <a:t>class</a:t>
            </a:r>
            <a:r>
              <a:rPr sz="2400" spc="-30" dirty="0">
                <a:solidFill>
                  <a:srgbClr val="E4DFDF"/>
                </a:solidFill>
                <a:latin typeface="+mn-lt"/>
                <a:cs typeface="Tahoma"/>
              </a:rPr>
              <a:t> </a:t>
            </a:r>
            <a:r>
              <a:rPr sz="2400" dirty="0">
                <a:solidFill>
                  <a:srgbClr val="E4DFDF"/>
                </a:solidFill>
                <a:latin typeface="+mn-lt"/>
                <a:cs typeface="Tahoma"/>
              </a:rPr>
              <a:t>weighting</a:t>
            </a:r>
            <a:r>
              <a:rPr sz="2400" spc="-45" dirty="0">
                <a:solidFill>
                  <a:srgbClr val="E4DFDF"/>
                </a:solidFill>
                <a:latin typeface="+mn-lt"/>
                <a:cs typeface="Tahoma"/>
              </a:rPr>
              <a:t> </a:t>
            </a:r>
            <a:r>
              <a:rPr sz="2400" dirty="0">
                <a:solidFill>
                  <a:srgbClr val="E4DFDF"/>
                </a:solidFill>
                <a:latin typeface="+mn-lt"/>
                <a:cs typeface="Tahoma"/>
              </a:rPr>
              <a:t>provided</a:t>
            </a:r>
            <a:r>
              <a:rPr sz="2400" spc="-50" dirty="0">
                <a:solidFill>
                  <a:srgbClr val="E4DFDF"/>
                </a:solidFill>
                <a:latin typeface="+mn-lt"/>
                <a:cs typeface="Tahoma"/>
              </a:rPr>
              <a:t> </a:t>
            </a:r>
            <a:r>
              <a:rPr sz="2400" dirty="0">
                <a:solidFill>
                  <a:srgbClr val="E4DFDF"/>
                </a:solidFill>
                <a:latin typeface="+mn-lt"/>
                <a:cs typeface="Tahoma"/>
              </a:rPr>
              <a:t>the</a:t>
            </a:r>
            <a:r>
              <a:rPr sz="2400" spc="-20" dirty="0">
                <a:solidFill>
                  <a:srgbClr val="E4DFDF"/>
                </a:solidFill>
                <a:latin typeface="+mn-lt"/>
                <a:cs typeface="Tahoma"/>
              </a:rPr>
              <a:t> </a:t>
            </a:r>
            <a:r>
              <a:rPr sz="2400" dirty="0">
                <a:solidFill>
                  <a:srgbClr val="E4DFDF"/>
                </a:solidFill>
                <a:latin typeface="+mn-lt"/>
                <a:cs typeface="Tahoma"/>
              </a:rPr>
              <a:t>highest</a:t>
            </a:r>
            <a:r>
              <a:rPr sz="2400" spc="-35" dirty="0">
                <a:solidFill>
                  <a:srgbClr val="E4DFDF"/>
                </a:solidFill>
                <a:latin typeface="+mn-lt"/>
                <a:cs typeface="Tahoma"/>
              </a:rPr>
              <a:t> </a:t>
            </a:r>
            <a:r>
              <a:rPr sz="2400" dirty="0">
                <a:solidFill>
                  <a:srgbClr val="E4DFDF"/>
                </a:solidFill>
                <a:latin typeface="+mn-lt"/>
                <a:cs typeface="Tahoma"/>
              </a:rPr>
              <a:t>accuracy</a:t>
            </a:r>
            <a:r>
              <a:rPr sz="2400" spc="-15" dirty="0">
                <a:solidFill>
                  <a:srgbClr val="E4DFDF"/>
                </a:solidFill>
                <a:latin typeface="+mn-lt"/>
                <a:cs typeface="Tahoma"/>
              </a:rPr>
              <a:t> </a:t>
            </a:r>
            <a:r>
              <a:rPr sz="2400" dirty="0">
                <a:solidFill>
                  <a:srgbClr val="E4DFDF"/>
                </a:solidFill>
                <a:latin typeface="+mn-lt"/>
                <a:cs typeface="Tahoma"/>
              </a:rPr>
              <a:t>and</a:t>
            </a:r>
            <a:r>
              <a:rPr sz="2400" spc="-60" dirty="0">
                <a:solidFill>
                  <a:srgbClr val="E4DFDF"/>
                </a:solidFill>
                <a:latin typeface="+mn-lt"/>
                <a:cs typeface="Tahoma"/>
              </a:rPr>
              <a:t> </a:t>
            </a:r>
            <a:r>
              <a:rPr sz="2400" spc="-95" dirty="0">
                <a:solidFill>
                  <a:srgbClr val="E4DFDF"/>
                </a:solidFill>
                <a:latin typeface="+mn-lt"/>
                <a:cs typeface="Tahoma"/>
              </a:rPr>
              <a:t>F1</a:t>
            </a:r>
            <a:r>
              <a:rPr sz="2400" spc="5" dirty="0">
                <a:solidFill>
                  <a:srgbClr val="E4DFDF"/>
                </a:solidFill>
                <a:latin typeface="+mn-lt"/>
                <a:cs typeface="Tahoma"/>
              </a:rPr>
              <a:t> </a:t>
            </a:r>
            <a:r>
              <a:rPr sz="2400" dirty="0">
                <a:solidFill>
                  <a:srgbClr val="E4DFDF"/>
                </a:solidFill>
                <a:latin typeface="+mn-lt"/>
                <a:cs typeface="Tahoma"/>
              </a:rPr>
              <a:t>scores</a:t>
            </a:r>
            <a:r>
              <a:rPr sz="2400" spc="-10" dirty="0">
                <a:solidFill>
                  <a:srgbClr val="E4DFDF"/>
                </a:solidFill>
                <a:latin typeface="+mn-lt"/>
                <a:cs typeface="Tahoma"/>
              </a:rPr>
              <a:t> </a:t>
            </a:r>
            <a:r>
              <a:rPr sz="2400" dirty="0">
                <a:solidFill>
                  <a:srgbClr val="E4DFDF"/>
                </a:solidFill>
                <a:latin typeface="+mn-lt"/>
                <a:cs typeface="Tahoma"/>
              </a:rPr>
              <a:t>for</a:t>
            </a:r>
            <a:r>
              <a:rPr sz="2400" spc="-15" dirty="0">
                <a:solidFill>
                  <a:srgbClr val="E4DFDF"/>
                </a:solidFill>
                <a:latin typeface="+mn-lt"/>
                <a:cs typeface="Tahoma"/>
              </a:rPr>
              <a:t> </a:t>
            </a:r>
            <a:r>
              <a:rPr sz="2400" dirty="0">
                <a:solidFill>
                  <a:srgbClr val="E4DFDF"/>
                </a:solidFill>
                <a:latin typeface="+mn-lt"/>
                <a:cs typeface="Tahoma"/>
              </a:rPr>
              <a:t>both</a:t>
            </a:r>
            <a:r>
              <a:rPr sz="2400" spc="-35" dirty="0">
                <a:solidFill>
                  <a:srgbClr val="E4DFDF"/>
                </a:solidFill>
                <a:latin typeface="+mn-lt"/>
                <a:cs typeface="Tahoma"/>
              </a:rPr>
              <a:t> </a:t>
            </a:r>
            <a:r>
              <a:rPr sz="2400" dirty="0">
                <a:solidFill>
                  <a:srgbClr val="E4DFDF"/>
                </a:solidFill>
                <a:latin typeface="+mn-lt"/>
                <a:cs typeface="Tahoma"/>
              </a:rPr>
              <a:t>binary</a:t>
            </a:r>
            <a:r>
              <a:rPr sz="2400" spc="-45" dirty="0">
                <a:solidFill>
                  <a:srgbClr val="E4DFDF"/>
                </a:solidFill>
                <a:latin typeface="+mn-lt"/>
                <a:cs typeface="Tahoma"/>
              </a:rPr>
              <a:t> </a:t>
            </a:r>
            <a:r>
              <a:rPr sz="2400" dirty="0">
                <a:solidFill>
                  <a:srgbClr val="E4DFDF"/>
                </a:solidFill>
                <a:latin typeface="+mn-lt"/>
                <a:cs typeface="Tahoma"/>
              </a:rPr>
              <a:t>and</a:t>
            </a:r>
            <a:r>
              <a:rPr sz="2400" spc="-15" dirty="0">
                <a:solidFill>
                  <a:srgbClr val="E4DFDF"/>
                </a:solidFill>
                <a:latin typeface="+mn-lt"/>
                <a:cs typeface="Tahoma"/>
              </a:rPr>
              <a:t> </a:t>
            </a:r>
            <a:r>
              <a:rPr sz="2400" spc="-10" dirty="0">
                <a:solidFill>
                  <a:srgbClr val="E4DFDF"/>
                </a:solidFill>
                <a:latin typeface="+mn-lt"/>
                <a:cs typeface="Tahoma"/>
              </a:rPr>
              <a:t>multi- </a:t>
            </a:r>
            <a:r>
              <a:rPr sz="2400" spc="10" dirty="0">
                <a:solidFill>
                  <a:srgbClr val="E4DFDF"/>
                </a:solidFill>
                <a:latin typeface="+mn-lt"/>
                <a:cs typeface="Tahoma"/>
              </a:rPr>
              <a:t>class</a:t>
            </a:r>
            <a:r>
              <a:rPr sz="2400" spc="-50" dirty="0">
                <a:solidFill>
                  <a:srgbClr val="E4DFDF"/>
                </a:solidFill>
                <a:latin typeface="+mn-lt"/>
                <a:cs typeface="Tahoma"/>
              </a:rPr>
              <a:t> </a:t>
            </a:r>
            <a:r>
              <a:rPr sz="2400" spc="10" dirty="0">
                <a:solidFill>
                  <a:srgbClr val="E4DFDF"/>
                </a:solidFill>
                <a:latin typeface="+mn-lt"/>
                <a:cs typeface="Tahoma"/>
              </a:rPr>
              <a:t>classifications,</a:t>
            </a:r>
            <a:r>
              <a:rPr sz="2400" spc="-75" dirty="0">
                <a:solidFill>
                  <a:srgbClr val="E4DFDF"/>
                </a:solidFill>
                <a:latin typeface="+mn-lt"/>
                <a:cs typeface="Tahoma"/>
              </a:rPr>
              <a:t> </a:t>
            </a:r>
            <a:r>
              <a:rPr sz="2400" spc="10" dirty="0">
                <a:solidFill>
                  <a:srgbClr val="E4DFDF"/>
                </a:solidFill>
                <a:latin typeface="+mn-lt"/>
                <a:cs typeface="Tahoma"/>
              </a:rPr>
              <a:t>making</a:t>
            </a:r>
            <a:r>
              <a:rPr sz="2400" spc="-65" dirty="0">
                <a:solidFill>
                  <a:srgbClr val="E4DFDF"/>
                </a:solidFill>
                <a:latin typeface="+mn-lt"/>
                <a:cs typeface="Tahoma"/>
              </a:rPr>
              <a:t> </a:t>
            </a:r>
            <a:r>
              <a:rPr sz="2400" spc="10" dirty="0">
                <a:solidFill>
                  <a:srgbClr val="E4DFDF"/>
                </a:solidFill>
                <a:latin typeface="+mn-lt"/>
                <a:cs typeface="Tahoma"/>
              </a:rPr>
              <a:t>it</a:t>
            </a:r>
            <a:r>
              <a:rPr sz="2400" spc="-35" dirty="0">
                <a:solidFill>
                  <a:srgbClr val="E4DFDF"/>
                </a:solidFill>
                <a:latin typeface="+mn-lt"/>
                <a:cs typeface="Tahoma"/>
              </a:rPr>
              <a:t> </a:t>
            </a:r>
            <a:r>
              <a:rPr sz="2400" spc="10" dirty="0">
                <a:solidFill>
                  <a:srgbClr val="E4DFDF"/>
                </a:solidFill>
                <a:latin typeface="+mn-lt"/>
                <a:cs typeface="Tahoma"/>
              </a:rPr>
              <a:t>the</a:t>
            </a:r>
            <a:r>
              <a:rPr sz="2400" spc="-45" dirty="0">
                <a:solidFill>
                  <a:srgbClr val="E4DFDF"/>
                </a:solidFill>
                <a:latin typeface="+mn-lt"/>
                <a:cs typeface="Tahoma"/>
              </a:rPr>
              <a:t> </a:t>
            </a:r>
            <a:r>
              <a:rPr sz="2400" spc="10" dirty="0">
                <a:solidFill>
                  <a:srgbClr val="E4DFDF"/>
                </a:solidFill>
                <a:latin typeface="+mn-lt"/>
                <a:cs typeface="Tahoma"/>
              </a:rPr>
              <a:t>best</a:t>
            </a:r>
            <a:r>
              <a:rPr sz="2400" spc="-25" dirty="0">
                <a:solidFill>
                  <a:srgbClr val="E4DFDF"/>
                </a:solidFill>
                <a:latin typeface="+mn-lt"/>
                <a:cs typeface="Tahoma"/>
              </a:rPr>
              <a:t> </a:t>
            </a:r>
            <a:r>
              <a:rPr sz="2400" spc="10" dirty="0">
                <a:solidFill>
                  <a:srgbClr val="E4DFDF"/>
                </a:solidFill>
                <a:latin typeface="+mn-lt"/>
                <a:cs typeface="Tahoma"/>
              </a:rPr>
              <a:t>model</a:t>
            </a:r>
            <a:r>
              <a:rPr sz="2400" spc="-45" dirty="0">
                <a:solidFill>
                  <a:srgbClr val="E4DFDF"/>
                </a:solidFill>
                <a:latin typeface="+mn-lt"/>
                <a:cs typeface="Tahoma"/>
              </a:rPr>
              <a:t> </a:t>
            </a:r>
            <a:r>
              <a:rPr sz="2400" spc="10" dirty="0">
                <a:solidFill>
                  <a:srgbClr val="E4DFDF"/>
                </a:solidFill>
                <a:latin typeface="+mn-lt"/>
                <a:cs typeface="Tahoma"/>
              </a:rPr>
              <a:t>for</a:t>
            </a:r>
            <a:r>
              <a:rPr sz="2400" spc="-35" dirty="0">
                <a:solidFill>
                  <a:srgbClr val="E4DFDF"/>
                </a:solidFill>
                <a:latin typeface="+mn-lt"/>
                <a:cs typeface="Tahoma"/>
              </a:rPr>
              <a:t> </a:t>
            </a:r>
            <a:r>
              <a:rPr sz="2400" spc="10" dirty="0">
                <a:solidFill>
                  <a:srgbClr val="E4DFDF"/>
                </a:solidFill>
                <a:latin typeface="+mn-lt"/>
                <a:cs typeface="Tahoma"/>
              </a:rPr>
              <a:t>this</a:t>
            </a:r>
            <a:r>
              <a:rPr sz="2400" spc="-45" dirty="0">
                <a:solidFill>
                  <a:srgbClr val="E4DFDF"/>
                </a:solidFill>
                <a:latin typeface="+mn-lt"/>
                <a:cs typeface="Tahoma"/>
              </a:rPr>
              <a:t> </a:t>
            </a:r>
            <a:r>
              <a:rPr sz="2400" spc="10" dirty="0">
                <a:solidFill>
                  <a:srgbClr val="E4DFDF"/>
                </a:solidFill>
                <a:latin typeface="+mn-lt"/>
                <a:cs typeface="Tahoma"/>
              </a:rPr>
              <a:t>sentiment</a:t>
            </a:r>
            <a:r>
              <a:rPr sz="2400" spc="-55" dirty="0">
                <a:solidFill>
                  <a:srgbClr val="E4DFDF"/>
                </a:solidFill>
                <a:latin typeface="+mn-lt"/>
                <a:cs typeface="Tahoma"/>
              </a:rPr>
              <a:t> </a:t>
            </a:r>
            <a:r>
              <a:rPr sz="2400" spc="10" dirty="0">
                <a:solidFill>
                  <a:srgbClr val="E4DFDF"/>
                </a:solidFill>
                <a:latin typeface="+mn-lt"/>
                <a:cs typeface="Tahoma"/>
              </a:rPr>
              <a:t>analysis</a:t>
            </a:r>
            <a:r>
              <a:rPr sz="2400" spc="-70" dirty="0">
                <a:solidFill>
                  <a:srgbClr val="E4DFDF"/>
                </a:solidFill>
                <a:latin typeface="+mn-lt"/>
                <a:cs typeface="Tahoma"/>
              </a:rPr>
              <a:t> </a:t>
            </a:r>
            <a:r>
              <a:rPr sz="2400" spc="-10" dirty="0">
                <a:solidFill>
                  <a:srgbClr val="E4DFDF"/>
                </a:solidFill>
                <a:latin typeface="+mn-lt"/>
                <a:cs typeface="Tahoma"/>
              </a:rPr>
              <a:t>task.</a:t>
            </a:r>
            <a:endParaRPr sz="2400" dirty="0">
              <a:latin typeface="+mn-lt"/>
              <a:cs typeface="Tahoma"/>
            </a:endParaRPr>
          </a:p>
        </p:txBody>
      </p:sp>
      <p:pic>
        <p:nvPicPr>
          <p:cNvPr id="6" name="object 6"/>
          <p:cNvPicPr/>
          <p:nvPr/>
        </p:nvPicPr>
        <p:blipFill>
          <a:blip r:embed="rId3" cstate="print"/>
          <a:stretch>
            <a:fillRect/>
          </a:stretch>
        </p:blipFill>
        <p:spPr>
          <a:xfrm>
            <a:off x="765037" y="3450213"/>
            <a:ext cx="452310" cy="748327"/>
          </a:xfrm>
          <a:prstGeom prst="rect">
            <a:avLst/>
          </a:prstGeom>
        </p:spPr>
      </p:pic>
      <p:sp>
        <p:nvSpPr>
          <p:cNvPr id="7" name="object 7"/>
          <p:cNvSpPr txBox="1"/>
          <p:nvPr/>
        </p:nvSpPr>
        <p:spPr>
          <a:xfrm>
            <a:off x="629781" y="4198540"/>
            <a:ext cx="13619619" cy="1500924"/>
          </a:xfrm>
          <a:prstGeom prst="rect">
            <a:avLst/>
          </a:prstGeom>
        </p:spPr>
        <p:txBody>
          <a:bodyPr vert="horz" wrap="square" lIns="0" tIns="13335" rIns="0" bIns="0" rtlCol="0">
            <a:spAutoFit/>
          </a:bodyPr>
          <a:lstStyle/>
          <a:p>
            <a:pPr marL="12700">
              <a:spcBef>
                <a:spcPts val="105"/>
              </a:spcBef>
            </a:pPr>
            <a:r>
              <a:rPr sz="2800" b="1" spc="-85" dirty="0">
                <a:solidFill>
                  <a:srgbClr val="E4DFDF"/>
                </a:solidFill>
                <a:latin typeface="+mj-lt"/>
                <a:cs typeface="Arial"/>
              </a:rPr>
              <a:t>Class Imbalance Impact</a:t>
            </a:r>
          </a:p>
          <a:p>
            <a:pPr marL="12700" marR="5080">
              <a:lnSpc>
                <a:spcPct val="139400"/>
              </a:lnSpc>
              <a:spcBef>
                <a:spcPts val="645"/>
              </a:spcBef>
            </a:pPr>
            <a:r>
              <a:rPr sz="2400" spc="-75" dirty="0">
                <a:solidFill>
                  <a:srgbClr val="E4DFDF"/>
                </a:solidFill>
                <a:latin typeface="+mn-lt"/>
                <a:cs typeface="Tahoma"/>
              </a:rPr>
              <a:t>Handling class imbalances significantly improved model performance, particularly for the minority class (negative sentiment), highlighting the importance of addressing this challenge.</a:t>
            </a:r>
          </a:p>
        </p:txBody>
      </p:sp>
      <p:pic>
        <p:nvPicPr>
          <p:cNvPr id="8" name="object 8"/>
          <p:cNvPicPr/>
          <p:nvPr/>
        </p:nvPicPr>
        <p:blipFill>
          <a:blip r:embed="rId4" cstate="print"/>
          <a:stretch>
            <a:fillRect/>
          </a:stretch>
        </p:blipFill>
        <p:spPr>
          <a:xfrm>
            <a:off x="634149" y="5768655"/>
            <a:ext cx="452310" cy="452437"/>
          </a:xfrm>
          <a:prstGeom prst="rect">
            <a:avLst/>
          </a:prstGeom>
        </p:spPr>
      </p:pic>
      <p:sp>
        <p:nvSpPr>
          <p:cNvPr id="9" name="object 9"/>
          <p:cNvSpPr txBox="1"/>
          <p:nvPr/>
        </p:nvSpPr>
        <p:spPr>
          <a:xfrm>
            <a:off x="629781" y="6290284"/>
            <a:ext cx="13543419" cy="1500924"/>
          </a:xfrm>
          <a:prstGeom prst="rect">
            <a:avLst/>
          </a:prstGeom>
        </p:spPr>
        <p:txBody>
          <a:bodyPr vert="horz" wrap="square" lIns="0" tIns="13335" rIns="0" bIns="0" rtlCol="0">
            <a:spAutoFit/>
          </a:bodyPr>
          <a:lstStyle/>
          <a:p>
            <a:pPr marL="12700">
              <a:lnSpc>
                <a:spcPct val="100000"/>
              </a:lnSpc>
              <a:spcBef>
                <a:spcPts val="105"/>
              </a:spcBef>
            </a:pPr>
            <a:r>
              <a:rPr sz="2800" b="1" spc="-85" dirty="0">
                <a:solidFill>
                  <a:srgbClr val="E4DFDF"/>
                </a:solidFill>
                <a:latin typeface="+mj-lt"/>
                <a:cs typeface="Arial"/>
              </a:rPr>
              <a:t>Textual Variations and Context</a:t>
            </a:r>
          </a:p>
          <a:p>
            <a:pPr marL="12700" marR="5080">
              <a:lnSpc>
                <a:spcPct val="139300"/>
              </a:lnSpc>
              <a:spcBef>
                <a:spcPts val="645"/>
              </a:spcBef>
            </a:pPr>
            <a:r>
              <a:rPr sz="2400" spc="-75" dirty="0">
                <a:solidFill>
                  <a:srgbClr val="E4DFDF"/>
                </a:solidFill>
                <a:latin typeface="+mn-lt"/>
                <a:cs typeface="Tahoma"/>
              </a:rPr>
              <a:t>The model faces challenges in handling the informal language and sentiment subtleties commonly seen in social media posts, emphasizing the need for more context-aware models.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554" y="838200"/>
            <a:ext cx="9051646" cy="843180"/>
          </a:xfrm>
          <a:prstGeom prst="rect">
            <a:avLst/>
          </a:prstGeom>
        </p:spPr>
        <p:txBody>
          <a:bodyPr vert="horz" wrap="square" lIns="0" tIns="12065" rIns="0" bIns="0" rtlCol="0">
            <a:spAutoFit/>
          </a:bodyPr>
          <a:lstStyle/>
          <a:p>
            <a:pPr marL="12700">
              <a:lnSpc>
                <a:spcPct val="100000"/>
              </a:lnSpc>
              <a:spcBef>
                <a:spcPts val="95"/>
              </a:spcBef>
            </a:pPr>
            <a:r>
              <a:rPr sz="5400" spc="-210" dirty="0">
                <a:latin typeface="+mj-lt"/>
              </a:rPr>
              <a:t>Future</a:t>
            </a:r>
            <a:r>
              <a:rPr sz="5400" spc="-459" dirty="0">
                <a:latin typeface="+mj-lt"/>
              </a:rPr>
              <a:t> </a:t>
            </a:r>
            <a:r>
              <a:rPr sz="5400" spc="-275" dirty="0">
                <a:latin typeface="+mj-lt"/>
              </a:rPr>
              <a:t>Improvements</a:t>
            </a:r>
            <a:endParaRPr sz="5400" dirty="0">
              <a:latin typeface="+mj-lt"/>
            </a:endParaRPr>
          </a:p>
        </p:txBody>
      </p:sp>
      <p:sp>
        <p:nvSpPr>
          <p:cNvPr id="3" name="object 3"/>
          <p:cNvSpPr txBox="1"/>
          <p:nvPr/>
        </p:nvSpPr>
        <p:spPr>
          <a:xfrm>
            <a:off x="457200" y="2961894"/>
            <a:ext cx="4258182" cy="4134273"/>
          </a:xfrm>
          <a:prstGeom prst="rect">
            <a:avLst/>
          </a:prstGeom>
        </p:spPr>
        <p:txBody>
          <a:bodyPr vert="horz" wrap="square" lIns="0" tIns="13335" rIns="0" bIns="0" rtlCol="0">
            <a:spAutoFit/>
          </a:bodyPr>
          <a:lstStyle/>
          <a:p>
            <a:pPr marL="12700">
              <a:lnSpc>
                <a:spcPct val="100000"/>
              </a:lnSpc>
              <a:spcBef>
                <a:spcPts val="105"/>
              </a:spcBef>
            </a:pPr>
            <a:r>
              <a:rPr sz="2800" b="1" spc="-170" dirty="0">
                <a:solidFill>
                  <a:schemeClr val="accent6">
                    <a:lumMod val="75000"/>
                  </a:schemeClr>
                </a:solidFill>
                <a:latin typeface="+mj-lt"/>
                <a:cs typeface="Arial"/>
              </a:rPr>
              <a:t>Expand</a:t>
            </a:r>
            <a:r>
              <a:rPr sz="2800" b="1" spc="-265" dirty="0">
                <a:solidFill>
                  <a:schemeClr val="accent6">
                    <a:lumMod val="75000"/>
                  </a:schemeClr>
                </a:solidFill>
                <a:latin typeface="+mj-lt"/>
                <a:cs typeface="Arial"/>
              </a:rPr>
              <a:t> </a:t>
            </a:r>
            <a:r>
              <a:rPr sz="2800" b="1" spc="-85" dirty="0">
                <a:solidFill>
                  <a:schemeClr val="accent6">
                    <a:lumMod val="75000"/>
                  </a:schemeClr>
                </a:solidFill>
                <a:latin typeface="+mj-lt"/>
                <a:cs typeface="Arial"/>
              </a:rPr>
              <a:t>Data</a:t>
            </a:r>
            <a:r>
              <a:rPr sz="2800" b="1" spc="-240" dirty="0">
                <a:solidFill>
                  <a:schemeClr val="accent6">
                    <a:lumMod val="75000"/>
                  </a:schemeClr>
                </a:solidFill>
                <a:latin typeface="+mj-lt"/>
                <a:cs typeface="Arial"/>
              </a:rPr>
              <a:t> </a:t>
            </a:r>
            <a:r>
              <a:rPr sz="2800" b="1" spc="-20" dirty="0">
                <a:solidFill>
                  <a:schemeClr val="accent6">
                    <a:lumMod val="75000"/>
                  </a:schemeClr>
                </a:solidFill>
                <a:latin typeface="+mj-lt"/>
                <a:cs typeface="Arial"/>
              </a:rPr>
              <a:t>Sources</a:t>
            </a:r>
            <a:endParaRPr sz="2800" dirty="0">
              <a:solidFill>
                <a:schemeClr val="accent6">
                  <a:lumMod val="75000"/>
                </a:schemeClr>
              </a:solidFill>
              <a:latin typeface="+mj-lt"/>
              <a:cs typeface="Arial"/>
            </a:endParaRPr>
          </a:p>
          <a:p>
            <a:pPr marL="12700" marR="5080">
              <a:lnSpc>
                <a:spcPct val="136300"/>
              </a:lnSpc>
              <a:spcBef>
                <a:spcPts val="1685"/>
              </a:spcBef>
            </a:pPr>
            <a:r>
              <a:rPr sz="2400" dirty="0">
                <a:solidFill>
                  <a:srgbClr val="E4DFDF"/>
                </a:solidFill>
                <a:latin typeface="+mn-lt"/>
                <a:cs typeface="Tahoma"/>
              </a:rPr>
              <a:t>Incorporate</a:t>
            </a:r>
            <a:r>
              <a:rPr sz="2400" spc="10" dirty="0">
                <a:solidFill>
                  <a:srgbClr val="E4DFDF"/>
                </a:solidFill>
                <a:latin typeface="+mn-lt"/>
                <a:cs typeface="Tahoma"/>
              </a:rPr>
              <a:t> </a:t>
            </a:r>
            <a:r>
              <a:rPr sz="2400" dirty="0">
                <a:solidFill>
                  <a:srgbClr val="E4DFDF"/>
                </a:solidFill>
                <a:latin typeface="+mn-lt"/>
                <a:cs typeface="Tahoma"/>
              </a:rPr>
              <a:t>more</a:t>
            </a:r>
            <a:r>
              <a:rPr sz="2400" spc="-25" dirty="0">
                <a:solidFill>
                  <a:srgbClr val="E4DFDF"/>
                </a:solidFill>
                <a:latin typeface="+mn-lt"/>
                <a:cs typeface="Tahoma"/>
              </a:rPr>
              <a:t> </a:t>
            </a:r>
            <a:r>
              <a:rPr sz="2400" dirty="0">
                <a:solidFill>
                  <a:srgbClr val="E4DFDF"/>
                </a:solidFill>
                <a:latin typeface="+mn-lt"/>
                <a:cs typeface="Tahoma"/>
              </a:rPr>
              <a:t>diverse</a:t>
            </a:r>
            <a:r>
              <a:rPr sz="2400" spc="-25" dirty="0">
                <a:solidFill>
                  <a:srgbClr val="E4DFDF"/>
                </a:solidFill>
                <a:latin typeface="+mn-lt"/>
                <a:cs typeface="Tahoma"/>
              </a:rPr>
              <a:t> </a:t>
            </a:r>
            <a:r>
              <a:rPr sz="2400" spc="-20" dirty="0">
                <a:solidFill>
                  <a:srgbClr val="E4DFDF"/>
                </a:solidFill>
                <a:latin typeface="+mn-lt"/>
                <a:cs typeface="Tahoma"/>
              </a:rPr>
              <a:t>data </a:t>
            </a:r>
            <a:r>
              <a:rPr sz="2400" dirty="0">
                <a:solidFill>
                  <a:srgbClr val="E4DFDF"/>
                </a:solidFill>
                <a:latin typeface="+mn-lt"/>
                <a:cs typeface="Tahoma"/>
              </a:rPr>
              <a:t>sources</a:t>
            </a:r>
            <a:r>
              <a:rPr sz="2400" spc="-15" dirty="0">
                <a:solidFill>
                  <a:srgbClr val="E4DFDF"/>
                </a:solidFill>
                <a:latin typeface="+mn-lt"/>
                <a:cs typeface="Tahoma"/>
              </a:rPr>
              <a:t> </a:t>
            </a:r>
            <a:r>
              <a:rPr sz="2400" dirty="0">
                <a:solidFill>
                  <a:srgbClr val="E4DFDF"/>
                </a:solidFill>
                <a:latin typeface="+mn-lt"/>
                <a:cs typeface="Tahoma"/>
              </a:rPr>
              <a:t>beyond</a:t>
            </a:r>
            <a:r>
              <a:rPr sz="2400" spc="-45" dirty="0">
                <a:solidFill>
                  <a:srgbClr val="E4DFDF"/>
                </a:solidFill>
                <a:latin typeface="+mn-lt"/>
                <a:cs typeface="Tahoma"/>
              </a:rPr>
              <a:t> </a:t>
            </a:r>
            <a:r>
              <a:rPr sz="2400" dirty="0">
                <a:solidFill>
                  <a:srgbClr val="E4DFDF"/>
                </a:solidFill>
                <a:latin typeface="+mn-lt"/>
                <a:cs typeface="Tahoma"/>
              </a:rPr>
              <a:t>Twitter,</a:t>
            </a:r>
            <a:r>
              <a:rPr sz="2400" spc="-40" dirty="0">
                <a:solidFill>
                  <a:srgbClr val="E4DFDF"/>
                </a:solidFill>
                <a:latin typeface="+mn-lt"/>
                <a:cs typeface="Tahoma"/>
              </a:rPr>
              <a:t> </a:t>
            </a:r>
            <a:r>
              <a:rPr sz="2400" dirty="0">
                <a:solidFill>
                  <a:srgbClr val="E4DFDF"/>
                </a:solidFill>
                <a:latin typeface="+mn-lt"/>
                <a:cs typeface="Tahoma"/>
              </a:rPr>
              <a:t>such</a:t>
            </a:r>
            <a:r>
              <a:rPr sz="2400" spc="-20" dirty="0">
                <a:solidFill>
                  <a:srgbClr val="E4DFDF"/>
                </a:solidFill>
                <a:latin typeface="+mn-lt"/>
                <a:cs typeface="Tahoma"/>
              </a:rPr>
              <a:t> </a:t>
            </a:r>
            <a:r>
              <a:rPr sz="2400" spc="-25" dirty="0">
                <a:solidFill>
                  <a:srgbClr val="E4DFDF"/>
                </a:solidFill>
                <a:latin typeface="+mn-lt"/>
                <a:cs typeface="Tahoma"/>
              </a:rPr>
              <a:t>as </a:t>
            </a:r>
            <a:r>
              <a:rPr sz="2400" spc="-10" dirty="0">
                <a:solidFill>
                  <a:srgbClr val="E4DFDF"/>
                </a:solidFill>
                <a:latin typeface="+mn-lt"/>
                <a:cs typeface="Tahoma"/>
              </a:rPr>
              <a:t>reviews,</a:t>
            </a:r>
            <a:r>
              <a:rPr sz="2400" spc="-75" dirty="0">
                <a:solidFill>
                  <a:srgbClr val="E4DFDF"/>
                </a:solidFill>
                <a:latin typeface="+mn-lt"/>
                <a:cs typeface="Tahoma"/>
              </a:rPr>
              <a:t> </a:t>
            </a:r>
            <a:r>
              <a:rPr sz="2400" dirty="0">
                <a:solidFill>
                  <a:srgbClr val="E4DFDF"/>
                </a:solidFill>
                <a:latin typeface="+mn-lt"/>
                <a:cs typeface="Tahoma"/>
              </a:rPr>
              <a:t>forums,</a:t>
            </a:r>
            <a:r>
              <a:rPr sz="2400" spc="-80" dirty="0">
                <a:solidFill>
                  <a:srgbClr val="E4DFDF"/>
                </a:solidFill>
                <a:latin typeface="+mn-lt"/>
                <a:cs typeface="Tahoma"/>
              </a:rPr>
              <a:t> </a:t>
            </a:r>
            <a:r>
              <a:rPr sz="2400" dirty="0">
                <a:solidFill>
                  <a:srgbClr val="E4DFDF"/>
                </a:solidFill>
                <a:latin typeface="+mn-lt"/>
                <a:cs typeface="Tahoma"/>
              </a:rPr>
              <a:t>and</a:t>
            </a:r>
            <a:r>
              <a:rPr sz="2400" spc="-95" dirty="0">
                <a:solidFill>
                  <a:srgbClr val="E4DFDF"/>
                </a:solidFill>
                <a:latin typeface="+mn-lt"/>
                <a:cs typeface="Tahoma"/>
              </a:rPr>
              <a:t> </a:t>
            </a:r>
            <a:r>
              <a:rPr sz="2400" dirty="0">
                <a:solidFill>
                  <a:srgbClr val="E4DFDF"/>
                </a:solidFill>
                <a:latin typeface="+mn-lt"/>
                <a:cs typeface="Tahoma"/>
              </a:rPr>
              <a:t>other</a:t>
            </a:r>
            <a:r>
              <a:rPr sz="2400" spc="-105" dirty="0">
                <a:solidFill>
                  <a:srgbClr val="E4DFDF"/>
                </a:solidFill>
                <a:latin typeface="+mn-lt"/>
                <a:cs typeface="Tahoma"/>
              </a:rPr>
              <a:t> </a:t>
            </a:r>
            <a:r>
              <a:rPr sz="2400" spc="-10" dirty="0">
                <a:solidFill>
                  <a:srgbClr val="E4DFDF"/>
                </a:solidFill>
                <a:latin typeface="+mn-lt"/>
                <a:cs typeface="Tahoma"/>
              </a:rPr>
              <a:t>social </a:t>
            </a:r>
            <a:r>
              <a:rPr sz="2400" dirty="0">
                <a:solidFill>
                  <a:srgbClr val="E4DFDF"/>
                </a:solidFill>
                <a:latin typeface="+mn-lt"/>
                <a:cs typeface="Tahoma"/>
              </a:rPr>
              <a:t>media</a:t>
            </a:r>
            <a:r>
              <a:rPr sz="2400" spc="-60" dirty="0">
                <a:solidFill>
                  <a:srgbClr val="E4DFDF"/>
                </a:solidFill>
                <a:latin typeface="+mn-lt"/>
                <a:cs typeface="Tahoma"/>
              </a:rPr>
              <a:t> </a:t>
            </a:r>
            <a:r>
              <a:rPr sz="2400" dirty="0">
                <a:solidFill>
                  <a:srgbClr val="E4DFDF"/>
                </a:solidFill>
                <a:latin typeface="+mn-lt"/>
                <a:cs typeface="Tahoma"/>
              </a:rPr>
              <a:t>platforms,</a:t>
            </a:r>
            <a:r>
              <a:rPr sz="2400" spc="-35" dirty="0">
                <a:solidFill>
                  <a:srgbClr val="E4DFDF"/>
                </a:solidFill>
                <a:latin typeface="+mn-lt"/>
                <a:cs typeface="Tahoma"/>
              </a:rPr>
              <a:t> </a:t>
            </a:r>
            <a:r>
              <a:rPr sz="2400" dirty="0">
                <a:solidFill>
                  <a:srgbClr val="E4DFDF"/>
                </a:solidFill>
                <a:latin typeface="+mn-lt"/>
                <a:cs typeface="Tahoma"/>
              </a:rPr>
              <a:t>to</a:t>
            </a:r>
            <a:r>
              <a:rPr sz="2400" spc="-65" dirty="0">
                <a:solidFill>
                  <a:srgbClr val="E4DFDF"/>
                </a:solidFill>
                <a:latin typeface="+mn-lt"/>
                <a:cs typeface="Tahoma"/>
              </a:rPr>
              <a:t> </a:t>
            </a:r>
            <a:r>
              <a:rPr sz="2400" dirty="0">
                <a:solidFill>
                  <a:srgbClr val="E4DFDF"/>
                </a:solidFill>
                <a:latin typeface="+mn-lt"/>
                <a:cs typeface="Tahoma"/>
              </a:rPr>
              <a:t>enhance</a:t>
            </a:r>
            <a:r>
              <a:rPr sz="2400" spc="-35" dirty="0">
                <a:solidFill>
                  <a:srgbClr val="E4DFDF"/>
                </a:solidFill>
                <a:latin typeface="+mn-lt"/>
                <a:cs typeface="Tahoma"/>
              </a:rPr>
              <a:t> </a:t>
            </a:r>
            <a:r>
              <a:rPr sz="2400" spc="-25" dirty="0">
                <a:solidFill>
                  <a:srgbClr val="E4DFDF"/>
                </a:solidFill>
                <a:latin typeface="+mn-lt"/>
                <a:cs typeface="Tahoma"/>
              </a:rPr>
              <a:t>the </a:t>
            </a:r>
            <a:r>
              <a:rPr sz="2400" dirty="0">
                <a:solidFill>
                  <a:srgbClr val="E4DFDF"/>
                </a:solidFill>
                <a:latin typeface="+mn-lt"/>
                <a:cs typeface="Tahoma"/>
              </a:rPr>
              <a:t>model's</a:t>
            </a:r>
            <a:r>
              <a:rPr sz="2400" spc="-25" dirty="0">
                <a:solidFill>
                  <a:srgbClr val="E4DFDF"/>
                </a:solidFill>
                <a:latin typeface="+mn-lt"/>
                <a:cs typeface="Tahoma"/>
              </a:rPr>
              <a:t> </a:t>
            </a:r>
            <a:r>
              <a:rPr sz="2400" dirty="0">
                <a:solidFill>
                  <a:srgbClr val="E4DFDF"/>
                </a:solidFill>
                <a:latin typeface="+mn-lt"/>
                <a:cs typeface="Tahoma"/>
              </a:rPr>
              <a:t>ability</a:t>
            </a:r>
            <a:r>
              <a:rPr sz="2400" spc="-35" dirty="0">
                <a:solidFill>
                  <a:srgbClr val="E4DFDF"/>
                </a:solidFill>
                <a:latin typeface="+mn-lt"/>
                <a:cs typeface="Tahoma"/>
              </a:rPr>
              <a:t> </a:t>
            </a:r>
            <a:r>
              <a:rPr sz="2400" dirty="0">
                <a:solidFill>
                  <a:srgbClr val="E4DFDF"/>
                </a:solidFill>
                <a:latin typeface="+mn-lt"/>
                <a:cs typeface="Tahoma"/>
              </a:rPr>
              <a:t>to</a:t>
            </a:r>
            <a:r>
              <a:rPr sz="2400" spc="-35" dirty="0">
                <a:solidFill>
                  <a:srgbClr val="E4DFDF"/>
                </a:solidFill>
                <a:latin typeface="+mn-lt"/>
                <a:cs typeface="Tahoma"/>
              </a:rPr>
              <a:t> </a:t>
            </a:r>
            <a:r>
              <a:rPr sz="2400" dirty="0">
                <a:solidFill>
                  <a:srgbClr val="E4DFDF"/>
                </a:solidFill>
                <a:latin typeface="+mn-lt"/>
                <a:cs typeface="Tahoma"/>
              </a:rPr>
              <a:t>handle</a:t>
            </a:r>
            <a:r>
              <a:rPr sz="2400" spc="-30" dirty="0">
                <a:solidFill>
                  <a:srgbClr val="E4DFDF"/>
                </a:solidFill>
                <a:latin typeface="+mn-lt"/>
                <a:cs typeface="Tahoma"/>
              </a:rPr>
              <a:t> </a:t>
            </a:r>
            <a:r>
              <a:rPr sz="2400" spc="-10" dirty="0">
                <a:solidFill>
                  <a:srgbClr val="E4DFDF"/>
                </a:solidFill>
                <a:latin typeface="+mn-lt"/>
                <a:cs typeface="Tahoma"/>
              </a:rPr>
              <a:t>a</a:t>
            </a:r>
            <a:r>
              <a:rPr sz="2400" spc="-45" dirty="0">
                <a:solidFill>
                  <a:srgbClr val="E4DFDF"/>
                </a:solidFill>
                <a:latin typeface="+mn-lt"/>
                <a:cs typeface="Tahoma"/>
              </a:rPr>
              <a:t> </a:t>
            </a:r>
            <a:r>
              <a:rPr sz="2400" spc="-10" dirty="0">
                <a:solidFill>
                  <a:srgbClr val="E4DFDF"/>
                </a:solidFill>
                <a:latin typeface="+mn-lt"/>
                <a:cs typeface="Tahoma"/>
              </a:rPr>
              <a:t>wider </a:t>
            </a:r>
            <a:r>
              <a:rPr sz="2400" dirty="0">
                <a:solidFill>
                  <a:srgbClr val="E4DFDF"/>
                </a:solidFill>
                <a:latin typeface="+mn-lt"/>
                <a:cs typeface="Tahoma"/>
              </a:rPr>
              <a:t>range</a:t>
            </a:r>
            <a:r>
              <a:rPr sz="2400" spc="35" dirty="0">
                <a:solidFill>
                  <a:srgbClr val="E4DFDF"/>
                </a:solidFill>
                <a:latin typeface="+mn-lt"/>
                <a:cs typeface="Tahoma"/>
              </a:rPr>
              <a:t> </a:t>
            </a:r>
            <a:r>
              <a:rPr sz="2400" dirty="0">
                <a:solidFill>
                  <a:srgbClr val="E4DFDF"/>
                </a:solidFill>
                <a:latin typeface="+mn-lt"/>
                <a:cs typeface="Tahoma"/>
              </a:rPr>
              <a:t>of</a:t>
            </a:r>
            <a:r>
              <a:rPr sz="2400" spc="5" dirty="0">
                <a:solidFill>
                  <a:srgbClr val="E4DFDF"/>
                </a:solidFill>
                <a:latin typeface="+mn-lt"/>
                <a:cs typeface="Tahoma"/>
              </a:rPr>
              <a:t> </a:t>
            </a:r>
            <a:r>
              <a:rPr sz="2400" dirty="0">
                <a:solidFill>
                  <a:srgbClr val="E4DFDF"/>
                </a:solidFill>
                <a:latin typeface="+mn-lt"/>
                <a:cs typeface="Tahoma"/>
              </a:rPr>
              <a:t>textual</a:t>
            </a:r>
            <a:r>
              <a:rPr sz="2400" spc="20" dirty="0">
                <a:solidFill>
                  <a:srgbClr val="E4DFDF"/>
                </a:solidFill>
                <a:latin typeface="+mn-lt"/>
                <a:cs typeface="Tahoma"/>
              </a:rPr>
              <a:t> </a:t>
            </a:r>
            <a:r>
              <a:rPr sz="2400" dirty="0">
                <a:solidFill>
                  <a:srgbClr val="E4DFDF"/>
                </a:solidFill>
                <a:latin typeface="+mn-lt"/>
                <a:cs typeface="Tahoma"/>
              </a:rPr>
              <a:t>variations</a:t>
            </a:r>
            <a:r>
              <a:rPr sz="2400" spc="30" dirty="0">
                <a:solidFill>
                  <a:srgbClr val="E4DFDF"/>
                </a:solidFill>
                <a:latin typeface="+mn-lt"/>
                <a:cs typeface="Tahoma"/>
              </a:rPr>
              <a:t> </a:t>
            </a:r>
            <a:r>
              <a:rPr sz="2400" spc="-25" dirty="0">
                <a:solidFill>
                  <a:srgbClr val="E4DFDF"/>
                </a:solidFill>
                <a:latin typeface="+mn-lt"/>
                <a:cs typeface="Tahoma"/>
              </a:rPr>
              <a:t>and </a:t>
            </a:r>
            <a:r>
              <a:rPr sz="2400" spc="-10" dirty="0">
                <a:solidFill>
                  <a:srgbClr val="E4DFDF"/>
                </a:solidFill>
                <a:latin typeface="+mn-lt"/>
                <a:cs typeface="Tahoma"/>
              </a:rPr>
              <a:t>contexts.</a:t>
            </a:r>
            <a:endParaRPr sz="2400" dirty="0">
              <a:latin typeface="+mn-lt"/>
              <a:cs typeface="Tahoma"/>
            </a:endParaRPr>
          </a:p>
        </p:txBody>
      </p:sp>
      <p:sp>
        <p:nvSpPr>
          <p:cNvPr id="4" name="object 4"/>
          <p:cNvSpPr txBox="1"/>
          <p:nvPr/>
        </p:nvSpPr>
        <p:spPr>
          <a:xfrm>
            <a:off x="4896356" y="2961894"/>
            <a:ext cx="4552444" cy="3631956"/>
          </a:xfrm>
          <a:prstGeom prst="rect">
            <a:avLst/>
          </a:prstGeom>
        </p:spPr>
        <p:txBody>
          <a:bodyPr vert="horz" wrap="square" lIns="0" tIns="13335" rIns="0" bIns="0" rtlCol="0">
            <a:spAutoFit/>
          </a:bodyPr>
          <a:lstStyle/>
          <a:p>
            <a:pPr marL="12700">
              <a:spcBef>
                <a:spcPts val="105"/>
              </a:spcBef>
            </a:pPr>
            <a:r>
              <a:rPr sz="2800" b="1" spc="-170" dirty="0">
                <a:solidFill>
                  <a:schemeClr val="accent6">
                    <a:lumMod val="75000"/>
                  </a:schemeClr>
                </a:solidFill>
                <a:latin typeface="+mj-lt"/>
                <a:cs typeface="Arial"/>
              </a:rPr>
              <a:t>Contextual Understanding</a:t>
            </a:r>
          </a:p>
          <a:p>
            <a:pPr marL="12700" marR="5080">
              <a:lnSpc>
                <a:spcPct val="136300"/>
              </a:lnSpc>
              <a:spcBef>
                <a:spcPts val="1685"/>
              </a:spcBef>
            </a:pPr>
            <a:r>
              <a:rPr sz="2400" dirty="0">
                <a:solidFill>
                  <a:srgbClr val="E4DFDF"/>
                </a:solidFill>
                <a:latin typeface="+mn-lt"/>
                <a:cs typeface="Tahoma"/>
              </a:rPr>
              <a:t>Explore advanced NLP techniques, like transformer-based models (e.g., BERT, RoBERTa), to better capture the nuances of sentiment and improve the model's understanding of the underlying context.</a:t>
            </a:r>
          </a:p>
        </p:txBody>
      </p:sp>
      <p:sp>
        <p:nvSpPr>
          <p:cNvPr id="5" name="object 5"/>
          <p:cNvSpPr txBox="1"/>
          <p:nvPr/>
        </p:nvSpPr>
        <p:spPr>
          <a:xfrm>
            <a:off x="9834498" y="2961894"/>
            <a:ext cx="4552444" cy="4134273"/>
          </a:xfrm>
          <a:prstGeom prst="rect">
            <a:avLst/>
          </a:prstGeom>
        </p:spPr>
        <p:txBody>
          <a:bodyPr vert="horz" wrap="square" lIns="0" tIns="13335" rIns="0" bIns="0" rtlCol="0">
            <a:spAutoFit/>
          </a:bodyPr>
          <a:lstStyle/>
          <a:p>
            <a:pPr marL="12700">
              <a:lnSpc>
                <a:spcPct val="100000"/>
              </a:lnSpc>
              <a:spcBef>
                <a:spcPts val="105"/>
              </a:spcBef>
            </a:pPr>
            <a:r>
              <a:rPr sz="2800" b="1" spc="-170" dirty="0">
                <a:solidFill>
                  <a:schemeClr val="accent6">
                    <a:lumMod val="75000"/>
                  </a:schemeClr>
                </a:solidFill>
                <a:latin typeface="+mj-lt"/>
                <a:cs typeface="Arial"/>
              </a:rPr>
              <a:t>Real-Time Processing</a:t>
            </a:r>
          </a:p>
          <a:p>
            <a:pPr marL="12700" marR="5080">
              <a:lnSpc>
                <a:spcPct val="136300"/>
              </a:lnSpc>
              <a:spcBef>
                <a:spcPts val="1685"/>
              </a:spcBef>
            </a:pPr>
            <a:r>
              <a:rPr sz="2400" dirty="0">
                <a:solidFill>
                  <a:srgbClr val="E4DFDF"/>
                </a:solidFill>
                <a:latin typeface="+mn-lt"/>
                <a:cs typeface="Tahoma"/>
              </a:rPr>
              <a:t>Develop a scalable solution that can process large volumes of data in real-time, enabling businesses to respond promptly to customer feedback and optimize their marketing strategies based on up- to-date sentiment analysis.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86399" cy="8229596"/>
          </a:xfrm>
          <a:prstGeom prst="rect">
            <a:avLst/>
          </a:prstGeom>
        </p:spPr>
      </p:pic>
      <p:sp>
        <p:nvSpPr>
          <p:cNvPr id="3" name="object 3"/>
          <p:cNvSpPr txBox="1">
            <a:spLocks noGrp="1"/>
          </p:cNvSpPr>
          <p:nvPr>
            <p:ph type="title"/>
          </p:nvPr>
        </p:nvSpPr>
        <p:spPr>
          <a:xfrm>
            <a:off x="748995" y="562737"/>
            <a:ext cx="13132409" cy="965085"/>
          </a:xfrm>
          <a:prstGeom prst="rect">
            <a:avLst/>
          </a:prstGeom>
        </p:spPr>
        <p:txBody>
          <a:bodyPr vert="horz" wrap="square" lIns="0" tIns="132791" rIns="0" bIns="0" rtlCol="0">
            <a:spAutoFit/>
          </a:bodyPr>
          <a:lstStyle/>
          <a:p>
            <a:pPr marL="5516245">
              <a:lnSpc>
                <a:spcPct val="100000"/>
              </a:lnSpc>
              <a:spcBef>
                <a:spcPts val="105"/>
              </a:spcBef>
            </a:pPr>
            <a:r>
              <a:rPr sz="5400" spc="-235" dirty="0">
                <a:latin typeface="+mj-lt"/>
              </a:rPr>
              <a:t>Ethical</a:t>
            </a:r>
            <a:r>
              <a:rPr sz="5400" spc="-400" dirty="0">
                <a:latin typeface="+mj-lt"/>
              </a:rPr>
              <a:t> </a:t>
            </a:r>
            <a:r>
              <a:rPr sz="5400" spc="-295" dirty="0">
                <a:latin typeface="+mj-lt"/>
              </a:rPr>
              <a:t>Considerations</a:t>
            </a:r>
            <a:endParaRPr sz="5400" dirty="0">
              <a:latin typeface="+mj-lt"/>
            </a:endParaRPr>
          </a:p>
        </p:txBody>
      </p:sp>
      <p:grpSp>
        <p:nvGrpSpPr>
          <p:cNvPr id="4" name="object 4"/>
          <p:cNvGrpSpPr/>
          <p:nvPr/>
        </p:nvGrpSpPr>
        <p:grpSpPr>
          <a:xfrm>
            <a:off x="6261227" y="1964689"/>
            <a:ext cx="508634" cy="508634"/>
            <a:chOff x="6261227" y="1964689"/>
            <a:chExt cx="508634" cy="508634"/>
          </a:xfrm>
        </p:grpSpPr>
        <p:sp>
          <p:nvSpPr>
            <p:cNvPr id="5" name="object 5"/>
            <p:cNvSpPr/>
            <p:nvPr/>
          </p:nvSpPr>
          <p:spPr>
            <a:xfrm>
              <a:off x="6265037" y="1968499"/>
              <a:ext cx="501015" cy="501015"/>
            </a:xfrm>
            <a:custGeom>
              <a:avLst/>
              <a:gdLst/>
              <a:ahLst/>
              <a:cxnLst/>
              <a:rect l="l" t="t" r="r" b="b"/>
              <a:pathLst>
                <a:path w="501015" h="501014">
                  <a:moveTo>
                    <a:pt x="407162" y="0"/>
                  </a:moveTo>
                  <a:lnTo>
                    <a:pt x="93472" y="0"/>
                  </a:lnTo>
                  <a:lnTo>
                    <a:pt x="57114" y="7334"/>
                  </a:lnTo>
                  <a:lnTo>
                    <a:pt x="27400" y="27336"/>
                  </a:lnTo>
                  <a:lnTo>
                    <a:pt x="7354" y="57007"/>
                  </a:lnTo>
                  <a:lnTo>
                    <a:pt x="0" y="93345"/>
                  </a:lnTo>
                  <a:lnTo>
                    <a:pt x="0" y="407035"/>
                  </a:lnTo>
                  <a:lnTo>
                    <a:pt x="7354" y="443446"/>
                  </a:lnTo>
                  <a:lnTo>
                    <a:pt x="27400" y="473154"/>
                  </a:lnTo>
                  <a:lnTo>
                    <a:pt x="57114" y="493170"/>
                  </a:lnTo>
                  <a:lnTo>
                    <a:pt x="93472" y="500507"/>
                  </a:lnTo>
                  <a:lnTo>
                    <a:pt x="407162" y="500507"/>
                  </a:lnTo>
                  <a:lnTo>
                    <a:pt x="443499" y="493170"/>
                  </a:lnTo>
                  <a:lnTo>
                    <a:pt x="473170" y="473154"/>
                  </a:lnTo>
                  <a:lnTo>
                    <a:pt x="493172" y="443446"/>
                  </a:lnTo>
                  <a:lnTo>
                    <a:pt x="500507" y="407035"/>
                  </a:lnTo>
                  <a:lnTo>
                    <a:pt x="500507" y="93345"/>
                  </a:lnTo>
                  <a:lnTo>
                    <a:pt x="493172" y="57007"/>
                  </a:lnTo>
                  <a:lnTo>
                    <a:pt x="473170" y="27336"/>
                  </a:lnTo>
                  <a:lnTo>
                    <a:pt x="443499" y="7334"/>
                  </a:lnTo>
                  <a:lnTo>
                    <a:pt x="407162" y="0"/>
                  </a:lnTo>
                  <a:close/>
                </a:path>
              </a:pathLst>
            </a:custGeom>
            <a:solidFill>
              <a:srgbClr val="7D013B"/>
            </a:solidFill>
          </p:spPr>
          <p:txBody>
            <a:bodyPr wrap="square" lIns="0" tIns="0" rIns="0" bIns="0" rtlCol="0"/>
            <a:lstStyle/>
            <a:p>
              <a:endParaRPr/>
            </a:p>
          </p:txBody>
        </p:sp>
        <p:sp>
          <p:nvSpPr>
            <p:cNvPr id="6" name="object 6"/>
            <p:cNvSpPr/>
            <p:nvPr/>
          </p:nvSpPr>
          <p:spPr>
            <a:xfrm>
              <a:off x="6265037" y="1968499"/>
              <a:ext cx="501015" cy="501015"/>
            </a:xfrm>
            <a:custGeom>
              <a:avLst/>
              <a:gdLst/>
              <a:ahLst/>
              <a:cxnLst/>
              <a:rect l="l" t="t" r="r" b="b"/>
              <a:pathLst>
                <a:path w="501015" h="501014">
                  <a:moveTo>
                    <a:pt x="0" y="93345"/>
                  </a:moveTo>
                  <a:lnTo>
                    <a:pt x="7354" y="57007"/>
                  </a:lnTo>
                  <a:lnTo>
                    <a:pt x="27400" y="27336"/>
                  </a:lnTo>
                  <a:lnTo>
                    <a:pt x="57114" y="7334"/>
                  </a:lnTo>
                  <a:lnTo>
                    <a:pt x="93472" y="0"/>
                  </a:lnTo>
                  <a:lnTo>
                    <a:pt x="407162" y="0"/>
                  </a:lnTo>
                  <a:lnTo>
                    <a:pt x="443499" y="7334"/>
                  </a:lnTo>
                  <a:lnTo>
                    <a:pt x="473170" y="27336"/>
                  </a:lnTo>
                  <a:lnTo>
                    <a:pt x="493172" y="57007"/>
                  </a:lnTo>
                  <a:lnTo>
                    <a:pt x="500507" y="93345"/>
                  </a:lnTo>
                  <a:lnTo>
                    <a:pt x="500507" y="407035"/>
                  </a:lnTo>
                  <a:lnTo>
                    <a:pt x="493172" y="443446"/>
                  </a:lnTo>
                  <a:lnTo>
                    <a:pt x="473170" y="473154"/>
                  </a:lnTo>
                  <a:lnTo>
                    <a:pt x="443499" y="493170"/>
                  </a:lnTo>
                  <a:lnTo>
                    <a:pt x="407162" y="500507"/>
                  </a:lnTo>
                  <a:lnTo>
                    <a:pt x="93472" y="500507"/>
                  </a:lnTo>
                  <a:lnTo>
                    <a:pt x="57114" y="493170"/>
                  </a:lnTo>
                  <a:lnTo>
                    <a:pt x="27400" y="473154"/>
                  </a:lnTo>
                  <a:lnTo>
                    <a:pt x="7354" y="443446"/>
                  </a:lnTo>
                  <a:lnTo>
                    <a:pt x="0" y="407035"/>
                  </a:lnTo>
                  <a:lnTo>
                    <a:pt x="0" y="93345"/>
                  </a:lnTo>
                  <a:close/>
                </a:path>
              </a:pathLst>
            </a:custGeom>
            <a:ln w="7620">
              <a:solidFill>
                <a:srgbClr val="961B54"/>
              </a:solidFill>
            </a:ln>
          </p:spPr>
          <p:txBody>
            <a:bodyPr wrap="square" lIns="0" tIns="0" rIns="0" bIns="0" rtlCol="0"/>
            <a:lstStyle/>
            <a:p>
              <a:endParaRPr/>
            </a:p>
          </p:txBody>
        </p:sp>
      </p:grpSp>
      <p:sp>
        <p:nvSpPr>
          <p:cNvPr id="7" name="object 7"/>
          <p:cNvSpPr txBox="1"/>
          <p:nvPr/>
        </p:nvSpPr>
        <p:spPr>
          <a:xfrm>
            <a:off x="6448425" y="1965147"/>
            <a:ext cx="141605" cy="399415"/>
          </a:xfrm>
          <a:prstGeom prst="rect">
            <a:avLst/>
          </a:prstGeom>
        </p:spPr>
        <p:txBody>
          <a:bodyPr vert="horz" wrap="square" lIns="0" tIns="12700" rIns="0" bIns="0" rtlCol="0">
            <a:spAutoFit/>
          </a:bodyPr>
          <a:lstStyle/>
          <a:p>
            <a:pPr marL="12700">
              <a:lnSpc>
                <a:spcPct val="100000"/>
              </a:lnSpc>
              <a:spcBef>
                <a:spcPts val="100"/>
              </a:spcBef>
            </a:pPr>
            <a:r>
              <a:rPr sz="2450" b="1" spc="-500" dirty="0">
                <a:solidFill>
                  <a:srgbClr val="E4DFDF"/>
                </a:solidFill>
                <a:latin typeface="Arial"/>
                <a:cs typeface="Arial"/>
              </a:rPr>
              <a:t>1</a:t>
            </a:r>
            <a:endParaRPr sz="2450">
              <a:latin typeface="Arial"/>
              <a:cs typeface="Arial"/>
            </a:endParaRPr>
          </a:p>
        </p:txBody>
      </p:sp>
      <p:sp>
        <p:nvSpPr>
          <p:cNvPr id="8" name="object 8"/>
          <p:cNvSpPr txBox="1"/>
          <p:nvPr/>
        </p:nvSpPr>
        <p:spPr>
          <a:xfrm>
            <a:off x="6976109" y="1938019"/>
            <a:ext cx="6851015" cy="1695079"/>
          </a:xfrm>
          <a:prstGeom prst="rect">
            <a:avLst/>
          </a:prstGeom>
        </p:spPr>
        <p:txBody>
          <a:bodyPr vert="horz" wrap="square" lIns="0" tIns="12700" rIns="0" bIns="0" rtlCol="0">
            <a:spAutoFit/>
          </a:bodyPr>
          <a:lstStyle/>
          <a:p>
            <a:pPr marL="12700">
              <a:lnSpc>
                <a:spcPct val="100000"/>
              </a:lnSpc>
              <a:spcBef>
                <a:spcPts val="100"/>
              </a:spcBef>
            </a:pPr>
            <a:r>
              <a:rPr sz="2400" b="1" spc="-130" dirty="0">
                <a:solidFill>
                  <a:schemeClr val="accent6">
                    <a:lumMod val="75000"/>
                  </a:schemeClr>
                </a:solidFill>
                <a:latin typeface="+mj-lt"/>
                <a:cs typeface="Arial"/>
              </a:rPr>
              <a:t>Privacy</a:t>
            </a:r>
            <a:r>
              <a:rPr sz="2400" b="1" spc="-210" dirty="0">
                <a:solidFill>
                  <a:schemeClr val="accent6">
                    <a:lumMod val="75000"/>
                  </a:schemeClr>
                </a:solidFill>
                <a:latin typeface="+mj-lt"/>
                <a:cs typeface="Arial"/>
              </a:rPr>
              <a:t> </a:t>
            </a:r>
            <a:r>
              <a:rPr sz="2400" b="1" spc="-130" dirty="0">
                <a:solidFill>
                  <a:schemeClr val="accent6">
                    <a:lumMod val="75000"/>
                  </a:schemeClr>
                </a:solidFill>
                <a:latin typeface="+mj-lt"/>
                <a:cs typeface="Arial"/>
              </a:rPr>
              <a:t>and</a:t>
            </a:r>
            <a:r>
              <a:rPr sz="2400" b="1" spc="-215" dirty="0">
                <a:solidFill>
                  <a:schemeClr val="accent6">
                    <a:lumMod val="75000"/>
                  </a:schemeClr>
                </a:solidFill>
                <a:latin typeface="+mj-lt"/>
                <a:cs typeface="Arial"/>
              </a:rPr>
              <a:t> </a:t>
            </a:r>
            <a:r>
              <a:rPr sz="2400" b="1" spc="-80" dirty="0">
                <a:solidFill>
                  <a:schemeClr val="accent6">
                    <a:lumMod val="75000"/>
                  </a:schemeClr>
                </a:solidFill>
                <a:latin typeface="+mj-lt"/>
                <a:cs typeface="Arial"/>
              </a:rPr>
              <a:t>Data</a:t>
            </a:r>
            <a:r>
              <a:rPr sz="2400" b="1" spc="-215" dirty="0">
                <a:solidFill>
                  <a:schemeClr val="accent6">
                    <a:lumMod val="75000"/>
                  </a:schemeClr>
                </a:solidFill>
                <a:latin typeface="+mj-lt"/>
                <a:cs typeface="Arial"/>
              </a:rPr>
              <a:t> </a:t>
            </a:r>
            <a:r>
              <a:rPr sz="2400" b="1" spc="-10" dirty="0">
                <a:solidFill>
                  <a:schemeClr val="accent6">
                    <a:lumMod val="75000"/>
                  </a:schemeClr>
                </a:solidFill>
                <a:latin typeface="+mj-lt"/>
                <a:cs typeface="Arial"/>
              </a:rPr>
              <a:t>Protection</a:t>
            </a:r>
            <a:endParaRPr sz="2400" dirty="0">
              <a:solidFill>
                <a:schemeClr val="accent6">
                  <a:lumMod val="75000"/>
                </a:schemeClr>
              </a:solidFill>
              <a:latin typeface="+mj-lt"/>
              <a:cs typeface="Arial"/>
            </a:endParaRPr>
          </a:p>
          <a:p>
            <a:pPr marL="12700" marR="5080">
              <a:lnSpc>
                <a:spcPct val="134600"/>
              </a:lnSpc>
              <a:spcBef>
                <a:spcPts val="825"/>
              </a:spcBef>
            </a:pPr>
            <a:r>
              <a:rPr sz="2000" dirty="0">
                <a:solidFill>
                  <a:srgbClr val="E4DFDF"/>
                </a:solidFill>
                <a:latin typeface="+mn-lt"/>
                <a:cs typeface="Tahoma"/>
              </a:rPr>
              <a:t>Ensure</a:t>
            </a:r>
            <a:r>
              <a:rPr sz="2000" spc="25" dirty="0">
                <a:solidFill>
                  <a:srgbClr val="E4DFDF"/>
                </a:solidFill>
                <a:latin typeface="+mn-lt"/>
                <a:cs typeface="Tahoma"/>
              </a:rPr>
              <a:t> </a:t>
            </a:r>
            <a:r>
              <a:rPr sz="2000" dirty="0">
                <a:solidFill>
                  <a:srgbClr val="E4DFDF"/>
                </a:solidFill>
                <a:latin typeface="+mn-lt"/>
                <a:cs typeface="Tahoma"/>
              </a:rPr>
              <a:t>that</a:t>
            </a:r>
            <a:r>
              <a:rPr sz="2000" spc="5" dirty="0">
                <a:solidFill>
                  <a:srgbClr val="E4DFDF"/>
                </a:solidFill>
                <a:latin typeface="+mn-lt"/>
                <a:cs typeface="Tahoma"/>
              </a:rPr>
              <a:t> </a:t>
            </a:r>
            <a:r>
              <a:rPr sz="2000" dirty="0">
                <a:solidFill>
                  <a:srgbClr val="E4DFDF"/>
                </a:solidFill>
                <a:latin typeface="+mn-lt"/>
                <a:cs typeface="Tahoma"/>
              </a:rPr>
              <a:t>the</a:t>
            </a:r>
            <a:r>
              <a:rPr sz="2000" spc="5" dirty="0">
                <a:solidFill>
                  <a:srgbClr val="E4DFDF"/>
                </a:solidFill>
                <a:latin typeface="+mn-lt"/>
                <a:cs typeface="Tahoma"/>
              </a:rPr>
              <a:t> </a:t>
            </a:r>
            <a:r>
              <a:rPr sz="2000" dirty="0">
                <a:solidFill>
                  <a:srgbClr val="E4DFDF"/>
                </a:solidFill>
                <a:latin typeface="+mn-lt"/>
                <a:cs typeface="Tahoma"/>
              </a:rPr>
              <a:t>sentiment</a:t>
            </a:r>
            <a:r>
              <a:rPr sz="2000" spc="20" dirty="0">
                <a:solidFill>
                  <a:srgbClr val="E4DFDF"/>
                </a:solidFill>
                <a:latin typeface="+mn-lt"/>
                <a:cs typeface="Tahoma"/>
              </a:rPr>
              <a:t> </a:t>
            </a:r>
            <a:r>
              <a:rPr sz="2000" dirty="0">
                <a:solidFill>
                  <a:srgbClr val="E4DFDF"/>
                </a:solidFill>
                <a:latin typeface="+mn-lt"/>
                <a:cs typeface="Tahoma"/>
              </a:rPr>
              <a:t>analysis</a:t>
            </a:r>
            <a:r>
              <a:rPr sz="2000" spc="40" dirty="0">
                <a:solidFill>
                  <a:srgbClr val="E4DFDF"/>
                </a:solidFill>
                <a:latin typeface="+mn-lt"/>
                <a:cs typeface="Tahoma"/>
              </a:rPr>
              <a:t> </a:t>
            </a:r>
            <a:r>
              <a:rPr sz="2000" dirty="0">
                <a:solidFill>
                  <a:srgbClr val="E4DFDF"/>
                </a:solidFill>
                <a:latin typeface="+mn-lt"/>
                <a:cs typeface="Tahoma"/>
              </a:rPr>
              <a:t>model</a:t>
            </a:r>
            <a:r>
              <a:rPr sz="2000" spc="15" dirty="0">
                <a:solidFill>
                  <a:srgbClr val="E4DFDF"/>
                </a:solidFill>
                <a:latin typeface="+mn-lt"/>
                <a:cs typeface="Tahoma"/>
              </a:rPr>
              <a:t> </a:t>
            </a:r>
            <a:r>
              <a:rPr sz="2000" dirty="0">
                <a:solidFill>
                  <a:srgbClr val="E4DFDF"/>
                </a:solidFill>
                <a:latin typeface="+mn-lt"/>
                <a:cs typeface="Tahoma"/>
              </a:rPr>
              <a:t>and</a:t>
            </a:r>
            <a:r>
              <a:rPr sz="2000" spc="20" dirty="0">
                <a:solidFill>
                  <a:srgbClr val="E4DFDF"/>
                </a:solidFill>
                <a:latin typeface="+mn-lt"/>
                <a:cs typeface="Tahoma"/>
              </a:rPr>
              <a:t> </a:t>
            </a:r>
            <a:r>
              <a:rPr sz="2000" spc="50" dirty="0">
                <a:solidFill>
                  <a:srgbClr val="E4DFDF"/>
                </a:solidFill>
                <a:latin typeface="+mn-lt"/>
                <a:cs typeface="Tahoma"/>
              </a:rPr>
              <a:t>its</a:t>
            </a:r>
            <a:r>
              <a:rPr sz="2000" spc="5" dirty="0">
                <a:solidFill>
                  <a:srgbClr val="E4DFDF"/>
                </a:solidFill>
                <a:latin typeface="+mn-lt"/>
                <a:cs typeface="Tahoma"/>
              </a:rPr>
              <a:t> </a:t>
            </a:r>
            <a:r>
              <a:rPr sz="2000" dirty="0">
                <a:solidFill>
                  <a:srgbClr val="E4DFDF"/>
                </a:solidFill>
                <a:latin typeface="+mn-lt"/>
                <a:cs typeface="Tahoma"/>
              </a:rPr>
              <a:t>deployment</a:t>
            </a:r>
            <a:r>
              <a:rPr sz="2000" spc="5" dirty="0">
                <a:solidFill>
                  <a:srgbClr val="E4DFDF"/>
                </a:solidFill>
                <a:latin typeface="+mn-lt"/>
                <a:cs typeface="Tahoma"/>
              </a:rPr>
              <a:t> </a:t>
            </a:r>
            <a:r>
              <a:rPr sz="2000" spc="-10" dirty="0">
                <a:solidFill>
                  <a:srgbClr val="E4DFDF"/>
                </a:solidFill>
                <a:latin typeface="+mn-lt"/>
                <a:cs typeface="Tahoma"/>
              </a:rPr>
              <a:t>adhere </a:t>
            </a:r>
            <a:r>
              <a:rPr sz="2000" dirty="0">
                <a:solidFill>
                  <a:srgbClr val="E4DFDF"/>
                </a:solidFill>
                <a:latin typeface="+mn-lt"/>
                <a:cs typeface="Tahoma"/>
              </a:rPr>
              <a:t>to</a:t>
            </a:r>
            <a:r>
              <a:rPr sz="2000" spc="10" dirty="0">
                <a:solidFill>
                  <a:srgbClr val="E4DFDF"/>
                </a:solidFill>
                <a:latin typeface="+mn-lt"/>
                <a:cs typeface="Tahoma"/>
              </a:rPr>
              <a:t> </a:t>
            </a:r>
            <a:r>
              <a:rPr sz="2000" spc="55" dirty="0">
                <a:solidFill>
                  <a:srgbClr val="E4DFDF"/>
                </a:solidFill>
                <a:latin typeface="+mn-lt"/>
                <a:cs typeface="Tahoma"/>
              </a:rPr>
              <a:t>strict</a:t>
            </a:r>
            <a:r>
              <a:rPr sz="2000" spc="15" dirty="0">
                <a:solidFill>
                  <a:srgbClr val="E4DFDF"/>
                </a:solidFill>
                <a:latin typeface="+mn-lt"/>
                <a:cs typeface="Tahoma"/>
              </a:rPr>
              <a:t> </a:t>
            </a:r>
            <a:r>
              <a:rPr sz="2000" dirty="0">
                <a:solidFill>
                  <a:srgbClr val="E4DFDF"/>
                </a:solidFill>
                <a:latin typeface="+mn-lt"/>
                <a:cs typeface="Tahoma"/>
              </a:rPr>
              <a:t>data</a:t>
            </a:r>
            <a:r>
              <a:rPr sz="2000" spc="30" dirty="0">
                <a:solidFill>
                  <a:srgbClr val="E4DFDF"/>
                </a:solidFill>
                <a:latin typeface="+mn-lt"/>
                <a:cs typeface="Tahoma"/>
              </a:rPr>
              <a:t> </a:t>
            </a:r>
            <a:r>
              <a:rPr sz="2000" dirty="0">
                <a:solidFill>
                  <a:srgbClr val="E4DFDF"/>
                </a:solidFill>
                <a:latin typeface="+mn-lt"/>
                <a:cs typeface="Tahoma"/>
              </a:rPr>
              <a:t>privacy</a:t>
            </a:r>
            <a:r>
              <a:rPr sz="2000" spc="20" dirty="0">
                <a:solidFill>
                  <a:srgbClr val="E4DFDF"/>
                </a:solidFill>
                <a:latin typeface="+mn-lt"/>
                <a:cs typeface="Tahoma"/>
              </a:rPr>
              <a:t> </a:t>
            </a:r>
            <a:r>
              <a:rPr sz="2000" dirty="0">
                <a:solidFill>
                  <a:srgbClr val="E4DFDF"/>
                </a:solidFill>
                <a:latin typeface="+mn-lt"/>
                <a:cs typeface="Tahoma"/>
              </a:rPr>
              <a:t>and</a:t>
            </a:r>
            <a:r>
              <a:rPr sz="2000" spc="30" dirty="0">
                <a:solidFill>
                  <a:srgbClr val="E4DFDF"/>
                </a:solidFill>
                <a:latin typeface="+mn-lt"/>
                <a:cs typeface="Tahoma"/>
              </a:rPr>
              <a:t> </a:t>
            </a:r>
            <a:r>
              <a:rPr sz="2000" dirty="0">
                <a:solidFill>
                  <a:srgbClr val="E4DFDF"/>
                </a:solidFill>
                <a:latin typeface="+mn-lt"/>
                <a:cs typeface="Tahoma"/>
              </a:rPr>
              <a:t>protection</a:t>
            </a:r>
            <a:r>
              <a:rPr sz="2000" spc="5" dirty="0">
                <a:solidFill>
                  <a:srgbClr val="E4DFDF"/>
                </a:solidFill>
                <a:latin typeface="+mn-lt"/>
                <a:cs typeface="Tahoma"/>
              </a:rPr>
              <a:t> </a:t>
            </a:r>
            <a:r>
              <a:rPr sz="2000" dirty="0">
                <a:solidFill>
                  <a:srgbClr val="E4DFDF"/>
                </a:solidFill>
                <a:latin typeface="+mn-lt"/>
                <a:cs typeface="Tahoma"/>
              </a:rPr>
              <a:t>guidelines,</a:t>
            </a:r>
            <a:r>
              <a:rPr sz="2000" spc="55" dirty="0">
                <a:solidFill>
                  <a:srgbClr val="E4DFDF"/>
                </a:solidFill>
                <a:latin typeface="+mn-lt"/>
                <a:cs typeface="Tahoma"/>
              </a:rPr>
              <a:t> </a:t>
            </a:r>
            <a:r>
              <a:rPr sz="2000" dirty="0">
                <a:solidFill>
                  <a:srgbClr val="E4DFDF"/>
                </a:solidFill>
                <a:latin typeface="+mn-lt"/>
                <a:cs typeface="Tahoma"/>
              </a:rPr>
              <a:t>respecting</a:t>
            </a:r>
            <a:r>
              <a:rPr sz="2000" spc="10" dirty="0">
                <a:solidFill>
                  <a:srgbClr val="E4DFDF"/>
                </a:solidFill>
                <a:latin typeface="+mn-lt"/>
                <a:cs typeface="Tahoma"/>
              </a:rPr>
              <a:t> </a:t>
            </a:r>
            <a:r>
              <a:rPr sz="2000" spc="-25" dirty="0">
                <a:solidFill>
                  <a:srgbClr val="E4DFDF"/>
                </a:solidFill>
                <a:latin typeface="+mn-lt"/>
                <a:cs typeface="Tahoma"/>
              </a:rPr>
              <a:t>the </a:t>
            </a:r>
            <a:r>
              <a:rPr sz="2000" dirty="0">
                <a:solidFill>
                  <a:srgbClr val="E4DFDF"/>
                </a:solidFill>
                <a:latin typeface="+mn-lt"/>
                <a:cs typeface="Tahoma"/>
              </a:rPr>
              <a:t>privacy</a:t>
            </a:r>
            <a:r>
              <a:rPr sz="2000" spc="-30" dirty="0">
                <a:solidFill>
                  <a:srgbClr val="E4DFDF"/>
                </a:solidFill>
                <a:latin typeface="+mn-lt"/>
                <a:cs typeface="Tahoma"/>
              </a:rPr>
              <a:t> </a:t>
            </a:r>
            <a:r>
              <a:rPr sz="2000" dirty="0">
                <a:solidFill>
                  <a:srgbClr val="E4DFDF"/>
                </a:solidFill>
                <a:latin typeface="+mn-lt"/>
                <a:cs typeface="Tahoma"/>
              </a:rPr>
              <a:t>of</a:t>
            </a:r>
            <a:r>
              <a:rPr sz="2000" spc="5" dirty="0">
                <a:solidFill>
                  <a:srgbClr val="E4DFDF"/>
                </a:solidFill>
                <a:latin typeface="+mn-lt"/>
                <a:cs typeface="Tahoma"/>
              </a:rPr>
              <a:t> </a:t>
            </a:r>
            <a:r>
              <a:rPr sz="2000" dirty="0">
                <a:solidFill>
                  <a:srgbClr val="E4DFDF"/>
                </a:solidFill>
                <a:latin typeface="+mn-lt"/>
                <a:cs typeface="Tahoma"/>
              </a:rPr>
              <a:t>individuals</a:t>
            </a:r>
            <a:r>
              <a:rPr sz="2000" spc="45" dirty="0">
                <a:solidFill>
                  <a:srgbClr val="E4DFDF"/>
                </a:solidFill>
                <a:latin typeface="+mn-lt"/>
                <a:cs typeface="Tahoma"/>
              </a:rPr>
              <a:t> </a:t>
            </a:r>
            <a:r>
              <a:rPr sz="2000" dirty="0">
                <a:solidFill>
                  <a:srgbClr val="E4DFDF"/>
                </a:solidFill>
                <a:latin typeface="+mn-lt"/>
                <a:cs typeface="Tahoma"/>
              </a:rPr>
              <a:t>whose</a:t>
            </a:r>
            <a:r>
              <a:rPr sz="2000" spc="-15" dirty="0">
                <a:solidFill>
                  <a:srgbClr val="E4DFDF"/>
                </a:solidFill>
                <a:latin typeface="+mn-lt"/>
                <a:cs typeface="Tahoma"/>
              </a:rPr>
              <a:t> </a:t>
            </a:r>
            <a:r>
              <a:rPr sz="2000" dirty="0">
                <a:solidFill>
                  <a:srgbClr val="E4DFDF"/>
                </a:solidFill>
                <a:latin typeface="+mn-lt"/>
                <a:cs typeface="Tahoma"/>
              </a:rPr>
              <a:t>tweets</a:t>
            </a:r>
            <a:r>
              <a:rPr sz="2000" spc="-25" dirty="0">
                <a:solidFill>
                  <a:srgbClr val="E4DFDF"/>
                </a:solidFill>
                <a:latin typeface="+mn-lt"/>
                <a:cs typeface="Tahoma"/>
              </a:rPr>
              <a:t> </a:t>
            </a:r>
            <a:r>
              <a:rPr sz="2000" dirty="0">
                <a:solidFill>
                  <a:srgbClr val="E4DFDF"/>
                </a:solidFill>
                <a:latin typeface="+mn-lt"/>
                <a:cs typeface="Tahoma"/>
              </a:rPr>
              <a:t>are</a:t>
            </a:r>
            <a:r>
              <a:rPr sz="2000" spc="-30" dirty="0">
                <a:solidFill>
                  <a:srgbClr val="E4DFDF"/>
                </a:solidFill>
                <a:latin typeface="+mn-lt"/>
                <a:cs typeface="Tahoma"/>
              </a:rPr>
              <a:t> </a:t>
            </a:r>
            <a:r>
              <a:rPr sz="2000" spc="-10" dirty="0">
                <a:solidFill>
                  <a:srgbClr val="E4DFDF"/>
                </a:solidFill>
                <a:latin typeface="+mn-lt"/>
                <a:cs typeface="Tahoma"/>
              </a:rPr>
              <a:t>analyzed.</a:t>
            </a:r>
            <a:endParaRPr sz="2000" dirty="0">
              <a:latin typeface="+mn-lt"/>
              <a:cs typeface="Tahoma"/>
            </a:endParaRPr>
          </a:p>
        </p:txBody>
      </p:sp>
      <p:grpSp>
        <p:nvGrpSpPr>
          <p:cNvPr id="9" name="object 9"/>
          <p:cNvGrpSpPr/>
          <p:nvPr/>
        </p:nvGrpSpPr>
        <p:grpSpPr>
          <a:xfrm>
            <a:off x="6261227" y="3965828"/>
            <a:ext cx="508634" cy="508634"/>
            <a:chOff x="6261227" y="3965828"/>
            <a:chExt cx="508634" cy="508634"/>
          </a:xfrm>
        </p:grpSpPr>
        <p:sp>
          <p:nvSpPr>
            <p:cNvPr id="10" name="object 10"/>
            <p:cNvSpPr/>
            <p:nvPr/>
          </p:nvSpPr>
          <p:spPr>
            <a:xfrm>
              <a:off x="6265037" y="3969638"/>
              <a:ext cx="501015" cy="501015"/>
            </a:xfrm>
            <a:custGeom>
              <a:avLst/>
              <a:gdLst/>
              <a:ahLst/>
              <a:cxnLst/>
              <a:rect l="l" t="t" r="r" b="b"/>
              <a:pathLst>
                <a:path w="501015" h="501014">
                  <a:moveTo>
                    <a:pt x="407162" y="0"/>
                  </a:moveTo>
                  <a:lnTo>
                    <a:pt x="93472" y="0"/>
                  </a:lnTo>
                  <a:lnTo>
                    <a:pt x="57114" y="7354"/>
                  </a:lnTo>
                  <a:lnTo>
                    <a:pt x="27400" y="27400"/>
                  </a:lnTo>
                  <a:lnTo>
                    <a:pt x="7354" y="57114"/>
                  </a:lnTo>
                  <a:lnTo>
                    <a:pt x="0" y="93472"/>
                  </a:lnTo>
                  <a:lnTo>
                    <a:pt x="0" y="407162"/>
                  </a:lnTo>
                  <a:lnTo>
                    <a:pt x="7354" y="443499"/>
                  </a:lnTo>
                  <a:lnTo>
                    <a:pt x="27400" y="473170"/>
                  </a:lnTo>
                  <a:lnTo>
                    <a:pt x="57114" y="493172"/>
                  </a:lnTo>
                  <a:lnTo>
                    <a:pt x="93472" y="500507"/>
                  </a:lnTo>
                  <a:lnTo>
                    <a:pt x="407162" y="500507"/>
                  </a:lnTo>
                  <a:lnTo>
                    <a:pt x="443499" y="493172"/>
                  </a:lnTo>
                  <a:lnTo>
                    <a:pt x="473170" y="473170"/>
                  </a:lnTo>
                  <a:lnTo>
                    <a:pt x="493172" y="443499"/>
                  </a:lnTo>
                  <a:lnTo>
                    <a:pt x="500507" y="407162"/>
                  </a:lnTo>
                  <a:lnTo>
                    <a:pt x="500507" y="93472"/>
                  </a:lnTo>
                  <a:lnTo>
                    <a:pt x="493172" y="57114"/>
                  </a:lnTo>
                  <a:lnTo>
                    <a:pt x="473170" y="27400"/>
                  </a:lnTo>
                  <a:lnTo>
                    <a:pt x="443499" y="7354"/>
                  </a:lnTo>
                  <a:lnTo>
                    <a:pt x="407162" y="0"/>
                  </a:lnTo>
                  <a:close/>
                </a:path>
              </a:pathLst>
            </a:custGeom>
            <a:solidFill>
              <a:srgbClr val="7D013B"/>
            </a:solidFill>
          </p:spPr>
          <p:txBody>
            <a:bodyPr wrap="square" lIns="0" tIns="0" rIns="0" bIns="0" rtlCol="0"/>
            <a:lstStyle/>
            <a:p>
              <a:endParaRPr/>
            </a:p>
          </p:txBody>
        </p:sp>
        <p:sp>
          <p:nvSpPr>
            <p:cNvPr id="11" name="object 11"/>
            <p:cNvSpPr/>
            <p:nvPr/>
          </p:nvSpPr>
          <p:spPr>
            <a:xfrm>
              <a:off x="6265037" y="3969638"/>
              <a:ext cx="501015" cy="501015"/>
            </a:xfrm>
            <a:custGeom>
              <a:avLst/>
              <a:gdLst/>
              <a:ahLst/>
              <a:cxnLst/>
              <a:rect l="l" t="t" r="r" b="b"/>
              <a:pathLst>
                <a:path w="501015" h="501014">
                  <a:moveTo>
                    <a:pt x="0" y="93472"/>
                  </a:moveTo>
                  <a:lnTo>
                    <a:pt x="7354" y="57114"/>
                  </a:lnTo>
                  <a:lnTo>
                    <a:pt x="27400" y="27400"/>
                  </a:lnTo>
                  <a:lnTo>
                    <a:pt x="57114" y="7354"/>
                  </a:lnTo>
                  <a:lnTo>
                    <a:pt x="93472" y="0"/>
                  </a:lnTo>
                  <a:lnTo>
                    <a:pt x="407162" y="0"/>
                  </a:lnTo>
                  <a:lnTo>
                    <a:pt x="443499" y="7354"/>
                  </a:lnTo>
                  <a:lnTo>
                    <a:pt x="473170" y="27400"/>
                  </a:lnTo>
                  <a:lnTo>
                    <a:pt x="493172" y="57114"/>
                  </a:lnTo>
                  <a:lnTo>
                    <a:pt x="500507" y="93472"/>
                  </a:lnTo>
                  <a:lnTo>
                    <a:pt x="500507" y="407162"/>
                  </a:lnTo>
                  <a:lnTo>
                    <a:pt x="493172" y="443499"/>
                  </a:lnTo>
                  <a:lnTo>
                    <a:pt x="473170" y="473170"/>
                  </a:lnTo>
                  <a:lnTo>
                    <a:pt x="443499" y="493172"/>
                  </a:lnTo>
                  <a:lnTo>
                    <a:pt x="407162" y="500507"/>
                  </a:lnTo>
                  <a:lnTo>
                    <a:pt x="93472" y="500507"/>
                  </a:lnTo>
                  <a:lnTo>
                    <a:pt x="57114" y="493172"/>
                  </a:lnTo>
                  <a:lnTo>
                    <a:pt x="27400" y="473170"/>
                  </a:lnTo>
                  <a:lnTo>
                    <a:pt x="7354" y="443499"/>
                  </a:lnTo>
                  <a:lnTo>
                    <a:pt x="0" y="407162"/>
                  </a:lnTo>
                  <a:lnTo>
                    <a:pt x="0" y="93472"/>
                  </a:lnTo>
                  <a:close/>
                </a:path>
              </a:pathLst>
            </a:custGeom>
            <a:ln w="7620">
              <a:solidFill>
                <a:srgbClr val="961B54"/>
              </a:solidFill>
            </a:ln>
          </p:spPr>
          <p:txBody>
            <a:bodyPr wrap="square" lIns="0" tIns="0" rIns="0" bIns="0" rtlCol="0"/>
            <a:lstStyle/>
            <a:p>
              <a:endParaRPr/>
            </a:p>
          </p:txBody>
        </p:sp>
      </p:grpSp>
      <p:sp>
        <p:nvSpPr>
          <p:cNvPr id="12" name="object 12"/>
          <p:cNvSpPr txBox="1"/>
          <p:nvPr/>
        </p:nvSpPr>
        <p:spPr>
          <a:xfrm>
            <a:off x="6411848" y="3966794"/>
            <a:ext cx="215900" cy="399415"/>
          </a:xfrm>
          <a:prstGeom prst="rect">
            <a:avLst/>
          </a:prstGeom>
        </p:spPr>
        <p:txBody>
          <a:bodyPr vert="horz" wrap="square" lIns="0" tIns="12700" rIns="0" bIns="0" rtlCol="0">
            <a:spAutoFit/>
          </a:bodyPr>
          <a:lstStyle/>
          <a:p>
            <a:pPr marL="12700">
              <a:lnSpc>
                <a:spcPct val="100000"/>
              </a:lnSpc>
              <a:spcBef>
                <a:spcPts val="100"/>
              </a:spcBef>
            </a:pPr>
            <a:r>
              <a:rPr sz="2450" b="1" spc="85" dirty="0">
                <a:solidFill>
                  <a:srgbClr val="E4DFDF"/>
                </a:solidFill>
                <a:latin typeface="Arial"/>
                <a:cs typeface="Arial"/>
              </a:rPr>
              <a:t>2</a:t>
            </a:r>
            <a:endParaRPr sz="2450">
              <a:latin typeface="Arial"/>
              <a:cs typeface="Arial"/>
            </a:endParaRPr>
          </a:p>
        </p:txBody>
      </p:sp>
      <p:sp>
        <p:nvSpPr>
          <p:cNvPr id="13" name="object 13"/>
          <p:cNvSpPr txBox="1"/>
          <p:nvPr/>
        </p:nvSpPr>
        <p:spPr>
          <a:xfrm>
            <a:off x="6976109" y="3938981"/>
            <a:ext cx="6881495" cy="1695721"/>
          </a:xfrm>
          <a:prstGeom prst="rect">
            <a:avLst/>
          </a:prstGeom>
        </p:spPr>
        <p:txBody>
          <a:bodyPr vert="horz" wrap="square" lIns="0" tIns="13335" rIns="0" bIns="0" rtlCol="0">
            <a:spAutoFit/>
          </a:bodyPr>
          <a:lstStyle/>
          <a:p>
            <a:pPr marL="12700">
              <a:spcBef>
                <a:spcPts val="100"/>
              </a:spcBef>
            </a:pPr>
            <a:r>
              <a:rPr sz="2400" b="1" spc="-130" dirty="0">
                <a:solidFill>
                  <a:schemeClr val="accent6">
                    <a:lumMod val="75000"/>
                  </a:schemeClr>
                </a:solidFill>
                <a:latin typeface="+mj-lt"/>
                <a:cs typeface="Arial"/>
              </a:rPr>
              <a:t>Bias Mitigation</a:t>
            </a:r>
          </a:p>
          <a:p>
            <a:pPr marL="12700" marR="5080">
              <a:lnSpc>
                <a:spcPct val="134600"/>
              </a:lnSpc>
              <a:spcBef>
                <a:spcPts val="825"/>
              </a:spcBef>
            </a:pPr>
            <a:r>
              <a:rPr sz="2000" dirty="0">
                <a:solidFill>
                  <a:srgbClr val="E4DFDF"/>
                </a:solidFill>
                <a:latin typeface="+mn-lt"/>
                <a:cs typeface="Tahoma"/>
              </a:rPr>
              <a:t>Continuously monitor the model for potential biases, and implement strategies to identify and mitigate any biases that may arise from the dataset or the model's architecture.</a:t>
            </a:r>
          </a:p>
        </p:txBody>
      </p:sp>
      <p:grpSp>
        <p:nvGrpSpPr>
          <p:cNvPr id="14" name="object 14"/>
          <p:cNvGrpSpPr/>
          <p:nvPr/>
        </p:nvGrpSpPr>
        <p:grpSpPr>
          <a:xfrm>
            <a:off x="6261227" y="5967095"/>
            <a:ext cx="508634" cy="508634"/>
            <a:chOff x="6261227" y="5967095"/>
            <a:chExt cx="508634" cy="508634"/>
          </a:xfrm>
        </p:grpSpPr>
        <p:sp>
          <p:nvSpPr>
            <p:cNvPr id="15" name="object 15"/>
            <p:cNvSpPr/>
            <p:nvPr/>
          </p:nvSpPr>
          <p:spPr>
            <a:xfrm>
              <a:off x="6265037" y="5970905"/>
              <a:ext cx="501015" cy="501015"/>
            </a:xfrm>
            <a:custGeom>
              <a:avLst/>
              <a:gdLst/>
              <a:ahLst/>
              <a:cxnLst/>
              <a:rect l="l" t="t" r="r" b="b"/>
              <a:pathLst>
                <a:path w="501015" h="501014">
                  <a:moveTo>
                    <a:pt x="407162" y="0"/>
                  </a:moveTo>
                  <a:lnTo>
                    <a:pt x="93472" y="0"/>
                  </a:lnTo>
                  <a:lnTo>
                    <a:pt x="57114" y="7334"/>
                  </a:lnTo>
                  <a:lnTo>
                    <a:pt x="27400" y="27336"/>
                  </a:lnTo>
                  <a:lnTo>
                    <a:pt x="7354" y="57007"/>
                  </a:lnTo>
                  <a:lnTo>
                    <a:pt x="0" y="93345"/>
                  </a:lnTo>
                  <a:lnTo>
                    <a:pt x="0" y="407035"/>
                  </a:lnTo>
                  <a:lnTo>
                    <a:pt x="7354" y="443446"/>
                  </a:lnTo>
                  <a:lnTo>
                    <a:pt x="27400" y="473154"/>
                  </a:lnTo>
                  <a:lnTo>
                    <a:pt x="57114" y="493170"/>
                  </a:lnTo>
                  <a:lnTo>
                    <a:pt x="93472" y="500507"/>
                  </a:lnTo>
                  <a:lnTo>
                    <a:pt x="407162" y="500507"/>
                  </a:lnTo>
                  <a:lnTo>
                    <a:pt x="443499" y="493170"/>
                  </a:lnTo>
                  <a:lnTo>
                    <a:pt x="473170" y="473154"/>
                  </a:lnTo>
                  <a:lnTo>
                    <a:pt x="493172" y="443446"/>
                  </a:lnTo>
                  <a:lnTo>
                    <a:pt x="500507" y="407035"/>
                  </a:lnTo>
                  <a:lnTo>
                    <a:pt x="500507" y="93345"/>
                  </a:lnTo>
                  <a:lnTo>
                    <a:pt x="493172" y="57007"/>
                  </a:lnTo>
                  <a:lnTo>
                    <a:pt x="473170" y="27336"/>
                  </a:lnTo>
                  <a:lnTo>
                    <a:pt x="443499" y="7334"/>
                  </a:lnTo>
                  <a:lnTo>
                    <a:pt x="407162" y="0"/>
                  </a:lnTo>
                  <a:close/>
                </a:path>
              </a:pathLst>
            </a:custGeom>
            <a:solidFill>
              <a:srgbClr val="7D013B"/>
            </a:solidFill>
          </p:spPr>
          <p:txBody>
            <a:bodyPr wrap="square" lIns="0" tIns="0" rIns="0" bIns="0" rtlCol="0"/>
            <a:lstStyle/>
            <a:p>
              <a:endParaRPr/>
            </a:p>
          </p:txBody>
        </p:sp>
        <p:sp>
          <p:nvSpPr>
            <p:cNvPr id="16" name="object 16"/>
            <p:cNvSpPr/>
            <p:nvPr/>
          </p:nvSpPr>
          <p:spPr>
            <a:xfrm>
              <a:off x="6265037" y="5970905"/>
              <a:ext cx="501015" cy="501015"/>
            </a:xfrm>
            <a:custGeom>
              <a:avLst/>
              <a:gdLst/>
              <a:ahLst/>
              <a:cxnLst/>
              <a:rect l="l" t="t" r="r" b="b"/>
              <a:pathLst>
                <a:path w="501015" h="501014">
                  <a:moveTo>
                    <a:pt x="0" y="93345"/>
                  </a:moveTo>
                  <a:lnTo>
                    <a:pt x="7354" y="57007"/>
                  </a:lnTo>
                  <a:lnTo>
                    <a:pt x="27400" y="27336"/>
                  </a:lnTo>
                  <a:lnTo>
                    <a:pt x="57114" y="7334"/>
                  </a:lnTo>
                  <a:lnTo>
                    <a:pt x="93472" y="0"/>
                  </a:lnTo>
                  <a:lnTo>
                    <a:pt x="407162" y="0"/>
                  </a:lnTo>
                  <a:lnTo>
                    <a:pt x="443499" y="7334"/>
                  </a:lnTo>
                  <a:lnTo>
                    <a:pt x="473170" y="27336"/>
                  </a:lnTo>
                  <a:lnTo>
                    <a:pt x="493172" y="57007"/>
                  </a:lnTo>
                  <a:lnTo>
                    <a:pt x="500507" y="93345"/>
                  </a:lnTo>
                  <a:lnTo>
                    <a:pt x="500507" y="407035"/>
                  </a:lnTo>
                  <a:lnTo>
                    <a:pt x="493172" y="443446"/>
                  </a:lnTo>
                  <a:lnTo>
                    <a:pt x="473170" y="473154"/>
                  </a:lnTo>
                  <a:lnTo>
                    <a:pt x="443499" y="493170"/>
                  </a:lnTo>
                  <a:lnTo>
                    <a:pt x="407162" y="500507"/>
                  </a:lnTo>
                  <a:lnTo>
                    <a:pt x="93472" y="500507"/>
                  </a:lnTo>
                  <a:lnTo>
                    <a:pt x="57114" y="493170"/>
                  </a:lnTo>
                  <a:lnTo>
                    <a:pt x="27400" y="473154"/>
                  </a:lnTo>
                  <a:lnTo>
                    <a:pt x="7354" y="443446"/>
                  </a:lnTo>
                  <a:lnTo>
                    <a:pt x="0" y="407035"/>
                  </a:lnTo>
                  <a:lnTo>
                    <a:pt x="0" y="93345"/>
                  </a:lnTo>
                  <a:close/>
                </a:path>
              </a:pathLst>
            </a:custGeom>
            <a:ln w="7620">
              <a:solidFill>
                <a:srgbClr val="961B54"/>
              </a:solidFill>
            </a:ln>
          </p:spPr>
          <p:txBody>
            <a:bodyPr wrap="square" lIns="0" tIns="0" rIns="0" bIns="0" rtlCol="0"/>
            <a:lstStyle/>
            <a:p>
              <a:endParaRPr/>
            </a:p>
          </p:txBody>
        </p:sp>
      </p:grpSp>
      <p:sp>
        <p:nvSpPr>
          <p:cNvPr id="17" name="object 17"/>
          <p:cNvSpPr txBox="1"/>
          <p:nvPr/>
        </p:nvSpPr>
        <p:spPr>
          <a:xfrm>
            <a:off x="6414261" y="5968746"/>
            <a:ext cx="212725" cy="398780"/>
          </a:xfrm>
          <a:prstGeom prst="rect">
            <a:avLst/>
          </a:prstGeom>
        </p:spPr>
        <p:txBody>
          <a:bodyPr vert="horz" wrap="square" lIns="0" tIns="12065" rIns="0" bIns="0" rtlCol="0">
            <a:spAutoFit/>
          </a:bodyPr>
          <a:lstStyle/>
          <a:p>
            <a:pPr marL="12700">
              <a:lnSpc>
                <a:spcPct val="100000"/>
              </a:lnSpc>
              <a:spcBef>
                <a:spcPts val="95"/>
              </a:spcBef>
            </a:pPr>
            <a:r>
              <a:rPr sz="2450" b="1" spc="55" dirty="0">
                <a:solidFill>
                  <a:srgbClr val="E4DFDF"/>
                </a:solidFill>
                <a:latin typeface="Arial"/>
                <a:cs typeface="Arial"/>
              </a:rPr>
              <a:t>3</a:t>
            </a:r>
            <a:endParaRPr sz="2450">
              <a:latin typeface="Arial"/>
              <a:cs typeface="Arial"/>
            </a:endParaRPr>
          </a:p>
        </p:txBody>
      </p:sp>
      <p:sp>
        <p:nvSpPr>
          <p:cNvPr id="18" name="object 18"/>
          <p:cNvSpPr txBox="1"/>
          <p:nvPr/>
        </p:nvSpPr>
        <p:spPr>
          <a:xfrm>
            <a:off x="6976109" y="5940933"/>
            <a:ext cx="6804659" cy="1695079"/>
          </a:xfrm>
          <a:prstGeom prst="rect">
            <a:avLst/>
          </a:prstGeom>
        </p:spPr>
        <p:txBody>
          <a:bodyPr vert="horz" wrap="square" lIns="0" tIns="12700" rIns="0" bIns="0" rtlCol="0">
            <a:spAutoFit/>
          </a:bodyPr>
          <a:lstStyle/>
          <a:p>
            <a:pPr marL="12700">
              <a:lnSpc>
                <a:spcPct val="100000"/>
              </a:lnSpc>
              <a:spcBef>
                <a:spcPts val="100"/>
              </a:spcBef>
            </a:pPr>
            <a:r>
              <a:rPr sz="2400" b="1" spc="-130" dirty="0">
                <a:solidFill>
                  <a:schemeClr val="accent6">
                    <a:lumMod val="75000"/>
                  </a:schemeClr>
                </a:solidFill>
                <a:latin typeface="+mj-lt"/>
                <a:cs typeface="Arial"/>
              </a:rPr>
              <a:t>Responsible AI Practices</a:t>
            </a:r>
          </a:p>
          <a:p>
            <a:pPr marL="12700" marR="5080">
              <a:lnSpc>
                <a:spcPct val="134600"/>
              </a:lnSpc>
              <a:spcBef>
                <a:spcPts val="825"/>
              </a:spcBef>
            </a:pPr>
            <a:r>
              <a:rPr sz="2000" dirty="0">
                <a:solidFill>
                  <a:srgbClr val="E4DFDF"/>
                </a:solidFill>
                <a:latin typeface="+mn-lt"/>
                <a:cs typeface="Tahoma"/>
              </a:rPr>
              <a:t>Adopt responsible AI principles, such as transparency, accountability, and fairness, to build trust and ensure the ethical use of the sentiment analysis model in business decision-making.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8995" y="562737"/>
            <a:ext cx="13132409" cy="680057"/>
          </a:xfrm>
          <a:prstGeom prst="rect">
            <a:avLst/>
          </a:prstGeom>
        </p:spPr>
        <p:txBody>
          <a:bodyPr vert="horz" wrap="square" lIns="0" tIns="63880" rIns="0" bIns="0" rtlCol="0">
            <a:spAutoFit/>
          </a:bodyPr>
          <a:lstStyle/>
          <a:p>
            <a:pPr marL="12700">
              <a:lnSpc>
                <a:spcPct val="100000"/>
              </a:lnSpc>
              <a:spcBef>
                <a:spcPts val="95"/>
              </a:spcBef>
            </a:pPr>
            <a:r>
              <a:rPr lang="en-US" spc="-285" dirty="0"/>
              <a:t>                                          </a:t>
            </a:r>
            <a:r>
              <a:rPr spc="-285" dirty="0"/>
              <a:t>Acknowledgments</a:t>
            </a:r>
          </a:p>
        </p:txBody>
      </p:sp>
      <p:grpSp>
        <p:nvGrpSpPr>
          <p:cNvPr id="4" name="object 4"/>
          <p:cNvGrpSpPr/>
          <p:nvPr/>
        </p:nvGrpSpPr>
        <p:grpSpPr>
          <a:xfrm>
            <a:off x="729685" y="1595050"/>
            <a:ext cx="12926168" cy="1695056"/>
            <a:chOff x="757948" y="1632457"/>
            <a:chExt cx="7628255" cy="1605280"/>
          </a:xfrm>
        </p:grpSpPr>
        <p:sp>
          <p:nvSpPr>
            <p:cNvPr id="5" name="object 5"/>
            <p:cNvSpPr/>
            <p:nvPr/>
          </p:nvSpPr>
          <p:spPr>
            <a:xfrm>
              <a:off x="761758" y="1636267"/>
              <a:ext cx="7620634" cy="1597660"/>
            </a:xfrm>
            <a:custGeom>
              <a:avLst/>
              <a:gdLst/>
              <a:ahLst/>
              <a:cxnLst/>
              <a:rect l="l" t="t" r="r" b="b"/>
              <a:pathLst>
                <a:path w="7620634" h="1597660">
                  <a:moveTo>
                    <a:pt x="7529055" y="0"/>
                  </a:moveTo>
                  <a:lnTo>
                    <a:pt x="91439" y="0"/>
                  </a:lnTo>
                  <a:lnTo>
                    <a:pt x="55844" y="7179"/>
                  </a:lnTo>
                  <a:lnTo>
                    <a:pt x="26779" y="26765"/>
                  </a:lnTo>
                  <a:lnTo>
                    <a:pt x="7184" y="55828"/>
                  </a:lnTo>
                  <a:lnTo>
                    <a:pt x="0" y="91439"/>
                  </a:lnTo>
                  <a:lnTo>
                    <a:pt x="0" y="1505965"/>
                  </a:lnTo>
                  <a:lnTo>
                    <a:pt x="7184" y="1541524"/>
                  </a:lnTo>
                  <a:lnTo>
                    <a:pt x="26779" y="1570593"/>
                  </a:lnTo>
                  <a:lnTo>
                    <a:pt x="55844" y="1590208"/>
                  </a:lnTo>
                  <a:lnTo>
                    <a:pt x="91439" y="1597405"/>
                  </a:lnTo>
                  <a:lnTo>
                    <a:pt x="7529055" y="1597405"/>
                  </a:lnTo>
                  <a:lnTo>
                    <a:pt x="7564666" y="1590208"/>
                  </a:lnTo>
                  <a:lnTo>
                    <a:pt x="7593730" y="1570593"/>
                  </a:lnTo>
                  <a:lnTo>
                    <a:pt x="7613315" y="1541524"/>
                  </a:lnTo>
                  <a:lnTo>
                    <a:pt x="7620495" y="1505965"/>
                  </a:lnTo>
                  <a:lnTo>
                    <a:pt x="7620495" y="91439"/>
                  </a:lnTo>
                  <a:lnTo>
                    <a:pt x="7613315" y="55828"/>
                  </a:lnTo>
                  <a:lnTo>
                    <a:pt x="7593730" y="26765"/>
                  </a:lnTo>
                  <a:lnTo>
                    <a:pt x="7564666" y="7179"/>
                  </a:lnTo>
                  <a:lnTo>
                    <a:pt x="7529055" y="0"/>
                  </a:lnTo>
                  <a:close/>
                </a:path>
              </a:pathLst>
            </a:custGeom>
            <a:solidFill>
              <a:srgbClr val="7D013B"/>
            </a:solidFill>
          </p:spPr>
          <p:txBody>
            <a:bodyPr wrap="square" lIns="0" tIns="0" rIns="0" bIns="0" rtlCol="0"/>
            <a:lstStyle/>
            <a:p>
              <a:endParaRPr/>
            </a:p>
          </p:txBody>
        </p:sp>
        <p:sp>
          <p:nvSpPr>
            <p:cNvPr id="6" name="object 6"/>
            <p:cNvSpPr/>
            <p:nvPr/>
          </p:nvSpPr>
          <p:spPr>
            <a:xfrm>
              <a:off x="761758" y="1636267"/>
              <a:ext cx="7620634" cy="1597660"/>
            </a:xfrm>
            <a:custGeom>
              <a:avLst/>
              <a:gdLst/>
              <a:ahLst/>
              <a:cxnLst/>
              <a:rect l="l" t="t" r="r" b="b"/>
              <a:pathLst>
                <a:path w="7620634" h="1597660">
                  <a:moveTo>
                    <a:pt x="0" y="91439"/>
                  </a:moveTo>
                  <a:lnTo>
                    <a:pt x="7184" y="55828"/>
                  </a:lnTo>
                  <a:lnTo>
                    <a:pt x="26779" y="26765"/>
                  </a:lnTo>
                  <a:lnTo>
                    <a:pt x="55844" y="7179"/>
                  </a:lnTo>
                  <a:lnTo>
                    <a:pt x="91439" y="0"/>
                  </a:lnTo>
                  <a:lnTo>
                    <a:pt x="7529055" y="0"/>
                  </a:lnTo>
                  <a:lnTo>
                    <a:pt x="7564666" y="7179"/>
                  </a:lnTo>
                  <a:lnTo>
                    <a:pt x="7593730" y="26765"/>
                  </a:lnTo>
                  <a:lnTo>
                    <a:pt x="7613315" y="55828"/>
                  </a:lnTo>
                  <a:lnTo>
                    <a:pt x="7620495" y="91439"/>
                  </a:lnTo>
                  <a:lnTo>
                    <a:pt x="7620495" y="1505965"/>
                  </a:lnTo>
                  <a:lnTo>
                    <a:pt x="7613315" y="1541524"/>
                  </a:lnTo>
                  <a:lnTo>
                    <a:pt x="7593730" y="1570593"/>
                  </a:lnTo>
                  <a:lnTo>
                    <a:pt x="7564666" y="1590208"/>
                  </a:lnTo>
                  <a:lnTo>
                    <a:pt x="7529055" y="1597405"/>
                  </a:lnTo>
                  <a:lnTo>
                    <a:pt x="91439" y="1597405"/>
                  </a:lnTo>
                  <a:lnTo>
                    <a:pt x="55844" y="1590208"/>
                  </a:lnTo>
                  <a:lnTo>
                    <a:pt x="26779" y="1570593"/>
                  </a:lnTo>
                  <a:lnTo>
                    <a:pt x="7184" y="1541524"/>
                  </a:lnTo>
                  <a:lnTo>
                    <a:pt x="0" y="1505965"/>
                  </a:lnTo>
                  <a:lnTo>
                    <a:pt x="0" y="91439"/>
                  </a:lnTo>
                  <a:close/>
                </a:path>
              </a:pathLst>
            </a:custGeom>
            <a:ln w="7620">
              <a:solidFill>
                <a:srgbClr val="961B54"/>
              </a:solidFill>
            </a:ln>
          </p:spPr>
          <p:txBody>
            <a:bodyPr wrap="square" lIns="0" tIns="0" rIns="0" bIns="0" rtlCol="0"/>
            <a:lstStyle/>
            <a:p>
              <a:endParaRPr/>
            </a:p>
          </p:txBody>
        </p:sp>
      </p:grpSp>
      <p:sp>
        <p:nvSpPr>
          <p:cNvPr id="7" name="object 7"/>
          <p:cNvSpPr txBox="1"/>
          <p:nvPr/>
        </p:nvSpPr>
        <p:spPr>
          <a:xfrm>
            <a:off x="981005" y="1608883"/>
            <a:ext cx="12512853" cy="1721240"/>
          </a:xfrm>
          <a:prstGeom prst="rect">
            <a:avLst/>
          </a:prstGeom>
        </p:spPr>
        <p:txBody>
          <a:bodyPr vert="horz" wrap="square" lIns="0" tIns="13335" rIns="0" bIns="0" rtlCol="0">
            <a:spAutoFit/>
          </a:bodyPr>
          <a:lstStyle/>
          <a:p>
            <a:pPr marL="12700" algn="just">
              <a:lnSpc>
                <a:spcPct val="100000"/>
              </a:lnSpc>
              <a:spcBef>
                <a:spcPts val="100"/>
              </a:spcBef>
            </a:pPr>
            <a:r>
              <a:rPr sz="3200" b="1" spc="-145" dirty="0">
                <a:solidFill>
                  <a:schemeClr val="accent6">
                    <a:lumMod val="75000"/>
                  </a:schemeClr>
                </a:solidFill>
                <a:latin typeface="+mj-lt"/>
                <a:cs typeface="Arial"/>
              </a:rPr>
              <a:t>CrowdFlower Dataset</a:t>
            </a:r>
          </a:p>
          <a:p>
            <a:pPr marL="12700" marR="5080">
              <a:lnSpc>
                <a:spcPct val="134700"/>
              </a:lnSpc>
              <a:spcBef>
                <a:spcPts val="835"/>
              </a:spcBef>
            </a:pPr>
            <a:r>
              <a:rPr sz="2800" spc="-145" dirty="0">
                <a:solidFill>
                  <a:srgbClr val="E4DFDF"/>
                </a:solidFill>
                <a:latin typeface="+mn-lt"/>
                <a:cs typeface="Arial"/>
              </a:rPr>
              <a:t>The project team would like to acknowledge the CrowdFlower team for providing the valuable dataset used in this sentiment analysis study.</a:t>
            </a:r>
          </a:p>
        </p:txBody>
      </p:sp>
      <p:grpSp>
        <p:nvGrpSpPr>
          <p:cNvPr id="8" name="object 8"/>
          <p:cNvGrpSpPr/>
          <p:nvPr/>
        </p:nvGrpSpPr>
        <p:grpSpPr>
          <a:xfrm>
            <a:off x="757948" y="3447415"/>
            <a:ext cx="12951594" cy="1953260"/>
            <a:chOff x="757948" y="3447415"/>
            <a:chExt cx="7628255" cy="1953260"/>
          </a:xfrm>
        </p:grpSpPr>
        <p:sp>
          <p:nvSpPr>
            <p:cNvPr id="9" name="object 9"/>
            <p:cNvSpPr/>
            <p:nvPr/>
          </p:nvSpPr>
          <p:spPr>
            <a:xfrm>
              <a:off x="761758" y="3451225"/>
              <a:ext cx="7620634" cy="1945639"/>
            </a:xfrm>
            <a:custGeom>
              <a:avLst/>
              <a:gdLst/>
              <a:ahLst/>
              <a:cxnLst/>
              <a:rect l="l" t="t" r="r" b="b"/>
              <a:pathLst>
                <a:path w="7620634" h="1945639">
                  <a:moveTo>
                    <a:pt x="7529055" y="0"/>
                  </a:moveTo>
                  <a:lnTo>
                    <a:pt x="91414" y="0"/>
                  </a:lnTo>
                  <a:lnTo>
                    <a:pt x="55833" y="7197"/>
                  </a:lnTo>
                  <a:lnTo>
                    <a:pt x="26776" y="26812"/>
                  </a:lnTo>
                  <a:lnTo>
                    <a:pt x="7184" y="55881"/>
                  </a:lnTo>
                  <a:lnTo>
                    <a:pt x="0" y="91439"/>
                  </a:lnTo>
                  <a:lnTo>
                    <a:pt x="0" y="1854073"/>
                  </a:lnTo>
                  <a:lnTo>
                    <a:pt x="7184" y="1889684"/>
                  </a:lnTo>
                  <a:lnTo>
                    <a:pt x="26776" y="1918747"/>
                  </a:lnTo>
                  <a:lnTo>
                    <a:pt x="55833" y="1938333"/>
                  </a:lnTo>
                  <a:lnTo>
                    <a:pt x="91414" y="1945513"/>
                  </a:lnTo>
                  <a:lnTo>
                    <a:pt x="7529055" y="1945513"/>
                  </a:lnTo>
                  <a:lnTo>
                    <a:pt x="7564666" y="1938333"/>
                  </a:lnTo>
                  <a:lnTo>
                    <a:pt x="7593730" y="1918747"/>
                  </a:lnTo>
                  <a:lnTo>
                    <a:pt x="7613315" y="1889684"/>
                  </a:lnTo>
                  <a:lnTo>
                    <a:pt x="7620495" y="1854073"/>
                  </a:lnTo>
                  <a:lnTo>
                    <a:pt x="7620495" y="91439"/>
                  </a:lnTo>
                  <a:lnTo>
                    <a:pt x="7613315" y="55881"/>
                  </a:lnTo>
                  <a:lnTo>
                    <a:pt x="7593730" y="26812"/>
                  </a:lnTo>
                  <a:lnTo>
                    <a:pt x="7564666" y="7197"/>
                  </a:lnTo>
                  <a:lnTo>
                    <a:pt x="7529055" y="0"/>
                  </a:lnTo>
                  <a:close/>
                </a:path>
              </a:pathLst>
            </a:custGeom>
            <a:solidFill>
              <a:srgbClr val="7D013B"/>
            </a:solidFill>
          </p:spPr>
          <p:txBody>
            <a:bodyPr wrap="square" lIns="0" tIns="0" rIns="0" bIns="0" rtlCol="0"/>
            <a:lstStyle/>
            <a:p>
              <a:endParaRPr/>
            </a:p>
          </p:txBody>
        </p:sp>
        <p:sp>
          <p:nvSpPr>
            <p:cNvPr id="10" name="object 10"/>
            <p:cNvSpPr/>
            <p:nvPr/>
          </p:nvSpPr>
          <p:spPr>
            <a:xfrm>
              <a:off x="761758" y="3451225"/>
              <a:ext cx="7620634" cy="1945639"/>
            </a:xfrm>
            <a:custGeom>
              <a:avLst/>
              <a:gdLst/>
              <a:ahLst/>
              <a:cxnLst/>
              <a:rect l="l" t="t" r="r" b="b"/>
              <a:pathLst>
                <a:path w="7620634" h="1945639">
                  <a:moveTo>
                    <a:pt x="0" y="91439"/>
                  </a:moveTo>
                  <a:lnTo>
                    <a:pt x="7184" y="55881"/>
                  </a:lnTo>
                  <a:lnTo>
                    <a:pt x="26776" y="26812"/>
                  </a:lnTo>
                  <a:lnTo>
                    <a:pt x="55833" y="7197"/>
                  </a:lnTo>
                  <a:lnTo>
                    <a:pt x="91414" y="0"/>
                  </a:lnTo>
                  <a:lnTo>
                    <a:pt x="7529055" y="0"/>
                  </a:lnTo>
                  <a:lnTo>
                    <a:pt x="7564666" y="7197"/>
                  </a:lnTo>
                  <a:lnTo>
                    <a:pt x="7593730" y="26812"/>
                  </a:lnTo>
                  <a:lnTo>
                    <a:pt x="7613315" y="55881"/>
                  </a:lnTo>
                  <a:lnTo>
                    <a:pt x="7620495" y="91439"/>
                  </a:lnTo>
                  <a:lnTo>
                    <a:pt x="7620495" y="1854073"/>
                  </a:lnTo>
                  <a:lnTo>
                    <a:pt x="7613315" y="1889684"/>
                  </a:lnTo>
                  <a:lnTo>
                    <a:pt x="7593730" y="1918747"/>
                  </a:lnTo>
                  <a:lnTo>
                    <a:pt x="7564666" y="1938333"/>
                  </a:lnTo>
                  <a:lnTo>
                    <a:pt x="7529055" y="1945513"/>
                  </a:lnTo>
                  <a:lnTo>
                    <a:pt x="91414" y="1945513"/>
                  </a:lnTo>
                  <a:lnTo>
                    <a:pt x="55833" y="1938333"/>
                  </a:lnTo>
                  <a:lnTo>
                    <a:pt x="26776" y="1918747"/>
                  </a:lnTo>
                  <a:lnTo>
                    <a:pt x="7184" y="1889684"/>
                  </a:lnTo>
                  <a:lnTo>
                    <a:pt x="0" y="1854073"/>
                  </a:lnTo>
                  <a:lnTo>
                    <a:pt x="0" y="91439"/>
                  </a:lnTo>
                  <a:close/>
                </a:path>
              </a:pathLst>
            </a:custGeom>
            <a:ln w="7620">
              <a:solidFill>
                <a:srgbClr val="961B54"/>
              </a:solidFill>
            </a:ln>
          </p:spPr>
          <p:txBody>
            <a:bodyPr wrap="square" lIns="0" tIns="0" rIns="0" bIns="0" rtlCol="0"/>
            <a:lstStyle/>
            <a:p>
              <a:endParaRPr/>
            </a:p>
          </p:txBody>
        </p:sp>
      </p:grpSp>
      <p:sp>
        <p:nvSpPr>
          <p:cNvPr id="11" name="object 11"/>
          <p:cNvSpPr txBox="1"/>
          <p:nvPr/>
        </p:nvSpPr>
        <p:spPr>
          <a:xfrm>
            <a:off x="974547" y="3641851"/>
            <a:ext cx="12055653" cy="1726563"/>
          </a:xfrm>
          <a:prstGeom prst="rect">
            <a:avLst/>
          </a:prstGeom>
        </p:spPr>
        <p:txBody>
          <a:bodyPr vert="horz" wrap="square" lIns="0" tIns="13335" rIns="0" bIns="0" rtlCol="0">
            <a:spAutoFit/>
          </a:bodyPr>
          <a:lstStyle/>
          <a:p>
            <a:pPr marL="12700" algn="just">
              <a:spcBef>
                <a:spcPts val="100"/>
              </a:spcBef>
            </a:pPr>
            <a:r>
              <a:rPr sz="3200" b="1" spc="-145" dirty="0">
                <a:solidFill>
                  <a:schemeClr val="accent6">
                    <a:lumMod val="75000"/>
                  </a:schemeClr>
                </a:solidFill>
                <a:latin typeface="+mj-lt"/>
                <a:cs typeface="Arial"/>
              </a:rPr>
              <a:t>Research Collaborators</a:t>
            </a:r>
          </a:p>
          <a:p>
            <a:pPr marL="12700" marR="5080" algn="just">
              <a:lnSpc>
                <a:spcPct val="133500"/>
              </a:lnSpc>
              <a:spcBef>
                <a:spcPts val="855"/>
              </a:spcBef>
            </a:pPr>
            <a:r>
              <a:rPr sz="2800" spc="-145" dirty="0">
                <a:solidFill>
                  <a:srgbClr val="E4DFDF"/>
                </a:solidFill>
                <a:latin typeface="+mn-lt"/>
                <a:cs typeface="Arial"/>
              </a:rPr>
              <a:t>The team would also like to thank the research collaborators and subject matter experts who provided valuable insights and guidance throughout the project.</a:t>
            </a:r>
          </a:p>
        </p:txBody>
      </p:sp>
      <p:grpSp>
        <p:nvGrpSpPr>
          <p:cNvPr id="12" name="object 12"/>
          <p:cNvGrpSpPr/>
          <p:nvPr/>
        </p:nvGrpSpPr>
        <p:grpSpPr>
          <a:xfrm>
            <a:off x="757948" y="5610605"/>
            <a:ext cx="12945124" cy="2498014"/>
            <a:chOff x="757948" y="5610605"/>
            <a:chExt cx="7628255" cy="1953260"/>
          </a:xfrm>
        </p:grpSpPr>
        <p:sp>
          <p:nvSpPr>
            <p:cNvPr id="13" name="object 13"/>
            <p:cNvSpPr/>
            <p:nvPr/>
          </p:nvSpPr>
          <p:spPr>
            <a:xfrm>
              <a:off x="761758" y="5614415"/>
              <a:ext cx="7620634" cy="1945639"/>
            </a:xfrm>
            <a:custGeom>
              <a:avLst/>
              <a:gdLst/>
              <a:ahLst/>
              <a:cxnLst/>
              <a:rect l="l" t="t" r="r" b="b"/>
              <a:pathLst>
                <a:path w="7620634" h="1945640">
                  <a:moveTo>
                    <a:pt x="7529055" y="0"/>
                  </a:moveTo>
                  <a:lnTo>
                    <a:pt x="91414" y="0"/>
                  </a:lnTo>
                  <a:lnTo>
                    <a:pt x="55833" y="7179"/>
                  </a:lnTo>
                  <a:lnTo>
                    <a:pt x="26776" y="26765"/>
                  </a:lnTo>
                  <a:lnTo>
                    <a:pt x="7184" y="55828"/>
                  </a:lnTo>
                  <a:lnTo>
                    <a:pt x="0" y="91439"/>
                  </a:lnTo>
                  <a:lnTo>
                    <a:pt x="0" y="1854047"/>
                  </a:lnTo>
                  <a:lnTo>
                    <a:pt x="7184" y="1889628"/>
                  </a:lnTo>
                  <a:lnTo>
                    <a:pt x="26776" y="1918685"/>
                  </a:lnTo>
                  <a:lnTo>
                    <a:pt x="55833" y="1938277"/>
                  </a:lnTo>
                  <a:lnTo>
                    <a:pt x="91414" y="1945462"/>
                  </a:lnTo>
                  <a:lnTo>
                    <a:pt x="7529055" y="1945462"/>
                  </a:lnTo>
                  <a:lnTo>
                    <a:pt x="7564666" y="1938277"/>
                  </a:lnTo>
                  <a:lnTo>
                    <a:pt x="7593730" y="1918685"/>
                  </a:lnTo>
                  <a:lnTo>
                    <a:pt x="7613315" y="1889628"/>
                  </a:lnTo>
                  <a:lnTo>
                    <a:pt x="7620495" y="1854047"/>
                  </a:lnTo>
                  <a:lnTo>
                    <a:pt x="7620495" y="91439"/>
                  </a:lnTo>
                  <a:lnTo>
                    <a:pt x="7613315" y="55828"/>
                  </a:lnTo>
                  <a:lnTo>
                    <a:pt x="7593730" y="26765"/>
                  </a:lnTo>
                  <a:lnTo>
                    <a:pt x="7564666" y="7179"/>
                  </a:lnTo>
                  <a:lnTo>
                    <a:pt x="7529055" y="0"/>
                  </a:lnTo>
                  <a:close/>
                </a:path>
              </a:pathLst>
            </a:custGeom>
            <a:solidFill>
              <a:srgbClr val="7D013B"/>
            </a:solidFill>
          </p:spPr>
          <p:txBody>
            <a:bodyPr wrap="square" lIns="0" tIns="0" rIns="0" bIns="0" rtlCol="0"/>
            <a:lstStyle/>
            <a:p>
              <a:endParaRPr/>
            </a:p>
          </p:txBody>
        </p:sp>
        <p:sp>
          <p:nvSpPr>
            <p:cNvPr id="14" name="object 14"/>
            <p:cNvSpPr/>
            <p:nvPr/>
          </p:nvSpPr>
          <p:spPr>
            <a:xfrm>
              <a:off x="761758" y="5614415"/>
              <a:ext cx="7620634" cy="1945639"/>
            </a:xfrm>
            <a:custGeom>
              <a:avLst/>
              <a:gdLst/>
              <a:ahLst/>
              <a:cxnLst/>
              <a:rect l="l" t="t" r="r" b="b"/>
              <a:pathLst>
                <a:path w="7620634" h="1945640">
                  <a:moveTo>
                    <a:pt x="0" y="91439"/>
                  </a:moveTo>
                  <a:lnTo>
                    <a:pt x="7184" y="55828"/>
                  </a:lnTo>
                  <a:lnTo>
                    <a:pt x="26776" y="26765"/>
                  </a:lnTo>
                  <a:lnTo>
                    <a:pt x="55833" y="7179"/>
                  </a:lnTo>
                  <a:lnTo>
                    <a:pt x="91414" y="0"/>
                  </a:lnTo>
                  <a:lnTo>
                    <a:pt x="7529055" y="0"/>
                  </a:lnTo>
                  <a:lnTo>
                    <a:pt x="7564666" y="7179"/>
                  </a:lnTo>
                  <a:lnTo>
                    <a:pt x="7593730" y="26765"/>
                  </a:lnTo>
                  <a:lnTo>
                    <a:pt x="7613315" y="55828"/>
                  </a:lnTo>
                  <a:lnTo>
                    <a:pt x="7620495" y="91439"/>
                  </a:lnTo>
                  <a:lnTo>
                    <a:pt x="7620495" y="1854047"/>
                  </a:lnTo>
                  <a:lnTo>
                    <a:pt x="7613315" y="1889628"/>
                  </a:lnTo>
                  <a:lnTo>
                    <a:pt x="7593730" y="1918685"/>
                  </a:lnTo>
                  <a:lnTo>
                    <a:pt x="7564666" y="1938277"/>
                  </a:lnTo>
                  <a:lnTo>
                    <a:pt x="7529055" y="1945462"/>
                  </a:lnTo>
                  <a:lnTo>
                    <a:pt x="91414" y="1945462"/>
                  </a:lnTo>
                  <a:lnTo>
                    <a:pt x="55833" y="1938277"/>
                  </a:lnTo>
                  <a:lnTo>
                    <a:pt x="26776" y="1918685"/>
                  </a:lnTo>
                  <a:lnTo>
                    <a:pt x="7184" y="1889628"/>
                  </a:lnTo>
                  <a:lnTo>
                    <a:pt x="0" y="1854047"/>
                  </a:lnTo>
                  <a:lnTo>
                    <a:pt x="0" y="91439"/>
                  </a:lnTo>
                  <a:close/>
                </a:path>
              </a:pathLst>
            </a:custGeom>
            <a:ln w="7620">
              <a:solidFill>
                <a:srgbClr val="961B54"/>
              </a:solidFill>
            </a:ln>
          </p:spPr>
          <p:txBody>
            <a:bodyPr wrap="square" lIns="0" tIns="0" rIns="0" bIns="0" rtlCol="0"/>
            <a:lstStyle/>
            <a:p>
              <a:endParaRPr/>
            </a:p>
          </p:txBody>
        </p:sp>
      </p:grpSp>
      <p:sp>
        <p:nvSpPr>
          <p:cNvPr id="15" name="object 15"/>
          <p:cNvSpPr txBox="1"/>
          <p:nvPr/>
        </p:nvSpPr>
        <p:spPr>
          <a:xfrm>
            <a:off x="974547" y="5805296"/>
            <a:ext cx="12436653" cy="2303323"/>
          </a:xfrm>
          <a:prstGeom prst="rect">
            <a:avLst/>
          </a:prstGeom>
        </p:spPr>
        <p:txBody>
          <a:bodyPr vert="horz" wrap="square" lIns="0" tIns="12700" rIns="0" bIns="0" rtlCol="0">
            <a:spAutoFit/>
          </a:bodyPr>
          <a:lstStyle/>
          <a:p>
            <a:pPr marL="12700" algn="just">
              <a:lnSpc>
                <a:spcPct val="100000"/>
              </a:lnSpc>
              <a:spcBef>
                <a:spcPts val="100"/>
              </a:spcBef>
            </a:pPr>
            <a:r>
              <a:rPr sz="3200" b="1" spc="-145" dirty="0">
                <a:solidFill>
                  <a:schemeClr val="accent6">
                    <a:lumMod val="75000"/>
                  </a:schemeClr>
                </a:solidFill>
                <a:latin typeface="+mj-lt"/>
                <a:cs typeface="Arial"/>
              </a:rPr>
              <a:t>Continuous Learning</a:t>
            </a:r>
          </a:p>
          <a:p>
            <a:pPr marL="12700" marR="5080" algn="just">
              <a:lnSpc>
                <a:spcPct val="133500"/>
              </a:lnSpc>
              <a:spcBef>
                <a:spcPts val="855"/>
              </a:spcBef>
            </a:pPr>
            <a:r>
              <a:rPr sz="2800" spc="-145" dirty="0">
                <a:solidFill>
                  <a:srgbClr val="E4DFDF"/>
                </a:solidFill>
                <a:latin typeface="+mn-lt"/>
                <a:cs typeface="Arial"/>
              </a:rPr>
              <a:t>The team is committed to ongoing learning and improvement, and welcomes feedback and suggestions from the broader community to enhance the sentiment analysis model and its applications.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486399" cy="8229596"/>
          </a:xfrm>
          <a:prstGeom prst="rect">
            <a:avLst/>
          </a:prstGeom>
        </p:spPr>
      </p:pic>
      <p:sp>
        <p:nvSpPr>
          <p:cNvPr id="3" name="object 3"/>
          <p:cNvSpPr txBox="1">
            <a:spLocks noGrp="1"/>
          </p:cNvSpPr>
          <p:nvPr>
            <p:ph type="title"/>
          </p:nvPr>
        </p:nvSpPr>
        <p:spPr>
          <a:xfrm>
            <a:off x="748995" y="562737"/>
            <a:ext cx="13132409" cy="843180"/>
          </a:xfrm>
          <a:prstGeom prst="rect">
            <a:avLst/>
          </a:prstGeom>
        </p:spPr>
        <p:txBody>
          <a:bodyPr vert="horz" wrap="square" lIns="0" tIns="12065" rIns="0" bIns="0" rtlCol="0">
            <a:spAutoFit/>
          </a:bodyPr>
          <a:lstStyle/>
          <a:p>
            <a:pPr marL="5497195">
              <a:lnSpc>
                <a:spcPct val="100000"/>
              </a:lnSpc>
              <a:spcBef>
                <a:spcPts val="95"/>
              </a:spcBef>
            </a:pPr>
            <a:r>
              <a:rPr sz="5400" spc="-345" dirty="0">
                <a:latin typeface="+mj-lt"/>
              </a:rPr>
              <a:t>Business</a:t>
            </a:r>
            <a:r>
              <a:rPr sz="5400" spc="-459" dirty="0">
                <a:latin typeface="+mj-lt"/>
              </a:rPr>
              <a:t> </a:t>
            </a:r>
            <a:r>
              <a:rPr sz="5400" spc="-204" dirty="0">
                <a:latin typeface="+mj-lt"/>
              </a:rPr>
              <a:t>Problem</a:t>
            </a:r>
          </a:p>
        </p:txBody>
      </p:sp>
      <p:grpSp>
        <p:nvGrpSpPr>
          <p:cNvPr id="4" name="object 4"/>
          <p:cNvGrpSpPr/>
          <p:nvPr/>
        </p:nvGrpSpPr>
        <p:grpSpPr>
          <a:xfrm>
            <a:off x="6241796" y="1844675"/>
            <a:ext cx="495934" cy="495934"/>
            <a:chOff x="6241796" y="1844675"/>
            <a:chExt cx="495934" cy="495934"/>
          </a:xfrm>
        </p:grpSpPr>
        <p:sp>
          <p:nvSpPr>
            <p:cNvPr id="5" name="object 5"/>
            <p:cNvSpPr/>
            <p:nvPr/>
          </p:nvSpPr>
          <p:spPr>
            <a:xfrm>
              <a:off x="6245606" y="1848485"/>
              <a:ext cx="488315" cy="488315"/>
            </a:xfrm>
            <a:custGeom>
              <a:avLst/>
              <a:gdLst/>
              <a:ahLst/>
              <a:cxnLst/>
              <a:rect l="l" t="t" r="r" b="b"/>
              <a:pathLst>
                <a:path w="488315" h="488314">
                  <a:moveTo>
                    <a:pt x="397128" y="0"/>
                  </a:moveTo>
                  <a:lnTo>
                    <a:pt x="91186" y="0"/>
                  </a:lnTo>
                  <a:lnTo>
                    <a:pt x="55721" y="7155"/>
                  </a:lnTo>
                  <a:lnTo>
                    <a:pt x="26733" y="26669"/>
                  </a:lnTo>
                  <a:lnTo>
                    <a:pt x="7175" y="55614"/>
                  </a:lnTo>
                  <a:lnTo>
                    <a:pt x="0" y="91059"/>
                  </a:lnTo>
                  <a:lnTo>
                    <a:pt x="0" y="397001"/>
                  </a:lnTo>
                  <a:lnTo>
                    <a:pt x="7175" y="432446"/>
                  </a:lnTo>
                  <a:lnTo>
                    <a:pt x="26733" y="461390"/>
                  </a:lnTo>
                  <a:lnTo>
                    <a:pt x="55721" y="480905"/>
                  </a:lnTo>
                  <a:lnTo>
                    <a:pt x="91186" y="488061"/>
                  </a:lnTo>
                  <a:lnTo>
                    <a:pt x="397128" y="488061"/>
                  </a:lnTo>
                  <a:lnTo>
                    <a:pt x="432573" y="480905"/>
                  </a:lnTo>
                  <a:lnTo>
                    <a:pt x="461518" y="461390"/>
                  </a:lnTo>
                  <a:lnTo>
                    <a:pt x="481032" y="432446"/>
                  </a:lnTo>
                  <a:lnTo>
                    <a:pt x="488188" y="397001"/>
                  </a:lnTo>
                  <a:lnTo>
                    <a:pt x="488188" y="91059"/>
                  </a:lnTo>
                  <a:lnTo>
                    <a:pt x="481032" y="55614"/>
                  </a:lnTo>
                  <a:lnTo>
                    <a:pt x="461518" y="26670"/>
                  </a:lnTo>
                  <a:lnTo>
                    <a:pt x="432573" y="7155"/>
                  </a:lnTo>
                  <a:lnTo>
                    <a:pt x="397128" y="0"/>
                  </a:lnTo>
                  <a:close/>
                </a:path>
              </a:pathLst>
            </a:custGeom>
            <a:solidFill>
              <a:srgbClr val="7D013B"/>
            </a:solidFill>
          </p:spPr>
          <p:txBody>
            <a:bodyPr wrap="square" lIns="0" tIns="0" rIns="0" bIns="0" rtlCol="0"/>
            <a:lstStyle/>
            <a:p>
              <a:endParaRPr/>
            </a:p>
          </p:txBody>
        </p:sp>
        <p:sp>
          <p:nvSpPr>
            <p:cNvPr id="6" name="object 6"/>
            <p:cNvSpPr/>
            <p:nvPr/>
          </p:nvSpPr>
          <p:spPr>
            <a:xfrm>
              <a:off x="6245606" y="1848485"/>
              <a:ext cx="488315" cy="488315"/>
            </a:xfrm>
            <a:custGeom>
              <a:avLst/>
              <a:gdLst/>
              <a:ahLst/>
              <a:cxnLst/>
              <a:rect l="l" t="t" r="r" b="b"/>
              <a:pathLst>
                <a:path w="488315" h="488314">
                  <a:moveTo>
                    <a:pt x="0" y="91059"/>
                  </a:moveTo>
                  <a:lnTo>
                    <a:pt x="7175" y="55614"/>
                  </a:lnTo>
                  <a:lnTo>
                    <a:pt x="26733" y="26669"/>
                  </a:lnTo>
                  <a:lnTo>
                    <a:pt x="55721" y="7155"/>
                  </a:lnTo>
                  <a:lnTo>
                    <a:pt x="91186" y="0"/>
                  </a:lnTo>
                  <a:lnTo>
                    <a:pt x="397128" y="0"/>
                  </a:lnTo>
                  <a:lnTo>
                    <a:pt x="432573" y="7155"/>
                  </a:lnTo>
                  <a:lnTo>
                    <a:pt x="461518" y="26670"/>
                  </a:lnTo>
                  <a:lnTo>
                    <a:pt x="481032" y="55614"/>
                  </a:lnTo>
                  <a:lnTo>
                    <a:pt x="488188" y="91059"/>
                  </a:lnTo>
                  <a:lnTo>
                    <a:pt x="488188" y="397001"/>
                  </a:lnTo>
                  <a:lnTo>
                    <a:pt x="481032" y="432446"/>
                  </a:lnTo>
                  <a:lnTo>
                    <a:pt x="461518" y="461390"/>
                  </a:lnTo>
                  <a:lnTo>
                    <a:pt x="432573" y="480905"/>
                  </a:lnTo>
                  <a:lnTo>
                    <a:pt x="397128" y="488061"/>
                  </a:lnTo>
                  <a:lnTo>
                    <a:pt x="91186" y="488061"/>
                  </a:lnTo>
                  <a:lnTo>
                    <a:pt x="55721" y="480905"/>
                  </a:lnTo>
                  <a:lnTo>
                    <a:pt x="26733" y="461390"/>
                  </a:lnTo>
                  <a:lnTo>
                    <a:pt x="7175" y="432446"/>
                  </a:lnTo>
                  <a:lnTo>
                    <a:pt x="0" y="397001"/>
                  </a:lnTo>
                  <a:lnTo>
                    <a:pt x="0" y="91059"/>
                  </a:lnTo>
                  <a:close/>
                </a:path>
              </a:pathLst>
            </a:custGeom>
            <a:ln w="7620">
              <a:solidFill>
                <a:srgbClr val="961B54"/>
              </a:solidFill>
            </a:ln>
          </p:spPr>
          <p:txBody>
            <a:bodyPr wrap="square" lIns="0" tIns="0" rIns="0" bIns="0" rtlCol="0"/>
            <a:lstStyle/>
            <a:p>
              <a:endParaRPr/>
            </a:p>
          </p:txBody>
        </p:sp>
      </p:grpSp>
      <p:sp>
        <p:nvSpPr>
          <p:cNvPr id="7" name="object 7"/>
          <p:cNvSpPr txBox="1"/>
          <p:nvPr/>
        </p:nvSpPr>
        <p:spPr>
          <a:xfrm>
            <a:off x="6424421" y="1840229"/>
            <a:ext cx="139700" cy="391160"/>
          </a:xfrm>
          <a:prstGeom prst="rect">
            <a:avLst/>
          </a:prstGeom>
        </p:spPr>
        <p:txBody>
          <a:bodyPr vert="horz" wrap="square" lIns="0" tIns="12700" rIns="0" bIns="0" rtlCol="0">
            <a:spAutoFit/>
          </a:bodyPr>
          <a:lstStyle/>
          <a:p>
            <a:pPr marL="12700">
              <a:lnSpc>
                <a:spcPct val="100000"/>
              </a:lnSpc>
              <a:spcBef>
                <a:spcPts val="100"/>
              </a:spcBef>
            </a:pPr>
            <a:r>
              <a:rPr sz="2400" b="1" spc="-505" dirty="0">
                <a:solidFill>
                  <a:srgbClr val="E4DFDF"/>
                </a:solidFill>
                <a:latin typeface="Arial"/>
                <a:cs typeface="Arial"/>
              </a:rPr>
              <a:t>1</a:t>
            </a:r>
            <a:endParaRPr sz="2400">
              <a:latin typeface="Arial"/>
              <a:cs typeface="Arial"/>
            </a:endParaRPr>
          </a:p>
        </p:txBody>
      </p:sp>
      <p:sp>
        <p:nvSpPr>
          <p:cNvPr id="8" name="object 8"/>
          <p:cNvSpPr txBox="1"/>
          <p:nvPr/>
        </p:nvSpPr>
        <p:spPr>
          <a:xfrm>
            <a:off x="6938518" y="1813306"/>
            <a:ext cx="6713855" cy="2435282"/>
          </a:xfrm>
          <a:prstGeom prst="rect">
            <a:avLst/>
          </a:prstGeom>
        </p:spPr>
        <p:txBody>
          <a:bodyPr vert="horz" wrap="square" lIns="0" tIns="13335" rIns="0" bIns="0" rtlCol="0">
            <a:spAutoFit/>
          </a:bodyPr>
          <a:lstStyle/>
          <a:p>
            <a:pPr marL="12700" algn="just">
              <a:lnSpc>
                <a:spcPct val="100000"/>
              </a:lnSpc>
              <a:spcBef>
                <a:spcPts val="105"/>
              </a:spcBef>
            </a:pPr>
            <a:r>
              <a:rPr sz="2400" b="1" spc="-120" dirty="0">
                <a:solidFill>
                  <a:schemeClr val="accent6">
                    <a:lumMod val="75000"/>
                  </a:schemeClr>
                </a:solidFill>
                <a:latin typeface="+mn-lt"/>
                <a:cs typeface="Arial"/>
              </a:rPr>
              <a:t>Tracking</a:t>
            </a:r>
            <a:r>
              <a:rPr sz="2400" b="1" spc="-215" dirty="0">
                <a:solidFill>
                  <a:schemeClr val="accent6">
                    <a:lumMod val="75000"/>
                  </a:schemeClr>
                </a:solidFill>
                <a:latin typeface="+mn-lt"/>
                <a:cs typeface="Arial"/>
              </a:rPr>
              <a:t> </a:t>
            </a:r>
            <a:r>
              <a:rPr sz="2400" b="1" spc="-130" dirty="0">
                <a:solidFill>
                  <a:schemeClr val="accent6">
                    <a:lumMod val="75000"/>
                  </a:schemeClr>
                </a:solidFill>
                <a:latin typeface="+mn-lt"/>
                <a:cs typeface="Arial"/>
              </a:rPr>
              <a:t>Customer</a:t>
            </a:r>
            <a:r>
              <a:rPr sz="2400" b="1" spc="-215" dirty="0">
                <a:solidFill>
                  <a:schemeClr val="accent6">
                    <a:lumMod val="75000"/>
                  </a:schemeClr>
                </a:solidFill>
                <a:latin typeface="+mn-lt"/>
                <a:cs typeface="Arial"/>
              </a:rPr>
              <a:t> </a:t>
            </a:r>
            <a:r>
              <a:rPr sz="2400" b="1" spc="-10" dirty="0">
                <a:solidFill>
                  <a:schemeClr val="accent6">
                    <a:lumMod val="75000"/>
                  </a:schemeClr>
                </a:solidFill>
                <a:latin typeface="+mn-lt"/>
                <a:cs typeface="Arial"/>
              </a:rPr>
              <a:t>Sentiment</a:t>
            </a:r>
            <a:endParaRPr sz="2400" dirty="0">
              <a:solidFill>
                <a:schemeClr val="accent6">
                  <a:lumMod val="75000"/>
                </a:schemeClr>
              </a:solidFill>
              <a:latin typeface="+mn-lt"/>
              <a:cs typeface="Arial"/>
            </a:endParaRPr>
          </a:p>
          <a:p>
            <a:pPr marL="12700" marR="5080" algn="just">
              <a:lnSpc>
                <a:spcPct val="133500"/>
              </a:lnSpc>
              <a:spcBef>
                <a:spcPts val="850"/>
              </a:spcBef>
            </a:pPr>
            <a:r>
              <a:rPr sz="2400" spc="-80" dirty="0">
                <a:solidFill>
                  <a:srgbClr val="E4DFDF"/>
                </a:solidFill>
                <a:latin typeface="+mn-lt"/>
                <a:cs typeface="Tahoma"/>
              </a:rPr>
              <a:t>In</a:t>
            </a:r>
            <a:r>
              <a:rPr sz="2400" spc="-140" dirty="0">
                <a:solidFill>
                  <a:srgbClr val="E4DFDF"/>
                </a:solidFill>
                <a:latin typeface="+mn-lt"/>
                <a:cs typeface="Tahoma"/>
              </a:rPr>
              <a:t> </a:t>
            </a:r>
            <a:r>
              <a:rPr sz="2400" dirty="0">
                <a:solidFill>
                  <a:srgbClr val="E4DFDF"/>
                </a:solidFill>
                <a:latin typeface="+mn-lt"/>
                <a:cs typeface="Tahoma"/>
              </a:rPr>
              <a:t>an</a:t>
            </a:r>
            <a:r>
              <a:rPr sz="2400" spc="-125" dirty="0">
                <a:solidFill>
                  <a:srgbClr val="E4DFDF"/>
                </a:solidFill>
                <a:latin typeface="+mn-lt"/>
                <a:cs typeface="Tahoma"/>
              </a:rPr>
              <a:t> </a:t>
            </a:r>
            <a:r>
              <a:rPr sz="2400" spc="15" dirty="0">
                <a:solidFill>
                  <a:srgbClr val="E4DFDF"/>
                </a:solidFill>
                <a:latin typeface="+mn-lt"/>
                <a:cs typeface="Tahoma"/>
              </a:rPr>
              <a:t>era</a:t>
            </a:r>
            <a:r>
              <a:rPr sz="2400" spc="-135" dirty="0">
                <a:solidFill>
                  <a:srgbClr val="E4DFDF"/>
                </a:solidFill>
                <a:latin typeface="+mn-lt"/>
                <a:cs typeface="Tahoma"/>
              </a:rPr>
              <a:t> </a:t>
            </a:r>
            <a:r>
              <a:rPr sz="2400" spc="20" dirty="0">
                <a:solidFill>
                  <a:srgbClr val="E4DFDF"/>
                </a:solidFill>
                <a:latin typeface="+mn-lt"/>
                <a:cs typeface="Tahoma"/>
              </a:rPr>
              <a:t>dominated</a:t>
            </a:r>
            <a:r>
              <a:rPr sz="2400" spc="-150" dirty="0">
                <a:solidFill>
                  <a:srgbClr val="E4DFDF"/>
                </a:solidFill>
                <a:latin typeface="+mn-lt"/>
                <a:cs typeface="Tahoma"/>
              </a:rPr>
              <a:t> </a:t>
            </a:r>
            <a:r>
              <a:rPr sz="2400" spc="35" dirty="0">
                <a:solidFill>
                  <a:srgbClr val="E4DFDF"/>
                </a:solidFill>
                <a:latin typeface="+mn-lt"/>
                <a:cs typeface="Tahoma"/>
              </a:rPr>
              <a:t>by</a:t>
            </a:r>
            <a:r>
              <a:rPr sz="2400" spc="-150" dirty="0">
                <a:solidFill>
                  <a:srgbClr val="E4DFDF"/>
                </a:solidFill>
                <a:latin typeface="+mn-lt"/>
                <a:cs typeface="Tahoma"/>
              </a:rPr>
              <a:t> </a:t>
            </a:r>
            <a:r>
              <a:rPr sz="2400" spc="30" dirty="0">
                <a:solidFill>
                  <a:srgbClr val="E4DFDF"/>
                </a:solidFill>
                <a:latin typeface="+mn-lt"/>
                <a:cs typeface="Tahoma"/>
              </a:rPr>
              <a:t>social</a:t>
            </a:r>
            <a:r>
              <a:rPr sz="2400" spc="-125" dirty="0">
                <a:solidFill>
                  <a:srgbClr val="E4DFDF"/>
                </a:solidFill>
                <a:latin typeface="+mn-lt"/>
                <a:cs typeface="Tahoma"/>
              </a:rPr>
              <a:t> </a:t>
            </a:r>
            <a:r>
              <a:rPr sz="2400" spc="-10" dirty="0">
                <a:solidFill>
                  <a:srgbClr val="E4DFDF"/>
                </a:solidFill>
                <a:latin typeface="+mn-lt"/>
                <a:cs typeface="Tahoma"/>
              </a:rPr>
              <a:t>media,</a:t>
            </a:r>
            <a:r>
              <a:rPr sz="2400" spc="-135" dirty="0">
                <a:solidFill>
                  <a:srgbClr val="E4DFDF"/>
                </a:solidFill>
                <a:latin typeface="+mn-lt"/>
                <a:cs typeface="Tahoma"/>
              </a:rPr>
              <a:t> </a:t>
            </a:r>
            <a:r>
              <a:rPr sz="2400" spc="15" dirty="0">
                <a:solidFill>
                  <a:srgbClr val="E4DFDF"/>
                </a:solidFill>
                <a:latin typeface="+mn-lt"/>
                <a:cs typeface="Tahoma"/>
              </a:rPr>
              <a:t>brands</a:t>
            </a:r>
            <a:r>
              <a:rPr sz="2400" spc="-145" dirty="0">
                <a:solidFill>
                  <a:srgbClr val="E4DFDF"/>
                </a:solidFill>
                <a:latin typeface="+mn-lt"/>
                <a:cs typeface="Tahoma"/>
              </a:rPr>
              <a:t> </a:t>
            </a:r>
            <a:r>
              <a:rPr sz="2400" spc="25" dirty="0">
                <a:solidFill>
                  <a:srgbClr val="E4DFDF"/>
                </a:solidFill>
                <a:latin typeface="+mn-lt"/>
                <a:cs typeface="Tahoma"/>
              </a:rPr>
              <a:t>must</a:t>
            </a:r>
            <a:r>
              <a:rPr sz="2400" spc="-145" dirty="0">
                <a:solidFill>
                  <a:srgbClr val="E4DFDF"/>
                </a:solidFill>
                <a:latin typeface="+mn-lt"/>
                <a:cs typeface="Tahoma"/>
              </a:rPr>
              <a:t> </a:t>
            </a:r>
            <a:r>
              <a:rPr sz="2400" spc="30" dirty="0">
                <a:solidFill>
                  <a:srgbClr val="E4DFDF"/>
                </a:solidFill>
                <a:latin typeface="+mn-lt"/>
                <a:cs typeface="Tahoma"/>
              </a:rPr>
              <a:t>continuously</a:t>
            </a:r>
            <a:r>
              <a:rPr sz="2400" spc="-125" dirty="0">
                <a:solidFill>
                  <a:srgbClr val="E4DFDF"/>
                </a:solidFill>
                <a:latin typeface="+mn-lt"/>
                <a:cs typeface="Tahoma"/>
              </a:rPr>
              <a:t> </a:t>
            </a:r>
            <a:r>
              <a:rPr sz="2400" spc="50" dirty="0">
                <a:solidFill>
                  <a:srgbClr val="E4DFDF"/>
                </a:solidFill>
                <a:latin typeface="+mn-lt"/>
                <a:cs typeface="Tahoma"/>
              </a:rPr>
              <a:t>track</a:t>
            </a:r>
            <a:r>
              <a:rPr sz="2400" spc="35" dirty="0">
                <a:solidFill>
                  <a:srgbClr val="E4DFDF"/>
                </a:solidFill>
                <a:latin typeface="+mn-lt"/>
                <a:cs typeface="Tahoma"/>
              </a:rPr>
              <a:t> </a:t>
            </a:r>
            <a:r>
              <a:rPr sz="2400" spc="30" dirty="0">
                <a:solidFill>
                  <a:srgbClr val="E4DFDF"/>
                </a:solidFill>
                <a:latin typeface="+mn-lt"/>
                <a:cs typeface="Tahoma"/>
              </a:rPr>
              <a:t>customer</a:t>
            </a:r>
            <a:r>
              <a:rPr sz="2400" spc="-150" dirty="0">
                <a:solidFill>
                  <a:srgbClr val="E4DFDF"/>
                </a:solidFill>
                <a:latin typeface="+mn-lt"/>
                <a:cs typeface="Tahoma"/>
              </a:rPr>
              <a:t> </a:t>
            </a:r>
            <a:r>
              <a:rPr sz="2400" spc="30" dirty="0">
                <a:solidFill>
                  <a:srgbClr val="E4DFDF"/>
                </a:solidFill>
                <a:latin typeface="+mn-lt"/>
                <a:cs typeface="Tahoma"/>
              </a:rPr>
              <a:t>sentiments</a:t>
            </a:r>
            <a:r>
              <a:rPr sz="2400" spc="-145" dirty="0">
                <a:solidFill>
                  <a:srgbClr val="E4DFDF"/>
                </a:solidFill>
                <a:latin typeface="+mn-lt"/>
                <a:cs typeface="Tahoma"/>
              </a:rPr>
              <a:t> </a:t>
            </a:r>
            <a:r>
              <a:rPr sz="2400" spc="15" dirty="0">
                <a:solidFill>
                  <a:srgbClr val="E4DFDF"/>
                </a:solidFill>
                <a:latin typeface="+mn-lt"/>
                <a:cs typeface="Tahoma"/>
              </a:rPr>
              <a:t>expressed</a:t>
            </a:r>
            <a:r>
              <a:rPr sz="2400" spc="-145" dirty="0">
                <a:solidFill>
                  <a:srgbClr val="E4DFDF"/>
                </a:solidFill>
                <a:latin typeface="+mn-lt"/>
                <a:cs typeface="Tahoma"/>
              </a:rPr>
              <a:t> </a:t>
            </a:r>
            <a:r>
              <a:rPr sz="2400" dirty="0">
                <a:solidFill>
                  <a:srgbClr val="E4DFDF"/>
                </a:solidFill>
                <a:latin typeface="+mn-lt"/>
                <a:cs typeface="Tahoma"/>
              </a:rPr>
              <a:t>online.</a:t>
            </a:r>
            <a:r>
              <a:rPr sz="2400" spc="-110" dirty="0">
                <a:solidFill>
                  <a:srgbClr val="E4DFDF"/>
                </a:solidFill>
                <a:latin typeface="+mn-lt"/>
                <a:cs typeface="Tahoma"/>
              </a:rPr>
              <a:t> </a:t>
            </a:r>
            <a:r>
              <a:rPr sz="2400" spc="30" dirty="0">
                <a:solidFill>
                  <a:srgbClr val="E4DFDF"/>
                </a:solidFill>
                <a:latin typeface="+mn-lt"/>
                <a:cs typeface="Tahoma"/>
              </a:rPr>
              <a:t>Twitter</a:t>
            </a:r>
            <a:r>
              <a:rPr sz="2400" spc="-180" dirty="0">
                <a:solidFill>
                  <a:srgbClr val="E4DFDF"/>
                </a:solidFill>
                <a:latin typeface="+mn-lt"/>
                <a:cs typeface="Tahoma"/>
              </a:rPr>
              <a:t> </a:t>
            </a:r>
            <a:r>
              <a:rPr sz="2400" spc="15" dirty="0">
                <a:solidFill>
                  <a:srgbClr val="E4DFDF"/>
                </a:solidFill>
                <a:latin typeface="+mn-lt"/>
                <a:cs typeface="Tahoma"/>
              </a:rPr>
              <a:t>has</a:t>
            </a:r>
            <a:r>
              <a:rPr sz="2400" spc="-125" dirty="0">
                <a:solidFill>
                  <a:srgbClr val="E4DFDF"/>
                </a:solidFill>
                <a:latin typeface="+mn-lt"/>
                <a:cs typeface="Tahoma"/>
              </a:rPr>
              <a:t> </a:t>
            </a:r>
            <a:r>
              <a:rPr sz="2400" spc="20" dirty="0">
                <a:solidFill>
                  <a:srgbClr val="E4DFDF"/>
                </a:solidFill>
                <a:latin typeface="+mn-lt"/>
                <a:cs typeface="Tahoma"/>
              </a:rPr>
              <a:t>become</a:t>
            </a:r>
            <a:r>
              <a:rPr sz="2400" spc="-140" dirty="0">
                <a:solidFill>
                  <a:srgbClr val="E4DFDF"/>
                </a:solidFill>
                <a:latin typeface="+mn-lt"/>
                <a:cs typeface="Tahoma"/>
              </a:rPr>
              <a:t> </a:t>
            </a:r>
            <a:r>
              <a:rPr sz="2400" dirty="0">
                <a:solidFill>
                  <a:srgbClr val="E4DFDF"/>
                </a:solidFill>
                <a:latin typeface="+mn-lt"/>
                <a:cs typeface="Tahoma"/>
              </a:rPr>
              <a:t>a</a:t>
            </a:r>
            <a:r>
              <a:rPr sz="2400" spc="-135" dirty="0">
                <a:solidFill>
                  <a:srgbClr val="E4DFDF"/>
                </a:solidFill>
                <a:latin typeface="+mn-lt"/>
                <a:cs typeface="Tahoma"/>
              </a:rPr>
              <a:t> </a:t>
            </a:r>
            <a:r>
              <a:rPr sz="2400" spc="45" dirty="0">
                <a:solidFill>
                  <a:srgbClr val="E4DFDF"/>
                </a:solidFill>
                <a:latin typeface="+mn-lt"/>
                <a:cs typeface="Tahoma"/>
              </a:rPr>
              <a:t>critical</a:t>
            </a:r>
            <a:r>
              <a:rPr sz="2400" spc="40" dirty="0">
                <a:solidFill>
                  <a:srgbClr val="E4DFDF"/>
                </a:solidFill>
                <a:latin typeface="+mn-lt"/>
                <a:cs typeface="Tahoma"/>
              </a:rPr>
              <a:t> </a:t>
            </a:r>
            <a:r>
              <a:rPr sz="2400" spc="30" dirty="0">
                <a:solidFill>
                  <a:srgbClr val="E4DFDF"/>
                </a:solidFill>
                <a:latin typeface="+mn-lt"/>
                <a:cs typeface="Tahoma"/>
              </a:rPr>
              <a:t>platform</a:t>
            </a:r>
            <a:r>
              <a:rPr sz="2400" spc="-140" dirty="0">
                <a:solidFill>
                  <a:srgbClr val="E4DFDF"/>
                </a:solidFill>
                <a:latin typeface="+mn-lt"/>
                <a:cs typeface="Tahoma"/>
              </a:rPr>
              <a:t> </a:t>
            </a:r>
            <a:r>
              <a:rPr sz="2400" spc="-5" dirty="0">
                <a:solidFill>
                  <a:srgbClr val="E4DFDF"/>
                </a:solidFill>
                <a:latin typeface="+mn-lt"/>
                <a:cs typeface="Tahoma"/>
              </a:rPr>
              <a:t>where</a:t>
            </a:r>
            <a:r>
              <a:rPr sz="2400" spc="-140" dirty="0">
                <a:solidFill>
                  <a:srgbClr val="E4DFDF"/>
                </a:solidFill>
                <a:latin typeface="+mn-lt"/>
                <a:cs typeface="Tahoma"/>
              </a:rPr>
              <a:t> </a:t>
            </a:r>
            <a:r>
              <a:rPr sz="2400" spc="20" dirty="0">
                <a:solidFill>
                  <a:srgbClr val="E4DFDF"/>
                </a:solidFill>
                <a:latin typeface="+mn-lt"/>
                <a:cs typeface="Tahoma"/>
              </a:rPr>
              <a:t>users</a:t>
            </a:r>
            <a:r>
              <a:rPr sz="2400" spc="-135" dirty="0">
                <a:solidFill>
                  <a:srgbClr val="E4DFDF"/>
                </a:solidFill>
                <a:latin typeface="+mn-lt"/>
                <a:cs typeface="Tahoma"/>
              </a:rPr>
              <a:t> </a:t>
            </a:r>
            <a:r>
              <a:rPr sz="2400" spc="30" dirty="0">
                <a:solidFill>
                  <a:srgbClr val="E4DFDF"/>
                </a:solidFill>
                <a:latin typeface="+mn-lt"/>
                <a:cs typeface="Tahoma"/>
              </a:rPr>
              <a:t>voice</a:t>
            </a:r>
            <a:r>
              <a:rPr sz="2400" spc="-135" dirty="0">
                <a:solidFill>
                  <a:srgbClr val="E4DFDF"/>
                </a:solidFill>
                <a:latin typeface="+mn-lt"/>
                <a:cs typeface="Tahoma"/>
              </a:rPr>
              <a:t> </a:t>
            </a:r>
            <a:r>
              <a:rPr sz="2400" spc="35" dirty="0">
                <a:solidFill>
                  <a:srgbClr val="E4DFDF"/>
                </a:solidFill>
                <a:latin typeface="+mn-lt"/>
                <a:cs typeface="Tahoma"/>
              </a:rPr>
              <a:t>their</a:t>
            </a:r>
            <a:r>
              <a:rPr sz="2400" spc="-140" dirty="0">
                <a:solidFill>
                  <a:srgbClr val="E4DFDF"/>
                </a:solidFill>
                <a:latin typeface="+mn-lt"/>
                <a:cs typeface="Tahoma"/>
              </a:rPr>
              <a:t> </a:t>
            </a:r>
            <a:r>
              <a:rPr sz="2400" spc="20" dirty="0">
                <a:solidFill>
                  <a:srgbClr val="E4DFDF"/>
                </a:solidFill>
                <a:latin typeface="+mn-lt"/>
                <a:cs typeface="Tahoma"/>
              </a:rPr>
              <a:t>opinions</a:t>
            </a:r>
            <a:r>
              <a:rPr sz="2400" spc="-114" dirty="0">
                <a:solidFill>
                  <a:srgbClr val="E4DFDF"/>
                </a:solidFill>
                <a:latin typeface="+mn-lt"/>
                <a:cs typeface="Tahoma"/>
              </a:rPr>
              <a:t> </a:t>
            </a:r>
            <a:r>
              <a:rPr sz="2400" spc="20" dirty="0">
                <a:solidFill>
                  <a:srgbClr val="E4DFDF"/>
                </a:solidFill>
                <a:latin typeface="+mn-lt"/>
                <a:cs typeface="Tahoma"/>
              </a:rPr>
              <a:t>about</a:t>
            </a:r>
            <a:r>
              <a:rPr sz="2400" spc="-150" dirty="0">
                <a:solidFill>
                  <a:srgbClr val="E4DFDF"/>
                </a:solidFill>
                <a:latin typeface="+mn-lt"/>
                <a:cs typeface="Tahoma"/>
              </a:rPr>
              <a:t> </a:t>
            </a:r>
            <a:r>
              <a:rPr sz="2400" spc="30" dirty="0">
                <a:solidFill>
                  <a:srgbClr val="E4DFDF"/>
                </a:solidFill>
                <a:latin typeface="+mn-lt"/>
                <a:cs typeface="Tahoma"/>
              </a:rPr>
              <a:t>products</a:t>
            </a:r>
            <a:r>
              <a:rPr sz="2400" spc="-145" dirty="0">
                <a:solidFill>
                  <a:srgbClr val="E4DFDF"/>
                </a:solidFill>
                <a:latin typeface="+mn-lt"/>
                <a:cs typeface="Tahoma"/>
              </a:rPr>
              <a:t> </a:t>
            </a:r>
            <a:r>
              <a:rPr sz="2400" spc="5" dirty="0">
                <a:solidFill>
                  <a:srgbClr val="E4DFDF"/>
                </a:solidFill>
                <a:latin typeface="+mn-lt"/>
                <a:cs typeface="Tahoma"/>
              </a:rPr>
              <a:t>and</a:t>
            </a:r>
            <a:r>
              <a:rPr sz="2400" spc="-130" dirty="0">
                <a:solidFill>
                  <a:srgbClr val="E4DFDF"/>
                </a:solidFill>
                <a:latin typeface="+mn-lt"/>
                <a:cs typeface="Tahoma"/>
              </a:rPr>
              <a:t> </a:t>
            </a:r>
            <a:r>
              <a:rPr sz="2400" spc="-5" dirty="0">
                <a:solidFill>
                  <a:srgbClr val="E4DFDF"/>
                </a:solidFill>
                <a:latin typeface="+mn-lt"/>
                <a:cs typeface="Tahoma"/>
              </a:rPr>
              <a:t>brands.</a:t>
            </a:r>
            <a:endParaRPr sz="2400" dirty="0">
              <a:latin typeface="+mn-lt"/>
              <a:cs typeface="Tahoma"/>
            </a:endParaRPr>
          </a:p>
        </p:txBody>
      </p:sp>
      <p:grpSp>
        <p:nvGrpSpPr>
          <p:cNvPr id="9" name="object 9"/>
          <p:cNvGrpSpPr/>
          <p:nvPr/>
        </p:nvGrpSpPr>
        <p:grpSpPr>
          <a:xfrm>
            <a:off x="6230676" y="5003743"/>
            <a:ext cx="495934" cy="495934"/>
            <a:chOff x="6241796" y="3796029"/>
            <a:chExt cx="495934" cy="495934"/>
          </a:xfrm>
        </p:grpSpPr>
        <p:sp>
          <p:nvSpPr>
            <p:cNvPr id="10" name="object 10"/>
            <p:cNvSpPr/>
            <p:nvPr/>
          </p:nvSpPr>
          <p:spPr>
            <a:xfrm>
              <a:off x="6245606" y="3799839"/>
              <a:ext cx="488315" cy="488315"/>
            </a:xfrm>
            <a:custGeom>
              <a:avLst/>
              <a:gdLst/>
              <a:ahLst/>
              <a:cxnLst/>
              <a:rect l="l" t="t" r="r" b="b"/>
              <a:pathLst>
                <a:path w="488315" h="488314">
                  <a:moveTo>
                    <a:pt x="397128" y="0"/>
                  </a:moveTo>
                  <a:lnTo>
                    <a:pt x="91186" y="0"/>
                  </a:lnTo>
                  <a:lnTo>
                    <a:pt x="55721" y="7175"/>
                  </a:lnTo>
                  <a:lnTo>
                    <a:pt x="26733" y="26733"/>
                  </a:lnTo>
                  <a:lnTo>
                    <a:pt x="7175" y="55721"/>
                  </a:lnTo>
                  <a:lnTo>
                    <a:pt x="0" y="91186"/>
                  </a:lnTo>
                  <a:lnTo>
                    <a:pt x="0" y="397129"/>
                  </a:lnTo>
                  <a:lnTo>
                    <a:pt x="7175" y="432573"/>
                  </a:lnTo>
                  <a:lnTo>
                    <a:pt x="26733" y="461517"/>
                  </a:lnTo>
                  <a:lnTo>
                    <a:pt x="55721" y="481032"/>
                  </a:lnTo>
                  <a:lnTo>
                    <a:pt x="91186" y="488188"/>
                  </a:lnTo>
                  <a:lnTo>
                    <a:pt x="397128" y="488188"/>
                  </a:lnTo>
                  <a:lnTo>
                    <a:pt x="432573" y="481032"/>
                  </a:lnTo>
                  <a:lnTo>
                    <a:pt x="461518" y="461518"/>
                  </a:lnTo>
                  <a:lnTo>
                    <a:pt x="481032" y="432573"/>
                  </a:lnTo>
                  <a:lnTo>
                    <a:pt x="488188" y="397129"/>
                  </a:lnTo>
                  <a:lnTo>
                    <a:pt x="488188" y="91186"/>
                  </a:lnTo>
                  <a:lnTo>
                    <a:pt x="481032" y="55721"/>
                  </a:lnTo>
                  <a:lnTo>
                    <a:pt x="461518" y="26733"/>
                  </a:lnTo>
                  <a:lnTo>
                    <a:pt x="432573" y="7175"/>
                  </a:lnTo>
                  <a:lnTo>
                    <a:pt x="397128" y="0"/>
                  </a:lnTo>
                  <a:close/>
                </a:path>
              </a:pathLst>
            </a:custGeom>
            <a:solidFill>
              <a:srgbClr val="7D013B"/>
            </a:solidFill>
          </p:spPr>
          <p:txBody>
            <a:bodyPr wrap="square" lIns="0" tIns="0" rIns="0" bIns="0" rtlCol="0"/>
            <a:lstStyle/>
            <a:p>
              <a:endParaRPr/>
            </a:p>
          </p:txBody>
        </p:sp>
        <p:sp>
          <p:nvSpPr>
            <p:cNvPr id="11" name="object 11"/>
            <p:cNvSpPr/>
            <p:nvPr/>
          </p:nvSpPr>
          <p:spPr>
            <a:xfrm>
              <a:off x="6245606" y="3799839"/>
              <a:ext cx="488315" cy="488315"/>
            </a:xfrm>
            <a:custGeom>
              <a:avLst/>
              <a:gdLst/>
              <a:ahLst/>
              <a:cxnLst/>
              <a:rect l="l" t="t" r="r" b="b"/>
              <a:pathLst>
                <a:path w="488315" h="488314">
                  <a:moveTo>
                    <a:pt x="0" y="91186"/>
                  </a:moveTo>
                  <a:lnTo>
                    <a:pt x="7175" y="55721"/>
                  </a:lnTo>
                  <a:lnTo>
                    <a:pt x="26733" y="26733"/>
                  </a:lnTo>
                  <a:lnTo>
                    <a:pt x="55721" y="7175"/>
                  </a:lnTo>
                  <a:lnTo>
                    <a:pt x="91186" y="0"/>
                  </a:lnTo>
                  <a:lnTo>
                    <a:pt x="397128" y="0"/>
                  </a:lnTo>
                  <a:lnTo>
                    <a:pt x="432573" y="7175"/>
                  </a:lnTo>
                  <a:lnTo>
                    <a:pt x="461518" y="26733"/>
                  </a:lnTo>
                  <a:lnTo>
                    <a:pt x="481032" y="55721"/>
                  </a:lnTo>
                  <a:lnTo>
                    <a:pt x="488188" y="91186"/>
                  </a:lnTo>
                  <a:lnTo>
                    <a:pt x="488188" y="397129"/>
                  </a:lnTo>
                  <a:lnTo>
                    <a:pt x="481032" y="432573"/>
                  </a:lnTo>
                  <a:lnTo>
                    <a:pt x="461518" y="461518"/>
                  </a:lnTo>
                  <a:lnTo>
                    <a:pt x="432573" y="481032"/>
                  </a:lnTo>
                  <a:lnTo>
                    <a:pt x="397128" y="488188"/>
                  </a:lnTo>
                  <a:lnTo>
                    <a:pt x="91186" y="488188"/>
                  </a:lnTo>
                  <a:lnTo>
                    <a:pt x="55721" y="481032"/>
                  </a:lnTo>
                  <a:lnTo>
                    <a:pt x="26733" y="461517"/>
                  </a:lnTo>
                  <a:lnTo>
                    <a:pt x="7175" y="432573"/>
                  </a:lnTo>
                  <a:lnTo>
                    <a:pt x="0" y="397129"/>
                  </a:lnTo>
                  <a:lnTo>
                    <a:pt x="0" y="91186"/>
                  </a:lnTo>
                  <a:close/>
                </a:path>
              </a:pathLst>
            </a:custGeom>
            <a:ln w="7620">
              <a:solidFill>
                <a:srgbClr val="961B54"/>
              </a:solidFill>
            </a:ln>
          </p:spPr>
          <p:txBody>
            <a:bodyPr wrap="square" lIns="0" tIns="0" rIns="0" bIns="0" rtlCol="0"/>
            <a:lstStyle/>
            <a:p>
              <a:endParaRPr/>
            </a:p>
          </p:txBody>
        </p:sp>
      </p:grpSp>
      <p:sp>
        <p:nvSpPr>
          <p:cNvPr id="12" name="object 12"/>
          <p:cNvSpPr txBox="1"/>
          <p:nvPr/>
        </p:nvSpPr>
        <p:spPr>
          <a:xfrm>
            <a:off x="6265918" y="5024750"/>
            <a:ext cx="212725" cy="391795"/>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E4DFDF"/>
                </a:solidFill>
                <a:latin typeface="Arial"/>
                <a:cs typeface="Arial"/>
              </a:rPr>
              <a:t>2</a:t>
            </a:r>
            <a:endParaRPr sz="2400" dirty="0">
              <a:latin typeface="Arial"/>
              <a:cs typeface="Arial"/>
            </a:endParaRPr>
          </a:p>
        </p:txBody>
      </p:sp>
      <p:sp>
        <p:nvSpPr>
          <p:cNvPr id="13" name="object 13"/>
          <p:cNvSpPr txBox="1"/>
          <p:nvPr/>
        </p:nvSpPr>
        <p:spPr>
          <a:xfrm>
            <a:off x="6938519" y="4996840"/>
            <a:ext cx="6920400" cy="2912785"/>
          </a:xfrm>
          <a:prstGeom prst="rect">
            <a:avLst/>
          </a:prstGeom>
        </p:spPr>
        <p:txBody>
          <a:bodyPr vert="horz" wrap="square" lIns="0" tIns="13335" rIns="0" bIns="0" rtlCol="0">
            <a:spAutoFit/>
          </a:bodyPr>
          <a:lstStyle/>
          <a:p>
            <a:pPr marL="12700" algn="just">
              <a:lnSpc>
                <a:spcPct val="100000"/>
              </a:lnSpc>
              <a:spcBef>
                <a:spcPts val="105"/>
              </a:spcBef>
            </a:pPr>
            <a:r>
              <a:rPr sz="2400" b="1" spc="-125" dirty="0">
                <a:solidFill>
                  <a:schemeClr val="accent6">
                    <a:lumMod val="75000"/>
                  </a:schemeClr>
                </a:solidFill>
                <a:latin typeface="+mn-lt"/>
                <a:cs typeface="Arial"/>
              </a:rPr>
              <a:t>Manual</a:t>
            </a:r>
            <a:r>
              <a:rPr sz="2400" b="1" spc="-200" dirty="0">
                <a:solidFill>
                  <a:schemeClr val="accent6">
                    <a:lumMod val="75000"/>
                  </a:schemeClr>
                </a:solidFill>
                <a:latin typeface="+mn-lt"/>
                <a:cs typeface="Arial"/>
              </a:rPr>
              <a:t> </a:t>
            </a:r>
            <a:r>
              <a:rPr sz="2400" b="1" spc="-150" dirty="0">
                <a:solidFill>
                  <a:schemeClr val="accent6">
                    <a:lumMod val="75000"/>
                  </a:schemeClr>
                </a:solidFill>
                <a:latin typeface="+mn-lt"/>
                <a:cs typeface="Arial"/>
              </a:rPr>
              <a:t>Analysis</a:t>
            </a:r>
            <a:r>
              <a:rPr sz="2400" b="1" spc="-195" dirty="0">
                <a:solidFill>
                  <a:schemeClr val="accent6">
                    <a:lumMod val="75000"/>
                  </a:schemeClr>
                </a:solidFill>
                <a:latin typeface="+mn-lt"/>
                <a:cs typeface="Arial"/>
              </a:rPr>
              <a:t> </a:t>
            </a:r>
            <a:r>
              <a:rPr sz="2400" b="1" spc="-40" dirty="0">
                <a:solidFill>
                  <a:schemeClr val="accent6">
                    <a:lumMod val="75000"/>
                  </a:schemeClr>
                </a:solidFill>
                <a:latin typeface="+mn-lt"/>
                <a:cs typeface="Arial"/>
              </a:rPr>
              <a:t>Challenges</a:t>
            </a:r>
            <a:endParaRPr sz="2400" dirty="0">
              <a:solidFill>
                <a:schemeClr val="accent6">
                  <a:lumMod val="75000"/>
                </a:schemeClr>
              </a:solidFill>
              <a:latin typeface="+mn-lt"/>
              <a:cs typeface="Arial"/>
            </a:endParaRPr>
          </a:p>
          <a:p>
            <a:pPr marL="12700" marR="5080" algn="just">
              <a:lnSpc>
                <a:spcPct val="133200"/>
              </a:lnSpc>
              <a:spcBef>
                <a:spcPts val="855"/>
              </a:spcBef>
            </a:pPr>
            <a:r>
              <a:rPr sz="2400" dirty="0">
                <a:solidFill>
                  <a:srgbClr val="E4DFDF"/>
                </a:solidFill>
                <a:latin typeface="+mn-lt"/>
                <a:cs typeface="Tahoma"/>
              </a:rPr>
              <a:t>The</a:t>
            </a:r>
            <a:r>
              <a:rPr sz="2400" spc="-65" dirty="0">
                <a:solidFill>
                  <a:srgbClr val="E4DFDF"/>
                </a:solidFill>
                <a:latin typeface="+mn-lt"/>
                <a:cs typeface="Tahoma"/>
              </a:rPr>
              <a:t> </a:t>
            </a:r>
            <a:r>
              <a:rPr sz="2400" spc="10" dirty="0">
                <a:solidFill>
                  <a:srgbClr val="E4DFDF"/>
                </a:solidFill>
                <a:latin typeface="+mn-lt"/>
                <a:cs typeface="Tahoma"/>
              </a:rPr>
              <a:t>vast</a:t>
            </a:r>
            <a:r>
              <a:rPr sz="2400" spc="-70" dirty="0">
                <a:solidFill>
                  <a:srgbClr val="E4DFDF"/>
                </a:solidFill>
                <a:latin typeface="+mn-lt"/>
                <a:cs typeface="Tahoma"/>
              </a:rPr>
              <a:t> </a:t>
            </a:r>
            <a:r>
              <a:rPr sz="2400" spc="10" dirty="0">
                <a:solidFill>
                  <a:srgbClr val="E4DFDF"/>
                </a:solidFill>
                <a:latin typeface="+mn-lt"/>
                <a:cs typeface="Tahoma"/>
              </a:rPr>
              <a:t>volume</a:t>
            </a:r>
            <a:r>
              <a:rPr sz="2400" spc="-55" dirty="0">
                <a:solidFill>
                  <a:srgbClr val="E4DFDF"/>
                </a:solidFill>
                <a:latin typeface="+mn-lt"/>
                <a:cs typeface="Tahoma"/>
              </a:rPr>
              <a:t> </a:t>
            </a:r>
            <a:r>
              <a:rPr sz="2400" dirty="0">
                <a:solidFill>
                  <a:srgbClr val="E4DFDF"/>
                </a:solidFill>
                <a:latin typeface="+mn-lt"/>
                <a:cs typeface="Tahoma"/>
              </a:rPr>
              <a:t>and</a:t>
            </a:r>
            <a:r>
              <a:rPr sz="2400" spc="-55" dirty="0">
                <a:solidFill>
                  <a:srgbClr val="E4DFDF"/>
                </a:solidFill>
                <a:latin typeface="+mn-lt"/>
                <a:cs typeface="Tahoma"/>
              </a:rPr>
              <a:t> </a:t>
            </a:r>
            <a:r>
              <a:rPr sz="2400" spc="10" dirty="0">
                <a:solidFill>
                  <a:srgbClr val="E4DFDF"/>
                </a:solidFill>
                <a:latin typeface="+mn-lt"/>
                <a:cs typeface="Tahoma"/>
              </a:rPr>
              <a:t>rapid</a:t>
            </a:r>
            <a:r>
              <a:rPr sz="2400" spc="-65" dirty="0">
                <a:solidFill>
                  <a:srgbClr val="E4DFDF"/>
                </a:solidFill>
                <a:latin typeface="+mn-lt"/>
                <a:cs typeface="Tahoma"/>
              </a:rPr>
              <a:t> </a:t>
            </a:r>
            <a:r>
              <a:rPr sz="2400" spc="10" dirty="0">
                <a:solidFill>
                  <a:srgbClr val="E4DFDF"/>
                </a:solidFill>
                <a:latin typeface="+mn-lt"/>
                <a:cs typeface="Tahoma"/>
              </a:rPr>
              <a:t>pace</a:t>
            </a:r>
            <a:r>
              <a:rPr sz="2400" spc="-60" dirty="0">
                <a:solidFill>
                  <a:srgbClr val="E4DFDF"/>
                </a:solidFill>
                <a:latin typeface="+mn-lt"/>
                <a:cs typeface="Tahoma"/>
              </a:rPr>
              <a:t> </a:t>
            </a:r>
            <a:r>
              <a:rPr sz="2400" spc="10" dirty="0">
                <a:solidFill>
                  <a:srgbClr val="E4DFDF"/>
                </a:solidFill>
                <a:latin typeface="+mn-lt"/>
                <a:cs typeface="Tahoma"/>
              </a:rPr>
              <a:t>of</a:t>
            </a:r>
            <a:r>
              <a:rPr sz="2400" spc="-60" dirty="0">
                <a:solidFill>
                  <a:srgbClr val="E4DFDF"/>
                </a:solidFill>
                <a:latin typeface="+mn-lt"/>
                <a:cs typeface="Tahoma"/>
              </a:rPr>
              <a:t> </a:t>
            </a:r>
            <a:r>
              <a:rPr sz="2400" spc="10" dirty="0">
                <a:solidFill>
                  <a:srgbClr val="E4DFDF"/>
                </a:solidFill>
                <a:latin typeface="+mn-lt"/>
                <a:cs typeface="Tahoma"/>
              </a:rPr>
              <a:t>tweets</a:t>
            </a:r>
            <a:r>
              <a:rPr sz="2400" spc="-95" dirty="0">
                <a:solidFill>
                  <a:srgbClr val="E4DFDF"/>
                </a:solidFill>
                <a:latin typeface="+mn-lt"/>
                <a:cs typeface="Tahoma"/>
              </a:rPr>
              <a:t> </a:t>
            </a:r>
            <a:r>
              <a:rPr sz="2400" spc="10" dirty="0">
                <a:solidFill>
                  <a:srgbClr val="E4DFDF"/>
                </a:solidFill>
                <a:latin typeface="+mn-lt"/>
                <a:cs typeface="Tahoma"/>
              </a:rPr>
              <a:t>make</a:t>
            </a:r>
            <a:r>
              <a:rPr sz="2400" spc="-70" dirty="0">
                <a:solidFill>
                  <a:srgbClr val="E4DFDF"/>
                </a:solidFill>
                <a:latin typeface="+mn-lt"/>
                <a:cs typeface="Tahoma"/>
              </a:rPr>
              <a:t> </a:t>
            </a:r>
            <a:r>
              <a:rPr sz="2400" spc="55" dirty="0">
                <a:solidFill>
                  <a:srgbClr val="E4DFDF"/>
                </a:solidFill>
                <a:latin typeface="+mn-lt"/>
                <a:cs typeface="Tahoma"/>
              </a:rPr>
              <a:t>it</a:t>
            </a:r>
            <a:r>
              <a:rPr sz="2400" spc="-55" dirty="0">
                <a:solidFill>
                  <a:srgbClr val="E4DFDF"/>
                </a:solidFill>
                <a:latin typeface="+mn-lt"/>
                <a:cs typeface="Tahoma"/>
              </a:rPr>
              <a:t> </a:t>
            </a:r>
            <a:r>
              <a:rPr sz="2400" spc="10" dirty="0">
                <a:solidFill>
                  <a:srgbClr val="E4DFDF"/>
                </a:solidFill>
                <a:latin typeface="+mn-lt"/>
                <a:cs typeface="Tahoma"/>
              </a:rPr>
              <a:t>impractical</a:t>
            </a:r>
            <a:r>
              <a:rPr sz="2400" spc="-45" dirty="0">
                <a:solidFill>
                  <a:srgbClr val="E4DFDF"/>
                </a:solidFill>
                <a:latin typeface="+mn-lt"/>
                <a:cs typeface="Tahoma"/>
              </a:rPr>
              <a:t> </a:t>
            </a:r>
            <a:r>
              <a:rPr sz="2400" spc="-25" dirty="0">
                <a:solidFill>
                  <a:srgbClr val="E4DFDF"/>
                </a:solidFill>
                <a:latin typeface="+mn-lt"/>
                <a:cs typeface="Tahoma"/>
              </a:rPr>
              <a:t>for </a:t>
            </a:r>
            <a:r>
              <a:rPr sz="2400" dirty="0">
                <a:solidFill>
                  <a:srgbClr val="E4DFDF"/>
                </a:solidFill>
                <a:latin typeface="+mn-lt"/>
                <a:cs typeface="Tahoma"/>
              </a:rPr>
              <a:t>businesses</a:t>
            </a:r>
            <a:r>
              <a:rPr sz="2400" spc="-25" dirty="0">
                <a:solidFill>
                  <a:srgbClr val="E4DFDF"/>
                </a:solidFill>
                <a:latin typeface="+mn-lt"/>
                <a:cs typeface="Tahoma"/>
              </a:rPr>
              <a:t> </a:t>
            </a:r>
            <a:r>
              <a:rPr sz="2400" spc="50" dirty="0">
                <a:solidFill>
                  <a:srgbClr val="E4DFDF"/>
                </a:solidFill>
                <a:latin typeface="+mn-lt"/>
                <a:cs typeface="Tahoma"/>
              </a:rPr>
              <a:t>to</a:t>
            </a:r>
            <a:r>
              <a:rPr sz="2400" spc="-10" dirty="0">
                <a:solidFill>
                  <a:srgbClr val="E4DFDF"/>
                </a:solidFill>
                <a:latin typeface="+mn-lt"/>
                <a:cs typeface="Tahoma"/>
              </a:rPr>
              <a:t> </a:t>
            </a:r>
            <a:r>
              <a:rPr sz="2400" dirty="0">
                <a:solidFill>
                  <a:srgbClr val="E4DFDF"/>
                </a:solidFill>
                <a:latin typeface="+mn-lt"/>
                <a:cs typeface="Tahoma"/>
              </a:rPr>
              <a:t>manually</a:t>
            </a:r>
            <a:r>
              <a:rPr sz="2400" spc="-10" dirty="0">
                <a:solidFill>
                  <a:srgbClr val="E4DFDF"/>
                </a:solidFill>
                <a:latin typeface="+mn-lt"/>
                <a:cs typeface="Tahoma"/>
              </a:rPr>
              <a:t> </a:t>
            </a:r>
            <a:r>
              <a:rPr sz="2400" dirty="0">
                <a:solidFill>
                  <a:srgbClr val="E4DFDF"/>
                </a:solidFill>
                <a:latin typeface="+mn-lt"/>
                <a:cs typeface="Tahoma"/>
              </a:rPr>
              <a:t>analyze</a:t>
            </a:r>
            <a:r>
              <a:rPr sz="2400" spc="-10" dirty="0">
                <a:solidFill>
                  <a:srgbClr val="E4DFDF"/>
                </a:solidFill>
                <a:latin typeface="+mn-lt"/>
                <a:cs typeface="Tahoma"/>
              </a:rPr>
              <a:t> </a:t>
            </a:r>
            <a:r>
              <a:rPr sz="2400" dirty="0">
                <a:solidFill>
                  <a:srgbClr val="E4DFDF"/>
                </a:solidFill>
                <a:latin typeface="+mn-lt"/>
                <a:cs typeface="Tahoma"/>
              </a:rPr>
              <a:t>these</a:t>
            </a:r>
            <a:r>
              <a:rPr sz="2400" spc="-10" dirty="0">
                <a:solidFill>
                  <a:srgbClr val="E4DFDF"/>
                </a:solidFill>
                <a:latin typeface="+mn-lt"/>
                <a:cs typeface="Tahoma"/>
              </a:rPr>
              <a:t> </a:t>
            </a:r>
            <a:r>
              <a:rPr sz="2400" dirty="0">
                <a:solidFill>
                  <a:srgbClr val="E4DFDF"/>
                </a:solidFill>
                <a:latin typeface="+mn-lt"/>
                <a:cs typeface="Tahoma"/>
              </a:rPr>
              <a:t>opinions</a:t>
            </a:r>
            <a:r>
              <a:rPr sz="2400" spc="20" dirty="0">
                <a:solidFill>
                  <a:srgbClr val="E4DFDF"/>
                </a:solidFill>
                <a:latin typeface="+mn-lt"/>
                <a:cs typeface="Tahoma"/>
              </a:rPr>
              <a:t> </a:t>
            </a:r>
            <a:r>
              <a:rPr sz="2400" dirty="0">
                <a:solidFill>
                  <a:srgbClr val="E4DFDF"/>
                </a:solidFill>
                <a:latin typeface="+mn-lt"/>
                <a:cs typeface="Tahoma"/>
              </a:rPr>
              <a:t>for</a:t>
            </a:r>
            <a:r>
              <a:rPr sz="2400" spc="-20" dirty="0">
                <a:solidFill>
                  <a:srgbClr val="E4DFDF"/>
                </a:solidFill>
                <a:latin typeface="+mn-lt"/>
                <a:cs typeface="Tahoma"/>
              </a:rPr>
              <a:t> </a:t>
            </a:r>
            <a:r>
              <a:rPr sz="2400" dirty="0">
                <a:solidFill>
                  <a:srgbClr val="E4DFDF"/>
                </a:solidFill>
                <a:latin typeface="+mn-lt"/>
                <a:cs typeface="Tahoma"/>
              </a:rPr>
              <a:t>insights.</a:t>
            </a:r>
            <a:r>
              <a:rPr sz="2400" spc="5" dirty="0">
                <a:solidFill>
                  <a:srgbClr val="E4DFDF"/>
                </a:solidFill>
                <a:latin typeface="+mn-lt"/>
                <a:cs typeface="Tahoma"/>
              </a:rPr>
              <a:t> </a:t>
            </a:r>
            <a:r>
              <a:rPr sz="2400" spc="65" dirty="0">
                <a:solidFill>
                  <a:srgbClr val="E4DFDF"/>
                </a:solidFill>
                <a:latin typeface="+mn-lt"/>
                <a:cs typeface="Tahoma"/>
              </a:rPr>
              <a:t>An</a:t>
            </a:r>
            <a:r>
              <a:rPr sz="2400" spc="-15" dirty="0">
                <a:solidFill>
                  <a:srgbClr val="E4DFDF"/>
                </a:solidFill>
                <a:latin typeface="+mn-lt"/>
                <a:cs typeface="Tahoma"/>
              </a:rPr>
              <a:t> </a:t>
            </a:r>
            <a:r>
              <a:rPr sz="2400" spc="75" dirty="0">
                <a:solidFill>
                  <a:srgbClr val="E4DFDF"/>
                </a:solidFill>
                <a:latin typeface="+mn-lt"/>
                <a:cs typeface="Tahoma"/>
              </a:rPr>
              <a:t>NLP </a:t>
            </a:r>
            <a:r>
              <a:rPr sz="2400" spc="10" dirty="0">
                <a:solidFill>
                  <a:srgbClr val="E4DFDF"/>
                </a:solidFill>
                <a:latin typeface="+mn-lt"/>
                <a:cs typeface="Tahoma"/>
              </a:rPr>
              <a:t>model</a:t>
            </a:r>
            <a:r>
              <a:rPr sz="2400" spc="-40" dirty="0">
                <a:solidFill>
                  <a:srgbClr val="E4DFDF"/>
                </a:solidFill>
                <a:latin typeface="+mn-lt"/>
                <a:cs typeface="Tahoma"/>
              </a:rPr>
              <a:t> </a:t>
            </a:r>
            <a:r>
              <a:rPr sz="2400" spc="10" dirty="0">
                <a:solidFill>
                  <a:srgbClr val="E4DFDF"/>
                </a:solidFill>
                <a:latin typeface="+mn-lt"/>
                <a:cs typeface="Tahoma"/>
              </a:rPr>
              <a:t>is</a:t>
            </a:r>
            <a:r>
              <a:rPr sz="2400" spc="-30" dirty="0">
                <a:solidFill>
                  <a:srgbClr val="E4DFDF"/>
                </a:solidFill>
                <a:latin typeface="+mn-lt"/>
                <a:cs typeface="Tahoma"/>
              </a:rPr>
              <a:t> </a:t>
            </a:r>
            <a:r>
              <a:rPr sz="2400" spc="10" dirty="0">
                <a:solidFill>
                  <a:srgbClr val="E4DFDF"/>
                </a:solidFill>
                <a:latin typeface="+mn-lt"/>
                <a:cs typeface="Tahoma"/>
              </a:rPr>
              <a:t>needed</a:t>
            </a:r>
            <a:r>
              <a:rPr sz="2400" spc="-50" dirty="0">
                <a:solidFill>
                  <a:srgbClr val="E4DFDF"/>
                </a:solidFill>
                <a:latin typeface="+mn-lt"/>
                <a:cs typeface="Tahoma"/>
              </a:rPr>
              <a:t> </a:t>
            </a:r>
            <a:r>
              <a:rPr sz="2400" spc="50" dirty="0">
                <a:solidFill>
                  <a:srgbClr val="E4DFDF"/>
                </a:solidFill>
                <a:latin typeface="+mn-lt"/>
                <a:cs typeface="Tahoma"/>
              </a:rPr>
              <a:t>to</a:t>
            </a:r>
            <a:r>
              <a:rPr sz="2400" spc="-35" dirty="0">
                <a:solidFill>
                  <a:srgbClr val="E4DFDF"/>
                </a:solidFill>
                <a:latin typeface="+mn-lt"/>
                <a:cs typeface="Tahoma"/>
              </a:rPr>
              <a:t> </a:t>
            </a:r>
            <a:r>
              <a:rPr sz="2400" spc="10" dirty="0">
                <a:solidFill>
                  <a:srgbClr val="E4DFDF"/>
                </a:solidFill>
                <a:latin typeface="+mn-lt"/>
                <a:cs typeface="Tahoma"/>
              </a:rPr>
              <a:t>automatically</a:t>
            </a:r>
            <a:r>
              <a:rPr sz="2400" spc="-35" dirty="0">
                <a:solidFill>
                  <a:srgbClr val="E4DFDF"/>
                </a:solidFill>
                <a:latin typeface="+mn-lt"/>
                <a:cs typeface="Tahoma"/>
              </a:rPr>
              <a:t> </a:t>
            </a:r>
            <a:r>
              <a:rPr sz="2400" spc="10" dirty="0">
                <a:solidFill>
                  <a:srgbClr val="E4DFDF"/>
                </a:solidFill>
                <a:latin typeface="+mn-lt"/>
                <a:cs typeface="Tahoma"/>
              </a:rPr>
              <a:t>classify</a:t>
            </a:r>
            <a:r>
              <a:rPr sz="2400" spc="-40" dirty="0">
                <a:solidFill>
                  <a:srgbClr val="E4DFDF"/>
                </a:solidFill>
                <a:latin typeface="+mn-lt"/>
                <a:cs typeface="Tahoma"/>
              </a:rPr>
              <a:t> </a:t>
            </a:r>
            <a:r>
              <a:rPr sz="2400" spc="10" dirty="0">
                <a:solidFill>
                  <a:srgbClr val="E4DFDF"/>
                </a:solidFill>
                <a:latin typeface="+mn-lt"/>
                <a:cs typeface="Tahoma"/>
              </a:rPr>
              <a:t>the</a:t>
            </a:r>
            <a:r>
              <a:rPr sz="2400" spc="-30" dirty="0">
                <a:solidFill>
                  <a:srgbClr val="E4DFDF"/>
                </a:solidFill>
                <a:latin typeface="+mn-lt"/>
                <a:cs typeface="Tahoma"/>
              </a:rPr>
              <a:t> </a:t>
            </a:r>
            <a:r>
              <a:rPr sz="2400" spc="10" dirty="0">
                <a:solidFill>
                  <a:srgbClr val="E4DFDF"/>
                </a:solidFill>
                <a:latin typeface="+mn-lt"/>
                <a:cs typeface="Tahoma"/>
              </a:rPr>
              <a:t>sentiment</a:t>
            </a:r>
            <a:r>
              <a:rPr sz="2400" spc="-45" dirty="0">
                <a:solidFill>
                  <a:srgbClr val="E4DFDF"/>
                </a:solidFill>
                <a:latin typeface="+mn-lt"/>
                <a:cs typeface="Tahoma"/>
              </a:rPr>
              <a:t> </a:t>
            </a:r>
            <a:r>
              <a:rPr sz="2400" spc="10" dirty="0">
                <a:solidFill>
                  <a:srgbClr val="E4DFDF"/>
                </a:solidFill>
                <a:latin typeface="+mn-lt"/>
                <a:cs typeface="Tahoma"/>
              </a:rPr>
              <a:t>of</a:t>
            </a:r>
            <a:r>
              <a:rPr sz="2400" spc="-30" dirty="0">
                <a:solidFill>
                  <a:srgbClr val="E4DFDF"/>
                </a:solidFill>
                <a:latin typeface="+mn-lt"/>
                <a:cs typeface="Tahoma"/>
              </a:rPr>
              <a:t> </a:t>
            </a:r>
            <a:r>
              <a:rPr sz="2400" spc="10" dirty="0">
                <a:solidFill>
                  <a:srgbClr val="E4DFDF"/>
                </a:solidFill>
                <a:latin typeface="+mn-lt"/>
                <a:cs typeface="Tahoma"/>
              </a:rPr>
              <a:t>tweets</a:t>
            </a:r>
            <a:r>
              <a:rPr sz="2400" spc="-70" dirty="0">
                <a:solidFill>
                  <a:srgbClr val="E4DFDF"/>
                </a:solidFill>
                <a:latin typeface="+mn-lt"/>
                <a:cs typeface="Tahoma"/>
              </a:rPr>
              <a:t> </a:t>
            </a:r>
            <a:r>
              <a:rPr sz="2400" spc="-25" dirty="0">
                <a:solidFill>
                  <a:srgbClr val="E4DFDF"/>
                </a:solidFill>
                <a:latin typeface="+mn-lt"/>
                <a:cs typeface="Tahoma"/>
              </a:rPr>
              <a:t>and </a:t>
            </a:r>
            <a:r>
              <a:rPr sz="2400" dirty="0">
                <a:solidFill>
                  <a:srgbClr val="E4DFDF"/>
                </a:solidFill>
                <a:latin typeface="+mn-lt"/>
                <a:cs typeface="Tahoma"/>
              </a:rPr>
              <a:t>determine</a:t>
            </a:r>
            <a:r>
              <a:rPr sz="2400" spc="-50" dirty="0">
                <a:solidFill>
                  <a:srgbClr val="E4DFDF"/>
                </a:solidFill>
                <a:latin typeface="+mn-lt"/>
                <a:cs typeface="Tahoma"/>
              </a:rPr>
              <a:t> </a:t>
            </a:r>
            <a:r>
              <a:rPr sz="2400" dirty="0">
                <a:solidFill>
                  <a:srgbClr val="E4DFDF"/>
                </a:solidFill>
                <a:latin typeface="+mn-lt"/>
                <a:cs typeface="Tahoma"/>
              </a:rPr>
              <a:t>which</a:t>
            </a:r>
            <a:r>
              <a:rPr sz="2400" spc="-5" dirty="0">
                <a:solidFill>
                  <a:srgbClr val="E4DFDF"/>
                </a:solidFill>
                <a:latin typeface="+mn-lt"/>
                <a:cs typeface="Tahoma"/>
              </a:rPr>
              <a:t> </a:t>
            </a:r>
            <a:r>
              <a:rPr sz="2400" dirty="0">
                <a:solidFill>
                  <a:srgbClr val="E4DFDF"/>
                </a:solidFill>
                <a:latin typeface="+mn-lt"/>
                <a:cs typeface="Tahoma"/>
              </a:rPr>
              <a:t>brand</a:t>
            </a:r>
            <a:r>
              <a:rPr sz="2400" spc="-30" dirty="0">
                <a:solidFill>
                  <a:srgbClr val="E4DFDF"/>
                </a:solidFill>
                <a:latin typeface="+mn-lt"/>
                <a:cs typeface="Tahoma"/>
              </a:rPr>
              <a:t> </a:t>
            </a:r>
            <a:r>
              <a:rPr sz="2400" dirty="0">
                <a:solidFill>
                  <a:srgbClr val="E4DFDF"/>
                </a:solidFill>
                <a:latin typeface="+mn-lt"/>
                <a:cs typeface="Tahoma"/>
              </a:rPr>
              <a:t>or</a:t>
            </a:r>
            <a:r>
              <a:rPr sz="2400" spc="-20" dirty="0">
                <a:solidFill>
                  <a:srgbClr val="E4DFDF"/>
                </a:solidFill>
                <a:latin typeface="+mn-lt"/>
                <a:cs typeface="Tahoma"/>
              </a:rPr>
              <a:t> </a:t>
            </a:r>
            <a:r>
              <a:rPr sz="2400" dirty="0">
                <a:solidFill>
                  <a:srgbClr val="E4DFDF"/>
                </a:solidFill>
                <a:latin typeface="+mn-lt"/>
                <a:cs typeface="Tahoma"/>
              </a:rPr>
              <a:t>product</a:t>
            </a:r>
            <a:r>
              <a:rPr sz="2400" spc="-10" dirty="0">
                <a:solidFill>
                  <a:srgbClr val="E4DFDF"/>
                </a:solidFill>
                <a:latin typeface="+mn-lt"/>
                <a:cs typeface="Tahoma"/>
              </a:rPr>
              <a:t> </a:t>
            </a:r>
            <a:r>
              <a:rPr sz="2400" dirty="0">
                <a:solidFill>
                  <a:srgbClr val="E4DFDF"/>
                </a:solidFill>
                <a:latin typeface="+mn-lt"/>
                <a:cs typeface="Tahoma"/>
              </a:rPr>
              <a:t>is</a:t>
            </a:r>
            <a:r>
              <a:rPr sz="2400" spc="-20" dirty="0">
                <a:solidFill>
                  <a:srgbClr val="E4DFDF"/>
                </a:solidFill>
                <a:latin typeface="+mn-lt"/>
                <a:cs typeface="Tahoma"/>
              </a:rPr>
              <a:t> </a:t>
            </a:r>
            <a:r>
              <a:rPr sz="2400" dirty="0">
                <a:solidFill>
                  <a:srgbClr val="E4DFDF"/>
                </a:solidFill>
                <a:latin typeface="+mn-lt"/>
                <a:cs typeface="Tahoma"/>
              </a:rPr>
              <a:t>the</a:t>
            </a:r>
            <a:r>
              <a:rPr sz="2400" spc="-15" dirty="0">
                <a:solidFill>
                  <a:srgbClr val="E4DFDF"/>
                </a:solidFill>
                <a:latin typeface="+mn-lt"/>
                <a:cs typeface="Tahoma"/>
              </a:rPr>
              <a:t> </a:t>
            </a:r>
            <a:r>
              <a:rPr sz="2400" spc="-10" dirty="0">
                <a:solidFill>
                  <a:srgbClr val="E4DFDF"/>
                </a:solidFill>
                <a:latin typeface="+mn-lt"/>
                <a:cs typeface="Tahoma"/>
              </a:rPr>
              <a:t>target.</a:t>
            </a:r>
            <a:endParaRPr sz="2400" dirty="0">
              <a:latin typeface="+mn-lt"/>
              <a:cs typeface="Tahom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8995" y="562737"/>
            <a:ext cx="13132409" cy="680057"/>
          </a:xfrm>
          <a:prstGeom prst="rect">
            <a:avLst/>
          </a:prstGeom>
        </p:spPr>
        <p:txBody>
          <a:bodyPr vert="horz" wrap="square" lIns="0" tIns="63880" rIns="0" bIns="0" rtlCol="0">
            <a:spAutoFit/>
          </a:bodyPr>
          <a:lstStyle/>
          <a:p>
            <a:pPr marL="12700">
              <a:lnSpc>
                <a:spcPct val="100000"/>
              </a:lnSpc>
              <a:spcBef>
                <a:spcPts val="95"/>
              </a:spcBef>
            </a:pPr>
            <a:r>
              <a:rPr lang="en-US" spc="-285" dirty="0"/>
              <a:t>                                   </a:t>
            </a:r>
            <a:endParaRPr spc="-285" dirty="0"/>
          </a:p>
        </p:txBody>
      </p:sp>
      <p:sp>
        <p:nvSpPr>
          <p:cNvPr id="10" name="object 10"/>
          <p:cNvSpPr/>
          <p:nvPr/>
        </p:nvSpPr>
        <p:spPr>
          <a:xfrm>
            <a:off x="4419600" y="3657600"/>
            <a:ext cx="5943600" cy="1739264"/>
          </a:xfrm>
          <a:custGeom>
            <a:avLst/>
            <a:gdLst/>
            <a:ahLst/>
            <a:cxnLst/>
            <a:rect l="l" t="t" r="r" b="b"/>
            <a:pathLst>
              <a:path w="7620634" h="1945639">
                <a:moveTo>
                  <a:pt x="0" y="91439"/>
                </a:moveTo>
                <a:lnTo>
                  <a:pt x="7184" y="55881"/>
                </a:lnTo>
                <a:lnTo>
                  <a:pt x="26776" y="26812"/>
                </a:lnTo>
                <a:lnTo>
                  <a:pt x="55833" y="7197"/>
                </a:lnTo>
                <a:lnTo>
                  <a:pt x="91414" y="0"/>
                </a:lnTo>
                <a:lnTo>
                  <a:pt x="7529055" y="0"/>
                </a:lnTo>
                <a:lnTo>
                  <a:pt x="7564666" y="7197"/>
                </a:lnTo>
                <a:lnTo>
                  <a:pt x="7593730" y="26812"/>
                </a:lnTo>
                <a:lnTo>
                  <a:pt x="7613315" y="55881"/>
                </a:lnTo>
                <a:lnTo>
                  <a:pt x="7620495" y="91439"/>
                </a:lnTo>
                <a:lnTo>
                  <a:pt x="7620495" y="1854073"/>
                </a:lnTo>
                <a:lnTo>
                  <a:pt x="7613315" y="1889684"/>
                </a:lnTo>
                <a:lnTo>
                  <a:pt x="7593730" y="1918747"/>
                </a:lnTo>
                <a:lnTo>
                  <a:pt x="7564666" y="1938333"/>
                </a:lnTo>
                <a:lnTo>
                  <a:pt x="7529055" y="1945513"/>
                </a:lnTo>
                <a:lnTo>
                  <a:pt x="91414" y="1945513"/>
                </a:lnTo>
                <a:lnTo>
                  <a:pt x="55833" y="1938333"/>
                </a:lnTo>
                <a:lnTo>
                  <a:pt x="26776" y="1918747"/>
                </a:lnTo>
                <a:lnTo>
                  <a:pt x="7184" y="1889684"/>
                </a:lnTo>
                <a:lnTo>
                  <a:pt x="0" y="1854073"/>
                </a:lnTo>
                <a:lnTo>
                  <a:pt x="0" y="91439"/>
                </a:lnTo>
                <a:close/>
              </a:path>
            </a:pathLst>
          </a:custGeom>
          <a:ln w="7620">
            <a:solidFill>
              <a:srgbClr val="961B54"/>
            </a:solidFill>
          </a:ln>
        </p:spPr>
        <p:txBody>
          <a:bodyPr wrap="square" lIns="0" tIns="0" rIns="0" bIns="0" rtlCol="0"/>
          <a:lstStyle/>
          <a:p>
            <a:endParaRPr/>
          </a:p>
        </p:txBody>
      </p:sp>
      <p:sp>
        <p:nvSpPr>
          <p:cNvPr id="2" name="TextBox 1"/>
          <p:cNvSpPr txBox="1"/>
          <p:nvPr/>
        </p:nvSpPr>
        <p:spPr>
          <a:xfrm>
            <a:off x="4419600" y="3886200"/>
            <a:ext cx="5771132" cy="1323439"/>
          </a:xfrm>
          <a:prstGeom prst="rect">
            <a:avLst/>
          </a:prstGeom>
          <a:noFill/>
        </p:spPr>
        <p:txBody>
          <a:bodyPr wrap="none" rtlCol="0">
            <a:spAutoFit/>
          </a:bodyPr>
          <a:lstStyle/>
          <a:p>
            <a:r>
              <a:rPr lang="en-US" sz="8000" b="1" dirty="0">
                <a:solidFill>
                  <a:schemeClr val="bg1"/>
                </a:solidFill>
              </a:rPr>
              <a:t>Thank </a:t>
            </a:r>
            <a:r>
              <a:rPr lang="en-US" sz="8000" b="1" dirty="0" smtClean="0">
                <a:solidFill>
                  <a:schemeClr val="bg1"/>
                </a:solidFill>
              </a:rPr>
              <a:t>You!</a:t>
            </a:r>
            <a:endParaRPr lang="en-US" sz="8000" b="1" dirty="0">
              <a:solidFill>
                <a:schemeClr val="bg1"/>
              </a:solidFill>
            </a:endParaRPr>
          </a:p>
        </p:txBody>
      </p:sp>
    </p:spTree>
    <p:extLst>
      <p:ext uri="{BB962C8B-B14F-4D97-AF65-F5344CB8AC3E}">
        <p14:creationId xmlns:p14="http://schemas.microsoft.com/office/powerpoint/2010/main" val="3200053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779908"/>
            <a:ext cx="13868400" cy="627736"/>
          </a:xfrm>
          <a:prstGeom prst="rect">
            <a:avLst/>
          </a:prstGeom>
        </p:spPr>
        <p:txBody>
          <a:bodyPr vert="horz" wrap="square" lIns="0" tIns="12065" rIns="0" bIns="0" rtlCol="0">
            <a:spAutoFit/>
          </a:bodyPr>
          <a:lstStyle/>
          <a:p>
            <a:pPr marL="5497195">
              <a:lnSpc>
                <a:spcPct val="100000"/>
              </a:lnSpc>
              <a:spcBef>
                <a:spcPts val="95"/>
              </a:spcBef>
            </a:pPr>
            <a:r>
              <a:rPr lang="en-US" spc="-345" dirty="0"/>
              <a:t>Objectives</a:t>
            </a:r>
            <a:endParaRPr spc="-204" dirty="0"/>
          </a:p>
        </p:txBody>
      </p:sp>
      <p:grpSp>
        <p:nvGrpSpPr>
          <p:cNvPr id="4" name="object 4"/>
          <p:cNvGrpSpPr/>
          <p:nvPr/>
        </p:nvGrpSpPr>
        <p:grpSpPr>
          <a:xfrm>
            <a:off x="925047" y="1976704"/>
            <a:ext cx="468652" cy="495934"/>
            <a:chOff x="6241796" y="1844675"/>
            <a:chExt cx="495934" cy="495934"/>
          </a:xfrm>
        </p:grpSpPr>
        <p:sp>
          <p:nvSpPr>
            <p:cNvPr id="5" name="object 5"/>
            <p:cNvSpPr/>
            <p:nvPr/>
          </p:nvSpPr>
          <p:spPr>
            <a:xfrm>
              <a:off x="6245606" y="1848485"/>
              <a:ext cx="488315" cy="488315"/>
            </a:xfrm>
            <a:custGeom>
              <a:avLst/>
              <a:gdLst/>
              <a:ahLst/>
              <a:cxnLst/>
              <a:rect l="l" t="t" r="r" b="b"/>
              <a:pathLst>
                <a:path w="488315" h="488314">
                  <a:moveTo>
                    <a:pt x="397128" y="0"/>
                  </a:moveTo>
                  <a:lnTo>
                    <a:pt x="91186" y="0"/>
                  </a:lnTo>
                  <a:lnTo>
                    <a:pt x="55721" y="7155"/>
                  </a:lnTo>
                  <a:lnTo>
                    <a:pt x="26733" y="26669"/>
                  </a:lnTo>
                  <a:lnTo>
                    <a:pt x="7175" y="55614"/>
                  </a:lnTo>
                  <a:lnTo>
                    <a:pt x="0" y="91059"/>
                  </a:lnTo>
                  <a:lnTo>
                    <a:pt x="0" y="397001"/>
                  </a:lnTo>
                  <a:lnTo>
                    <a:pt x="7175" y="432446"/>
                  </a:lnTo>
                  <a:lnTo>
                    <a:pt x="26733" y="461390"/>
                  </a:lnTo>
                  <a:lnTo>
                    <a:pt x="55721" y="480905"/>
                  </a:lnTo>
                  <a:lnTo>
                    <a:pt x="91186" y="488061"/>
                  </a:lnTo>
                  <a:lnTo>
                    <a:pt x="397128" y="488061"/>
                  </a:lnTo>
                  <a:lnTo>
                    <a:pt x="432573" y="480905"/>
                  </a:lnTo>
                  <a:lnTo>
                    <a:pt x="461518" y="461390"/>
                  </a:lnTo>
                  <a:lnTo>
                    <a:pt x="481032" y="432446"/>
                  </a:lnTo>
                  <a:lnTo>
                    <a:pt x="488188" y="397001"/>
                  </a:lnTo>
                  <a:lnTo>
                    <a:pt x="488188" y="91059"/>
                  </a:lnTo>
                  <a:lnTo>
                    <a:pt x="481032" y="55614"/>
                  </a:lnTo>
                  <a:lnTo>
                    <a:pt x="461518" y="26670"/>
                  </a:lnTo>
                  <a:lnTo>
                    <a:pt x="432573" y="7155"/>
                  </a:lnTo>
                  <a:lnTo>
                    <a:pt x="397128" y="0"/>
                  </a:lnTo>
                  <a:close/>
                </a:path>
              </a:pathLst>
            </a:custGeom>
            <a:solidFill>
              <a:srgbClr val="7D013B"/>
            </a:solidFill>
          </p:spPr>
          <p:txBody>
            <a:bodyPr wrap="square" lIns="0" tIns="0" rIns="0" bIns="0" rtlCol="0"/>
            <a:lstStyle/>
            <a:p>
              <a:endParaRPr/>
            </a:p>
          </p:txBody>
        </p:sp>
        <p:sp>
          <p:nvSpPr>
            <p:cNvPr id="6" name="object 6"/>
            <p:cNvSpPr/>
            <p:nvPr/>
          </p:nvSpPr>
          <p:spPr>
            <a:xfrm>
              <a:off x="6245606" y="1848485"/>
              <a:ext cx="488315" cy="488315"/>
            </a:xfrm>
            <a:custGeom>
              <a:avLst/>
              <a:gdLst/>
              <a:ahLst/>
              <a:cxnLst/>
              <a:rect l="l" t="t" r="r" b="b"/>
              <a:pathLst>
                <a:path w="488315" h="488314">
                  <a:moveTo>
                    <a:pt x="0" y="91059"/>
                  </a:moveTo>
                  <a:lnTo>
                    <a:pt x="7175" y="55614"/>
                  </a:lnTo>
                  <a:lnTo>
                    <a:pt x="26733" y="26669"/>
                  </a:lnTo>
                  <a:lnTo>
                    <a:pt x="55721" y="7155"/>
                  </a:lnTo>
                  <a:lnTo>
                    <a:pt x="91186" y="0"/>
                  </a:lnTo>
                  <a:lnTo>
                    <a:pt x="397128" y="0"/>
                  </a:lnTo>
                  <a:lnTo>
                    <a:pt x="432573" y="7155"/>
                  </a:lnTo>
                  <a:lnTo>
                    <a:pt x="461518" y="26670"/>
                  </a:lnTo>
                  <a:lnTo>
                    <a:pt x="481032" y="55614"/>
                  </a:lnTo>
                  <a:lnTo>
                    <a:pt x="488188" y="91059"/>
                  </a:lnTo>
                  <a:lnTo>
                    <a:pt x="488188" y="397001"/>
                  </a:lnTo>
                  <a:lnTo>
                    <a:pt x="481032" y="432446"/>
                  </a:lnTo>
                  <a:lnTo>
                    <a:pt x="461518" y="461390"/>
                  </a:lnTo>
                  <a:lnTo>
                    <a:pt x="432573" y="480905"/>
                  </a:lnTo>
                  <a:lnTo>
                    <a:pt x="397128" y="488061"/>
                  </a:lnTo>
                  <a:lnTo>
                    <a:pt x="91186" y="488061"/>
                  </a:lnTo>
                  <a:lnTo>
                    <a:pt x="55721" y="480905"/>
                  </a:lnTo>
                  <a:lnTo>
                    <a:pt x="26733" y="461390"/>
                  </a:lnTo>
                  <a:lnTo>
                    <a:pt x="7175" y="432446"/>
                  </a:lnTo>
                  <a:lnTo>
                    <a:pt x="0" y="397001"/>
                  </a:lnTo>
                  <a:lnTo>
                    <a:pt x="0" y="91059"/>
                  </a:lnTo>
                  <a:close/>
                </a:path>
              </a:pathLst>
            </a:custGeom>
            <a:ln w="7620">
              <a:solidFill>
                <a:srgbClr val="961B54"/>
              </a:solidFill>
            </a:ln>
          </p:spPr>
          <p:txBody>
            <a:bodyPr wrap="square" lIns="0" tIns="0" rIns="0" bIns="0" rtlCol="0"/>
            <a:lstStyle/>
            <a:p>
              <a:endParaRPr/>
            </a:p>
          </p:txBody>
        </p:sp>
      </p:grpSp>
      <p:sp>
        <p:nvSpPr>
          <p:cNvPr id="7" name="object 7"/>
          <p:cNvSpPr txBox="1"/>
          <p:nvPr/>
        </p:nvSpPr>
        <p:spPr>
          <a:xfrm>
            <a:off x="1074484" y="2057400"/>
            <a:ext cx="132015" cy="391160"/>
          </a:xfrm>
          <a:prstGeom prst="rect">
            <a:avLst/>
          </a:prstGeom>
        </p:spPr>
        <p:txBody>
          <a:bodyPr vert="horz" wrap="square" lIns="0" tIns="12700" rIns="0" bIns="0" rtlCol="0">
            <a:spAutoFit/>
          </a:bodyPr>
          <a:lstStyle/>
          <a:p>
            <a:pPr marL="12700">
              <a:lnSpc>
                <a:spcPct val="100000"/>
              </a:lnSpc>
              <a:spcBef>
                <a:spcPts val="100"/>
              </a:spcBef>
            </a:pPr>
            <a:r>
              <a:rPr sz="2400" b="1" spc="-505" dirty="0">
                <a:solidFill>
                  <a:srgbClr val="E4DFDF"/>
                </a:solidFill>
                <a:latin typeface="Arial"/>
                <a:cs typeface="Arial"/>
              </a:rPr>
              <a:t>1</a:t>
            </a:r>
            <a:endParaRPr sz="2400">
              <a:latin typeface="Arial"/>
              <a:cs typeface="Arial"/>
            </a:endParaRPr>
          </a:p>
        </p:txBody>
      </p:sp>
      <p:sp>
        <p:nvSpPr>
          <p:cNvPr id="8" name="object 8"/>
          <p:cNvSpPr txBox="1"/>
          <p:nvPr/>
        </p:nvSpPr>
        <p:spPr>
          <a:xfrm>
            <a:off x="1940910" y="1999683"/>
            <a:ext cx="12375368" cy="998350"/>
          </a:xfrm>
          <a:prstGeom prst="rect">
            <a:avLst/>
          </a:prstGeom>
        </p:spPr>
        <p:txBody>
          <a:bodyPr vert="horz" wrap="square" lIns="0" tIns="13335" rIns="0" bIns="0" rtlCol="0">
            <a:spAutoFit/>
          </a:bodyPr>
          <a:lstStyle/>
          <a:p>
            <a:pPr marL="12700"/>
            <a:r>
              <a:rPr lang="en-US" sz="3200" spc="-125" dirty="0">
                <a:solidFill>
                  <a:srgbClr val="E4DFDF"/>
                </a:solidFill>
                <a:latin typeface="+mn-lt"/>
                <a:ea typeface="Tahoma" panose="020B0604030504040204" pitchFamily="34" charset="0"/>
                <a:cs typeface="Tahoma" panose="020B0604030504040204" pitchFamily="34" charset="0"/>
              </a:rPr>
              <a:t>To develop a binary classification model that classifies tweets as either positive or negative.</a:t>
            </a:r>
          </a:p>
        </p:txBody>
      </p:sp>
      <p:grpSp>
        <p:nvGrpSpPr>
          <p:cNvPr id="9" name="object 9"/>
          <p:cNvGrpSpPr/>
          <p:nvPr/>
        </p:nvGrpSpPr>
        <p:grpSpPr>
          <a:xfrm>
            <a:off x="921447" y="3271533"/>
            <a:ext cx="468652" cy="495934"/>
            <a:chOff x="6241796" y="3796029"/>
            <a:chExt cx="495934" cy="495934"/>
          </a:xfrm>
        </p:grpSpPr>
        <p:sp>
          <p:nvSpPr>
            <p:cNvPr id="10" name="object 10"/>
            <p:cNvSpPr/>
            <p:nvPr/>
          </p:nvSpPr>
          <p:spPr>
            <a:xfrm>
              <a:off x="6245606" y="3799839"/>
              <a:ext cx="488315" cy="488315"/>
            </a:xfrm>
            <a:custGeom>
              <a:avLst/>
              <a:gdLst/>
              <a:ahLst/>
              <a:cxnLst/>
              <a:rect l="l" t="t" r="r" b="b"/>
              <a:pathLst>
                <a:path w="488315" h="488314">
                  <a:moveTo>
                    <a:pt x="397128" y="0"/>
                  </a:moveTo>
                  <a:lnTo>
                    <a:pt x="91186" y="0"/>
                  </a:lnTo>
                  <a:lnTo>
                    <a:pt x="55721" y="7175"/>
                  </a:lnTo>
                  <a:lnTo>
                    <a:pt x="26733" y="26733"/>
                  </a:lnTo>
                  <a:lnTo>
                    <a:pt x="7175" y="55721"/>
                  </a:lnTo>
                  <a:lnTo>
                    <a:pt x="0" y="91186"/>
                  </a:lnTo>
                  <a:lnTo>
                    <a:pt x="0" y="397129"/>
                  </a:lnTo>
                  <a:lnTo>
                    <a:pt x="7175" y="432573"/>
                  </a:lnTo>
                  <a:lnTo>
                    <a:pt x="26733" y="461517"/>
                  </a:lnTo>
                  <a:lnTo>
                    <a:pt x="55721" y="481032"/>
                  </a:lnTo>
                  <a:lnTo>
                    <a:pt x="91186" y="488188"/>
                  </a:lnTo>
                  <a:lnTo>
                    <a:pt x="397128" y="488188"/>
                  </a:lnTo>
                  <a:lnTo>
                    <a:pt x="432573" y="481032"/>
                  </a:lnTo>
                  <a:lnTo>
                    <a:pt x="461518" y="461518"/>
                  </a:lnTo>
                  <a:lnTo>
                    <a:pt x="481032" y="432573"/>
                  </a:lnTo>
                  <a:lnTo>
                    <a:pt x="488188" y="397129"/>
                  </a:lnTo>
                  <a:lnTo>
                    <a:pt x="488188" y="91186"/>
                  </a:lnTo>
                  <a:lnTo>
                    <a:pt x="481032" y="55721"/>
                  </a:lnTo>
                  <a:lnTo>
                    <a:pt x="461518" y="26733"/>
                  </a:lnTo>
                  <a:lnTo>
                    <a:pt x="432573" y="7175"/>
                  </a:lnTo>
                  <a:lnTo>
                    <a:pt x="397128" y="0"/>
                  </a:lnTo>
                  <a:close/>
                </a:path>
              </a:pathLst>
            </a:custGeom>
            <a:solidFill>
              <a:srgbClr val="7D013B"/>
            </a:solidFill>
          </p:spPr>
          <p:txBody>
            <a:bodyPr wrap="square" lIns="0" tIns="0" rIns="0" bIns="0" rtlCol="0"/>
            <a:lstStyle/>
            <a:p>
              <a:endParaRPr/>
            </a:p>
          </p:txBody>
        </p:sp>
        <p:sp>
          <p:nvSpPr>
            <p:cNvPr id="11" name="object 11"/>
            <p:cNvSpPr/>
            <p:nvPr/>
          </p:nvSpPr>
          <p:spPr>
            <a:xfrm>
              <a:off x="6245606" y="3799839"/>
              <a:ext cx="488315" cy="488315"/>
            </a:xfrm>
            <a:custGeom>
              <a:avLst/>
              <a:gdLst/>
              <a:ahLst/>
              <a:cxnLst/>
              <a:rect l="l" t="t" r="r" b="b"/>
              <a:pathLst>
                <a:path w="488315" h="488314">
                  <a:moveTo>
                    <a:pt x="0" y="91186"/>
                  </a:moveTo>
                  <a:lnTo>
                    <a:pt x="7175" y="55721"/>
                  </a:lnTo>
                  <a:lnTo>
                    <a:pt x="26733" y="26733"/>
                  </a:lnTo>
                  <a:lnTo>
                    <a:pt x="55721" y="7175"/>
                  </a:lnTo>
                  <a:lnTo>
                    <a:pt x="91186" y="0"/>
                  </a:lnTo>
                  <a:lnTo>
                    <a:pt x="397128" y="0"/>
                  </a:lnTo>
                  <a:lnTo>
                    <a:pt x="432573" y="7175"/>
                  </a:lnTo>
                  <a:lnTo>
                    <a:pt x="461518" y="26733"/>
                  </a:lnTo>
                  <a:lnTo>
                    <a:pt x="481032" y="55721"/>
                  </a:lnTo>
                  <a:lnTo>
                    <a:pt x="488188" y="91186"/>
                  </a:lnTo>
                  <a:lnTo>
                    <a:pt x="488188" y="397129"/>
                  </a:lnTo>
                  <a:lnTo>
                    <a:pt x="481032" y="432573"/>
                  </a:lnTo>
                  <a:lnTo>
                    <a:pt x="461518" y="461518"/>
                  </a:lnTo>
                  <a:lnTo>
                    <a:pt x="432573" y="481032"/>
                  </a:lnTo>
                  <a:lnTo>
                    <a:pt x="397128" y="488188"/>
                  </a:lnTo>
                  <a:lnTo>
                    <a:pt x="91186" y="488188"/>
                  </a:lnTo>
                  <a:lnTo>
                    <a:pt x="55721" y="481032"/>
                  </a:lnTo>
                  <a:lnTo>
                    <a:pt x="26733" y="461517"/>
                  </a:lnTo>
                  <a:lnTo>
                    <a:pt x="7175" y="432573"/>
                  </a:lnTo>
                  <a:lnTo>
                    <a:pt x="0" y="397129"/>
                  </a:lnTo>
                  <a:lnTo>
                    <a:pt x="0" y="91186"/>
                  </a:lnTo>
                  <a:close/>
                </a:path>
              </a:pathLst>
            </a:custGeom>
            <a:ln w="7620">
              <a:solidFill>
                <a:srgbClr val="961B54"/>
              </a:solidFill>
            </a:ln>
          </p:spPr>
          <p:txBody>
            <a:bodyPr wrap="square" lIns="0" tIns="0" rIns="0" bIns="0" rtlCol="0"/>
            <a:lstStyle/>
            <a:p>
              <a:endParaRPr/>
            </a:p>
          </p:txBody>
        </p:sp>
      </p:grpSp>
      <p:sp>
        <p:nvSpPr>
          <p:cNvPr id="12" name="object 12"/>
          <p:cNvSpPr txBox="1"/>
          <p:nvPr/>
        </p:nvSpPr>
        <p:spPr>
          <a:xfrm>
            <a:off x="1009287" y="3271533"/>
            <a:ext cx="201023" cy="391795"/>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E4DFDF"/>
                </a:solidFill>
                <a:latin typeface="Arial"/>
                <a:cs typeface="Arial"/>
              </a:rPr>
              <a:t>2</a:t>
            </a:r>
            <a:endParaRPr sz="2400" dirty="0">
              <a:latin typeface="Arial"/>
              <a:cs typeface="Arial"/>
            </a:endParaRPr>
          </a:p>
        </p:txBody>
      </p:sp>
      <p:sp>
        <p:nvSpPr>
          <p:cNvPr id="13" name="object 13"/>
          <p:cNvSpPr txBox="1"/>
          <p:nvPr/>
        </p:nvSpPr>
        <p:spPr>
          <a:xfrm>
            <a:off x="1922692" y="3282328"/>
            <a:ext cx="12098108" cy="998350"/>
          </a:xfrm>
          <a:prstGeom prst="rect">
            <a:avLst/>
          </a:prstGeom>
        </p:spPr>
        <p:txBody>
          <a:bodyPr vert="horz" wrap="square" lIns="0" tIns="13335" rIns="0" bIns="0" rtlCol="0">
            <a:spAutoFit/>
          </a:bodyPr>
          <a:lstStyle/>
          <a:p>
            <a:pPr marL="12700" marR="5080">
              <a:lnSpc>
                <a:spcPct val="100000"/>
              </a:lnSpc>
              <a:spcBef>
                <a:spcPts val="105"/>
              </a:spcBef>
            </a:pPr>
            <a:r>
              <a:rPr lang="en-US" sz="3200" spc="-125" dirty="0">
                <a:solidFill>
                  <a:srgbClr val="E4DFDF"/>
                </a:solidFill>
                <a:latin typeface="+mj-lt"/>
                <a:ea typeface="Tahoma" panose="020B0604030504040204" pitchFamily="34" charset="0"/>
                <a:cs typeface="Tahoma" panose="020B0604030504040204" pitchFamily="34" charset="0"/>
              </a:rPr>
              <a:t>Expand the binary classifier to include neutral sentiments, creating a multiclass classifier using various models</a:t>
            </a:r>
            <a:endParaRPr sz="3200" spc="-125" dirty="0">
              <a:solidFill>
                <a:srgbClr val="E4DFDF"/>
              </a:solidFill>
              <a:latin typeface="+mj-lt"/>
              <a:ea typeface="Tahoma" panose="020B0604030504040204" pitchFamily="34" charset="0"/>
              <a:cs typeface="Tahoma" panose="020B0604030504040204" pitchFamily="34" charset="0"/>
            </a:endParaRPr>
          </a:p>
        </p:txBody>
      </p:sp>
      <p:grpSp>
        <p:nvGrpSpPr>
          <p:cNvPr id="14" name="object 14"/>
          <p:cNvGrpSpPr/>
          <p:nvPr/>
        </p:nvGrpSpPr>
        <p:grpSpPr>
          <a:xfrm>
            <a:off x="925047" y="4576128"/>
            <a:ext cx="468652" cy="495934"/>
            <a:chOff x="6241796" y="6094603"/>
            <a:chExt cx="495934" cy="495934"/>
          </a:xfrm>
        </p:grpSpPr>
        <p:sp>
          <p:nvSpPr>
            <p:cNvPr id="15" name="object 15"/>
            <p:cNvSpPr/>
            <p:nvPr/>
          </p:nvSpPr>
          <p:spPr>
            <a:xfrm>
              <a:off x="6245606" y="6098413"/>
              <a:ext cx="488315" cy="488315"/>
            </a:xfrm>
            <a:custGeom>
              <a:avLst/>
              <a:gdLst/>
              <a:ahLst/>
              <a:cxnLst/>
              <a:rect l="l" t="t" r="r" b="b"/>
              <a:pathLst>
                <a:path w="488315" h="488315">
                  <a:moveTo>
                    <a:pt x="397128" y="0"/>
                  </a:moveTo>
                  <a:lnTo>
                    <a:pt x="91186" y="0"/>
                  </a:lnTo>
                  <a:lnTo>
                    <a:pt x="55721" y="7155"/>
                  </a:lnTo>
                  <a:lnTo>
                    <a:pt x="26733" y="26669"/>
                  </a:lnTo>
                  <a:lnTo>
                    <a:pt x="7175" y="55614"/>
                  </a:lnTo>
                  <a:lnTo>
                    <a:pt x="0" y="91059"/>
                  </a:lnTo>
                  <a:lnTo>
                    <a:pt x="0" y="397001"/>
                  </a:lnTo>
                  <a:lnTo>
                    <a:pt x="7175" y="432446"/>
                  </a:lnTo>
                  <a:lnTo>
                    <a:pt x="26733" y="461391"/>
                  </a:lnTo>
                  <a:lnTo>
                    <a:pt x="55721" y="480905"/>
                  </a:lnTo>
                  <a:lnTo>
                    <a:pt x="91186" y="488061"/>
                  </a:lnTo>
                  <a:lnTo>
                    <a:pt x="397128" y="488061"/>
                  </a:lnTo>
                  <a:lnTo>
                    <a:pt x="432573" y="480905"/>
                  </a:lnTo>
                  <a:lnTo>
                    <a:pt x="461518" y="461391"/>
                  </a:lnTo>
                  <a:lnTo>
                    <a:pt x="481032" y="432446"/>
                  </a:lnTo>
                  <a:lnTo>
                    <a:pt x="488188" y="397001"/>
                  </a:lnTo>
                  <a:lnTo>
                    <a:pt x="488188" y="91059"/>
                  </a:lnTo>
                  <a:lnTo>
                    <a:pt x="481032" y="55614"/>
                  </a:lnTo>
                  <a:lnTo>
                    <a:pt x="461518" y="26669"/>
                  </a:lnTo>
                  <a:lnTo>
                    <a:pt x="432573" y="7155"/>
                  </a:lnTo>
                  <a:lnTo>
                    <a:pt x="397128" y="0"/>
                  </a:lnTo>
                  <a:close/>
                </a:path>
              </a:pathLst>
            </a:custGeom>
            <a:solidFill>
              <a:srgbClr val="7D013B"/>
            </a:solidFill>
          </p:spPr>
          <p:txBody>
            <a:bodyPr wrap="square" lIns="0" tIns="0" rIns="0" bIns="0" rtlCol="0"/>
            <a:lstStyle/>
            <a:p>
              <a:endParaRPr/>
            </a:p>
          </p:txBody>
        </p:sp>
        <p:sp>
          <p:nvSpPr>
            <p:cNvPr id="16" name="object 16"/>
            <p:cNvSpPr/>
            <p:nvPr/>
          </p:nvSpPr>
          <p:spPr>
            <a:xfrm>
              <a:off x="6245606" y="6098413"/>
              <a:ext cx="488315" cy="488315"/>
            </a:xfrm>
            <a:custGeom>
              <a:avLst/>
              <a:gdLst/>
              <a:ahLst/>
              <a:cxnLst/>
              <a:rect l="l" t="t" r="r" b="b"/>
              <a:pathLst>
                <a:path w="488315" h="488315">
                  <a:moveTo>
                    <a:pt x="0" y="91059"/>
                  </a:moveTo>
                  <a:lnTo>
                    <a:pt x="7175" y="55614"/>
                  </a:lnTo>
                  <a:lnTo>
                    <a:pt x="26733" y="26669"/>
                  </a:lnTo>
                  <a:lnTo>
                    <a:pt x="55721" y="7155"/>
                  </a:lnTo>
                  <a:lnTo>
                    <a:pt x="91186" y="0"/>
                  </a:lnTo>
                  <a:lnTo>
                    <a:pt x="397128" y="0"/>
                  </a:lnTo>
                  <a:lnTo>
                    <a:pt x="432573" y="7155"/>
                  </a:lnTo>
                  <a:lnTo>
                    <a:pt x="461518" y="26669"/>
                  </a:lnTo>
                  <a:lnTo>
                    <a:pt x="481032" y="55614"/>
                  </a:lnTo>
                  <a:lnTo>
                    <a:pt x="488188" y="91059"/>
                  </a:lnTo>
                  <a:lnTo>
                    <a:pt x="488188" y="397001"/>
                  </a:lnTo>
                  <a:lnTo>
                    <a:pt x="481032" y="432446"/>
                  </a:lnTo>
                  <a:lnTo>
                    <a:pt x="461518" y="461391"/>
                  </a:lnTo>
                  <a:lnTo>
                    <a:pt x="432573" y="480905"/>
                  </a:lnTo>
                  <a:lnTo>
                    <a:pt x="397128" y="488061"/>
                  </a:lnTo>
                  <a:lnTo>
                    <a:pt x="91186" y="488061"/>
                  </a:lnTo>
                  <a:lnTo>
                    <a:pt x="55721" y="480905"/>
                  </a:lnTo>
                  <a:lnTo>
                    <a:pt x="26733" y="461391"/>
                  </a:lnTo>
                  <a:lnTo>
                    <a:pt x="7175" y="432446"/>
                  </a:lnTo>
                  <a:lnTo>
                    <a:pt x="0" y="397001"/>
                  </a:lnTo>
                  <a:lnTo>
                    <a:pt x="0" y="91059"/>
                  </a:lnTo>
                  <a:close/>
                </a:path>
              </a:pathLst>
            </a:custGeom>
            <a:ln w="7620">
              <a:solidFill>
                <a:srgbClr val="961B54"/>
              </a:solidFill>
            </a:ln>
          </p:spPr>
          <p:txBody>
            <a:bodyPr wrap="square" lIns="0" tIns="0" rIns="0" bIns="0" rtlCol="0"/>
            <a:lstStyle/>
            <a:p>
              <a:endParaRPr/>
            </a:p>
          </p:txBody>
        </p:sp>
      </p:grpSp>
      <p:sp>
        <p:nvSpPr>
          <p:cNvPr id="17" name="object 17"/>
          <p:cNvSpPr txBox="1"/>
          <p:nvPr/>
        </p:nvSpPr>
        <p:spPr>
          <a:xfrm>
            <a:off x="1010982" y="4580856"/>
            <a:ext cx="197422" cy="391160"/>
          </a:xfrm>
          <a:prstGeom prst="rect">
            <a:avLst/>
          </a:prstGeom>
        </p:spPr>
        <p:txBody>
          <a:bodyPr vert="horz" wrap="square" lIns="0" tIns="12700" rIns="0" bIns="0" rtlCol="0">
            <a:spAutoFit/>
          </a:bodyPr>
          <a:lstStyle/>
          <a:p>
            <a:pPr marL="12700">
              <a:lnSpc>
                <a:spcPct val="100000"/>
              </a:lnSpc>
              <a:spcBef>
                <a:spcPts val="100"/>
              </a:spcBef>
            </a:pPr>
            <a:r>
              <a:rPr sz="2400" b="1" spc="55" dirty="0">
                <a:solidFill>
                  <a:srgbClr val="E4DFDF"/>
                </a:solidFill>
                <a:latin typeface="Arial"/>
                <a:cs typeface="Arial"/>
              </a:rPr>
              <a:t>3</a:t>
            </a:r>
            <a:endParaRPr sz="2400" dirty="0">
              <a:latin typeface="Arial"/>
              <a:cs typeface="Arial"/>
            </a:endParaRPr>
          </a:p>
        </p:txBody>
      </p:sp>
      <p:sp>
        <p:nvSpPr>
          <p:cNvPr id="18" name="object 18"/>
          <p:cNvSpPr txBox="1"/>
          <p:nvPr/>
        </p:nvSpPr>
        <p:spPr>
          <a:xfrm>
            <a:off x="1962831" y="4534179"/>
            <a:ext cx="12057969" cy="997709"/>
          </a:xfrm>
          <a:prstGeom prst="rect">
            <a:avLst/>
          </a:prstGeom>
        </p:spPr>
        <p:txBody>
          <a:bodyPr vert="horz" wrap="square" lIns="0" tIns="12700" rIns="0" bIns="0" rtlCol="0">
            <a:spAutoFit/>
          </a:bodyPr>
          <a:lstStyle/>
          <a:p>
            <a:pPr marL="12700" marR="5080">
              <a:spcBef>
                <a:spcPts val="105"/>
              </a:spcBef>
            </a:pPr>
            <a:r>
              <a:rPr sz="3200" spc="-125" dirty="0">
                <a:solidFill>
                  <a:srgbClr val="E4DFDF"/>
                </a:solidFill>
                <a:latin typeface="+mn-lt"/>
                <a:ea typeface="Tahoma" panose="020B0604030504040204" pitchFamily="34" charset="0"/>
                <a:cs typeface="Tahoma" panose="020B0604030504040204" pitchFamily="34" charset="0"/>
              </a:rPr>
              <a:t>The goal is to build an NLP model that can accurately and efficiently classify sentiments, identify brands/products, and handle ambiguity in tweets.</a:t>
            </a:r>
          </a:p>
        </p:txBody>
      </p:sp>
    </p:spTree>
    <p:extLst>
      <p:ext uri="{BB962C8B-B14F-4D97-AF65-F5344CB8AC3E}">
        <p14:creationId xmlns:p14="http://schemas.microsoft.com/office/powerpoint/2010/main" val="993672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933" y="228600"/>
            <a:ext cx="12964582" cy="935513"/>
          </a:xfrm>
          <a:prstGeom prst="rect">
            <a:avLst/>
          </a:prstGeom>
        </p:spPr>
        <p:txBody>
          <a:bodyPr vert="horz" wrap="square" lIns="0" tIns="12065" rIns="0" bIns="0" rtlCol="0">
            <a:spAutoFit/>
          </a:bodyPr>
          <a:lstStyle/>
          <a:p>
            <a:pPr marL="12700" algn="ctr">
              <a:lnSpc>
                <a:spcPct val="100000"/>
              </a:lnSpc>
              <a:spcBef>
                <a:spcPts val="95"/>
              </a:spcBef>
            </a:pPr>
            <a:r>
              <a:rPr lang="en-US" sz="6000" b="0" spc="-215" dirty="0">
                <a:latin typeface="+mj-lt"/>
              </a:rPr>
              <a:t>Methodology Overview</a:t>
            </a:r>
            <a:endParaRPr sz="5400" b="0" dirty="0">
              <a:latin typeface="+mj-lt"/>
            </a:endParaRPr>
          </a:p>
        </p:txBody>
      </p:sp>
      <p:sp>
        <p:nvSpPr>
          <p:cNvPr id="3" name="object 3"/>
          <p:cNvSpPr txBox="1"/>
          <p:nvPr/>
        </p:nvSpPr>
        <p:spPr>
          <a:xfrm>
            <a:off x="316832" y="1295400"/>
            <a:ext cx="7150768" cy="2378215"/>
          </a:xfrm>
          <a:prstGeom prst="rect">
            <a:avLst/>
          </a:prstGeom>
        </p:spPr>
        <p:txBody>
          <a:bodyPr vert="horz" wrap="square" lIns="0" tIns="13335" rIns="0" bIns="0" rtlCol="0">
            <a:spAutoFit/>
          </a:bodyPr>
          <a:lstStyle/>
          <a:p>
            <a:pPr marL="527050" indent="-514350" algn="l">
              <a:lnSpc>
                <a:spcPct val="100000"/>
              </a:lnSpc>
              <a:spcBef>
                <a:spcPts val="100"/>
              </a:spcBef>
              <a:buAutoNum type="arabicPeriod"/>
            </a:pPr>
            <a:r>
              <a:rPr lang="en-US" sz="2600" b="1" spc="-114" dirty="0">
                <a:solidFill>
                  <a:schemeClr val="accent6">
                    <a:lumMod val="75000"/>
                  </a:schemeClr>
                </a:solidFill>
                <a:latin typeface="+mn-lt"/>
                <a:cs typeface="Arial"/>
              </a:rPr>
              <a:t>Data Understanding</a:t>
            </a:r>
          </a:p>
          <a:p>
            <a:pPr marL="469900" indent="-457200" algn="l">
              <a:lnSpc>
                <a:spcPct val="100000"/>
              </a:lnSpc>
              <a:spcBef>
                <a:spcPts val="100"/>
              </a:spcBef>
              <a:buFont typeface="Wingdings" panose="05000000000000000000" pitchFamily="2" charset="2"/>
              <a:buChar char="q"/>
            </a:pPr>
            <a:r>
              <a:rPr lang="en-US" sz="2600" spc="-70" dirty="0">
                <a:solidFill>
                  <a:srgbClr val="E4DFDF"/>
                </a:solidFill>
                <a:latin typeface="+mn-lt"/>
                <a:cs typeface="Tahoma"/>
              </a:rPr>
              <a:t>Analyze the dataset, which includes columns such as </a:t>
            </a:r>
            <a:r>
              <a:rPr lang="en-US" sz="2400" i="1" spc="-70" dirty="0" err="1">
                <a:solidFill>
                  <a:srgbClr val="E4DFDF"/>
                </a:solidFill>
                <a:latin typeface="+mn-lt"/>
                <a:cs typeface="Tahoma"/>
              </a:rPr>
              <a:t>tweet_text</a:t>
            </a:r>
            <a:r>
              <a:rPr lang="en-US" sz="2400" i="1" spc="-70" dirty="0">
                <a:solidFill>
                  <a:srgbClr val="E4DFDF"/>
                </a:solidFill>
                <a:latin typeface="+mn-lt"/>
                <a:cs typeface="Tahoma"/>
              </a:rPr>
              <a:t>, </a:t>
            </a:r>
            <a:r>
              <a:rPr lang="en-US" sz="2400" i="1" spc="-70" dirty="0" err="1">
                <a:solidFill>
                  <a:srgbClr val="E4DFDF"/>
                </a:solidFill>
                <a:latin typeface="+mn-lt"/>
                <a:cs typeface="Tahoma"/>
              </a:rPr>
              <a:t>emotion_in_tweet_is_directed_at</a:t>
            </a:r>
            <a:r>
              <a:rPr lang="en-US" sz="2400" i="1" spc="-70" dirty="0">
                <a:solidFill>
                  <a:srgbClr val="E4DFDF"/>
                </a:solidFill>
                <a:latin typeface="+mn-lt"/>
                <a:cs typeface="Tahoma"/>
              </a:rPr>
              <a:t>, and </a:t>
            </a:r>
            <a:r>
              <a:rPr lang="en-US" sz="2400" i="1" spc="-70" dirty="0" err="1">
                <a:solidFill>
                  <a:srgbClr val="E4DFDF"/>
                </a:solidFill>
                <a:latin typeface="+mn-lt"/>
                <a:cs typeface="Tahoma"/>
              </a:rPr>
              <a:t>is_there_an_emotion_directed_at_a_brand_or_product</a:t>
            </a:r>
            <a:r>
              <a:rPr lang="en-US" sz="2400" i="1" spc="-70" dirty="0">
                <a:solidFill>
                  <a:srgbClr val="E4DFDF"/>
                </a:solidFill>
                <a:latin typeface="+mn-lt"/>
                <a:cs typeface="Tahoma"/>
              </a:rPr>
              <a:t>.</a:t>
            </a:r>
          </a:p>
          <a:p>
            <a:pPr marL="469900" indent="-457200" algn="l">
              <a:lnSpc>
                <a:spcPct val="100000"/>
              </a:lnSpc>
              <a:spcBef>
                <a:spcPts val="100"/>
              </a:spcBef>
              <a:buFont typeface="Wingdings" panose="05000000000000000000" pitchFamily="2" charset="2"/>
              <a:buChar char="q"/>
            </a:pPr>
            <a:r>
              <a:rPr lang="en-US" sz="2600" spc="-70" dirty="0">
                <a:solidFill>
                  <a:srgbClr val="E4DFDF"/>
                </a:solidFill>
                <a:latin typeface="+mn-lt"/>
                <a:cs typeface="Tahoma"/>
              </a:rPr>
              <a:t>Address any anomalies like missing values and duplicates.</a:t>
            </a:r>
            <a:endParaRPr sz="2600" dirty="0">
              <a:latin typeface="+mn-lt"/>
              <a:cs typeface="Tahoma"/>
            </a:endParaRPr>
          </a:p>
        </p:txBody>
      </p:sp>
      <p:sp>
        <p:nvSpPr>
          <p:cNvPr id="4" name="object 4"/>
          <p:cNvSpPr txBox="1"/>
          <p:nvPr/>
        </p:nvSpPr>
        <p:spPr>
          <a:xfrm>
            <a:off x="7836568" y="1299411"/>
            <a:ext cx="6477000" cy="3006592"/>
          </a:xfrm>
          <a:prstGeom prst="rect">
            <a:avLst/>
          </a:prstGeom>
        </p:spPr>
        <p:txBody>
          <a:bodyPr vert="horz" wrap="square" lIns="0" tIns="13335" rIns="0" bIns="0" rtlCol="0">
            <a:spAutoFit/>
          </a:bodyPr>
          <a:lstStyle/>
          <a:p>
            <a:pPr marL="12700" algn="l">
              <a:lnSpc>
                <a:spcPct val="100000"/>
              </a:lnSpc>
              <a:spcBef>
                <a:spcPts val="100"/>
              </a:spcBef>
            </a:pPr>
            <a:r>
              <a:rPr lang="en-US" sz="2400" b="1" spc="-114" dirty="0">
                <a:solidFill>
                  <a:schemeClr val="accent6">
                    <a:lumMod val="75000"/>
                  </a:schemeClr>
                </a:solidFill>
                <a:latin typeface="+mn-lt"/>
                <a:cs typeface="Arial"/>
              </a:rPr>
              <a:t>3. Modeling</a:t>
            </a:r>
          </a:p>
          <a:p>
            <a:pPr marL="355600" indent="-342900" algn="l">
              <a:lnSpc>
                <a:spcPct val="100000"/>
              </a:lnSpc>
              <a:spcBef>
                <a:spcPts val="100"/>
              </a:spcBef>
              <a:buFont typeface="Wingdings" panose="05000000000000000000" pitchFamily="2" charset="2"/>
              <a:buChar char="q"/>
            </a:pPr>
            <a:r>
              <a:rPr lang="en-US" sz="2400" spc="-114" dirty="0">
                <a:solidFill>
                  <a:srgbClr val="E4DFDF"/>
                </a:solidFill>
                <a:latin typeface="+mn-lt"/>
                <a:cs typeface="Arial"/>
              </a:rPr>
              <a:t>Utilize libraries like NLTK (for tokenization, </a:t>
            </a:r>
            <a:r>
              <a:rPr lang="en-US" sz="2400" spc="-114" dirty="0" err="1">
                <a:solidFill>
                  <a:srgbClr val="E4DFDF"/>
                </a:solidFill>
                <a:latin typeface="+mn-lt"/>
                <a:cs typeface="Arial"/>
              </a:rPr>
              <a:t>stopword</a:t>
            </a:r>
            <a:r>
              <a:rPr lang="en-US" sz="2400" spc="-114" dirty="0">
                <a:solidFill>
                  <a:srgbClr val="E4DFDF"/>
                </a:solidFill>
                <a:latin typeface="+mn-lt"/>
                <a:cs typeface="Arial"/>
              </a:rPr>
              <a:t> removal, lemmatization), </a:t>
            </a:r>
            <a:r>
              <a:rPr lang="en-US" sz="2400" spc="-114" dirty="0" err="1">
                <a:solidFill>
                  <a:srgbClr val="E4DFDF"/>
                </a:solidFill>
                <a:latin typeface="+mn-lt"/>
                <a:cs typeface="Arial"/>
              </a:rPr>
              <a:t>sklearn's</a:t>
            </a:r>
            <a:r>
              <a:rPr lang="en-US" sz="2400" spc="-114" dirty="0">
                <a:solidFill>
                  <a:srgbClr val="E4DFDF"/>
                </a:solidFill>
                <a:latin typeface="+mn-lt"/>
                <a:cs typeface="Arial"/>
              </a:rPr>
              <a:t> </a:t>
            </a:r>
            <a:r>
              <a:rPr lang="en-US" sz="2400" spc="-114" dirty="0" err="1">
                <a:solidFill>
                  <a:srgbClr val="E4DFDF"/>
                </a:solidFill>
                <a:latin typeface="+mn-lt"/>
                <a:cs typeface="Arial"/>
              </a:rPr>
              <a:t>CountVectorizer</a:t>
            </a:r>
            <a:r>
              <a:rPr lang="en-US" sz="2400" spc="-114" dirty="0">
                <a:solidFill>
                  <a:srgbClr val="E4DFDF"/>
                </a:solidFill>
                <a:latin typeface="+mn-lt"/>
                <a:cs typeface="Arial"/>
              </a:rPr>
              <a:t> (for vectorization), and pandas (for data handling).</a:t>
            </a:r>
          </a:p>
          <a:p>
            <a:pPr marL="355600" indent="-342900" algn="l">
              <a:lnSpc>
                <a:spcPct val="100000"/>
              </a:lnSpc>
              <a:spcBef>
                <a:spcPts val="100"/>
              </a:spcBef>
              <a:buFont typeface="Wingdings" panose="05000000000000000000" pitchFamily="2" charset="2"/>
              <a:buChar char="q"/>
            </a:pPr>
            <a:r>
              <a:rPr lang="en-US" sz="2400" spc="-114" dirty="0">
                <a:solidFill>
                  <a:srgbClr val="E4DFDF"/>
                </a:solidFill>
                <a:latin typeface="+mn-lt"/>
                <a:cs typeface="Arial"/>
              </a:rPr>
              <a:t>Build a logistic regression model for binary classification (positive/negative sentiment), aiming for 70% accuracy.</a:t>
            </a:r>
          </a:p>
          <a:p>
            <a:pPr marL="355600" indent="-342900" algn="l">
              <a:lnSpc>
                <a:spcPct val="100000"/>
              </a:lnSpc>
              <a:spcBef>
                <a:spcPts val="100"/>
              </a:spcBef>
              <a:buFont typeface="Wingdings" panose="05000000000000000000" pitchFamily="2" charset="2"/>
              <a:buChar char="q"/>
            </a:pPr>
            <a:r>
              <a:rPr lang="en-US" sz="2400" spc="-114" dirty="0">
                <a:solidFill>
                  <a:srgbClr val="E4DFDF"/>
                </a:solidFill>
                <a:latin typeface="+mn-lt"/>
                <a:cs typeface="Arial"/>
              </a:rPr>
              <a:t>Expand the model to a multiclass classifier to include neutral sentiments.</a:t>
            </a:r>
          </a:p>
        </p:txBody>
      </p:sp>
      <p:sp>
        <p:nvSpPr>
          <p:cNvPr id="5" name="object 5"/>
          <p:cNvSpPr txBox="1"/>
          <p:nvPr/>
        </p:nvSpPr>
        <p:spPr>
          <a:xfrm>
            <a:off x="316832" y="4267200"/>
            <a:ext cx="7150768" cy="2721899"/>
          </a:xfrm>
          <a:prstGeom prst="rect">
            <a:avLst/>
          </a:prstGeom>
        </p:spPr>
        <p:txBody>
          <a:bodyPr vert="horz" wrap="square" lIns="0" tIns="13335" rIns="0" bIns="0" rtlCol="0">
            <a:spAutoFit/>
          </a:bodyPr>
          <a:lstStyle/>
          <a:p>
            <a:pPr marL="12700" algn="l">
              <a:spcBef>
                <a:spcPts val="100"/>
              </a:spcBef>
            </a:pPr>
            <a:r>
              <a:rPr lang="en-US" sz="2600" b="1" spc="-114" dirty="0">
                <a:solidFill>
                  <a:schemeClr val="accent6">
                    <a:lumMod val="75000"/>
                  </a:schemeClr>
                </a:solidFill>
                <a:latin typeface="+mn-lt"/>
                <a:cs typeface="Arial"/>
              </a:rPr>
              <a:t>2. Data Preparation</a:t>
            </a:r>
          </a:p>
          <a:p>
            <a:pPr marL="469900" marR="5080" indent="-457200" algn="l">
              <a:spcBef>
                <a:spcPts val="755"/>
              </a:spcBef>
              <a:buFont typeface="Wingdings" panose="05000000000000000000" pitchFamily="2" charset="2"/>
              <a:buChar char="q"/>
            </a:pPr>
            <a:r>
              <a:rPr lang="en-US" sz="2600" spc="-114" dirty="0">
                <a:solidFill>
                  <a:srgbClr val="E4DFDF"/>
                </a:solidFill>
                <a:latin typeface="+mn-lt"/>
                <a:cs typeface="Arial"/>
              </a:rPr>
              <a:t>Remove duplicate entries.</a:t>
            </a:r>
          </a:p>
          <a:p>
            <a:pPr marL="469900" marR="5080" indent="-457200" algn="l">
              <a:spcBef>
                <a:spcPts val="755"/>
              </a:spcBef>
              <a:buFont typeface="Wingdings" panose="05000000000000000000" pitchFamily="2" charset="2"/>
              <a:buChar char="q"/>
            </a:pPr>
            <a:r>
              <a:rPr lang="en-US" sz="2600" spc="-114" dirty="0">
                <a:solidFill>
                  <a:srgbClr val="E4DFDF"/>
                </a:solidFill>
                <a:latin typeface="+mn-lt"/>
                <a:cs typeface="Arial"/>
              </a:rPr>
              <a:t>Populate missing values in </a:t>
            </a:r>
            <a:r>
              <a:rPr lang="en-US" sz="2600" spc="-114" dirty="0" err="1">
                <a:solidFill>
                  <a:srgbClr val="E4DFDF"/>
                </a:solidFill>
                <a:latin typeface="+mn-lt"/>
                <a:cs typeface="Arial"/>
              </a:rPr>
              <a:t>th</a:t>
            </a:r>
            <a:r>
              <a:rPr lang="en-US" sz="2600" spc="-114" dirty="0">
                <a:solidFill>
                  <a:srgbClr val="E4DFDF"/>
                </a:solidFill>
                <a:latin typeface="+mn-lt"/>
                <a:cs typeface="Arial"/>
              </a:rPr>
              <a:t> </a:t>
            </a:r>
            <a:r>
              <a:rPr lang="en-US" sz="2000" spc="-114" dirty="0" err="1">
                <a:solidFill>
                  <a:srgbClr val="E4DFDF"/>
                </a:solidFill>
                <a:latin typeface="+mn-lt"/>
                <a:cs typeface="Arial"/>
              </a:rPr>
              <a:t>emotion_in_tweet_is_directed_at</a:t>
            </a:r>
            <a:r>
              <a:rPr lang="en-US" sz="2000" spc="-114" dirty="0">
                <a:solidFill>
                  <a:srgbClr val="E4DFDF"/>
                </a:solidFill>
                <a:latin typeface="+mn-lt"/>
                <a:cs typeface="Arial"/>
              </a:rPr>
              <a:t>  </a:t>
            </a:r>
            <a:r>
              <a:rPr lang="en-US" sz="2600" spc="-114" dirty="0">
                <a:solidFill>
                  <a:srgbClr val="E4DFDF"/>
                </a:solidFill>
                <a:latin typeface="+mn-lt"/>
                <a:cs typeface="Arial"/>
              </a:rPr>
              <a:t>column with "none.“</a:t>
            </a:r>
          </a:p>
          <a:p>
            <a:pPr marL="469900" marR="5080" indent="-457200" algn="l">
              <a:spcBef>
                <a:spcPts val="755"/>
              </a:spcBef>
              <a:buFont typeface="Wingdings" panose="05000000000000000000" pitchFamily="2" charset="2"/>
              <a:buChar char="q"/>
            </a:pPr>
            <a:r>
              <a:rPr lang="en-US" sz="2600" spc="-114" dirty="0">
                <a:solidFill>
                  <a:srgbClr val="E4DFDF"/>
                </a:solidFill>
                <a:latin typeface="+mn-lt"/>
                <a:cs typeface="Arial"/>
              </a:rPr>
              <a:t>Apply text preprocessing techniques: tokenization, lowercasing, </a:t>
            </a:r>
            <a:r>
              <a:rPr lang="en-US" sz="2600" spc="-114" dirty="0" err="1">
                <a:solidFill>
                  <a:srgbClr val="E4DFDF"/>
                </a:solidFill>
                <a:latin typeface="+mn-lt"/>
                <a:cs typeface="Arial"/>
              </a:rPr>
              <a:t>stopword</a:t>
            </a:r>
            <a:r>
              <a:rPr lang="en-US" sz="2600" spc="-114" dirty="0">
                <a:solidFill>
                  <a:srgbClr val="E4DFDF"/>
                </a:solidFill>
                <a:latin typeface="+mn-lt"/>
                <a:cs typeface="Arial"/>
              </a:rPr>
              <a:t> removal, and </a:t>
            </a:r>
            <a:r>
              <a:rPr lang="en-US" sz="2600" spc="-114" dirty="0" err="1">
                <a:solidFill>
                  <a:srgbClr val="E4DFDF"/>
                </a:solidFill>
                <a:latin typeface="+mn-lt"/>
                <a:cs typeface="Arial"/>
              </a:rPr>
              <a:t>lemmatizati</a:t>
            </a:r>
            <a:endParaRPr lang="en-US" sz="2600" spc="-114" dirty="0">
              <a:solidFill>
                <a:srgbClr val="E4DFDF"/>
              </a:solidFill>
              <a:latin typeface="+mn-lt"/>
              <a:cs typeface="Arial"/>
            </a:endParaRPr>
          </a:p>
        </p:txBody>
      </p:sp>
      <p:sp>
        <p:nvSpPr>
          <p:cNvPr id="7" name="TextBox 6"/>
          <p:cNvSpPr txBox="1"/>
          <p:nvPr/>
        </p:nvSpPr>
        <p:spPr>
          <a:xfrm>
            <a:off x="7802701" y="4306003"/>
            <a:ext cx="6075947" cy="3363741"/>
          </a:xfrm>
          <a:prstGeom prst="rect">
            <a:avLst/>
          </a:prstGeom>
          <a:noFill/>
        </p:spPr>
        <p:txBody>
          <a:bodyPr wrap="square" rtlCol="0">
            <a:spAutoFit/>
          </a:bodyPr>
          <a:lstStyle/>
          <a:p>
            <a:pPr marL="12700" algn="l">
              <a:lnSpc>
                <a:spcPct val="100000"/>
              </a:lnSpc>
              <a:spcBef>
                <a:spcPts val="100"/>
              </a:spcBef>
            </a:pPr>
            <a:r>
              <a:rPr lang="en-US" sz="2600" b="1" spc="-114" dirty="0">
                <a:solidFill>
                  <a:schemeClr val="accent6">
                    <a:lumMod val="75000"/>
                  </a:schemeClr>
                </a:solidFill>
                <a:latin typeface="+mn-lt"/>
                <a:cs typeface="Arial"/>
              </a:rPr>
              <a:t>4. Evaluation</a:t>
            </a:r>
          </a:p>
          <a:p>
            <a:pPr marL="469900" marR="5080" indent="-457200" algn="l">
              <a:lnSpc>
                <a:spcPct val="136800"/>
              </a:lnSpc>
              <a:spcBef>
                <a:spcPts val="735"/>
              </a:spcBef>
              <a:buFont typeface="Wingdings" panose="05000000000000000000" pitchFamily="2" charset="2"/>
              <a:buChar char="q"/>
            </a:pPr>
            <a:r>
              <a:rPr lang="en-US" sz="2600" spc="-114" dirty="0">
                <a:solidFill>
                  <a:srgbClr val="E4DFDF"/>
                </a:solidFill>
                <a:latin typeface="+mn-lt"/>
                <a:cs typeface="Arial"/>
              </a:rPr>
              <a:t>Use accuracy as the primary evaluation metric, assessing the model’s ability to classify sentiments correctly.</a:t>
            </a:r>
          </a:p>
          <a:p>
            <a:pPr marL="469900" marR="5080" indent="-457200" algn="l">
              <a:lnSpc>
                <a:spcPct val="136800"/>
              </a:lnSpc>
              <a:spcBef>
                <a:spcPts val="735"/>
              </a:spcBef>
              <a:buFont typeface="Wingdings" panose="05000000000000000000" pitchFamily="2" charset="2"/>
              <a:buChar char="q"/>
            </a:pPr>
            <a:r>
              <a:rPr lang="en-US" sz="2600" spc="-114" dirty="0">
                <a:solidFill>
                  <a:srgbClr val="E4DFDF"/>
                </a:solidFill>
                <a:latin typeface="+mn-lt"/>
                <a:cs typeface="Arial"/>
              </a:rPr>
              <a:t>Address potential limitations such as missing values and data quality issues.</a:t>
            </a:r>
          </a:p>
        </p:txBody>
      </p:sp>
    </p:spTree>
    <p:extLst>
      <p:ext uri="{BB962C8B-B14F-4D97-AF65-F5344CB8AC3E}">
        <p14:creationId xmlns:p14="http://schemas.microsoft.com/office/powerpoint/2010/main" val="4052603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954" y="1585087"/>
            <a:ext cx="13064846" cy="750847"/>
          </a:xfrm>
          <a:prstGeom prst="rect">
            <a:avLst/>
          </a:prstGeom>
        </p:spPr>
        <p:txBody>
          <a:bodyPr vert="horz" wrap="square" lIns="0" tIns="12065" rIns="0" bIns="0" rtlCol="0">
            <a:spAutoFit/>
          </a:bodyPr>
          <a:lstStyle/>
          <a:p>
            <a:pPr marL="12700" algn="ctr">
              <a:lnSpc>
                <a:spcPct val="100000"/>
              </a:lnSpc>
              <a:spcBef>
                <a:spcPts val="95"/>
              </a:spcBef>
            </a:pPr>
            <a:r>
              <a:rPr sz="4800" b="0" spc="-204" dirty="0">
                <a:latin typeface="+mj-lt"/>
              </a:rPr>
              <a:t>Dataset</a:t>
            </a:r>
            <a:r>
              <a:rPr sz="4800" b="0" spc="-445" dirty="0">
                <a:latin typeface="+mj-lt"/>
              </a:rPr>
              <a:t> </a:t>
            </a:r>
            <a:r>
              <a:rPr sz="4800" b="0" spc="-285" dirty="0">
                <a:latin typeface="+mj-lt"/>
              </a:rPr>
              <a:t>Overview</a:t>
            </a:r>
            <a:endParaRPr sz="4800" b="0" dirty="0">
              <a:latin typeface="+mj-lt"/>
            </a:endParaRPr>
          </a:p>
        </p:txBody>
      </p:sp>
      <p:sp>
        <p:nvSpPr>
          <p:cNvPr id="3" name="object 3"/>
          <p:cNvSpPr txBox="1"/>
          <p:nvPr/>
        </p:nvSpPr>
        <p:spPr>
          <a:xfrm>
            <a:off x="955954" y="2961894"/>
            <a:ext cx="3766820" cy="4072718"/>
          </a:xfrm>
          <a:prstGeom prst="rect">
            <a:avLst/>
          </a:prstGeom>
        </p:spPr>
        <p:txBody>
          <a:bodyPr vert="horz" wrap="square" lIns="0" tIns="13335" rIns="0" bIns="0" rtlCol="0">
            <a:spAutoFit/>
          </a:bodyPr>
          <a:lstStyle/>
          <a:p>
            <a:pPr marL="12700">
              <a:lnSpc>
                <a:spcPct val="100000"/>
              </a:lnSpc>
              <a:spcBef>
                <a:spcPts val="105"/>
              </a:spcBef>
            </a:pPr>
            <a:r>
              <a:rPr sz="2400" b="1" spc="-105" dirty="0">
                <a:solidFill>
                  <a:schemeClr val="accent6">
                    <a:lumMod val="75000"/>
                  </a:schemeClr>
                </a:solidFill>
                <a:latin typeface="+mn-lt"/>
                <a:cs typeface="Arial"/>
              </a:rPr>
              <a:t>Dataset</a:t>
            </a:r>
            <a:r>
              <a:rPr sz="2400" b="1" spc="-235" dirty="0">
                <a:solidFill>
                  <a:schemeClr val="accent6">
                    <a:lumMod val="75000"/>
                  </a:schemeClr>
                </a:solidFill>
                <a:latin typeface="+mn-lt"/>
                <a:cs typeface="Arial"/>
              </a:rPr>
              <a:t> </a:t>
            </a:r>
            <a:r>
              <a:rPr sz="2400" b="1" spc="-20" dirty="0">
                <a:solidFill>
                  <a:schemeClr val="accent6">
                    <a:lumMod val="75000"/>
                  </a:schemeClr>
                </a:solidFill>
                <a:latin typeface="+mn-lt"/>
                <a:cs typeface="Arial"/>
              </a:rPr>
              <a:t>Size</a:t>
            </a:r>
            <a:endParaRPr sz="2400" b="1" dirty="0">
              <a:solidFill>
                <a:schemeClr val="accent6">
                  <a:lumMod val="75000"/>
                </a:schemeClr>
              </a:solidFill>
              <a:latin typeface="+mn-lt"/>
              <a:cs typeface="Arial"/>
            </a:endParaRPr>
          </a:p>
          <a:p>
            <a:pPr marL="12700" marR="5080">
              <a:lnSpc>
                <a:spcPct val="136400"/>
              </a:lnSpc>
              <a:spcBef>
                <a:spcPts val="1685"/>
              </a:spcBef>
            </a:pPr>
            <a:r>
              <a:rPr sz="2400" dirty="0">
                <a:solidFill>
                  <a:srgbClr val="E4DFDF"/>
                </a:solidFill>
                <a:latin typeface="+mn-lt"/>
                <a:cs typeface="Tahoma"/>
              </a:rPr>
              <a:t>The</a:t>
            </a:r>
            <a:r>
              <a:rPr sz="2400" spc="-40" dirty="0">
                <a:solidFill>
                  <a:srgbClr val="E4DFDF"/>
                </a:solidFill>
                <a:latin typeface="+mn-lt"/>
                <a:cs typeface="Tahoma"/>
              </a:rPr>
              <a:t> </a:t>
            </a:r>
            <a:r>
              <a:rPr sz="2400" dirty="0">
                <a:solidFill>
                  <a:srgbClr val="E4DFDF"/>
                </a:solidFill>
                <a:latin typeface="+mn-lt"/>
                <a:cs typeface="Tahoma"/>
              </a:rPr>
              <a:t>dataset</a:t>
            </a:r>
            <a:r>
              <a:rPr sz="2400" spc="-60" dirty="0">
                <a:solidFill>
                  <a:srgbClr val="E4DFDF"/>
                </a:solidFill>
                <a:latin typeface="+mn-lt"/>
                <a:cs typeface="Tahoma"/>
              </a:rPr>
              <a:t> </a:t>
            </a:r>
            <a:r>
              <a:rPr sz="2400" dirty="0">
                <a:solidFill>
                  <a:srgbClr val="E4DFDF"/>
                </a:solidFill>
                <a:latin typeface="+mn-lt"/>
                <a:cs typeface="Tahoma"/>
              </a:rPr>
              <a:t>from</a:t>
            </a:r>
            <a:r>
              <a:rPr sz="2400" spc="-30" dirty="0">
                <a:solidFill>
                  <a:srgbClr val="E4DFDF"/>
                </a:solidFill>
                <a:latin typeface="+mn-lt"/>
                <a:cs typeface="Tahoma"/>
              </a:rPr>
              <a:t> </a:t>
            </a:r>
            <a:r>
              <a:rPr sz="2400" spc="-10" dirty="0">
                <a:solidFill>
                  <a:srgbClr val="E4DFDF"/>
                </a:solidFill>
                <a:latin typeface="+mn-lt"/>
                <a:cs typeface="Tahoma"/>
              </a:rPr>
              <a:t>CrowdFlower </a:t>
            </a:r>
            <a:r>
              <a:rPr sz="2400" dirty="0">
                <a:solidFill>
                  <a:srgbClr val="E4DFDF"/>
                </a:solidFill>
                <a:latin typeface="+mn-lt"/>
                <a:cs typeface="Tahoma"/>
              </a:rPr>
              <a:t>includes</a:t>
            </a:r>
            <a:r>
              <a:rPr sz="2400" spc="20" dirty="0">
                <a:solidFill>
                  <a:srgbClr val="E4DFDF"/>
                </a:solidFill>
                <a:latin typeface="+mn-lt"/>
                <a:cs typeface="Tahoma"/>
              </a:rPr>
              <a:t> </a:t>
            </a:r>
            <a:r>
              <a:rPr sz="2400" dirty="0">
                <a:solidFill>
                  <a:srgbClr val="E4DFDF"/>
                </a:solidFill>
                <a:latin typeface="+mn-lt"/>
                <a:cs typeface="Tahoma"/>
              </a:rPr>
              <a:t>over </a:t>
            </a:r>
            <a:r>
              <a:rPr sz="2400" spc="90" dirty="0">
                <a:solidFill>
                  <a:srgbClr val="E4DFDF"/>
                </a:solidFill>
                <a:latin typeface="+mn-lt"/>
                <a:cs typeface="Tahoma"/>
              </a:rPr>
              <a:t>9,000</a:t>
            </a:r>
            <a:r>
              <a:rPr sz="2400" spc="25" dirty="0">
                <a:solidFill>
                  <a:srgbClr val="E4DFDF"/>
                </a:solidFill>
                <a:latin typeface="+mn-lt"/>
                <a:cs typeface="Tahoma"/>
              </a:rPr>
              <a:t> </a:t>
            </a:r>
            <a:r>
              <a:rPr sz="2400" dirty="0">
                <a:solidFill>
                  <a:srgbClr val="E4DFDF"/>
                </a:solidFill>
                <a:latin typeface="+mn-lt"/>
                <a:cs typeface="Tahoma"/>
              </a:rPr>
              <a:t>tweets</a:t>
            </a:r>
            <a:r>
              <a:rPr sz="2400" spc="-15" dirty="0">
                <a:solidFill>
                  <a:srgbClr val="E4DFDF"/>
                </a:solidFill>
                <a:latin typeface="+mn-lt"/>
                <a:cs typeface="Tahoma"/>
              </a:rPr>
              <a:t> </a:t>
            </a:r>
            <a:r>
              <a:rPr sz="2400" spc="-20" dirty="0">
                <a:solidFill>
                  <a:srgbClr val="E4DFDF"/>
                </a:solidFill>
                <a:latin typeface="+mn-lt"/>
                <a:cs typeface="Tahoma"/>
              </a:rPr>
              <a:t>that </a:t>
            </a:r>
            <a:r>
              <a:rPr sz="2400" dirty="0">
                <a:solidFill>
                  <a:srgbClr val="E4DFDF"/>
                </a:solidFill>
                <a:latin typeface="+mn-lt"/>
                <a:cs typeface="Tahoma"/>
              </a:rPr>
              <a:t>have</a:t>
            </a:r>
            <a:r>
              <a:rPr sz="2400" spc="-50" dirty="0">
                <a:solidFill>
                  <a:srgbClr val="E4DFDF"/>
                </a:solidFill>
                <a:latin typeface="+mn-lt"/>
                <a:cs typeface="Tahoma"/>
              </a:rPr>
              <a:t> </a:t>
            </a:r>
            <a:r>
              <a:rPr sz="2400" dirty="0">
                <a:solidFill>
                  <a:srgbClr val="E4DFDF"/>
                </a:solidFill>
                <a:latin typeface="+mn-lt"/>
                <a:cs typeface="Tahoma"/>
              </a:rPr>
              <a:t>been</a:t>
            </a:r>
            <a:r>
              <a:rPr sz="2400" spc="-45" dirty="0">
                <a:solidFill>
                  <a:srgbClr val="E4DFDF"/>
                </a:solidFill>
                <a:latin typeface="+mn-lt"/>
                <a:cs typeface="Tahoma"/>
              </a:rPr>
              <a:t> </a:t>
            </a:r>
            <a:r>
              <a:rPr sz="2400" dirty="0">
                <a:solidFill>
                  <a:srgbClr val="E4DFDF"/>
                </a:solidFill>
                <a:latin typeface="+mn-lt"/>
                <a:cs typeface="Tahoma"/>
              </a:rPr>
              <a:t>evaluated</a:t>
            </a:r>
            <a:r>
              <a:rPr sz="2400" spc="-45" dirty="0">
                <a:solidFill>
                  <a:srgbClr val="E4DFDF"/>
                </a:solidFill>
                <a:latin typeface="+mn-lt"/>
                <a:cs typeface="Tahoma"/>
              </a:rPr>
              <a:t> </a:t>
            </a:r>
            <a:r>
              <a:rPr sz="2400" dirty="0">
                <a:solidFill>
                  <a:srgbClr val="E4DFDF"/>
                </a:solidFill>
                <a:latin typeface="+mn-lt"/>
                <a:cs typeface="Tahoma"/>
              </a:rPr>
              <a:t>for</a:t>
            </a:r>
            <a:r>
              <a:rPr sz="2400" spc="-50" dirty="0">
                <a:solidFill>
                  <a:srgbClr val="E4DFDF"/>
                </a:solidFill>
                <a:latin typeface="+mn-lt"/>
                <a:cs typeface="Tahoma"/>
              </a:rPr>
              <a:t> </a:t>
            </a:r>
            <a:r>
              <a:rPr sz="2400" spc="-10" dirty="0">
                <a:solidFill>
                  <a:srgbClr val="E4DFDF"/>
                </a:solidFill>
                <a:latin typeface="+mn-lt"/>
                <a:cs typeface="Tahoma"/>
              </a:rPr>
              <a:t>sentiment </a:t>
            </a:r>
            <a:r>
              <a:rPr sz="2400" dirty="0">
                <a:solidFill>
                  <a:srgbClr val="E4DFDF"/>
                </a:solidFill>
                <a:latin typeface="+mn-lt"/>
                <a:cs typeface="Tahoma"/>
              </a:rPr>
              <a:t>(positive,</a:t>
            </a:r>
            <a:r>
              <a:rPr sz="2400" spc="-95" dirty="0">
                <a:solidFill>
                  <a:srgbClr val="E4DFDF"/>
                </a:solidFill>
                <a:latin typeface="+mn-lt"/>
                <a:cs typeface="Tahoma"/>
              </a:rPr>
              <a:t> </a:t>
            </a:r>
            <a:r>
              <a:rPr sz="2400" dirty="0">
                <a:solidFill>
                  <a:srgbClr val="E4DFDF"/>
                </a:solidFill>
                <a:latin typeface="+mn-lt"/>
                <a:cs typeface="Tahoma"/>
              </a:rPr>
              <a:t>negative,</a:t>
            </a:r>
            <a:r>
              <a:rPr sz="2400" spc="-85" dirty="0">
                <a:solidFill>
                  <a:srgbClr val="E4DFDF"/>
                </a:solidFill>
                <a:latin typeface="+mn-lt"/>
                <a:cs typeface="Tahoma"/>
              </a:rPr>
              <a:t> </a:t>
            </a:r>
            <a:r>
              <a:rPr sz="2400" dirty="0">
                <a:solidFill>
                  <a:srgbClr val="E4DFDF"/>
                </a:solidFill>
                <a:latin typeface="+mn-lt"/>
                <a:cs typeface="Tahoma"/>
              </a:rPr>
              <a:t>or</a:t>
            </a:r>
            <a:r>
              <a:rPr sz="2400" spc="-120" dirty="0">
                <a:solidFill>
                  <a:srgbClr val="E4DFDF"/>
                </a:solidFill>
                <a:latin typeface="+mn-lt"/>
                <a:cs typeface="Tahoma"/>
              </a:rPr>
              <a:t> </a:t>
            </a:r>
            <a:r>
              <a:rPr sz="2400" dirty="0">
                <a:solidFill>
                  <a:srgbClr val="E4DFDF"/>
                </a:solidFill>
                <a:latin typeface="+mn-lt"/>
                <a:cs typeface="Tahoma"/>
              </a:rPr>
              <a:t>no</a:t>
            </a:r>
            <a:r>
              <a:rPr sz="2400" spc="-100" dirty="0">
                <a:solidFill>
                  <a:srgbClr val="E4DFDF"/>
                </a:solidFill>
                <a:latin typeface="+mn-lt"/>
                <a:cs typeface="Tahoma"/>
              </a:rPr>
              <a:t> </a:t>
            </a:r>
            <a:r>
              <a:rPr sz="2400" spc="-10" dirty="0">
                <a:solidFill>
                  <a:srgbClr val="E4DFDF"/>
                </a:solidFill>
                <a:latin typeface="+mn-lt"/>
                <a:cs typeface="Tahoma"/>
              </a:rPr>
              <a:t>emotion) </a:t>
            </a:r>
            <a:r>
              <a:rPr sz="2400" dirty="0">
                <a:solidFill>
                  <a:srgbClr val="E4DFDF"/>
                </a:solidFill>
                <a:latin typeface="+mn-lt"/>
                <a:cs typeface="Tahoma"/>
              </a:rPr>
              <a:t>and</a:t>
            </a:r>
            <a:r>
              <a:rPr sz="2400" spc="-75" dirty="0">
                <a:solidFill>
                  <a:srgbClr val="E4DFDF"/>
                </a:solidFill>
                <a:latin typeface="+mn-lt"/>
                <a:cs typeface="Tahoma"/>
              </a:rPr>
              <a:t> </a:t>
            </a:r>
            <a:r>
              <a:rPr sz="2400" dirty="0">
                <a:solidFill>
                  <a:srgbClr val="E4DFDF"/>
                </a:solidFill>
                <a:latin typeface="+mn-lt"/>
                <a:cs typeface="Tahoma"/>
              </a:rPr>
              <a:t>tagged</a:t>
            </a:r>
            <a:r>
              <a:rPr sz="2400" spc="-70" dirty="0">
                <a:solidFill>
                  <a:srgbClr val="E4DFDF"/>
                </a:solidFill>
                <a:latin typeface="+mn-lt"/>
                <a:cs typeface="Tahoma"/>
              </a:rPr>
              <a:t> </a:t>
            </a:r>
            <a:r>
              <a:rPr sz="2400" dirty="0">
                <a:solidFill>
                  <a:srgbClr val="E4DFDF"/>
                </a:solidFill>
                <a:latin typeface="+mn-lt"/>
                <a:cs typeface="Tahoma"/>
              </a:rPr>
              <a:t>with</a:t>
            </a:r>
            <a:r>
              <a:rPr sz="2400" spc="-60" dirty="0">
                <a:solidFill>
                  <a:srgbClr val="E4DFDF"/>
                </a:solidFill>
                <a:latin typeface="+mn-lt"/>
                <a:cs typeface="Tahoma"/>
              </a:rPr>
              <a:t> </a:t>
            </a:r>
            <a:r>
              <a:rPr sz="2400" dirty="0">
                <a:solidFill>
                  <a:srgbClr val="E4DFDF"/>
                </a:solidFill>
                <a:latin typeface="+mn-lt"/>
                <a:cs typeface="Tahoma"/>
              </a:rPr>
              <a:t>the</a:t>
            </a:r>
            <a:r>
              <a:rPr sz="2400" spc="-70" dirty="0">
                <a:solidFill>
                  <a:srgbClr val="E4DFDF"/>
                </a:solidFill>
                <a:latin typeface="+mn-lt"/>
                <a:cs typeface="Tahoma"/>
              </a:rPr>
              <a:t> </a:t>
            </a:r>
            <a:r>
              <a:rPr sz="2400" spc="-10" dirty="0">
                <a:solidFill>
                  <a:srgbClr val="E4DFDF"/>
                </a:solidFill>
                <a:latin typeface="+mn-lt"/>
                <a:cs typeface="Tahoma"/>
              </a:rPr>
              <a:t>associated </a:t>
            </a:r>
            <a:r>
              <a:rPr sz="2400" dirty="0">
                <a:solidFill>
                  <a:srgbClr val="E4DFDF"/>
                </a:solidFill>
                <a:latin typeface="+mn-lt"/>
                <a:cs typeface="Tahoma"/>
              </a:rPr>
              <a:t>brand</a:t>
            </a:r>
            <a:r>
              <a:rPr sz="2400" spc="-90" dirty="0">
                <a:solidFill>
                  <a:srgbClr val="E4DFDF"/>
                </a:solidFill>
                <a:latin typeface="+mn-lt"/>
                <a:cs typeface="Tahoma"/>
              </a:rPr>
              <a:t> </a:t>
            </a:r>
            <a:r>
              <a:rPr sz="2400" dirty="0">
                <a:solidFill>
                  <a:srgbClr val="E4DFDF"/>
                </a:solidFill>
                <a:latin typeface="+mn-lt"/>
                <a:cs typeface="Tahoma"/>
              </a:rPr>
              <a:t>or</a:t>
            </a:r>
            <a:r>
              <a:rPr sz="2400" spc="-90" dirty="0">
                <a:solidFill>
                  <a:srgbClr val="E4DFDF"/>
                </a:solidFill>
                <a:latin typeface="+mn-lt"/>
                <a:cs typeface="Tahoma"/>
              </a:rPr>
              <a:t> </a:t>
            </a:r>
            <a:r>
              <a:rPr sz="2400" spc="-10" dirty="0">
                <a:solidFill>
                  <a:srgbClr val="E4DFDF"/>
                </a:solidFill>
                <a:latin typeface="+mn-lt"/>
                <a:cs typeface="Tahoma"/>
              </a:rPr>
              <a:t>product.</a:t>
            </a:r>
            <a:endParaRPr sz="2400" dirty="0">
              <a:latin typeface="+mn-lt"/>
              <a:cs typeface="Tahoma"/>
            </a:endParaRPr>
          </a:p>
        </p:txBody>
      </p:sp>
      <p:sp>
        <p:nvSpPr>
          <p:cNvPr id="4" name="object 4"/>
          <p:cNvSpPr txBox="1"/>
          <p:nvPr/>
        </p:nvSpPr>
        <p:spPr>
          <a:xfrm>
            <a:off x="5395340" y="2961894"/>
            <a:ext cx="3689985" cy="3570401"/>
          </a:xfrm>
          <a:prstGeom prst="rect">
            <a:avLst/>
          </a:prstGeom>
        </p:spPr>
        <p:txBody>
          <a:bodyPr vert="horz" wrap="square" lIns="0" tIns="13335" rIns="0" bIns="0" rtlCol="0">
            <a:spAutoFit/>
          </a:bodyPr>
          <a:lstStyle/>
          <a:p>
            <a:pPr marL="12700">
              <a:lnSpc>
                <a:spcPct val="100000"/>
              </a:lnSpc>
              <a:spcBef>
                <a:spcPts val="105"/>
              </a:spcBef>
            </a:pPr>
            <a:r>
              <a:rPr sz="2400" b="1" spc="-105" dirty="0">
                <a:solidFill>
                  <a:schemeClr val="accent6">
                    <a:lumMod val="75000"/>
                  </a:schemeClr>
                </a:solidFill>
                <a:latin typeface="+mn-lt"/>
                <a:cs typeface="Arial"/>
              </a:rPr>
              <a:t>Sentiment Distribution</a:t>
            </a:r>
          </a:p>
          <a:p>
            <a:pPr marL="12700" marR="5080">
              <a:lnSpc>
                <a:spcPct val="136400"/>
              </a:lnSpc>
              <a:spcBef>
                <a:spcPts val="1685"/>
              </a:spcBef>
            </a:pPr>
            <a:r>
              <a:rPr sz="2400" spc="-105" dirty="0">
                <a:solidFill>
                  <a:srgbClr val="FFFFFF"/>
                </a:solidFill>
                <a:latin typeface="+mn-lt"/>
                <a:cs typeface="Arial"/>
              </a:rPr>
              <a:t>The dataset shows a class imbalance, with more positive and neutral tweets compared to negative ones. This is a common challenge in sentiment analysis tasks.</a:t>
            </a:r>
          </a:p>
        </p:txBody>
      </p:sp>
      <p:sp>
        <p:nvSpPr>
          <p:cNvPr id="5" name="object 5"/>
          <p:cNvSpPr txBox="1"/>
          <p:nvPr/>
        </p:nvSpPr>
        <p:spPr>
          <a:xfrm>
            <a:off x="9834498" y="2961894"/>
            <a:ext cx="3728085" cy="4072718"/>
          </a:xfrm>
          <a:prstGeom prst="rect">
            <a:avLst/>
          </a:prstGeom>
        </p:spPr>
        <p:txBody>
          <a:bodyPr vert="horz" wrap="square" lIns="0" tIns="13335" rIns="0" bIns="0" rtlCol="0">
            <a:spAutoFit/>
          </a:bodyPr>
          <a:lstStyle/>
          <a:p>
            <a:pPr marL="12700">
              <a:lnSpc>
                <a:spcPct val="100000"/>
              </a:lnSpc>
              <a:spcBef>
                <a:spcPts val="105"/>
              </a:spcBef>
            </a:pPr>
            <a:r>
              <a:rPr sz="2400" b="1" spc="-105" dirty="0">
                <a:solidFill>
                  <a:schemeClr val="accent6">
                    <a:lumMod val="75000"/>
                  </a:schemeClr>
                </a:solidFill>
                <a:latin typeface="+mn-lt"/>
                <a:cs typeface="Arial"/>
              </a:rPr>
              <a:t>Modeling Approach</a:t>
            </a:r>
          </a:p>
          <a:p>
            <a:pPr marL="12700" marR="5080">
              <a:lnSpc>
                <a:spcPct val="136300"/>
              </a:lnSpc>
              <a:spcBef>
                <a:spcPts val="1685"/>
              </a:spcBef>
            </a:pPr>
            <a:r>
              <a:rPr sz="2400" spc="-105" dirty="0">
                <a:solidFill>
                  <a:srgbClr val="FFFFFF"/>
                </a:solidFill>
                <a:latin typeface="+mn-lt"/>
                <a:cs typeface="Arial"/>
              </a:rPr>
              <a:t>The project initially focused on binary classification (positive vs. negative) and later expanded to a multi-class classification (positive, negative, neutral) to better understand the nuances of sentiment.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2545"/>
            <a:ext cx="13132409" cy="1046440"/>
          </a:xfrm>
        </p:spPr>
        <p:txBody>
          <a:bodyPr/>
          <a:lstStyle/>
          <a:p>
            <a:r>
              <a:rPr lang="en-US" sz="4400" b="0" dirty="0">
                <a:latin typeface="+mj-lt"/>
              </a:rPr>
              <a:t>Visualizations</a:t>
            </a:r>
            <a:br>
              <a:rPr lang="en-US" sz="4400" b="0" dirty="0">
                <a:latin typeface="+mj-lt"/>
              </a:rPr>
            </a:br>
            <a:r>
              <a:rPr lang="en-US" sz="2400" b="0" dirty="0">
                <a:latin typeface="+mj-lt"/>
              </a:rPr>
              <a:t>Sentiment Comparison Between Apple and Google Products</a:t>
            </a:r>
            <a:endParaRPr lang="en-US" sz="2400" dirty="0">
              <a:latin typeface="+mj-lt"/>
            </a:endParaRPr>
          </a:p>
        </p:txBody>
      </p:sp>
      <p:pic>
        <p:nvPicPr>
          <p:cNvPr id="4" name="Picture 3"/>
          <p:cNvPicPr>
            <a:picLocks noChangeAspect="1"/>
          </p:cNvPicPr>
          <p:nvPr/>
        </p:nvPicPr>
        <p:blipFill>
          <a:blip r:embed="rId2"/>
          <a:stretch>
            <a:fillRect/>
          </a:stretch>
        </p:blipFill>
        <p:spPr>
          <a:xfrm>
            <a:off x="0" y="1309640"/>
            <a:ext cx="8763000" cy="5715001"/>
          </a:xfrm>
          <a:prstGeom prst="rect">
            <a:avLst/>
          </a:prstGeom>
        </p:spPr>
      </p:pic>
      <p:sp>
        <p:nvSpPr>
          <p:cNvPr id="3" name="Text Placeholder 2"/>
          <p:cNvSpPr>
            <a:spLocks noGrp="1"/>
          </p:cNvSpPr>
          <p:nvPr>
            <p:ph type="body" idx="1"/>
          </p:nvPr>
        </p:nvSpPr>
        <p:spPr>
          <a:xfrm>
            <a:off x="9067800" y="82545"/>
            <a:ext cx="5410200" cy="9233297"/>
          </a:xfrm>
        </p:spPr>
        <p:txBody>
          <a:bodyPr/>
          <a:lstStyle/>
          <a:p>
            <a:r>
              <a:rPr lang="en-US" sz="2800" b="0" dirty="0">
                <a:latin typeface="+mn-lt"/>
              </a:rPr>
              <a:t/>
            </a:r>
            <a:br>
              <a:rPr lang="en-US" sz="2800" b="0" dirty="0">
                <a:latin typeface="+mn-lt"/>
              </a:rPr>
            </a:br>
            <a:r>
              <a:rPr lang="en-US" sz="2800" b="0" dirty="0">
                <a:latin typeface="+mn-lt"/>
              </a:rPr>
              <a:t>The bar chart compares the sentiment distribution between </a:t>
            </a:r>
            <a:r>
              <a:rPr lang="en-US" sz="2800" dirty="0">
                <a:solidFill>
                  <a:schemeClr val="accent6">
                    <a:lumMod val="75000"/>
                  </a:schemeClr>
                </a:solidFill>
                <a:latin typeface="+mn-lt"/>
              </a:rPr>
              <a:t>Apple</a:t>
            </a:r>
            <a:r>
              <a:rPr lang="en-US" sz="2800" dirty="0">
                <a:latin typeface="+mn-lt"/>
              </a:rPr>
              <a:t> </a:t>
            </a:r>
            <a:r>
              <a:rPr lang="en-US" sz="2800" b="0" dirty="0">
                <a:latin typeface="+mn-lt"/>
              </a:rPr>
              <a:t>and </a:t>
            </a:r>
            <a:r>
              <a:rPr lang="en-US" sz="2800" dirty="0">
                <a:solidFill>
                  <a:schemeClr val="accent6">
                    <a:lumMod val="75000"/>
                  </a:schemeClr>
                </a:solidFill>
                <a:latin typeface="+mn-lt"/>
              </a:rPr>
              <a:t>Google</a:t>
            </a:r>
            <a:r>
              <a:rPr lang="en-US" sz="2800" b="0" dirty="0">
                <a:latin typeface="+mn-lt"/>
              </a:rPr>
              <a:t> products. For </a:t>
            </a:r>
            <a:r>
              <a:rPr lang="en-US" sz="2800" dirty="0">
                <a:solidFill>
                  <a:schemeClr val="accent6">
                    <a:lumMod val="75000"/>
                  </a:schemeClr>
                </a:solidFill>
                <a:latin typeface="+mn-lt"/>
              </a:rPr>
              <a:t>positive sentiment</a:t>
            </a:r>
            <a:r>
              <a:rPr lang="en-US" sz="2800" b="0" dirty="0">
                <a:latin typeface="+mn-lt"/>
              </a:rPr>
              <a:t>, Apple has a significantly higher count compared to Google, indicating a strong positive reaction toward Apple products. </a:t>
            </a:r>
            <a:r>
              <a:rPr lang="en-US" sz="2800" dirty="0">
                <a:solidFill>
                  <a:schemeClr val="accent6">
                    <a:lumMod val="75000"/>
                  </a:schemeClr>
                </a:solidFill>
                <a:latin typeface="+mj-lt"/>
              </a:rPr>
              <a:t>Negative sentiment </a:t>
            </a:r>
            <a:r>
              <a:rPr lang="en-US" sz="2800" b="0" dirty="0">
                <a:latin typeface="+mn-lt"/>
              </a:rPr>
              <a:t>is more balanced but still higher for Apple than Google. Both brands have very low counts in the </a:t>
            </a:r>
            <a:r>
              <a:rPr lang="en-US" sz="2800" dirty="0">
                <a:solidFill>
                  <a:schemeClr val="accent6">
                    <a:lumMod val="75000"/>
                  </a:schemeClr>
                </a:solidFill>
                <a:latin typeface="+mn-lt"/>
              </a:rPr>
              <a:t>neutral sentiment </a:t>
            </a:r>
            <a:r>
              <a:rPr lang="en-US" sz="2800" b="0" dirty="0">
                <a:latin typeface="+mn-lt"/>
              </a:rPr>
              <a:t>category, with Apple showing slightly more mentions than Google. This comparison suggests that Apple products generate more engagement, particularly in positive sentiment, than Google products.</a:t>
            </a:r>
          </a:p>
          <a:p>
            <a:endParaRPr lang="en-US" sz="2800" dirty="0">
              <a:latin typeface="+mn-lt"/>
            </a:endParaRPr>
          </a:p>
        </p:txBody>
      </p:sp>
    </p:spTree>
    <p:extLst>
      <p:ext uri="{BB962C8B-B14F-4D97-AF65-F5344CB8AC3E}">
        <p14:creationId xmlns:p14="http://schemas.microsoft.com/office/powerpoint/2010/main" val="370962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C033-A80F-D460-1F89-8ACE39570B8D}"/>
              </a:ext>
            </a:extLst>
          </p:cNvPr>
          <p:cNvSpPr>
            <a:spLocks noGrp="1"/>
          </p:cNvSpPr>
          <p:nvPr>
            <p:ph type="title"/>
          </p:nvPr>
        </p:nvSpPr>
        <p:spPr>
          <a:xfrm>
            <a:off x="748995" y="562737"/>
            <a:ext cx="13132409" cy="615553"/>
          </a:xfrm>
        </p:spPr>
        <p:txBody>
          <a:bodyPr/>
          <a:lstStyle/>
          <a:p>
            <a:pPr algn="ctr"/>
            <a:r>
              <a:rPr lang="en-US" dirty="0">
                <a:latin typeface="+mj-lt"/>
              </a:rPr>
              <a:t> Sentiment Breakdown and Visualization </a:t>
            </a:r>
            <a:r>
              <a:rPr lang="en-US" sz="2800" dirty="0">
                <a:solidFill>
                  <a:schemeClr val="accent6">
                    <a:lumMod val="75000"/>
                  </a:schemeClr>
                </a:solidFill>
                <a:latin typeface="+mj-lt"/>
              </a:rPr>
              <a:t>(Continued)</a:t>
            </a:r>
            <a:endParaRPr lang="en-US" dirty="0">
              <a:solidFill>
                <a:schemeClr val="accent6">
                  <a:lumMod val="75000"/>
                </a:schemeClr>
              </a:solidFill>
              <a:latin typeface="+mj-lt"/>
            </a:endParaRPr>
          </a:p>
        </p:txBody>
      </p:sp>
      <p:pic>
        <p:nvPicPr>
          <p:cNvPr id="2050" name="Picture 2">
            <a:extLst>
              <a:ext uri="{FF2B5EF4-FFF2-40B4-BE49-F238E27FC236}">
                <a16:creationId xmlns:a16="http://schemas.microsoft.com/office/drawing/2014/main" id="{13322CBB-8C6E-92A5-8591-9996E1D1F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5" y="1295399"/>
            <a:ext cx="9131605" cy="6371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CD844E51-0EBC-8CCF-1790-153A15EE2B35}"/>
              </a:ext>
            </a:extLst>
          </p:cNvPr>
          <p:cNvSpPr>
            <a:spLocks noGrp="1"/>
          </p:cNvSpPr>
          <p:nvPr>
            <p:ph type="body" idx="1"/>
          </p:nvPr>
        </p:nvSpPr>
        <p:spPr>
          <a:xfrm>
            <a:off x="10134600" y="1814575"/>
            <a:ext cx="4343400" cy="5601533"/>
          </a:xfrm>
        </p:spPr>
        <p:txBody>
          <a:bodyPr/>
          <a:lstStyle/>
          <a:p>
            <a:r>
              <a:rPr lang="en-US" sz="2800" b="0" dirty="0"/>
              <a:t>The bar chart reveals that iPad is the most frequently mentioned product in the tweets, followed by other Apple products (iPad, iPhone, and Apple) and Google products. Android-related products receive fewer mentions, highlighting the dominance of Apple products in user-directed sentiments. .</a:t>
            </a:r>
          </a:p>
        </p:txBody>
      </p:sp>
    </p:spTree>
    <p:extLst>
      <p:ext uri="{BB962C8B-B14F-4D97-AF65-F5344CB8AC3E}">
        <p14:creationId xmlns:p14="http://schemas.microsoft.com/office/powerpoint/2010/main" val="675229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5FB-F28B-D21B-229C-8968328FD918}"/>
              </a:ext>
            </a:extLst>
          </p:cNvPr>
          <p:cNvSpPr>
            <a:spLocks noGrp="1"/>
          </p:cNvSpPr>
          <p:nvPr>
            <p:ph type="title"/>
          </p:nvPr>
        </p:nvSpPr>
        <p:spPr>
          <a:xfrm>
            <a:off x="748995" y="562737"/>
            <a:ext cx="13132409" cy="615553"/>
          </a:xfrm>
        </p:spPr>
        <p:txBody>
          <a:bodyPr/>
          <a:lstStyle/>
          <a:p>
            <a:pPr algn="ctr"/>
            <a:r>
              <a:rPr lang="en-US" dirty="0"/>
              <a:t>Top 20 Most Common Words Across All Sentiments</a:t>
            </a:r>
          </a:p>
        </p:txBody>
      </p:sp>
      <p:sp>
        <p:nvSpPr>
          <p:cNvPr id="3" name="Text Placeholder 2">
            <a:extLst>
              <a:ext uri="{FF2B5EF4-FFF2-40B4-BE49-F238E27FC236}">
                <a16:creationId xmlns:a16="http://schemas.microsoft.com/office/drawing/2014/main" id="{C9B45675-2409-2172-73C3-B51B861FD63B}"/>
              </a:ext>
            </a:extLst>
          </p:cNvPr>
          <p:cNvSpPr>
            <a:spLocks noGrp="1"/>
          </p:cNvSpPr>
          <p:nvPr>
            <p:ph type="body" idx="1"/>
          </p:nvPr>
        </p:nvSpPr>
        <p:spPr>
          <a:xfrm>
            <a:off x="8534400" y="1751016"/>
            <a:ext cx="5715000" cy="6036717"/>
          </a:xfrm>
        </p:spPr>
        <p:txBody>
          <a:bodyPr/>
          <a:lstStyle/>
          <a:p>
            <a:pPr marL="342900" indent="-342900">
              <a:lnSpc>
                <a:spcPct val="150000"/>
              </a:lnSpc>
              <a:buFont typeface="Wingdings" panose="05000000000000000000" pitchFamily="2" charset="2"/>
              <a:buChar char="q"/>
            </a:pPr>
            <a:r>
              <a:rPr lang="en-US" sz="2400" b="0" dirty="0">
                <a:latin typeface="+mn-lt"/>
              </a:rPr>
              <a:t>Here, we combine the preprocessed text from all sentiment categories (positive, negative, and neutral) to analyze the most frequent words across the entire dataset. After calculating word frequencies, we plot the top 20 most common words.</a:t>
            </a:r>
          </a:p>
          <a:p>
            <a:pPr marL="342900" indent="-342900">
              <a:lnSpc>
                <a:spcPct val="150000"/>
              </a:lnSpc>
              <a:buFont typeface="Wingdings" panose="05000000000000000000" pitchFamily="2" charset="2"/>
              <a:buChar char="q"/>
            </a:pPr>
            <a:r>
              <a:rPr lang="en-US" sz="2400" b="0" dirty="0">
                <a:latin typeface="+mn-lt"/>
              </a:rPr>
              <a:t>From above we notice that common terms like "link", "rt", "</a:t>
            </a:r>
            <a:r>
              <a:rPr lang="en-US" sz="2400" b="0" dirty="0" err="1">
                <a:latin typeface="+mn-lt"/>
              </a:rPr>
              <a:t>ipad</a:t>
            </a:r>
            <a:r>
              <a:rPr lang="en-US" sz="2400" b="0" dirty="0">
                <a:latin typeface="+mn-lt"/>
              </a:rPr>
              <a:t>", and "google" dominate the conversation, reflecting the general focus of discussions in the tweets</a:t>
            </a:r>
          </a:p>
        </p:txBody>
      </p:sp>
      <p:pic>
        <p:nvPicPr>
          <p:cNvPr id="9218" name="Picture 2">
            <a:extLst>
              <a:ext uri="{FF2B5EF4-FFF2-40B4-BE49-F238E27FC236}">
                <a16:creationId xmlns:a16="http://schemas.microsoft.com/office/drawing/2014/main" id="{1B91E1D7-EE01-EC16-DD31-02CE1FE75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7" y="1742549"/>
            <a:ext cx="8305800" cy="592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01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AF66-40B2-C309-2711-4A3152C7AC0B}"/>
              </a:ext>
            </a:extLst>
          </p:cNvPr>
          <p:cNvSpPr>
            <a:spLocks noGrp="1"/>
          </p:cNvSpPr>
          <p:nvPr>
            <p:ph type="title"/>
          </p:nvPr>
        </p:nvSpPr>
        <p:spPr>
          <a:xfrm>
            <a:off x="748995" y="562737"/>
            <a:ext cx="13132409" cy="615553"/>
          </a:xfrm>
        </p:spPr>
        <p:txBody>
          <a:bodyPr/>
          <a:lstStyle/>
          <a:p>
            <a:r>
              <a:rPr lang="en-US" dirty="0"/>
              <a:t>Modeling</a:t>
            </a:r>
          </a:p>
        </p:txBody>
      </p:sp>
      <p:sp>
        <p:nvSpPr>
          <p:cNvPr id="3" name="Text Placeholder 2">
            <a:extLst>
              <a:ext uri="{FF2B5EF4-FFF2-40B4-BE49-F238E27FC236}">
                <a16:creationId xmlns:a16="http://schemas.microsoft.com/office/drawing/2014/main" id="{04B9C2B9-8995-EB99-3F5B-51C2EF99C97D}"/>
              </a:ext>
            </a:extLst>
          </p:cNvPr>
          <p:cNvSpPr>
            <a:spLocks noGrp="1"/>
          </p:cNvSpPr>
          <p:nvPr>
            <p:ph type="body" idx="1"/>
          </p:nvPr>
        </p:nvSpPr>
        <p:spPr>
          <a:xfrm>
            <a:off x="228600" y="1814574"/>
            <a:ext cx="8610600" cy="6262625"/>
          </a:xfrm>
        </p:spPr>
        <p:txBody>
          <a:bodyPr/>
          <a:lstStyle/>
          <a:p>
            <a:pPr>
              <a:lnSpc>
                <a:spcPct val="150000"/>
              </a:lnSpc>
            </a:pPr>
            <a:r>
              <a:rPr lang="en-US" sz="2600" dirty="0">
                <a:solidFill>
                  <a:schemeClr val="accent6">
                    <a:lumMod val="75000"/>
                  </a:schemeClr>
                </a:solidFill>
                <a:latin typeface="+mn-lt"/>
              </a:rPr>
              <a:t>Preparing Data for Binary or Multi-class Classification</a:t>
            </a:r>
          </a:p>
          <a:p>
            <a:pPr marL="342900" indent="-342900">
              <a:lnSpc>
                <a:spcPct val="150000"/>
              </a:lnSpc>
              <a:buFont typeface="Wingdings" panose="05000000000000000000" pitchFamily="2" charset="2"/>
              <a:buChar char="Ø"/>
            </a:pPr>
            <a:r>
              <a:rPr lang="en-US" sz="2000" b="0" dirty="0">
                <a:latin typeface="+mn-lt"/>
              </a:rPr>
              <a:t>We begin by preparing the data for modeling. Depending on the task, we either restrict the dataset to only positive and negative sentiments for binary classification or include neutral sentiments for multi-class classification. We also encode the target sentiment labels into numerical values and prepare the features, including the processed text and product brand.</a:t>
            </a:r>
          </a:p>
          <a:p>
            <a:pPr>
              <a:lnSpc>
                <a:spcPct val="150000"/>
              </a:lnSpc>
            </a:pPr>
            <a:r>
              <a:rPr lang="en-US" sz="2600" dirty="0">
                <a:solidFill>
                  <a:schemeClr val="accent6">
                    <a:lumMod val="75000"/>
                  </a:schemeClr>
                </a:solidFill>
                <a:latin typeface="+mn-lt"/>
              </a:rPr>
              <a:t>Vectorization using </a:t>
            </a:r>
            <a:r>
              <a:rPr lang="en-US" sz="2600" dirty="0" err="1">
                <a:solidFill>
                  <a:schemeClr val="accent6">
                    <a:lumMod val="75000"/>
                  </a:schemeClr>
                </a:solidFill>
                <a:latin typeface="+mn-lt"/>
              </a:rPr>
              <a:t>Tfi-df</a:t>
            </a:r>
            <a:endParaRPr lang="en-US" sz="2600" dirty="0">
              <a:solidFill>
                <a:schemeClr val="accent6">
                  <a:lumMod val="75000"/>
                </a:schemeClr>
              </a:solidFill>
              <a:latin typeface="+mn-lt"/>
            </a:endParaRPr>
          </a:p>
          <a:p>
            <a:pPr marL="342900" indent="-342900">
              <a:lnSpc>
                <a:spcPct val="150000"/>
              </a:lnSpc>
              <a:buFont typeface="Wingdings" panose="05000000000000000000" pitchFamily="2" charset="2"/>
              <a:buChar char="Ø"/>
            </a:pPr>
            <a:r>
              <a:rPr lang="en-US" sz="2000" b="0" dirty="0">
                <a:latin typeface="+mn-lt"/>
              </a:rPr>
              <a:t>The textual data is transformed into numerical form using </a:t>
            </a:r>
            <a:r>
              <a:rPr lang="en-US" sz="2000" b="0" dirty="0" err="1">
                <a:latin typeface="+mn-lt"/>
              </a:rPr>
              <a:t>TfidfVectorizer</a:t>
            </a:r>
            <a:r>
              <a:rPr lang="en-US" sz="2000" b="0" dirty="0">
                <a:latin typeface="+mn-lt"/>
              </a:rPr>
              <a:t>, which converts the </a:t>
            </a:r>
            <a:r>
              <a:rPr lang="en-US" sz="2000" b="0" dirty="0" err="1">
                <a:latin typeface="+mn-lt"/>
              </a:rPr>
              <a:t>preprocessed_text</a:t>
            </a:r>
            <a:r>
              <a:rPr lang="en-US" sz="2000" b="0" dirty="0">
                <a:latin typeface="+mn-lt"/>
              </a:rPr>
              <a:t> into a matrix of TF-IDF features. The categorical variable </a:t>
            </a:r>
            <a:r>
              <a:rPr lang="en-US" sz="2000" b="0" dirty="0" err="1">
                <a:latin typeface="+mn-lt"/>
              </a:rPr>
              <a:t>product_brand</a:t>
            </a:r>
            <a:r>
              <a:rPr lang="en-US" sz="2000" b="0" dirty="0">
                <a:latin typeface="+mn-lt"/>
              </a:rPr>
              <a:t> is also encoded using </a:t>
            </a:r>
            <a:r>
              <a:rPr lang="en-US" sz="2000" b="0" dirty="0" err="1">
                <a:latin typeface="+mn-lt"/>
              </a:rPr>
              <a:t>OneHotEncoder</a:t>
            </a:r>
            <a:r>
              <a:rPr lang="en-US" sz="2000" b="0" dirty="0">
                <a:latin typeface="+mn-lt"/>
              </a:rPr>
              <a:t> to incorporate brand information into the model. A </a:t>
            </a:r>
            <a:r>
              <a:rPr lang="en-US" sz="2000" b="0" dirty="0" err="1">
                <a:latin typeface="+mn-lt"/>
              </a:rPr>
              <a:t>ColumnTransformer</a:t>
            </a:r>
            <a:r>
              <a:rPr lang="en-US" sz="2000" b="0" dirty="0">
                <a:latin typeface="+mn-lt"/>
              </a:rPr>
              <a:t> is used to apply these transformations to the respective features</a:t>
            </a:r>
          </a:p>
          <a:p>
            <a:pPr>
              <a:lnSpc>
                <a:spcPct val="150000"/>
              </a:lnSpc>
            </a:pPr>
            <a:endParaRPr lang="en-US" sz="2000" b="0" dirty="0">
              <a:latin typeface="+mn-lt"/>
            </a:endParaRPr>
          </a:p>
        </p:txBody>
      </p:sp>
      <p:sp>
        <p:nvSpPr>
          <p:cNvPr id="5" name="TextBox 4">
            <a:extLst>
              <a:ext uri="{FF2B5EF4-FFF2-40B4-BE49-F238E27FC236}">
                <a16:creationId xmlns:a16="http://schemas.microsoft.com/office/drawing/2014/main" id="{399F7565-50AE-0500-DC4D-ACDDD47F05AA}"/>
              </a:ext>
            </a:extLst>
          </p:cNvPr>
          <p:cNvSpPr txBox="1"/>
          <p:nvPr/>
        </p:nvSpPr>
        <p:spPr>
          <a:xfrm>
            <a:off x="9525000" y="1981200"/>
            <a:ext cx="4724400" cy="5016758"/>
          </a:xfrm>
          <a:prstGeom prst="rect">
            <a:avLst/>
          </a:prstGeom>
          <a:noFill/>
        </p:spPr>
        <p:txBody>
          <a:bodyPr wrap="square" rtlCol="0">
            <a:spAutoFit/>
          </a:bodyPr>
          <a:lstStyle/>
          <a:p>
            <a:r>
              <a:rPr lang="en-US" sz="2400" dirty="0">
                <a:solidFill>
                  <a:schemeClr val="accent6">
                    <a:lumMod val="75000"/>
                  </a:schemeClr>
                </a:solidFill>
                <a:latin typeface="+mn-lt"/>
              </a:rPr>
              <a:t> </a:t>
            </a:r>
            <a:r>
              <a:rPr lang="en-US" sz="2800" dirty="0">
                <a:solidFill>
                  <a:schemeClr val="accent6">
                    <a:lumMod val="75000"/>
                  </a:schemeClr>
                </a:solidFill>
                <a:latin typeface="+mn-lt"/>
              </a:rPr>
              <a:t>Pipelines(Binary Classification )</a:t>
            </a:r>
            <a:endParaRPr lang="en-US" sz="2800" dirty="0">
              <a:solidFill>
                <a:schemeClr val="bg1"/>
              </a:solidFill>
              <a:latin typeface="+mn-lt"/>
            </a:endParaRPr>
          </a:p>
          <a:p>
            <a:r>
              <a:rPr lang="en-US" sz="2400" dirty="0">
                <a:solidFill>
                  <a:schemeClr val="bg1"/>
                </a:solidFill>
                <a:latin typeface="+mn-lt"/>
              </a:rPr>
              <a:t>To streamline the process of preprocessing and model training, we define several pipelines for different machine learning algorithms. </a:t>
            </a:r>
          </a:p>
          <a:p>
            <a:r>
              <a:rPr lang="en-US" sz="2800" dirty="0">
                <a:solidFill>
                  <a:schemeClr val="accent6">
                    <a:lumMod val="75000"/>
                  </a:schemeClr>
                </a:solidFill>
                <a:latin typeface="+mn-lt"/>
              </a:rPr>
              <a:t>These pipelines include:</a:t>
            </a:r>
          </a:p>
          <a:p>
            <a:pPr marL="342900" indent="-342900">
              <a:buFont typeface="Wingdings" panose="05000000000000000000" pitchFamily="2" charset="2"/>
              <a:buChar char="q"/>
            </a:pPr>
            <a:r>
              <a:rPr lang="en-US" sz="2400" dirty="0">
                <a:solidFill>
                  <a:schemeClr val="bg1"/>
                </a:solidFill>
                <a:latin typeface="+mn-lt"/>
              </a:rPr>
              <a:t>Logistic Regression</a:t>
            </a:r>
          </a:p>
          <a:p>
            <a:pPr marL="342900" indent="-342900">
              <a:buFont typeface="Wingdings" panose="05000000000000000000" pitchFamily="2" charset="2"/>
              <a:buChar char="q"/>
            </a:pPr>
            <a:r>
              <a:rPr lang="en-US" sz="2400" dirty="0">
                <a:solidFill>
                  <a:schemeClr val="bg1"/>
                </a:solidFill>
                <a:latin typeface="+mn-lt"/>
              </a:rPr>
              <a:t>Random Forest</a:t>
            </a:r>
          </a:p>
          <a:p>
            <a:pPr marL="342900" indent="-342900">
              <a:buFont typeface="Wingdings" panose="05000000000000000000" pitchFamily="2" charset="2"/>
              <a:buChar char="q"/>
            </a:pPr>
            <a:r>
              <a:rPr lang="en-US" sz="2400" dirty="0">
                <a:solidFill>
                  <a:schemeClr val="bg1"/>
                </a:solidFill>
                <a:latin typeface="+mn-lt"/>
              </a:rPr>
              <a:t>Support Vector Machine (SVM)</a:t>
            </a:r>
          </a:p>
          <a:p>
            <a:pPr marL="342900" indent="-342900">
              <a:buFont typeface="Wingdings" panose="05000000000000000000" pitchFamily="2" charset="2"/>
              <a:buChar char="q"/>
            </a:pPr>
            <a:r>
              <a:rPr lang="en-US" sz="2400" dirty="0">
                <a:solidFill>
                  <a:schemeClr val="bg1"/>
                </a:solidFill>
                <a:latin typeface="+mn-lt"/>
              </a:rPr>
              <a:t>Gradient Boosting</a:t>
            </a:r>
          </a:p>
          <a:p>
            <a:pPr marL="342900" indent="-342900">
              <a:buFont typeface="Wingdings" panose="05000000000000000000" pitchFamily="2" charset="2"/>
              <a:buChar char="q"/>
            </a:pPr>
            <a:r>
              <a:rPr lang="en-US" sz="2400" dirty="0">
                <a:solidFill>
                  <a:schemeClr val="bg1"/>
                </a:solidFill>
                <a:latin typeface="+mn-lt"/>
              </a:rPr>
              <a:t>Neural Networks (</a:t>
            </a:r>
            <a:r>
              <a:rPr lang="en-US" sz="2400" dirty="0" err="1">
                <a:solidFill>
                  <a:schemeClr val="bg1"/>
                </a:solidFill>
                <a:latin typeface="+mn-lt"/>
              </a:rPr>
              <a:t>MLPClassifier</a:t>
            </a:r>
            <a:r>
              <a:rPr lang="en-US" sz="2400" dirty="0">
                <a:solidFill>
                  <a:schemeClr val="bg1"/>
                </a:solidFill>
                <a:latin typeface="+mn-lt"/>
              </a:rPr>
              <a:t>)</a:t>
            </a:r>
          </a:p>
          <a:p>
            <a:pPr marL="342900" indent="-342900">
              <a:buFont typeface="Wingdings" panose="05000000000000000000" pitchFamily="2" charset="2"/>
              <a:buChar char="q"/>
            </a:pPr>
            <a:r>
              <a:rPr lang="en-US" sz="2400" dirty="0" err="1">
                <a:solidFill>
                  <a:schemeClr val="bg1"/>
                </a:solidFill>
                <a:latin typeface="+mn-lt"/>
              </a:rPr>
              <a:t>XGBoost</a:t>
            </a:r>
            <a:endParaRPr lang="en-US" sz="2400" dirty="0">
              <a:solidFill>
                <a:schemeClr val="bg1"/>
              </a:solidFill>
              <a:latin typeface="+mn-lt"/>
            </a:endParaRPr>
          </a:p>
        </p:txBody>
      </p:sp>
    </p:spTree>
    <p:extLst>
      <p:ext uri="{BB962C8B-B14F-4D97-AF65-F5344CB8AC3E}">
        <p14:creationId xmlns:p14="http://schemas.microsoft.com/office/powerpoint/2010/main" val="4051657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259</TotalTime>
  <Words>1638</Words>
  <Application>Microsoft Office PowerPoint</Application>
  <PresentationFormat>Custom</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Tahoma</vt:lpstr>
      <vt:lpstr>Wingdings</vt:lpstr>
      <vt:lpstr>Office Theme</vt:lpstr>
      <vt:lpstr>Sentiment Analysis for Product Insights</vt:lpstr>
      <vt:lpstr>Business Problem</vt:lpstr>
      <vt:lpstr>Objectives</vt:lpstr>
      <vt:lpstr>Methodology Overview</vt:lpstr>
      <vt:lpstr>Dataset Overview</vt:lpstr>
      <vt:lpstr>Visualizations Sentiment Comparison Between Apple and Google Products</vt:lpstr>
      <vt:lpstr> Sentiment Breakdown and Visualization (Continued)</vt:lpstr>
      <vt:lpstr>Top 20 Most Common Words Across All Sentiments</vt:lpstr>
      <vt:lpstr>Modeling</vt:lpstr>
      <vt:lpstr>Modeling Techniques</vt:lpstr>
      <vt:lpstr>Comparing Model Performance Across Binary and Multi-class Classification </vt:lpstr>
      <vt:lpstr>PowerPoint Presentation</vt:lpstr>
      <vt:lpstr>                         Model Evaluation</vt:lpstr>
      <vt:lpstr>Key Observations</vt:lpstr>
      <vt:lpstr>Recommendations</vt:lpstr>
      <vt:lpstr>Conclusion</vt:lpstr>
      <vt:lpstr>Future Improvements</vt:lpstr>
      <vt:lpstr>Ethical Considerations</vt:lpstr>
      <vt:lpstr>                                          Acknowledgments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Augustine Wanyonyi</cp:lastModifiedBy>
  <cp:revision>31</cp:revision>
  <dcterms:created xsi:type="dcterms:W3CDTF">2024-10-13T18:18:29Z</dcterms:created>
  <dcterms:modified xsi:type="dcterms:W3CDTF">2024-10-14T13:02:06Z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2024-10-13T00:00:00Z</vt:filetime>
  </property>
  <property fmtid="{D5CDD505-2E9C-101B-9397-08002B2CF9AE}" pid="3" name="Creator">
    <vt:lpwstr>Microsoft® PowerPoint® 2016</vt:lpwstr>
  </property>
  <property fmtid="{D5CDD505-2E9C-101B-9397-08002B2CF9AE}" pid="4" name="LastSaved">
    <vt:filetime>2024-10-13T00:00:00Z</vt:filetime>
  </property>
  <property fmtid="{D5CDD505-2E9C-101B-9397-08002B2CF9AE}" pid="5" name="Producer">
    <vt:lpwstr>Microsoft® PowerPoint® 2016</vt:lpwstr>
  </property>
</Properties>
</file>