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8" r:id="rId2"/>
    <p:sldId id="258" r:id="rId3"/>
    <p:sldId id="484" r:id="rId4"/>
    <p:sldId id="483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a Gutmann" initials="LG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638"/>
    <a:srgbClr val="A50021"/>
    <a:srgbClr val="333333"/>
    <a:srgbClr val="5D506A"/>
    <a:srgbClr val="A3263A"/>
    <a:srgbClr val="D94721"/>
    <a:srgbClr val="EE0000"/>
    <a:srgbClr val="336600"/>
    <a:srgbClr val="FF6600"/>
    <a:srgbClr val="8F9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77460" autoAdjust="0"/>
  </p:normalViewPr>
  <p:slideViewPr>
    <p:cSldViewPr>
      <p:cViewPr varScale="1">
        <p:scale>
          <a:sx n="114" d="100"/>
          <a:sy n="114" d="100"/>
        </p:scale>
        <p:origin x="15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0EF3E-A5B2-42DB-911C-442A7A116A99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265C4-C12A-4DE0-8BDA-F2EF72E65D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1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7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20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06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47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01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36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19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44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1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82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B410B-1505-4384-8C18-C033C7A06762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92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587691" y="429561"/>
            <a:ext cx="7968618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American </a:t>
            </a:r>
            <a:r>
              <a:rPr lang="de-DE" dirty="0" err="1"/>
              <a:t>Sign</a:t>
            </a:r>
            <a:r>
              <a:rPr lang="de-DE" dirty="0"/>
              <a:t>-Language </a:t>
            </a:r>
            <a:r>
              <a:rPr lang="de-DE" dirty="0" err="1"/>
              <a:t>using</a:t>
            </a:r>
            <a:r>
              <a:rPr lang="de-DE" dirty="0"/>
              <a:t> Hidden Markov Models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de-DE" sz="2000" cap="small" dirty="0">
              <a:solidFill>
                <a:srgbClr val="A32638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4211960" y="6320717"/>
            <a:ext cx="475252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Clr>
                <a:schemeClr val="tx2"/>
              </a:buClr>
            </a:pPr>
            <a:r>
              <a:rPr lang="de-DE" sz="1400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0"/>
              </a:rPr>
              <a:t>Epp Steffen, Michael Mohr 26.11.2020 | </a:t>
            </a:r>
            <a:r>
              <a:rPr lang="de-DE" sz="1400" kern="0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0"/>
              </a:rPr>
              <a:t>Projekt Neuroinformatik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0DE8B38-B37D-4B1C-941D-8822D93DF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1418486"/>
            <a:ext cx="8892480" cy="40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0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646D8-650F-4E33-A132-D125E0E9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000" cap="small" dirty="0" err="1">
                <a:solidFill>
                  <a:srgbClr val="A32638"/>
                </a:solidFill>
                <a:latin typeface="Gill Sans MT" panose="020B0502020104020203" pitchFamily="34" charset="0"/>
              </a:rPr>
              <a:t>Our</a:t>
            </a:r>
            <a:r>
              <a:rPr lang="de-DE" sz="3000" cap="small" dirty="0">
                <a:solidFill>
                  <a:srgbClr val="A32638"/>
                </a:solidFill>
                <a:latin typeface="Gill Sans MT" panose="020B0502020104020203" pitchFamily="34" charset="0"/>
              </a:rPr>
              <a:t> Realisation Approach</a:t>
            </a:r>
            <a:endParaRPr lang="de-DE" sz="3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F9214-2A15-4774-B576-AA0C14D7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556792"/>
            <a:ext cx="7848872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latin typeface="Gill Sans MT" panose="020B0502020104020203" pitchFamily="34" charset="0"/>
              </a:rPr>
              <a:t>Daten: </a:t>
            </a:r>
          </a:p>
          <a:p>
            <a:pPr lvl="1">
              <a:lnSpc>
                <a:spcPct val="120000"/>
              </a:lnSpc>
            </a:pPr>
            <a:r>
              <a:rPr lang="de-DE" sz="1600" dirty="0">
                <a:latin typeface="Gill Sans MT" panose="020B0502020104020203" pitchFamily="34" charset="0"/>
              </a:rPr>
              <a:t>American </a:t>
            </a:r>
            <a:r>
              <a:rPr lang="de-DE" sz="1600" dirty="0" err="1">
                <a:latin typeface="Gill Sans MT" panose="020B0502020104020203" pitchFamily="34" charset="0"/>
              </a:rPr>
              <a:t>Sign</a:t>
            </a:r>
            <a:r>
              <a:rPr lang="de-DE" sz="1600" dirty="0">
                <a:latin typeface="Gill Sans MT" panose="020B0502020104020203" pitchFamily="34" charset="0"/>
              </a:rPr>
              <a:t> Language</a:t>
            </a:r>
          </a:p>
          <a:p>
            <a:pPr lvl="2">
              <a:lnSpc>
                <a:spcPct val="120000"/>
              </a:lnSpc>
            </a:pPr>
            <a:r>
              <a:rPr lang="de-DE" sz="1300" dirty="0">
                <a:latin typeface="Gill Sans MT" panose="020B0502020104020203" pitchFamily="34" charset="0"/>
              </a:rPr>
              <a:t>Worterkennung</a:t>
            </a:r>
          </a:p>
          <a:p>
            <a:pPr lvl="1">
              <a:lnSpc>
                <a:spcPct val="120000"/>
              </a:lnSpc>
            </a:pPr>
            <a:r>
              <a:rPr lang="de-DE" sz="1700" dirty="0">
                <a:latin typeface="Gill Sans MT" panose="020B0502020104020203" pitchFamily="34" charset="0"/>
              </a:rPr>
              <a:t>Einzelne Zeichen in:</a:t>
            </a:r>
          </a:p>
          <a:p>
            <a:pPr lvl="2">
              <a:lnSpc>
                <a:spcPct val="120000"/>
              </a:lnSpc>
            </a:pPr>
            <a:r>
              <a:rPr lang="de-DE" sz="1300" dirty="0">
                <a:latin typeface="Gill Sans MT" panose="020B0502020104020203" pitchFamily="34" charset="0"/>
              </a:rPr>
              <a:t>Videoformat</a:t>
            </a:r>
          </a:p>
          <a:p>
            <a:pPr lvl="2">
              <a:lnSpc>
                <a:spcPct val="120000"/>
              </a:lnSpc>
            </a:pPr>
            <a:r>
              <a:rPr lang="de-DE" sz="1300" dirty="0">
                <a:latin typeface="Gill Sans MT" panose="020B0502020104020203" pitchFamily="34" charset="0"/>
              </a:rPr>
              <a:t>Bild</a:t>
            </a:r>
          </a:p>
          <a:p>
            <a:pPr lvl="1">
              <a:lnSpc>
                <a:spcPct val="120000"/>
              </a:lnSpc>
            </a:pPr>
            <a:endParaRPr lang="de-DE" sz="1200" dirty="0">
              <a:latin typeface="Gill Sans MT" panose="020B0502020104020203" pitchFamily="34" charset="0"/>
            </a:endParaRPr>
          </a:p>
          <a:p>
            <a:pPr>
              <a:lnSpc>
                <a:spcPct val="120000"/>
              </a:lnSpc>
            </a:pPr>
            <a:r>
              <a:rPr lang="de-DE" sz="2000" dirty="0">
                <a:latin typeface="Gill Sans MT" panose="020B0502020104020203" pitchFamily="34" charset="0"/>
              </a:rPr>
              <a:t>Handerkennung per CNN</a:t>
            </a:r>
          </a:p>
          <a:p>
            <a:pPr lvl="1">
              <a:lnSpc>
                <a:spcPct val="120000"/>
              </a:lnSpc>
            </a:pPr>
            <a:r>
              <a:rPr lang="de-DE" sz="1600" dirty="0">
                <a:latin typeface="Gill Sans MT" panose="020B0502020104020203" pitchFamily="34" charset="0"/>
              </a:rPr>
              <a:t>Erkennung der dominanten Hand</a:t>
            </a:r>
          </a:p>
          <a:p>
            <a:pPr>
              <a:lnSpc>
                <a:spcPct val="120000"/>
              </a:lnSpc>
            </a:pPr>
            <a:endParaRPr lang="de-DE" sz="2000" dirty="0">
              <a:latin typeface="Gill Sans MT" panose="020B0502020104020203" pitchFamily="34" charset="0"/>
            </a:endParaRPr>
          </a:p>
          <a:p>
            <a:pPr>
              <a:lnSpc>
                <a:spcPct val="120000"/>
              </a:lnSpc>
            </a:pPr>
            <a:r>
              <a:rPr lang="de-DE" sz="2000" dirty="0">
                <a:latin typeface="Gill Sans MT" panose="020B0502020104020203" pitchFamily="34" charset="0"/>
              </a:rPr>
              <a:t>Gestenerkennung per RNN: (LSTM)</a:t>
            </a:r>
          </a:p>
          <a:p>
            <a:pPr lvl="1">
              <a:lnSpc>
                <a:spcPct val="120000"/>
              </a:lnSpc>
            </a:pPr>
            <a:r>
              <a:rPr lang="de-DE" sz="1600" dirty="0">
                <a:latin typeface="Gill Sans MT" panose="020B0502020104020203" pitchFamily="34" charset="0"/>
              </a:rPr>
              <a:t>Hidden-State: Erkennung der Handbewegung</a:t>
            </a:r>
          </a:p>
          <a:p>
            <a:pPr>
              <a:lnSpc>
                <a:spcPct val="120000"/>
              </a:lnSpc>
            </a:pPr>
            <a:endParaRPr lang="de-DE" sz="2000" dirty="0">
              <a:latin typeface="Gill Sans MT" panose="020B0502020104020203" pitchFamily="34" charset="0"/>
            </a:endParaRPr>
          </a:p>
          <a:p>
            <a:pPr lvl="1">
              <a:lnSpc>
                <a:spcPct val="120000"/>
              </a:lnSpc>
            </a:pPr>
            <a:endParaRPr lang="de-DE" sz="1600" dirty="0">
              <a:latin typeface="Gill Sans MT" panose="020B0502020104020203" pitchFamily="34" charset="0"/>
            </a:endParaRPr>
          </a:p>
          <a:p>
            <a:pPr>
              <a:lnSpc>
                <a:spcPct val="120000"/>
              </a:lnSpc>
            </a:pPr>
            <a:endParaRPr lang="de-DE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5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646D8-650F-4E33-A132-D125E0E9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000" cap="small" dirty="0" err="1">
                <a:solidFill>
                  <a:srgbClr val="A32638"/>
                </a:solidFill>
                <a:latin typeface="Gill Sans MT" panose="020B0502020104020203" pitchFamily="34" charset="0"/>
              </a:rPr>
              <a:t>Our</a:t>
            </a:r>
            <a:r>
              <a:rPr lang="de-DE" sz="3000" cap="small" dirty="0">
                <a:solidFill>
                  <a:srgbClr val="A32638"/>
                </a:solidFill>
                <a:latin typeface="Gill Sans MT" panose="020B0502020104020203" pitchFamily="34" charset="0"/>
              </a:rPr>
              <a:t> Realisation Approach</a:t>
            </a:r>
            <a:endParaRPr lang="de-DE" sz="3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F9214-2A15-4774-B576-AA0C14D7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556792"/>
            <a:ext cx="7848872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latin typeface="Gill Sans MT" panose="020B0502020104020203" pitchFamily="34" charset="0"/>
              </a:rPr>
              <a:t>Datenbanken:</a:t>
            </a:r>
          </a:p>
          <a:p>
            <a:pPr lvl="1">
              <a:lnSpc>
                <a:spcPct val="120000"/>
              </a:lnSpc>
            </a:pPr>
            <a:r>
              <a:rPr lang="de-DE" sz="1600" dirty="0">
                <a:latin typeface="Gill Sans MT" panose="020B0502020104020203" pitchFamily="34" charset="0"/>
              </a:rPr>
              <a:t>RWTH-Boston</a:t>
            </a:r>
          </a:p>
          <a:p>
            <a:pPr lvl="1">
              <a:lnSpc>
                <a:spcPct val="120000"/>
              </a:lnSpc>
            </a:pPr>
            <a:r>
              <a:rPr lang="de-DE" sz="1600" dirty="0" err="1">
                <a:latin typeface="Gill Sans MT" panose="020B0502020104020203" pitchFamily="34" charset="0"/>
              </a:rPr>
              <a:t>ChaLearn</a:t>
            </a:r>
            <a:endParaRPr lang="de-DE" sz="1600" dirty="0">
              <a:latin typeface="Gill Sans MT" panose="020B0502020104020203" pitchFamily="34" charset="0"/>
            </a:endParaRPr>
          </a:p>
          <a:p>
            <a:pPr lvl="1">
              <a:lnSpc>
                <a:spcPct val="120000"/>
              </a:lnSpc>
            </a:pPr>
            <a:r>
              <a:rPr lang="de-DE" sz="1600" dirty="0" err="1">
                <a:latin typeface="Gill Sans MT" panose="020B0502020104020203" pitchFamily="34" charset="0"/>
              </a:rPr>
              <a:t>LedaSila</a:t>
            </a:r>
            <a:endParaRPr lang="de-DE" sz="1600" dirty="0">
              <a:latin typeface="Gill Sans MT" panose="020B0502020104020203" pitchFamily="34" charset="0"/>
            </a:endParaRPr>
          </a:p>
          <a:p>
            <a:pPr lvl="1">
              <a:lnSpc>
                <a:spcPct val="120000"/>
              </a:lnSpc>
            </a:pPr>
            <a:r>
              <a:rPr lang="de-DE" sz="1600" dirty="0">
                <a:latin typeface="Gill Sans MT" panose="020B0502020104020203" pitchFamily="34" charset="0"/>
              </a:rPr>
              <a:t>MS-ASL</a:t>
            </a:r>
          </a:p>
          <a:p>
            <a:pPr lvl="1">
              <a:lnSpc>
                <a:spcPct val="120000"/>
              </a:lnSpc>
            </a:pPr>
            <a:r>
              <a:rPr lang="de-DE" sz="1600" dirty="0">
                <a:latin typeface="Gill Sans MT" panose="020B0502020104020203" pitchFamily="34" charset="0"/>
              </a:rPr>
              <a:t>ASL</a:t>
            </a:r>
          </a:p>
          <a:p>
            <a:pPr lvl="1">
              <a:lnSpc>
                <a:spcPct val="120000"/>
              </a:lnSpc>
            </a:pPr>
            <a:endParaRPr lang="de-DE" sz="1600" dirty="0">
              <a:latin typeface="Gill Sans MT" panose="020B0502020104020203" pitchFamily="34" charset="0"/>
            </a:endParaRPr>
          </a:p>
          <a:p>
            <a:r>
              <a:rPr lang="de-DE" sz="2000" dirty="0">
                <a:latin typeface="Gill Sans MT" panose="020B0502020104020203" pitchFamily="34" charset="0"/>
              </a:rPr>
              <a:t>Offene Fragen:</a:t>
            </a:r>
          </a:p>
          <a:p>
            <a:pPr lvl="1"/>
            <a:r>
              <a:rPr lang="de-DE" sz="1600" dirty="0">
                <a:latin typeface="Gill Sans MT" panose="020B0502020104020203" pitchFamily="34" charset="0"/>
              </a:rPr>
              <a:t>Lexikon, Menge der Daten</a:t>
            </a:r>
          </a:p>
          <a:p>
            <a:pPr lvl="2"/>
            <a:r>
              <a:rPr lang="de-DE" sz="1200" dirty="0">
                <a:latin typeface="Gill Sans MT" panose="020B0502020104020203" pitchFamily="34" charset="0"/>
              </a:rPr>
              <a:t>Wie viele Videos als Training pro Wort</a:t>
            </a:r>
          </a:p>
          <a:p>
            <a:pPr lvl="1"/>
            <a:r>
              <a:rPr lang="de-DE" sz="1600" dirty="0">
                <a:latin typeface="Gill Sans MT" panose="020B0502020104020203" pitchFamily="34" charset="0"/>
              </a:rPr>
              <a:t>Datenbankzugriff</a:t>
            </a:r>
          </a:p>
          <a:p>
            <a:pPr lvl="1"/>
            <a:r>
              <a:rPr lang="de-DE" sz="1600" dirty="0">
                <a:latin typeface="Gill Sans MT" panose="020B0502020104020203" pitchFamily="34" charset="0"/>
              </a:rPr>
              <a:t>Datennormierung</a:t>
            </a:r>
          </a:p>
          <a:p>
            <a:pPr lvl="2"/>
            <a:endParaRPr lang="de-DE" sz="1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de-DE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6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 txBox="1">
            <a:spLocks/>
          </p:cNvSpPr>
          <p:nvPr/>
        </p:nvSpPr>
        <p:spPr bwMode="auto">
          <a:xfrm>
            <a:off x="359532" y="1268760"/>
            <a:ext cx="842493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de-DE" sz="1600" b="1" kern="0" dirty="0">
                <a:latin typeface="Gill Sans MT" panose="020B0502020104020203" pitchFamily="34" charset="0"/>
                <a:ea typeface="ＭＳ Ｐゴシック"/>
              </a:rPr>
              <a:t>Abb. 1: </a:t>
            </a:r>
            <a:r>
              <a:rPr lang="de-DE" dirty="0"/>
              <a:t>https://www.microsoft.com/en-us/research/project/ms-asl/</a:t>
            </a:r>
            <a:endParaRPr lang="de-DE" sz="1600" b="1" kern="0" dirty="0">
              <a:latin typeface="Gill Sans MT" panose="020B0502020104020203" pitchFamily="34" charset="0"/>
              <a:ea typeface="ＭＳ Ｐゴシック"/>
            </a:endParaRPr>
          </a:p>
        </p:txBody>
      </p:sp>
      <p:sp>
        <p:nvSpPr>
          <p:cNvPr id="3" name="Titel 2"/>
          <p:cNvSpPr txBox="1">
            <a:spLocks/>
          </p:cNvSpPr>
          <p:nvPr/>
        </p:nvSpPr>
        <p:spPr bwMode="auto">
          <a:xfrm>
            <a:off x="827584" y="476672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3263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32638"/>
                </a:solidFill>
                <a:latin typeface="Arial" charset="0"/>
                <a:ea typeface="ＭＳ Ｐゴシック" charset="0"/>
              </a:defRPr>
            </a:lvl2pPr>
            <a:lvl3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32638"/>
                </a:solidFill>
                <a:latin typeface="Arial" charset="0"/>
                <a:ea typeface="ＭＳ Ｐゴシック" charset="0"/>
              </a:defRPr>
            </a:lvl3pPr>
            <a:lvl4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32638"/>
                </a:solidFill>
                <a:latin typeface="Arial" charset="0"/>
                <a:ea typeface="ＭＳ Ｐゴシック" charset="0"/>
              </a:defRPr>
            </a:lvl4pPr>
            <a:lvl5pPr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32638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32638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32638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32638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A32638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de-DE" sz="3200" b="0" kern="0" cap="small" dirty="0">
                <a:latin typeface="Gill Sans MT" panose="020B0502020104020203" pitchFamily="34" charset="0"/>
                <a:ea typeface="ＭＳ Ｐゴシック"/>
              </a:rPr>
              <a:t>Abbildungsverzeichnis</a:t>
            </a:r>
          </a:p>
        </p:txBody>
      </p:sp>
    </p:spTree>
    <p:extLst>
      <p:ext uri="{BB962C8B-B14F-4D97-AF65-F5344CB8AC3E}">
        <p14:creationId xmlns:p14="http://schemas.microsoft.com/office/powerpoint/2010/main" val="418060968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103</Words>
  <Application>Microsoft Office PowerPoint</Application>
  <PresentationFormat>Bildschirmpräsentation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Times</vt:lpstr>
      <vt:lpstr>Larissa</vt:lpstr>
      <vt:lpstr>PowerPoint-Präsentation</vt:lpstr>
      <vt:lpstr>Our Realisation Approach</vt:lpstr>
      <vt:lpstr>Our Realisation Approach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Lina Gutmann</dc:creator>
  <cp:lastModifiedBy>Steffen Epp</cp:lastModifiedBy>
  <cp:revision>633</cp:revision>
  <dcterms:created xsi:type="dcterms:W3CDTF">2018-05-26T10:36:55Z</dcterms:created>
  <dcterms:modified xsi:type="dcterms:W3CDTF">2020-11-25T17:08:14Z</dcterms:modified>
</cp:coreProperties>
</file>