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48" r:id="rId2"/>
    <p:sldId id="486" r:id="rId3"/>
    <p:sldId id="484" r:id="rId4"/>
    <p:sldId id="487" r:id="rId5"/>
    <p:sldId id="488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na Gutmann" initials="LG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2638"/>
    <a:srgbClr val="A50021"/>
    <a:srgbClr val="333333"/>
    <a:srgbClr val="5D506A"/>
    <a:srgbClr val="A3263A"/>
    <a:srgbClr val="D94721"/>
    <a:srgbClr val="EE0000"/>
    <a:srgbClr val="336600"/>
    <a:srgbClr val="FF6600"/>
    <a:srgbClr val="8F9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77460" autoAdjust="0"/>
  </p:normalViewPr>
  <p:slideViewPr>
    <p:cSldViewPr>
      <p:cViewPr varScale="1">
        <p:scale>
          <a:sx n="114" d="100"/>
          <a:sy n="114" d="100"/>
        </p:scale>
        <p:origin x="153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0EF3E-A5B2-42DB-911C-442A7A116A99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265C4-C12A-4DE0-8BDA-F2EF72E65D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0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1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7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205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060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047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01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36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019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9447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1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B410B-1505-4384-8C18-C033C7A0676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82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B410B-1505-4384-8C18-C033C7A06762}" type="datetimeFigureOut">
              <a:rPr lang="de-DE" smtClean="0"/>
              <a:t>13.01.2021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A1BF-59F2-4308-A503-A6A019CA3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92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arxiv.org/abs/1711.0594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2"/>
          <p:cNvSpPr txBox="1">
            <a:spLocks noChangeArrowheads="1"/>
          </p:cNvSpPr>
          <p:nvPr/>
        </p:nvSpPr>
        <p:spPr bwMode="auto">
          <a:xfrm>
            <a:off x="587691" y="429561"/>
            <a:ext cx="7968618" cy="73866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/>
            <a:r>
              <a:rPr lang="de-DE" dirty="0"/>
              <a:t>Classification </a:t>
            </a:r>
            <a:r>
              <a:rPr lang="de-DE" dirty="0" err="1"/>
              <a:t>of</a:t>
            </a:r>
            <a:r>
              <a:rPr lang="de-DE" dirty="0"/>
              <a:t> American </a:t>
            </a:r>
            <a:r>
              <a:rPr lang="de-DE" dirty="0" err="1"/>
              <a:t>Sign</a:t>
            </a:r>
            <a:r>
              <a:rPr lang="de-DE" dirty="0"/>
              <a:t>-Language </a:t>
            </a:r>
            <a:r>
              <a:rPr lang="de-DE" dirty="0" err="1"/>
              <a:t>using</a:t>
            </a:r>
            <a:r>
              <a:rPr lang="de-DE" dirty="0"/>
              <a:t> Hidden Markov Models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Convolutional</a:t>
            </a:r>
            <a:r>
              <a:rPr lang="de-DE" dirty="0"/>
              <a:t> </a:t>
            </a:r>
            <a:r>
              <a:rPr lang="de-DE" dirty="0" err="1"/>
              <a:t>Neural</a:t>
            </a:r>
            <a:r>
              <a:rPr lang="de-DE" dirty="0"/>
              <a:t> Networks</a:t>
            </a:r>
            <a:endParaRPr lang="de-DE" sz="2000" cap="small" dirty="0">
              <a:solidFill>
                <a:srgbClr val="A32638"/>
              </a:solidFill>
              <a:latin typeface="Gill Sans MT" panose="020B0502020104020203" pitchFamily="34" charset="0"/>
            </a:endParaRPr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4211960" y="6320717"/>
            <a:ext cx="475252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Clr>
                <a:schemeClr val="tx2"/>
              </a:buClr>
            </a:pPr>
            <a:r>
              <a:rPr lang="de-DE" sz="1400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0"/>
              </a:rPr>
              <a:t>Epp Steffen, Michael Mohr 26.11.2020 | </a:t>
            </a:r>
            <a:r>
              <a:rPr lang="de-DE" sz="1400" kern="0" dirty="0">
                <a:solidFill>
                  <a:schemeClr val="accent4">
                    <a:lumMod val="75000"/>
                  </a:schemeClr>
                </a:solidFill>
                <a:latin typeface="Gill Sans MT" panose="020B0502020104020203" pitchFamily="34" charset="0"/>
              </a:rPr>
              <a:t>Projekt Neuroinformatik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0DE8B38-B37D-4B1C-941D-8822D93DF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60" y="1418486"/>
            <a:ext cx="8892480" cy="4021028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1982A4A-CC01-4BF2-826C-DB720D2825A9}"/>
              </a:ext>
            </a:extLst>
          </p:cNvPr>
          <p:cNvSpPr/>
          <p:nvPr/>
        </p:nvSpPr>
        <p:spPr>
          <a:xfrm>
            <a:off x="125761" y="5316403"/>
            <a:ext cx="307808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 dirty="0"/>
              <a:t>Source: https://www.microsoft.com/en-us/research/project/ms-asl/</a:t>
            </a:r>
          </a:p>
        </p:txBody>
      </p:sp>
    </p:spTree>
    <p:extLst>
      <p:ext uri="{BB962C8B-B14F-4D97-AF65-F5344CB8AC3E}">
        <p14:creationId xmlns:p14="http://schemas.microsoft.com/office/powerpoint/2010/main" val="426830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646D8-650F-4E33-A132-D125E0E9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000" cap="small" dirty="0">
                <a:solidFill>
                  <a:srgbClr val="A32638"/>
                </a:solidFill>
                <a:latin typeface="Gill Sans MT" panose="020B0502020104020203" pitchFamily="34" charset="0"/>
              </a:rPr>
              <a:t>Method</a:t>
            </a:r>
            <a:endParaRPr lang="de-DE" sz="30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AF9214-2A15-4774-B576-AA0C14D7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556792"/>
            <a:ext cx="7848872" cy="48965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latin typeface="Gill Sans MT" panose="020B0502020104020203" pitchFamily="34" charset="0"/>
              </a:rPr>
              <a:t>2 Models:</a:t>
            </a: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Gill Sans MT" panose="020B0502020104020203" pitchFamily="34" charset="0"/>
              </a:rPr>
              <a:t>Hand Segmentation</a:t>
            </a: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Gill Sans MT" panose="020B0502020104020203" pitchFamily="34" charset="0"/>
              </a:rPr>
              <a:t>Hand Pose </a:t>
            </a:r>
            <a:r>
              <a:rPr lang="de-DE" sz="1600" dirty="0" err="1">
                <a:latin typeface="Gill Sans MT" panose="020B0502020104020203" pitchFamily="34" charset="0"/>
              </a:rPr>
              <a:t>Estimation</a:t>
            </a:r>
            <a:endParaRPr lang="de-DE" sz="1600" dirty="0">
              <a:latin typeface="Gill Sans MT" panose="020B0502020104020203" pitchFamily="34" charset="0"/>
            </a:endParaRPr>
          </a:p>
          <a:p>
            <a:pPr lvl="1">
              <a:lnSpc>
                <a:spcPct val="120000"/>
              </a:lnSpc>
            </a:pPr>
            <a:endParaRPr lang="de-DE" sz="1600" dirty="0">
              <a:latin typeface="Gill Sans MT" panose="020B0502020104020203" pitchFamily="34" charset="0"/>
            </a:endParaRPr>
          </a:p>
          <a:p>
            <a:pPr>
              <a:lnSpc>
                <a:spcPct val="120000"/>
              </a:lnSpc>
            </a:pPr>
            <a:r>
              <a:rPr lang="de-DE" sz="2000" dirty="0">
                <a:latin typeface="Gill Sans MT" panose="020B0502020104020203" pitchFamily="34" charset="0"/>
              </a:rPr>
              <a:t>Dataset:</a:t>
            </a:r>
          </a:p>
          <a:p>
            <a:pPr lvl="1">
              <a:lnSpc>
                <a:spcPct val="120000"/>
              </a:lnSpc>
            </a:pPr>
            <a:r>
              <a:rPr lang="de-DE" sz="1600" dirty="0" err="1">
                <a:latin typeface="Gill Sans MT" panose="020B0502020104020203" pitchFamily="34" charset="0"/>
              </a:rPr>
              <a:t>Handseg</a:t>
            </a:r>
            <a:endParaRPr lang="de-DE" sz="1600" dirty="0">
              <a:latin typeface="Gill Sans MT" panose="020B050202010402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Gill Sans MT" panose="020B0502020104020203" pitchFamily="34" charset="0"/>
              </a:rPr>
              <a:t>ICVL Hand </a:t>
            </a:r>
            <a:r>
              <a:rPr lang="de-DE" sz="1600" dirty="0" err="1">
                <a:latin typeface="Gill Sans MT" panose="020B0502020104020203" pitchFamily="34" charset="0"/>
              </a:rPr>
              <a:t>Posture</a:t>
            </a:r>
            <a:r>
              <a:rPr lang="de-DE" sz="1600" dirty="0">
                <a:latin typeface="Gill Sans MT" panose="020B0502020104020203" pitchFamily="34" charset="0"/>
              </a:rPr>
              <a:t> Dataset</a:t>
            </a:r>
          </a:p>
          <a:p>
            <a:pPr lvl="1">
              <a:lnSpc>
                <a:spcPct val="120000"/>
              </a:lnSpc>
            </a:pPr>
            <a:endParaRPr lang="de-DE" sz="1600" dirty="0">
              <a:latin typeface="Gill Sans MT" panose="020B0502020104020203" pitchFamily="34" charset="0"/>
            </a:endParaRPr>
          </a:p>
          <a:p>
            <a:pPr>
              <a:lnSpc>
                <a:spcPct val="120000"/>
              </a:lnSpc>
            </a:pPr>
            <a:r>
              <a:rPr lang="de-DE" sz="2000" dirty="0">
                <a:latin typeface="Gill Sans MT" panose="020B0502020104020203" pitchFamily="34" charset="0"/>
              </a:rPr>
              <a:t>Models:</a:t>
            </a: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Gill Sans MT" panose="020B0502020104020203" pitchFamily="34" charset="0"/>
              </a:rPr>
              <a:t>Segnet</a:t>
            </a:r>
          </a:p>
          <a:p>
            <a:pPr lvl="1">
              <a:lnSpc>
                <a:spcPct val="120000"/>
              </a:lnSpc>
            </a:pPr>
            <a:r>
              <a:rPr lang="de-DE" sz="1600" dirty="0" err="1">
                <a:latin typeface="Gill Sans MT" panose="020B0502020104020203" pitchFamily="34" charset="0"/>
              </a:rPr>
              <a:t>Mask</a:t>
            </a:r>
            <a:r>
              <a:rPr lang="de-DE" sz="1600" dirty="0">
                <a:latin typeface="Gill Sans MT" panose="020B0502020104020203" pitchFamily="34" charset="0"/>
              </a:rPr>
              <a:t> R-CNN</a:t>
            </a:r>
          </a:p>
          <a:p>
            <a:pPr>
              <a:lnSpc>
                <a:spcPct val="120000"/>
              </a:lnSpc>
            </a:pPr>
            <a:endParaRPr lang="de-DE" sz="2000" dirty="0">
              <a:latin typeface="Gill Sans MT" panose="020B0502020104020203" pitchFamily="34" charset="0"/>
            </a:endParaRPr>
          </a:p>
          <a:p>
            <a:pPr>
              <a:lnSpc>
                <a:spcPct val="120000"/>
              </a:lnSpc>
            </a:pPr>
            <a:r>
              <a:rPr lang="de-DE" sz="2000" dirty="0">
                <a:latin typeface="Gill Sans MT" panose="020B0502020104020203" pitchFamily="34" charset="0"/>
              </a:rPr>
              <a:t>possible Extension:</a:t>
            </a: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Gill Sans MT" panose="020B0502020104020203" pitchFamily="34" charset="0"/>
              </a:rPr>
              <a:t>Extended Classification: Hand Movement + Hand Pose </a:t>
            </a:r>
            <a:r>
              <a:rPr lang="de-DE" sz="1600" dirty="0" err="1">
                <a:latin typeface="Gill Sans MT" panose="020B0502020104020203" pitchFamily="34" charset="0"/>
              </a:rPr>
              <a:t>Estimation</a:t>
            </a:r>
            <a:endParaRPr lang="de-DE" sz="1600" dirty="0">
              <a:latin typeface="Gill Sans MT" panose="020B050202010402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Gill Sans MT" panose="020B0502020104020203" pitchFamily="34" charset="0"/>
              </a:rPr>
              <a:t>Problems</a:t>
            </a:r>
          </a:p>
          <a:p>
            <a:pPr lvl="2">
              <a:lnSpc>
                <a:spcPct val="120000"/>
              </a:lnSpc>
            </a:pPr>
            <a:endParaRPr lang="de-DE" sz="1200" dirty="0">
              <a:latin typeface="Gill Sans MT" panose="020B0502020104020203" pitchFamily="34" charset="0"/>
            </a:endParaRPr>
          </a:p>
          <a:p>
            <a:pPr lvl="1">
              <a:lnSpc>
                <a:spcPct val="120000"/>
              </a:lnSpc>
            </a:pPr>
            <a:endParaRPr lang="de-DE" sz="1600" dirty="0">
              <a:latin typeface="Gill Sans MT" panose="020B0502020104020203" pitchFamily="34" charset="0"/>
            </a:endParaRPr>
          </a:p>
          <a:p>
            <a:pPr lvl="1">
              <a:lnSpc>
                <a:spcPct val="120000"/>
              </a:lnSpc>
            </a:pPr>
            <a:endParaRPr lang="de-DE" sz="1600" dirty="0">
              <a:latin typeface="Gill Sans MT" panose="020B0502020104020203" pitchFamily="34" charset="0"/>
            </a:endParaRPr>
          </a:p>
          <a:p>
            <a:pPr>
              <a:lnSpc>
                <a:spcPct val="120000"/>
              </a:lnSpc>
            </a:pPr>
            <a:endParaRPr lang="de-DE" sz="20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10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646D8-650F-4E33-A132-D125E0E9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000" cap="small" dirty="0">
                <a:solidFill>
                  <a:srgbClr val="A32638"/>
                </a:solidFill>
                <a:latin typeface="Gill Sans MT" panose="020B0502020104020203" pitchFamily="34" charset="0"/>
              </a:rPr>
              <a:t>The </a:t>
            </a:r>
            <a:r>
              <a:rPr lang="de-DE" sz="3000" cap="small" dirty="0" err="1">
                <a:solidFill>
                  <a:srgbClr val="A32638"/>
                </a:solidFill>
                <a:latin typeface="Gill Sans MT" panose="020B0502020104020203" pitchFamily="34" charset="0"/>
              </a:rPr>
              <a:t>Handseg</a:t>
            </a:r>
            <a:r>
              <a:rPr lang="de-DE" sz="3000" cap="small" dirty="0">
                <a:solidFill>
                  <a:srgbClr val="A32638"/>
                </a:solidFill>
                <a:latin typeface="Gill Sans MT" panose="020B0502020104020203" pitchFamily="34" charset="0"/>
              </a:rPr>
              <a:t> Dataset: Hand Segmentation</a:t>
            </a:r>
            <a:endParaRPr lang="de-DE" sz="3000" dirty="0"/>
          </a:p>
        </p:txBody>
      </p:sp>
      <p:sp>
        <p:nvSpPr>
          <p:cNvPr id="4" name="Text Box 33">
            <a:extLst>
              <a:ext uri="{FF2B5EF4-FFF2-40B4-BE49-F238E27FC236}">
                <a16:creationId xmlns:a16="http://schemas.microsoft.com/office/drawing/2014/main" id="{A929FA52-23EF-48F3-B719-7C35D5C63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6404391"/>
            <a:ext cx="705678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buClr>
                <a:schemeClr val="tx2"/>
              </a:buClr>
            </a:pPr>
            <a:r>
              <a:rPr lang="de-DE" sz="1200" dirty="0" err="1">
                <a:hlinkClick r:id="rId2"/>
              </a:rPr>
              <a:t>Bojja</a:t>
            </a:r>
            <a:r>
              <a:rPr lang="de-DE" sz="1200" dirty="0">
                <a:hlinkClick r:id="rId2"/>
              </a:rPr>
              <a:t> et. al, "</a:t>
            </a:r>
            <a:r>
              <a:rPr lang="de-DE" sz="1200" dirty="0" err="1">
                <a:hlinkClick r:id="rId2"/>
              </a:rPr>
              <a:t>HandSeg</a:t>
            </a:r>
            <a:r>
              <a:rPr lang="de-DE" sz="1200" dirty="0">
                <a:hlinkClick r:id="rId2"/>
              </a:rPr>
              <a:t>: An </a:t>
            </a:r>
            <a:r>
              <a:rPr lang="de-DE" sz="1200" dirty="0" err="1">
                <a:hlinkClick r:id="rId2"/>
              </a:rPr>
              <a:t>Automatically</a:t>
            </a:r>
            <a:r>
              <a:rPr lang="de-DE" sz="1200" dirty="0">
                <a:hlinkClick r:id="rId2"/>
              </a:rPr>
              <a:t> </a:t>
            </a:r>
            <a:r>
              <a:rPr lang="de-DE" sz="1200" dirty="0" err="1">
                <a:hlinkClick r:id="rId2"/>
              </a:rPr>
              <a:t>Labeled</a:t>
            </a:r>
            <a:r>
              <a:rPr lang="de-DE" sz="1200" dirty="0">
                <a:hlinkClick r:id="rId2"/>
              </a:rPr>
              <a:t> Dataset </a:t>
            </a:r>
            <a:r>
              <a:rPr lang="de-DE" sz="1200" dirty="0" err="1">
                <a:hlinkClick r:id="rId2"/>
              </a:rPr>
              <a:t>for</a:t>
            </a:r>
            <a:r>
              <a:rPr lang="de-DE" sz="1200" dirty="0">
                <a:hlinkClick r:id="rId2"/>
              </a:rPr>
              <a:t> Hand Segmentation </a:t>
            </a:r>
            <a:r>
              <a:rPr lang="de-DE" sz="1200" dirty="0" err="1">
                <a:hlinkClick r:id="rId2"/>
              </a:rPr>
              <a:t>from</a:t>
            </a:r>
            <a:r>
              <a:rPr lang="de-DE" sz="1200" dirty="0">
                <a:hlinkClick r:id="rId2"/>
              </a:rPr>
              <a:t> Depth Image", </a:t>
            </a:r>
            <a:r>
              <a:rPr lang="de-DE" sz="1200" dirty="0" err="1">
                <a:hlinkClick r:id="rId2"/>
              </a:rPr>
              <a:t>arXiv</a:t>
            </a:r>
            <a:r>
              <a:rPr lang="de-DE" sz="1200" dirty="0">
                <a:hlinkClick r:id="rId2"/>
              </a:rPr>
              <a:t>, 2017</a:t>
            </a:r>
            <a:endParaRPr lang="de-DE" sz="1200" kern="0" dirty="0">
              <a:solidFill>
                <a:schemeClr val="accent4">
                  <a:lumMod val="75000"/>
                </a:schemeClr>
              </a:solidFill>
              <a:latin typeface="Gill Sans MT" panose="020B0502020104020203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590FC82-4FD3-4852-82C8-CAC8F1C30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43" y="2081992"/>
            <a:ext cx="8559113" cy="26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6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646D8-650F-4E33-A132-D125E0E9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rmAutofit/>
          </a:bodyPr>
          <a:lstStyle/>
          <a:p>
            <a:r>
              <a:rPr lang="de-DE" sz="3000" cap="small" dirty="0">
                <a:solidFill>
                  <a:srgbClr val="A32638"/>
                </a:solidFill>
                <a:latin typeface="Gill Sans MT" panose="020B0502020104020203" pitchFamily="34" charset="0"/>
              </a:rPr>
              <a:t>3D </a:t>
            </a:r>
            <a:r>
              <a:rPr lang="de-DE" sz="3000" cap="small" dirty="0" err="1">
                <a:solidFill>
                  <a:srgbClr val="A32638"/>
                </a:solidFill>
                <a:latin typeface="Gill Sans MT" panose="020B0502020104020203" pitchFamily="34" charset="0"/>
              </a:rPr>
              <a:t>Articulated</a:t>
            </a:r>
            <a:r>
              <a:rPr lang="de-DE" sz="3000" cap="small" dirty="0">
                <a:solidFill>
                  <a:srgbClr val="A32638"/>
                </a:solidFill>
                <a:latin typeface="Gill Sans MT" panose="020B0502020104020203" pitchFamily="34" charset="0"/>
              </a:rPr>
              <a:t> Hand Pose </a:t>
            </a:r>
            <a:r>
              <a:rPr lang="de-DE" sz="3000" cap="small" dirty="0" err="1">
                <a:solidFill>
                  <a:srgbClr val="A32638"/>
                </a:solidFill>
                <a:latin typeface="Gill Sans MT" panose="020B0502020104020203" pitchFamily="34" charset="0"/>
              </a:rPr>
              <a:t>Estimation</a:t>
            </a:r>
            <a:r>
              <a:rPr lang="de-DE" sz="3000" cap="small" dirty="0">
                <a:solidFill>
                  <a:srgbClr val="A32638"/>
                </a:solidFill>
                <a:latin typeface="Gill Sans MT" panose="020B0502020104020203" pitchFamily="34" charset="0"/>
              </a:rPr>
              <a:t> </a:t>
            </a:r>
            <a:br>
              <a:rPr lang="de-DE" sz="3000" cap="small" dirty="0">
                <a:solidFill>
                  <a:srgbClr val="A32638"/>
                </a:solidFill>
                <a:latin typeface="Gill Sans MT" panose="020B0502020104020203" pitchFamily="34" charset="0"/>
              </a:rPr>
            </a:br>
            <a:r>
              <a:rPr lang="de-DE" sz="3000" cap="small" dirty="0" err="1">
                <a:solidFill>
                  <a:srgbClr val="A32638"/>
                </a:solidFill>
                <a:latin typeface="Gill Sans MT" panose="020B0502020104020203" pitchFamily="34" charset="0"/>
              </a:rPr>
              <a:t>with</a:t>
            </a:r>
            <a:r>
              <a:rPr lang="de-DE" sz="3000" cap="small" dirty="0">
                <a:solidFill>
                  <a:srgbClr val="A32638"/>
                </a:solidFill>
                <a:latin typeface="Gill Sans MT" panose="020B0502020104020203" pitchFamily="34" charset="0"/>
              </a:rPr>
              <a:t> Single Depth Images</a:t>
            </a:r>
            <a:endParaRPr lang="de-DE" sz="3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D5940B-A7B8-4804-A2CD-62491CD4D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" y="1988840"/>
            <a:ext cx="9144000" cy="385010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2FAD0F60-F6CE-4A77-9849-4F27E62B9547}"/>
              </a:ext>
            </a:extLst>
          </p:cNvPr>
          <p:cNvSpPr/>
          <p:nvPr/>
        </p:nvSpPr>
        <p:spPr>
          <a:xfrm>
            <a:off x="6084168" y="6306363"/>
            <a:ext cx="27363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ICVL: https://labicvl.github.io/hand.html</a:t>
            </a:r>
          </a:p>
        </p:txBody>
      </p:sp>
    </p:spTree>
    <p:extLst>
      <p:ext uri="{BB962C8B-B14F-4D97-AF65-F5344CB8AC3E}">
        <p14:creationId xmlns:p14="http://schemas.microsoft.com/office/powerpoint/2010/main" val="346383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646D8-650F-4E33-A132-D125E0E92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de-DE" sz="3000" cap="small" dirty="0">
                <a:solidFill>
                  <a:srgbClr val="A32638"/>
                </a:solidFill>
                <a:latin typeface="Gill Sans MT" panose="020B0502020104020203" pitchFamily="34" charset="0"/>
              </a:rPr>
              <a:t>Problems</a:t>
            </a:r>
            <a:endParaRPr lang="de-DE" sz="3000" dirty="0"/>
          </a:p>
        </p:txBody>
      </p:sp>
      <p:sp>
        <p:nvSpPr>
          <p:cNvPr id="4" name="Text Box 33">
            <a:extLst>
              <a:ext uri="{FF2B5EF4-FFF2-40B4-BE49-F238E27FC236}">
                <a16:creationId xmlns:a16="http://schemas.microsoft.com/office/drawing/2014/main" id="{A929FA52-23EF-48F3-B719-7C35D5C63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984" y="5842004"/>
            <a:ext cx="4464496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1pPr>
            <a:lvl2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4663" algn="l"/>
              </a:tabLs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r>
              <a:rPr lang="de-DE" sz="1200" dirty="0"/>
              <a:t>Source: D. Nguyen, T. Le, T. Tran, H. Vu, T. Le and H. Doan, "Hand </a:t>
            </a:r>
            <a:r>
              <a:rPr lang="de-DE" sz="1200" dirty="0" err="1"/>
              <a:t>segmentation</a:t>
            </a:r>
            <a:r>
              <a:rPr lang="de-DE" sz="1200" dirty="0"/>
              <a:t> </a:t>
            </a:r>
            <a:r>
              <a:rPr lang="de-DE" sz="1200" dirty="0" err="1"/>
              <a:t>under</a:t>
            </a:r>
            <a:r>
              <a:rPr lang="de-DE" sz="1200" dirty="0"/>
              <a:t> different </a:t>
            </a:r>
            <a:r>
              <a:rPr lang="de-DE" sz="1200" dirty="0" err="1"/>
              <a:t>viewpoints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combination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Mask</a:t>
            </a:r>
            <a:r>
              <a:rPr lang="de-DE" sz="1200" dirty="0"/>
              <a:t> R-CNN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r>
              <a:rPr lang="de-DE" sz="1200" dirty="0"/>
              <a:t>," </a:t>
            </a:r>
            <a:r>
              <a:rPr lang="de-DE" sz="1200" i="1" dirty="0"/>
              <a:t>2018 5th Asian Conference on Defense Technology (ACDT)</a:t>
            </a:r>
            <a:r>
              <a:rPr lang="de-DE" sz="1200" dirty="0"/>
              <a:t>, Hanoi, 2018, pp. 14-20, </a:t>
            </a:r>
            <a:r>
              <a:rPr lang="de-DE" sz="1200" dirty="0" err="1"/>
              <a:t>doi</a:t>
            </a:r>
            <a:r>
              <a:rPr lang="de-DE" sz="1200" dirty="0"/>
              <a:t>: 10.1109/ACDT.2018.8593130.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117C5DA-1759-42B1-A66A-706A01468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556792"/>
            <a:ext cx="8136904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de-DE" sz="2000" dirty="0" err="1">
                <a:latin typeface="Gill Sans MT" panose="020B0502020104020203" pitchFamily="34" charset="0"/>
              </a:rPr>
              <a:t>Mask</a:t>
            </a:r>
            <a:r>
              <a:rPr lang="de-DE" sz="2000" dirty="0">
                <a:latin typeface="Gill Sans MT" panose="020B0502020104020203" pitchFamily="34" charset="0"/>
              </a:rPr>
              <a:t> R-CNN: </a:t>
            </a:r>
          </a:p>
          <a:p>
            <a:pPr>
              <a:lnSpc>
                <a:spcPct val="120000"/>
              </a:lnSpc>
            </a:pPr>
            <a:endParaRPr lang="de-DE" sz="2000" dirty="0">
              <a:latin typeface="Gill Sans MT" panose="020B050202010402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de-DE" sz="1600" dirty="0" err="1">
                <a:latin typeface="Gill Sans MT" panose="020B0502020104020203" pitchFamily="34" charset="0"/>
              </a:rPr>
              <a:t>Only</a:t>
            </a:r>
            <a:r>
              <a:rPr lang="de-DE" sz="1600" dirty="0">
                <a:latin typeface="Gill Sans MT" panose="020B0502020104020203" pitchFamily="34" charset="0"/>
              </a:rPr>
              <a:t> </a:t>
            </a:r>
            <a:r>
              <a:rPr lang="de-DE" sz="1600" dirty="0" err="1">
                <a:latin typeface="Gill Sans MT" panose="020B0502020104020203" pitchFamily="34" charset="0"/>
              </a:rPr>
              <a:t>works</a:t>
            </a:r>
            <a:r>
              <a:rPr lang="de-DE" sz="1600" dirty="0">
                <a:latin typeface="Gill Sans MT" panose="020B0502020104020203" pitchFamily="34" charset="0"/>
              </a:rPr>
              <a:t> on still </a:t>
            </a:r>
            <a:r>
              <a:rPr lang="de-DE" sz="1600" dirty="0" err="1">
                <a:latin typeface="Gill Sans MT" panose="020B0502020104020203" pitchFamily="34" charset="0"/>
              </a:rPr>
              <a:t>images</a:t>
            </a:r>
            <a:endParaRPr lang="de-DE" sz="1600" dirty="0">
              <a:latin typeface="Gill Sans MT" panose="020B0502020104020203" pitchFamily="34" charset="0"/>
            </a:endParaRPr>
          </a:p>
          <a:p>
            <a:pPr lvl="1">
              <a:lnSpc>
                <a:spcPct val="120000"/>
              </a:lnSpc>
            </a:pPr>
            <a:r>
              <a:rPr lang="de-DE" sz="1600" dirty="0">
                <a:latin typeface="Gill Sans MT" panose="020B0502020104020203" pitchFamily="34" charset="0"/>
              </a:rPr>
              <a:t>~ 5 </a:t>
            </a:r>
            <a:r>
              <a:rPr lang="de-DE" sz="1600" dirty="0" err="1">
                <a:latin typeface="Gill Sans MT" panose="020B0502020104020203" pitchFamily="34" charset="0"/>
              </a:rPr>
              <a:t>fps</a:t>
            </a:r>
            <a:r>
              <a:rPr lang="de-DE" sz="1600" dirty="0">
                <a:latin typeface="Gill Sans MT" panose="020B0502020104020203" pitchFamily="34" charset="0"/>
              </a:rPr>
              <a:t> </a:t>
            </a:r>
            <a:r>
              <a:rPr lang="de-DE" sz="1600" dirty="0" err="1">
                <a:latin typeface="Gill Sans MT" panose="020B0502020104020203" pitchFamily="34" charset="0"/>
              </a:rPr>
              <a:t>performance</a:t>
            </a:r>
            <a:r>
              <a:rPr lang="de-DE" sz="1600" dirty="0">
                <a:latin typeface="Gill Sans MT" panose="020B0502020104020203" pitchFamily="34" charset="0"/>
              </a:rPr>
              <a:t> (</a:t>
            </a:r>
            <a:r>
              <a:rPr lang="de-DE" sz="1600" dirty="0" err="1">
                <a:latin typeface="Gill Sans MT" panose="020B0502020104020203" pitchFamily="34" charset="0"/>
              </a:rPr>
              <a:t>according</a:t>
            </a:r>
            <a:r>
              <a:rPr lang="de-DE" sz="1600" dirty="0">
                <a:latin typeface="Gill Sans MT" panose="020B0502020104020203" pitchFamily="34" charset="0"/>
              </a:rPr>
              <a:t> </a:t>
            </a:r>
            <a:r>
              <a:rPr lang="de-DE" sz="1600" dirty="0" err="1">
                <a:latin typeface="Gill Sans MT" panose="020B0502020104020203" pitchFamily="34" charset="0"/>
              </a:rPr>
              <a:t>to</a:t>
            </a:r>
            <a:r>
              <a:rPr lang="de-DE" sz="1600" dirty="0">
                <a:latin typeface="Gill Sans MT" panose="020B0502020104020203" pitchFamily="34" charset="0"/>
              </a:rPr>
              <a:t> Facebook Group)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latin typeface="Gill Sans MT" panose="020B0502020104020203" pitchFamily="34" charset="0"/>
              </a:rPr>
              <a:t>cannot explore temporal information of the object of interest as hand gestures because of blurry images &amp; low framerate</a:t>
            </a:r>
            <a:endParaRPr lang="de-DE" sz="1600" dirty="0">
              <a:latin typeface="Gill Sans MT" panose="020B0502020104020203" pitchFamily="34" charset="0"/>
            </a:endParaRPr>
          </a:p>
          <a:p>
            <a:pPr lvl="1">
              <a:lnSpc>
                <a:spcPct val="120000"/>
              </a:lnSpc>
            </a:pPr>
            <a:endParaRPr lang="de-DE" sz="16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07968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228</Words>
  <Application>Microsoft Office PowerPoint</Application>
  <PresentationFormat>Bildschirmpräsentation (4:3)</PresentationFormat>
  <Paragraphs>32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Times</vt:lpstr>
      <vt:lpstr>Larissa</vt:lpstr>
      <vt:lpstr>PowerPoint-Präsentation</vt:lpstr>
      <vt:lpstr>Method</vt:lpstr>
      <vt:lpstr>The Handseg Dataset: Hand Segmentation</vt:lpstr>
      <vt:lpstr>3D Articulated Hand Pose Estimation  with Single Depth Images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Lina Gutmann</dc:creator>
  <cp:lastModifiedBy>Steffen Epp</cp:lastModifiedBy>
  <cp:revision>639</cp:revision>
  <dcterms:created xsi:type="dcterms:W3CDTF">2018-05-26T10:36:55Z</dcterms:created>
  <dcterms:modified xsi:type="dcterms:W3CDTF">2021-01-13T21:09:42Z</dcterms:modified>
</cp:coreProperties>
</file>