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A8239-F65B-4E8A-829B-5DC9BB136A85}" type="datetimeFigureOut">
              <a:rPr lang="en-IN" smtClean="0"/>
              <a:t>29-07-2024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BC8F98C-1838-45B3-AC70-CB5429EE8F0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15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8239-F65B-4E8A-829B-5DC9BB136A85}"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8F98C-1838-45B3-AC70-CB5429EE8F0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2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8239-F65B-4E8A-829B-5DC9BB136A85}"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8F98C-1838-45B3-AC70-CB5429EE8F0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32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8239-F65B-4E8A-829B-5DC9BB136A85}"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8F98C-1838-45B3-AC70-CB5429EE8F0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3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A8239-F65B-4E8A-829B-5DC9BB136A85}"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8F98C-1838-45B3-AC70-CB5429EE8F0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A8239-F65B-4E8A-829B-5DC9BB136A85}"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8F98C-1838-45B3-AC70-CB5429EE8F0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677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A8239-F65B-4E8A-829B-5DC9BB136A85}"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8F98C-1838-45B3-AC70-CB5429EE8F0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A8239-F65B-4E8A-829B-5DC9BB136A85}"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8F98C-1838-45B3-AC70-CB5429EE8F0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906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8239-F65B-4E8A-829B-5DC9BB136A85}" type="datetimeFigureOut">
              <a:rPr lang="en-IN" smtClean="0"/>
              <a:t>29-07-2024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8F98C-1838-45B3-AC70-CB5429EE8F0F}" type="slidenum">
              <a:rPr lang="en-IN" smtClean="0"/>
              <a:t>‹#›</a:t>
            </a:fld>
            <a:endParaRPr lang="en-IN"/>
          </a:p>
        </p:txBody>
      </p:sp>
    </p:spTree>
    <p:extLst>
      <p:ext uri="{BB962C8B-B14F-4D97-AF65-F5344CB8AC3E}">
        <p14:creationId xmlns:p14="http://schemas.microsoft.com/office/powerpoint/2010/main" val="33623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A8239-F65B-4E8A-829B-5DC9BB136A85}"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8F98C-1838-45B3-AC70-CB5429EE8F0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6A8239-F65B-4E8A-829B-5DC9BB136A85}" type="datetimeFigureOut">
              <a:rPr lang="en-IN" smtClean="0"/>
              <a:t>29-07-2024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BC8F98C-1838-45B3-AC70-CB5429EE8F0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16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6A8239-F65B-4E8A-829B-5DC9BB136A85}" type="datetimeFigureOut">
              <a:rPr lang="en-IN" smtClean="0"/>
              <a:t>29-07-2024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C8F98C-1838-45B3-AC70-CB5429EE8F0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46985"/>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7D12-88AF-9445-1C04-5DE812C36F76}"/>
              </a:ext>
            </a:extLst>
          </p:cNvPr>
          <p:cNvSpPr>
            <a:spLocks noGrp="1"/>
          </p:cNvSpPr>
          <p:nvPr>
            <p:ph type="ctrTitle"/>
          </p:nvPr>
        </p:nvSpPr>
        <p:spPr/>
        <p:txBody>
          <a:bodyPr>
            <a:normAutofit/>
          </a:bodyPr>
          <a:lstStyle/>
          <a:p>
            <a:r>
              <a:rPr lang="en-IN" sz="4000" dirty="0"/>
              <a:t>OPTIMIZING MAPREDUCE PERFORMANCE FOR LARGE SCALE DATAPROCESSING</a:t>
            </a:r>
          </a:p>
        </p:txBody>
      </p:sp>
      <p:sp>
        <p:nvSpPr>
          <p:cNvPr id="3" name="Subtitle 2">
            <a:extLst>
              <a:ext uri="{FF2B5EF4-FFF2-40B4-BE49-F238E27FC236}">
                <a16:creationId xmlns:a16="http://schemas.microsoft.com/office/drawing/2014/main" id="{39708BAE-58EC-187C-01AE-383098B9D555}"/>
              </a:ext>
            </a:extLst>
          </p:cNvPr>
          <p:cNvSpPr>
            <a:spLocks noGrp="1"/>
          </p:cNvSpPr>
          <p:nvPr>
            <p:ph type="subTitle" idx="1"/>
          </p:nvPr>
        </p:nvSpPr>
        <p:spPr>
          <a:xfrm>
            <a:off x="8974318" y="3996267"/>
            <a:ext cx="2528704" cy="1952046"/>
          </a:xfrm>
        </p:spPr>
        <p:txBody>
          <a:bodyPr/>
          <a:lstStyle/>
          <a:p>
            <a:r>
              <a:rPr lang="en-IN" dirty="0">
                <a:latin typeface="Times New Roman" panose="02020603050405020304" pitchFamily="18" charset="0"/>
                <a:cs typeface="Times New Roman" panose="02020603050405020304" pitchFamily="18" charset="0"/>
              </a:rPr>
              <a:t>Guided by:</a:t>
            </a:r>
          </a:p>
          <a:p>
            <a:r>
              <a:rPr lang="en-IN" dirty="0">
                <a:latin typeface="Times New Roman" panose="02020603050405020304" pitchFamily="18" charset="0"/>
                <a:cs typeface="Times New Roman" panose="02020603050405020304" pitchFamily="18" charset="0"/>
              </a:rPr>
              <a:t>Dr . </a:t>
            </a:r>
            <a:r>
              <a:rPr lang="en-IN" dirty="0" err="1">
                <a:latin typeface="Times New Roman" panose="02020603050405020304" pitchFamily="18" charset="0"/>
                <a:cs typeface="Times New Roman" panose="02020603050405020304" pitchFamily="18" charset="0"/>
              </a:rPr>
              <a:t>GnanaSoundri</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79E842-FEE2-2312-2C1F-6C6E6F527A91}"/>
              </a:ext>
            </a:extLst>
          </p:cNvPr>
          <p:cNvSpPr txBox="1"/>
          <p:nvPr/>
        </p:nvSpPr>
        <p:spPr>
          <a:xfrm>
            <a:off x="575034" y="4510625"/>
            <a:ext cx="202676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r>
              <a:rPr lang="en-IN" dirty="0">
                <a:latin typeface="Times New Roman" panose="02020603050405020304" pitchFamily="18" charset="0"/>
                <a:cs typeface="Times New Roman" panose="02020603050405020304" pitchFamily="18" charset="0"/>
              </a:rPr>
              <a:t>M. Mosritha</a:t>
            </a:r>
          </a:p>
          <a:p>
            <a:r>
              <a:rPr lang="en-IN" dirty="0">
                <a:latin typeface="Times New Roman" panose="02020603050405020304" pitchFamily="18" charset="0"/>
                <a:cs typeface="Times New Roman" panose="02020603050405020304" pitchFamily="18" charset="0"/>
              </a:rPr>
              <a:t>192211456</a:t>
            </a:r>
          </a:p>
        </p:txBody>
      </p:sp>
    </p:spTree>
    <p:extLst>
      <p:ext uri="{BB962C8B-B14F-4D97-AF65-F5344CB8AC3E}">
        <p14:creationId xmlns:p14="http://schemas.microsoft.com/office/powerpoint/2010/main" val="85476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274-9D17-21E3-5972-94B8E7722FED}"/>
              </a:ext>
            </a:extLst>
          </p:cNvPr>
          <p:cNvSpPr>
            <a:spLocks noGrp="1"/>
          </p:cNvSpPr>
          <p:nvPr>
            <p:ph type="title"/>
          </p:nvPr>
        </p:nvSpPr>
        <p:spPr/>
        <p:txBody>
          <a:bodyPr>
            <a:normAutofit/>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IMPLEMENTATION AND INTEGRATION WITH CLOUD SERVICES:</a:t>
            </a:r>
          </a:p>
        </p:txBody>
      </p:sp>
      <p:sp>
        <p:nvSpPr>
          <p:cNvPr id="4" name="Rectangle 1">
            <a:extLst>
              <a:ext uri="{FF2B5EF4-FFF2-40B4-BE49-F238E27FC236}">
                <a16:creationId xmlns:a16="http://schemas.microsoft.com/office/drawing/2014/main" id="{B3B026D3-5E7A-16D8-3676-BFD6134B4635}"/>
              </a:ext>
            </a:extLst>
          </p:cNvPr>
          <p:cNvSpPr>
            <a:spLocks noGrp="1" noChangeArrowheads="1"/>
          </p:cNvSpPr>
          <p:nvPr>
            <p:ph idx="1"/>
          </p:nvPr>
        </p:nvSpPr>
        <p:spPr bwMode="auto">
          <a:xfrm>
            <a:off x="1687201" y="2116024"/>
            <a:ext cx="8322984"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Endpoints: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RESTful API endpoints to manage MapReduce jobs and retrieve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Flask/Django to handle HTTP requests and route them to the appropriate handlers.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Schema: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database schema using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SQLAlchemy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Flask) or Django 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models for job and metrices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Task Queue: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up Celery to manage asynchronous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 Celery with Redis or RabbitMQ as the message broker.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MapReduce Job Execution: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functions to submit and monitor MapReduce jobs using Apache Hadoop or Spark.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these functions with the Celery tasks to run jobs asynchronously.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169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0D1EE-C706-DFD8-CDCC-61223129C183}"/>
              </a:ext>
            </a:extLst>
          </p:cNvPr>
          <p:cNvSpPr txBox="1"/>
          <p:nvPr/>
        </p:nvSpPr>
        <p:spPr>
          <a:xfrm>
            <a:off x="1253765" y="1055801"/>
            <a:ext cx="9756741" cy="5078313"/>
          </a:xfrm>
          <a:prstGeom prst="rect">
            <a:avLst/>
          </a:prstGeom>
          <a:noFill/>
        </p:spPr>
        <p:txBody>
          <a:bodyPr wrap="square" rtlCol="0">
            <a:spAutoFit/>
          </a:bodyPr>
          <a:lstStyle/>
          <a:p>
            <a:r>
              <a:rPr lang="en-IN" dirty="0">
                <a:solidFill>
                  <a:srgbClr val="0070C0"/>
                </a:solidFill>
                <a:latin typeface="Times New Roman" panose="02020603050405020304" pitchFamily="18" charset="0"/>
                <a:cs typeface="Times New Roman" panose="02020603050405020304" pitchFamily="18" charset="0"/>
              </a:rPr>
              <a:t>Cloud Integration and Deployment: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Amazon Web Services (AWS)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Services: Amazon EMR, S3, EC2, RDS, CloudWatch</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Google Cloud Platform (GCP)</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Services: </a:t>
            </a:r>
            <a:r>
              <a:rPr lang="en-IN" dirty="0" err="1">
                <a:latin typeface="Times New Roman" panose="02020603050405020304" pitchFamily="18" charset="0"/>
                <a:cs typeface="Times New Roman" panose="02020603050405020304" pitchFamily="18" charset="0"/>
              </a:rPr>
              <a:t>Dataproc</a:t>
            </a:r>
            <a:r>
              <a:rPr lang="en-IN" dirty="0">
                <a:latin typeface="Times New Roman" panose="02020603050405020304" pitchFamily="18" charset="0"/>
                <a:cs typeface="Times New Roman" panose="02020603050405020304" pitchFamily="18" charset="0"/>
              </a:rPr>
              <a:t>, GCS, Compute Engine, Cloud SQL, </a:t>
            </a:r>
            <a:r>
              <a:rPr lang="en-IN" dirty="0" err="1">
                <a:latin typeface="Times New Roman" panose="02020603050405020304" pitchFamily="18" charset="0"/>
                <a:cs typeface="Times New Roman" panose="02020603050405020304" pitchFamily="18" charset="0"/>
              </a:rPr>
              <a:t>Stackdriver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Microsoft Azure</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Services: HDInsight, Blob Storage, Virtual Machines, Azure SQL Database, Azure Monitor</a:t>
            </a:r>
          </a:p>
          <a:p>
            <a:r>
              <a:rPr lang="en-IN" b="1" dirty="0">
                <a:latin typeface="Times New Roman" panose="02020603050405020304" pitchFamily="18" charset="0"/>
                <a:cs typeface="Times New Roman" panose="02020603050405020304" pitchFamily="18" charset="0"/>
              </a:rPr>
              <a:t>Steps for Integration and Deployment:</a:t>
            </a:r>
          </a:p>
          <a:p>
            <a:pPr>
              <a:buFont typeface="+mj-lt"/>
              <a:buAutoNum type="arabicPeriod"/>
            </a:pPr>
            <a:r>
              <a:rPr lang="en-IN" b="1" dirty="0">
                <a:latin typeface="Times New Roman" panose="02020603050405020304" pitchFamily="18" charset="0"/>
                <a:cs typeface="Times New Roman" panose="02020603050405020304" pitchFamily="18" charset="0"/>
              </a:rPr>
              <a:t>Setting Up Cloud Infrastructure:</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Create a virtual network, subnets, and necessary security groups.</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Set up storage solutions (e.g., S3, GCS, Azure Blob Storage) to store input data and job results.</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Provision managed Hadoop/Spark clusters (e.g., Amazon EMR, Google </a:t>
            </a:r>
            <a:r>
              <a:rPr lang="en-IN" dirty="0" err="1">
                <a:latin typeface="Times New Roman" panose="02020603050405020304" pitchFamily="18" charset="0"/>
                <a:cs typeface="Times New Roman" panose="02020603050405020304" pitchFamily="18" charset="0"/>
              </a:rPr>
              <a:t>Dataproc</a:t>
            </a:r>
            <a:r>
              <a:rPr lang="en-IN" dirty="0">
                <a:latin typeface="Times New Roman" panose="02020603050405020304" pitchFamily="18" charset="0"/>
                <a:cs typeface="Times New Roman" panose="02020603050405020304" pitchFamily="18" charset="0"/>
              </a:rPr>
              <a:t>, Azure HDInsight).</a:t>
            </a:r>
          </a:p>
          <a:p>
            <a:pPr>
              <a:buFont typeface="+mj-lt"/>
              <a:buAutoNum type="arabicPeriod"/>
            </a:pPr>
            <a:r>
              <a:rPr lang="en-IN" b="1" dirty="0">
                <a:latin typeface="Times New Roman" panose="02020603050405020304" pitchFamily="18" charset="0"/>
                <a:cs typeface="Times New Roman" panose="02020603050405020304" pitchFamily="18" charset="0"/>
              </a:rPr>
              <a:t>Deploying the Application Backend:</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Use containerization (Docker) to package the application.</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Deploy the application on cloud-based instances (e.g., AWS EC2, GCP Compute Engine, Azure VMs) or managed container services (e.g., AWS ECS/EKS, GCP GKE, Azure AKS).</a:t>
            </a:r>
          </a:p>
          <a:p>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8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618828-CE30-CF63-4A97-724C9B39FDF2}"/>
              </a:ext>
            </a:extLst>
          </p:cNvPr>
          <p:cNvSpPr txBox="1"/>
          <p:nvPr/>
        </p:nvSpPr>
        <p:spPr>
          <a:xfrm>
            <a:off x="1432874" y="725865"/>
            <a:ext cx="9653048" cy="5078313"/>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Testing</a:t>
            </a:r>
          </a:p>
          <a:p>
            <a:r>
              <a:rPr lang="en-US" b="1" dirty="0">
                <a:latin typeface="Times New Roman" panose="02020603050405020304" pitchFamily="18" charset="0"/>
                <a:cs typeface="Times New Roman" panose="02020603050405020304" pitchFamily="18" charset="0"/>
              </a:rPr>
              <a:t>Unit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Verify individual components of the application (e.g., API endpoints, database operations, Celery tasks).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pytest</a:t>
            </a:r>
            <a:r>
              <a:rPr lang="en-US" dirty="0">
                <a:latin typeface="Times New Roman" panose="02020603050405020304" pitchFamily="18" charset="0"/>
                <a:cs typeface="Times New Roman" panose="02020603050405020304" pitchFamily="18" charset="0"/>
              </a:rPr>
              <a:t> (for Python), </a:t>
            </a:r>
            <a:r>
              <a:rPr lang="en-US" dirty="0" err="1">
                <a:latin typeface="Times New Roman" panose="02020603050405020304" pitchFamily="18" charset="0"/>
                <a:cs typeface="Times New Roman" panose="02020603050405020304" pitchFamily="18" charset="0"/>
              </a:rPr>
              <a:t>unittest</a:t>
            </a:r>
            <a:r>
              <a:rPr lang="en-US" dirty="0">
                <a:latin typeface="Times New Roman" panose="02020603050405020304" pitchFamily="18" charset="0"/>
                <a:cs typeface="Times New Roman" panose="02020603050405020304" pitchFamily="18" charset="0"/>
              </a:rPr>
              <a:t> (Python standard library), </a:t>
            </a:r>
            <a:r>
              <a:rPr lang="en-US" dirty="0" err="1">
                <a:latin typeface="Times New Roman" panose="02020603050405020304" pitchFamily="18" charset="0"/>
                <a:cs typeface="Times New Roman" panose="02020603050405020304" pitchFamily="18" charset="0"/>
              </a:rPr>
              <a:t>factory_boy</a:t>
            </a:r>
            <a:r>
              <a:rPr lang="en-US" dirty="0">
                <a:latin typeface="Times New Roman" panose="02020603050405020304" pitchFamily="18" charset="0"/>
                <a:cs typeface="Times New Roman" panose="02020603050405020304" pitchFamily="18" charset="0"/>
              </a:rPr>
              <a:t> (for test data creation).</a:t>
            </a:r>
          </a:p>
          <a:p>
            <a:r>
              <a:rPr lang="en-US" b="1" dirty="0">
                <a:latin typeface="Times New Roman" panose="02020603050405020304" pitchFamily="18" charset="0"/>
                <a:cs typeface="Times New Roman" panose="02020603050405020304" pitchFamily="18" charset="0"/>
              </a:rPr>
              <a:t>Integration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Ensure different components of the system work together as expected.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pytest</a:t>
            </a:r>
            <a:r>
              <a:rPr lang="en-US" dirty="0">
                <a:latin typeface="Times New Roman" panose="02020603050405020304" pitchFamily="18" charset="0"/>
                <a:cs typeface="Times New Roman" panose="02020603050405020304" pitchFamily="18" charset="0"/>
              </a:rPr>
              <a:t>, requests (for making HTTP requests), </a:t>
            </a:r>
            <a:r>
              <a:rPr lang="en-US" dirty="0" err="1">
                <a:latin typeface="Times New Roman" panose="02020603050405020304" pitchFamily="18" charset="0"/>
                <a:cs typeface="Times New Roman" panose="02020603050405020304" pitchFamily="18" charset="0"/>
              </a:rPr>
              <a:t>pytest-django</a:t>
            </a:r>
            <a:r>
              <a:rPr lang="en-US" dirty="0">
                <a:latin typeface="Times New Roman" panose="02020603050405020304" pitchFamily="18" charset="0"/>
                <a:cs typeface="Times New Roman" panose="02020603050405020304" pitchFamily="18" charset="0"/>
              </a:rPr>
              <a:t> (for Django apps).</a:t>
            </a:r>
          </a:p>
          <a:p>
            <a:r>
              <a:rPr lang="en-US" b="1" dirty="0">
                <a:latin typeface="Times New Roman" panose="02020603050405020304" pitchFamily="18" charset="0"/>
                <a:cs typeface="Times New Roman" panose="02020603050405020304" pitchFamily="18" charset="0"/>
              </a:rPr>
              <a:t>End-to-End (E2E)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Validate the complete workflow from job submission to result retrieval.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Selenium, Cypress, Postman.</a:t>
            </a:r>
          </a:p>
          <a:p>
            <a:r>
              <a:rPr lang="en-US" b="1" dirty="0">
                <a:latin typeface="Times New Roman" panose="02020603050405020304" pitchFamily="18" charset="0"/>
                <a:cs typeface="Times New Roman" panose="02020603050405020304" pitchFamily="18" charset="0"/>
              </a:rPr>
              <a:t>Load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Assess the application's performance under high load and identify potential bottlenecks.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Apache JMeter, Locust.</a:t>
            </a:r>
          </a:p>
          <a:p>
            <a:r>
              <a:rPr lang="en-US" b="1" dirty="0">
                <a:latin typeface="Times New Roman" panose="02020603050405020304" pitchFamily="18" charset="0"/>
                <a:cs typeface="Times New Roman" panose="02020603050405020304" pitchFamily="18" charset="0"/>
              </a:rPr>
              <a:t>Deployment Testing: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Verify the deployment process and ensure the application works correctly in the cloud environment.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22565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42F9-D9E8-6B5A-EF4E-113950FB0FA9}"/>
              </a:ext>
            </a:extLst>
          </p:cNvPr>
          <p:cNvSpPr>
            <a:spLocks noGrp="1"/>
          </p:cNvSpPr>
          <p:nvPr>
            <p:ph type="title"/>
          </p:nvPr>
        </p:nvSpPr>
        <p:spPr/>
        <p:txBody>
          <a:bodyPr/>
          <a:lstStyle/>
          <a:p>
            <a:r>
              <a:rPr lang="en-IN" dirty="0">
                <a:solidFill>
                  <a:schemeClr val="accent4">
                    <a:lumMod val="75000"/>
                  </a:schemeClr>
                </a:solidFill>
                <a:latin typeface="Times New Roman" panose="02020603050405020304" pitchFamily="18" charset="0"/>
                <a:cs typeface="Times New Roman" panose="02020603050405020304" pitchFamily="18" charset="0"/>
              </a:rPr>
              <a:t>PERFORMANCE EVALUTION:</a:t>
            </a:r>
          </a:p>
        </p:txBody>
      </p:sp>
      <p:sp>
        <p:nvSpPr>
          <p:cNvPr id="3" name="Content Placeholder 2">
            <a:extLst>
              <a:ext uri="{FF2B5EF4-FFF2-40B4-BE49-F238E27FC236}">
                <a16:creationId xmlns:a16="http://schemas.microsoft.com/office/drawing/2014/main" id="{0BA751DE-D32C-D6F7-73DE-5F2866020AAA}"/>
              </a:ext>
            </a:extLst>
          </p:cNvPr>
          <p:cNvSpPr>
            <a:spLocks noGrp="1"/>
          </p:cNvSpPr>
          <p:nvPr>
            <p:ph idx="1"/>
          </p:nvPr>
        </p:nvSpPr>
        <p:spPr/>
        <p:txBody>
          <a:bodyPr>
            <a:normAutofit fontScale="85000" lnSpcReduction="20000"/>
          </a:bodyPr>
          <a:lstStyle/>
          <a:p>
            <a:r>
              <a:rPr lang="en-US" sz="2100" b="1" dirty="0">
                <a:latin typeface="Times New Roman" panose="02020603050405020304" pitchFamily="18" charset="0"/>
                <a:cs typeface="Times New Roman" panose="02020603050405020304" pitchFamily="18" charset="0"/>
              </a:rPr>
              <a:t>Define Performance Metrics</a:t>
            </a:r>
          </a:p>
          <a:p>
            <a:r>
              <a:rPr lang="en-US" sz="2100" dirty="0">
                <a:latin typeface="Times New Roman" panose="02020603050405020304" pitchFamily="18" charset="0"/>
                <a:cs typeface="Times New Roman" panose="02020603050405020304" pitchFamily="18" charset="0"/>
              </a:rPr>
              <a:t>Identify key performance metrics to evaluate the system's effectiveness:</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Job Completion Time:</a:t>
            </a:r>
            <a:r>
              <a:rPr lang="en-US" sz="2100" dirty="0">
                <a:latin typeface="Times New Roman" panose="02020603050405020304" pitchFamily="18" charset="0"/>
                <a:cs typeface="Times New Roman" panose="02020603050405020304" pitchFamily="18" charset="0"/>
              </a:rPr>
              <a:t> Time taken to complete a MapReduce job.</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Throughput:</a:t>
            </a:r>
            <a:r>
              <a:rPr lang="en-US" sz="2100" dirty="0">
                <a:latin typeface="Times New Roman" panose="02020603050405020304" pitchFamily="18" charset="0"/>
                <a:cs typeface="Times New Roman" panose="02020603050405020304" pitchFamily="18" charset="0"/>
              </a:rPr>
              <a:t> Number of jobs processed in a given time frame.</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Resource Utilization:</a:t>
            </a:r>
            <a:r>
              <a:rPr lang="en-US" sz="2100" dirty="0">
                <a:latin typeface="Times New Roman" panose="02020603050405020304" pitchFamily="18" charset="0"/>
                <a:cs typeface="Times New Roman" panose="02020603050405020304" pitchFamily="18" charset="0"/>
              </a:rPr>
              <a:t> CPU, memory, disk I/O, and network I/O usage.</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Scalability:</a:t>
            </a:r>
            <a:r>
              <a:rPr lang="en-US" sz="2100" dirty="0">
                <a:latin typeface="Times New Roman" panose="02020603050405020304" pitchFamily="18" charset="0"/>
                <a:cs typeface="Times New Roman" panose="02020603050405020304" pitchFamily="18" charset="0"/>
              </a:rPr>
              <a:t> Ability to maintain performance levels as data volume or cluster size increases.</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Fault Tolerance:</a:t>
            </a:r>
            <a:r>
              <a:rPr lang="en-US" sz="2100" dirty="0">
                <a:latin typeface="Times New Roman" panose="02020603050405020304" pitchFamily="18" charset="0"/>
                <a:cs typeface="Times New Roman" panose="02020603050405020304" pitchFamily="18" charset="0"/>
              </a:rPr>
              <a:t> System's ability to handle node failures without significant performance degradation.</a:t>
            </a:r>
          </a:p>
          <a:p>
            <a:pPr>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Data Locality:</a:t>
            </a:r>
            <a:r>
              <a:rPr lang="en-US" sz="2100" dirty="0">
                <a:latin typeface="Times New Roman" panose="02020603050405020304" pitchFamily="18" charset="0"/>
                <a:cs typeface="Times New Roman" panose="02020603050405020304" pitchFamily="18" charset="0"/>
              </a:rPr>
              <a:t> Efficiency of data placement relative to compute resources.</a:t>
            </a:r>
          </a:p>
          <a:p>
            <a:pPr marL="0" indent="0">
              <a:buNone/>
            </a:pPr>
            <a:endParaRPr lang="en-IN" dirty="0"/>
          </a:p>
        </p:txBody>
      </p:sp>
    </p:spTree>
    <p:extLst>
      <p:ext uri="{BB962C8B-B14F-4D97-AF65-F5344CB8AC3E}">
        <p14:creationId xmlns:p14="http://schemas.microsoft.com/office/powerpoint/2010/main" val="415520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32F9-3DB1-D3E5-9091-0FD6DA769E8F}"/>
              </a:ext>
            </a:extLst>
          </p:cNvPr>
          <p:cNvSpPr>
            <a:spLocks noGrp="1"/>
          </p:cNvSpPr>
          <p:nvPr>
            <p:ph type="title"/>
          </p:nvPr>
        </p:nvSpPr>
        <p:spPr/>
        <p:txBody>
          <a:bodyPr/>
          <a:lstStyle/>
          <a:p>
            <a:r>
              <a:rPr lang="en-IN" dirty="0">
                <a:solidFill>
                  <a:schemeClr val="accent4">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6E7FBE5-F8B4-0A2C-946C-FC3AEDA2758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Optimizing the performance of MapReduce jobs for large-scale data processing is a complex but crucial task to ensure efficiency, scalability, and reliability in distributed computing environments. By systematically following a comprehensive approach to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Cloud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Choosing the appropriate cloud provider and services (AWS, GCP, Azure) ensures that our infrastructure is scalable, reliable, and cost-effective.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 and Baseline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Establishing a baseline through standard workloads and identifying key performance metrics help us understand the current system performance and areas needing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5825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s &amp; HD Stock Photos - Pixabay">
            <a:extLst>
              <a:ext uri="{FF2B5EF4-FFF2-40B4-BE49-F238E27FC236}">
                <a16:creationId xmlns:a16="http://schemas.microsoft.com/office/drawing/2014/main" id="{A2A5C6E6-AAA8-3049-8D13-9710E0D4C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73"/>
            <a:ext cx="12192000" cy="686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2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1172-C678-0BFF-CA63-F0CECAC2EBD8}"/>
              </a:ext>
            </a:extLst>
          </p:cNvPr>
          <p:cNvSpPr>
            <a:spLocks noGrp="1"/>
          </p:cNvSpPr>
          <p:nvPr>
            <p:ph type="title"/>
          </p:nvPr>
        </p:nvSpPr>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617BC65-6DDC-F4D4-135E-C98DA0358F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MapReduce is a programming model and framework commonly used for processing and analyzing large datasets in distributed computing environments. As part of your capstone project, you are tasked with optimizing the performance of MapReduce jobs for large-scale data processing tasks. Your objective is to develop strategies and techniques to enhance the efficiency, scalability, and reliability of MapReduce applications, addressing common challenges associated with processing massive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55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8E5F-43AB-88BF-EE94-8273F9E504EF}"/>
              </a:ext>
            </a:extLst>
          </p:cNvPr>
          <p:cNvSpPr>
            <a:spLocks noGrp="1"/>
          </p:cNvSpPr>
          <p:nvPr>
            <p:ph type="title"/>
          </p:nvPr>
        </p:nvSpPr>
        <p:spPr/>
        <p:txBody>
          <a:bodyPr/>
          <a:lstStyle/>
          <a:p>
            <a:r>
              <a:rPr lang="en-IN" dirty="0">
                <a:solidFill>
                  <a:schemeClr val="accent5">
                    <a:lumMod val="75000"/>
                  </a:schemeClr>
                </a:solidFill>
              </a:rPr>
              <a:t>REQUIREMENT GATHERING</a:t>
            </a:r>
            <a:r>
              <a:rPr lang="en-IN" dirty="0"/>
              <a:t>:</a:t>
            </a:r>
          </a:p>
        </p:txBody>
      </p:sp>
      <p:sp>
        <p:nvSpPr>
          <p:cNvPr id="3" name="Content Placeholder 2">
            <a:extLst>
              <a:ext uri="{FF2B5EF4-FFF2-40B4-BE49-F238E27FC236}">
                <a16:creationId xmlns:a16="http://schemas.microsoft.com/office/drawing/2014/main" id="{86D89D4A-E7EB-338F-BD08-581E3916E3F2}"/>
              </a:ext>
            </a:extLst>
          </p:cNvPr>
          <p:cNvSpPr>
            <a:spLocks noGrp="1"/>
          </p:cNvSpPr>
          <p:nvPr>
            <p:ph sz="half" idx="1"/>
          </p:nvPr>
        </p:nvSpPr>
        <p:spPr/>
        <p:txBody>
          <a:bodyPr>
            <a:normAutofit fontScale="77500" lnSpcReduction="20000"/>
          </a:bodyPr>
          <a:lstStyle/>
          <a:p>
            <a:r>
              <a:rPr lang="en-IN" sz="2600" b="1" dirty="0">
                <a:solidFill>
                  <a:srgbClr val="0070C0"/>
                </a:solidFill>
                <a:latin typeface="Times New Roman" panose="02020603050405020304" pitchFamily="18" charset="0"/>
                <a:cs typeface="Times New Roman" panose="02020603050405020304" pitchFamily="18" charset="0"/>
              </a:rPr>
              <a:t>Identifying specific requirements:</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Stakeholder Identification</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Current system analysis:</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Infrastructure review</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MapReduce workflow</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Performance Bottlenecks Identification:</a:t>
            </a:r>
            <a:endParaRPr lang="en-IN"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Task scheduling issues</a:t>
            </a:r>
          </a:p>
          <a:p>
            <a:pPr>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Data distribution problems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5D213927-9E68-97E4-6B18-4E25C7E939F8}"/>
              </a:ext>
            </a:extLst>
          </p:cNvPr>
          <p:cNvSpPr>
            <a:spLocks noGrp="1"/>
          </p:cNvSpPr>
          <p:nvPr>
            <p:ph sz="half" idx="2"/>
          </p:nvPr>
        </p:nvSpPr>
        <p:spPr/>
        <p:txBody>
          <a:bodyPr>
            <a:normAutofit fontScale="77500" lnSpcReduction="20000"/>
          </a:bodyPr>
          <a:lstStyle/>
          <a:p>
            <a:r>
              <a:rPr lang="en-IN" sz="2600" b="1" dirty="0">
                <a:solidFill>
                  <a:srgbClr val="0070C0"/>
                </a:solidFill>
                <a:latin typeface="Times New Roman" panose="02020603050405020304" pitchFamily="18" charset="0"/>
                <a:cs typeface="Times New Roman" panose="02020603050405020304" pitchFamily="18" charset="0"/>
              </a:rPr>
              <a:t>NECESSARY FEATURES</a:t>
            </a:r>
            <a:r>
              <a:rPr lang="en-IN" sz="2600" dirty="0">
                <a:solidFill>
                  <a:srgbClr val="0070C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Data Partitioning</a:t>
            </a:r>
            <a:r>
              <a:rPr lang="en-IN" sz="1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Custom Partitioners</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Dynamic Partitioners</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Combiner functions:</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Logical aggregation</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Custom combiners</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Data locality optimization</a:t>
            </a:r>
          </a:p>
          <a:p>
            <a:pPr>
              <a:buFont typeface="Wingdings" panose="05000000000000000000" pitchFamily="2" charset="2"/>
              <a:buChar char="Ø"/>
            </a:pP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2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D470-7939-610B-7174-0AB5B8080564}"/>
              </a:ext>
            </a:extLst>
          </p:cNvPr>
          <p:cNvSpPr>
            <a:spLocks noGrp="1"/>
          </p:cNvSpPr>
          <p:nvPr>
            <p:ph type="title"/>
          </p:nvPr>
        </p:nvSpPr>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CLOUD PROVIDER:</a:t>
            </a:r>
          </a:p>
        </p:txBody>
      </p:sp>
      <p:sp>
        <p:nvSpPr>
          <p:cNvPr id="3" name="Content Placeholder 2">
            <a:extLst>
              <a:ext uri="{FF2B5EF4-FFF2-40B4-BE49-F238E27FC236}">
                <a16:creationId xmlns:a16="http://schemas.microsoft.com/office/drawing/2014/main" id="{6441F253-FFFC-3924-9360-0E1AB9443362}"/>
              </a:ext>
            </a:extLst>
          </p:cNvPr>
          <p:cNvSpPr>
            <a:spLocks noGrp="1"/>
          </p:cNvSpPr>
          <p:nvPr>
            <p:ph idx="1"/>
          </p:nvPr>
        </p:nvSpPr>
        <p:spPr>
          <a:xfrm>
            <a:off x="603315" y="1960776"/>
            <a:ext cx="10953947" cy="453429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Amazon Web Services (AWS)</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Amazon EMR (Elastic MapReduce):</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Fully managed service for running big data frameworks such as Apache Hadoop and Spark.</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Auto-scaling and cluster resizing to handle variable workloads</a:t>
            </a:r>
            <a:r>
              <a:rPr lang="en-US" dirty="0"/>
              <a:t>.</a:t>
            </a:r>
          </a:p>
          <a:p>
            <a:pPr>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Storage Options:</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S3 for scalable, durable, and low-cost storage.</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EBS for high-performance block storage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a:buFont typeface="Wingdings" panose="05000000000000000000" pitchFamily="2" charset="2"/>
              <a:buChar char="§"/>
            </a:pPr>
            <a:r>
              <a:rPr lang="en-US" altLang="en-US" sz="1600" b="1" dirty="0">
                <a:latin typeface="Times New Roman" panose="02020603050405020304" pitchFamily="18" charset="0"/>
                <a:cs typeface="Times New Roman" panose="02020603050405020304" pitchFamily="18" charset="0"/>
              </a:rPr>
              <a:t>Network and Data transfer:</a:t>
            </a:r>
          </a:p>
          <a:p>
            <a:pP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High band width and low latency like direct connect.</a:t>
            </a:r>
          </a:p>
          <a:p>
            <a:pP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Data translation using CloudFront.</a:t>
            </a:r>
          </a:p>
          <a:p>
            <a:pPr>
              <a:buFont typeface="Wingdings" panose="05000000000000000000" pitchFamily="2" charset="2"/>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US" dirty="0"/>
          </a:p>
          <a:p>
            <a:endParaRPr lang="en-IN" dirty="0"/>
          </a:p>
        </p:txBody>
      </p:sp>
    </p:spTree>
    <p:extLst>
      <p:ext uri="{BB962C8B-B14F-4D97-AF65-F5344CB8AC3E}">
        <p14:creationId xmlns:p14="http://schemas.microsoft.com/office/powerpoint/2010/main" val="172948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D079-6007-B63D-BE48-509D5C553406}"/>
              </a:ext>
            </a:extLst>
          </p:cNvPr>
          <p:cNvSpPr>
            <a:spLocks noGrp="1"/>
          </p:cNvSpPr>
          <p:nvPr>
            <p:ph type="title"/>
          </p:nvPr>
        </p:nvSpPr>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DEVELOP FRONTEND</a:t>
            </a:r>
            <a:r>
              <a:rPr lang="en-IN" dirty="0">
                <a:solidFill>
                  <a:schemeClr val="accent5">
                    <a:lumMod val="75000"/>
                  </a:schemeClr>
                </a:solidFill>
              </a:rPr>
              <a:t>:</a:t>
            </a:r>
          </a:p>
        </p:txBody>
      </p:sp>
      <p:sp>
        <p:nvSpPr>
          <p:cNvPr id="3" name="Content Placeholder 2">
            <a:extLst>
              <a:ext uri="{FF2B5EF4-FFF2-40B4-BE49-F238E27FC236}">
                <a16:creationId xmlns:a16="http://schemas.microsoft.com/office/drawing/2014/main" id="{D457291D-8C6A-6861-B1FB-FC13B40D07E7}"/>
              </a:ext>
            </a:extLst>
          </p:cNvPr>
          <p:cNvSpPr>
            <a:spLocks noGrp="1"/>
          </p:cNvSpPr>
          <p:nvPr>
            <p:ph idx="1"/>
          </p:nvPr>
        </p:nvSpPr>
        <p:spPr>
          <a:xfrm>
            <a:off x="226242" y="2015732"/>
            <a:ext cx="11965757" cy="4583031"/>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Layout</a:t>
            </a:r>
          </a:p>
          <a:p>
            <a:r>
              <a:rPr lang="en-US" sz="2600" b="1" dirty="0">
                <a:latin typeface="Times New Roman" panose="02020603050405020304" pitchFamily="18" charset="0"/>
                <a:cs typeface="Times New Roman" panose="02020603050405020304" pitchFamily="18" charset="0"/>
              </a:rPr>
              <a:t>Wireframing:</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Start by sketching a basic layout of your interface, focusing on key components such as dashboards, data visualization panels, and control elements.</a:t>
            </a:r>
          </a:p>
          <a:p>
            <a:pPr>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Tools like Figma, Sketch, or Adobe XD can help create detailed wireframes.</a:t>
            </a:r>
          </a:p>
          <a:p>
            <a:r>
              <a:rPr lang="en-US" sz="2600" b="1" dirty="0">
                <a:latin typeface="Times New Roman" panose="02020603050405020304" pitchFamily="18" charset="0"/>
                <a:cs typeface="Times New Roman" panose="02020603050405020304" pitchFamily="18" charset="0"/>
              </a:rPr>
              <a:t>Basic Structure:</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Header:</a:t>
            </a:r>
            <a:r>
              <a:rPr lang="en-US" sz="1700" dirty="0">
                <a:latin typeface="Times New Roman" panose="02020603050405020304" pitchFamily="18" charset="0"/>
                <a:cs typeface="Times New Roman" panose="02020603050405020304" pitchFamily="18" charset="0"/>
              </a:rPr>
              <a:t> Include a logo, project title, and navigation links.</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Sidebar:</a:t>
            </a:r>
            <a:r>
              <a:rPr lang="en-US" sz="1700" dirty="0">
                <a:latin typeface="Times New Roman" panose="02020603050405020304" pitchFamily="18" charset="0"/>
                <a:cs typeface="Times New Roman" panose="02020603050405020304" pitchFamily="18" charset="0"/>
              </a:rPr>
              <a:t> Provide quick access to different sections such as Dashboard, Jobs, Metrics, Settings, and Help.</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Main Content Area:</a:t>
            </a:r>
            <a:r>
              <a:rPr lang="en-US" sz="1700" dirty="0">
                <a:latin typeface="Times New Roman" panose="02020603050405020304" pitchFamily="18" charset="0"/>
                <a:cs typeface="Times New Roman" panose="02020603050405020304" pitchFamily="18" charset="0"/>
              </a:rPr>
              <a:t> Display the main content like dashboards, charts, and detailed reports.</a:t>
            </a:r>
          </a:p>
          <a:p>
            <a:pPr marL="0" indent="0">
              <a:buNone/>
            </a:pPr>
            <a:r>
              <a:rPr lang="en-US" sz="1700" dirty="0"/>
              <a:t>.</a:t>
            </a:r>
          </a:p>
          <a:p>
            <a:endParaRPr lang="en-IN" dirty="0"/>
          </a:p>
        </p:txBody>
      </p:sp>
    </p:spTree>
    <p:extLst>
      <p:ext uri="{BB962C8B-B14F-4D97-AF65-F5344CB8AC3E}">
        <p14:creationId xmlns:p14="http://schemas.microsoft.com/office/powerpoint/2010/main" val="423597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75B04-D6FE-0715-0A65-F013B64A80B0}"/>
              </a:ext>
            </a:extLst>
          </p:cNvPr>
          <p:cNvSpPr>
            <a:spLocks noGrp="1"/>
          </p:cNvSpPr>
          <p:nvPr>
            <p:ph sz="half" idx="1"/>
          </p:nvPr>
        </p:nvSpPr>
        <p:spPr>
          <a:xfrm>
            <a:off x="1447331" y="2010878"/>
            <a:ext cx="4645152" cy="4201386"/>
          </a:xfrm>
        </p:spPr>
        <p:txBody>
          <a:bodyPr>
            <a:normAutofit/>
          </a:bodyPr>
          <a:lstStyle/>
          <a:p>
            <a:r>
              <a:rPr lang="en-IN" b="1" dirty="0">
                <a:solidFill>
                  <a:srgbClr val="0070C0"/>
                </a:solidFill>
                <a:latin typeface="Times New Roman" panose="02020603050405020304" pitchFamily="18" charset="0"/>
                <a:cs typeface="Times New Roman" panose="02020603050405020304" pitchFamily="18" charset="0"/>
              </a:rPr>
              <a:t>USER FRIENDLY DESIGN:</a:t>
            </a:r>
          </a:p>
          <a:p>
            <a:r>
              <a:rPr lang="en-US" sz="1800" b="1" dirty="0">
                <a:latin typeface="Times New Roman" panose="02020603050405020304" pitchFamily="18" charset="0"/>
                <a:cs typeface="Times New Roman" panose="02020603050405020304" pitchFamily="18" charset="0"/>
              </a:rPr>
              <a:t>Intuitive Navigation: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Implement breadcrumbs for easy navigation back to previous sections.</a:t>
            </a:r>
          </a:p>
          <a:p>
            <a:r>
              <a:rPr lang="en-US" sz="1800" b="1" dirty="0">
                <a:latin typeface="Times New Roman" panose="02020603050405020304" pitchFamily="18" charset="0"/>
                <a:cs typeface="Times New Roman" panose="02020603050405020304" pitchFamily="18" charset="0"/>
              </a:rPr>
              <a:t>Consistent Design:</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Maintain consistency in font styles, button designs, and color schemes across all pages.</a:t>
            </a:r>
          </a:p>
          <a:p>
            <a:r>
              <a:rPr lang="en-US" sz="1800" b="1" dirty="0">
                <a:latin typeface="Times New Roman" panose="02020603050405020304" pitchFamily="18" charset="0"/>
                <a:cs typeface="Times New Roman" panose="02020603050405020304" pitchFamily="18" charset="0"/>
              </a:rPr>
              <a:t>Accessibility:</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Follow Web Content Accessibility Guidelines (WCAG).</a:t>
            </a:r>
          </a:p>
          <a:p>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0F06D7D-EED6-3A50-6A1F-394CFF1F2C1A}"/>
              </a:ext>
            </a:extLst>
          </p:cNvPr>
          <p:cNvSpPr>
            <a:spLocks noGrp="1"/>
          </p:cNvSpPr>
          <p:nvPr>
            <p:ph sz="half" idx="2"/>
          </p:nvPr>
        </p:nvSpPr>
        <p:spPr>
          <a:xfrm>
            <a:off x="6413771" y="2017343"/>
            <a:ext cx="4645152" cy="4201386"/>
          </a:xfrm>
        </p:spPr>
        <p:txBody>
          <a:bodyPr>
            <a:normAutofit/>
          </a:bodyPr>
          <a:lstStyle/>
          <a:p>
            <a:r>
              <a:rPr lang="en-IN" b="1" dirty="0">
                <a:solidFill>
                  <a:srgbClr val="0070C0"/>
                </a:solidFill>
                <a:latin typeface="Times New Roman" panose="02020603050405020304" pitchFamily="18" charset="0"/>
                <a:cs typeface="Times New Roman" panose="02020603050405020304" pitchFamily="18" charset="0"/>
              </a:rPr>
              <a:t>COLOUR SELECTION:</a:t>
            </a:r>
          </a:p>
          <a:p>
            <a:r>
              <a:rPr lang="en-US" sz="1800" b="1" dirty="0">
                <a:latin typeface="Times New Roman" panose="02020603050405020304" pitchFamily="18" charset="0"/>
                <a:cs typeface="Times New Roman" panose="02020603050405020304" pitchFamily="18" charset="0"/>
              </a:rPr>
              <a:t>Color Scheme:</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Choose a color scheme that aligns with your brand or project theme. Tools like Adobe Color can help create harmonious color palettes.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a primary color for main elements, a secondary color for highlights, and neutral colors for backgrounds and text.</a:t>
            </a:r>
          </a:p>
          <a:p>
            <a:pPr marL="0" indent="0">
              <a:buNone/>
            </a:pPr>
            <a:endParaRPr lang="en-US" sz="1600" dirty="0">
              <a:latin typeface="Times New Roman" panose="02020603050405020304" pitchFamily="18" charset="0"/>
              <a:cs typeface="Times New Roman" panose="02020603050405020304" pitchFamily="18" charset="0"/>
            </a:endParaRPr>
          </a:p>
          <a:p>
            <a:endParaRPr lang="en-IN"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45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35CA-AC32-A20B-F9D7-5B4BFF2DF40C}"/>
              </a:ext>
            </a:extLst>
          </p:cNvPr>
          <p:cNvSpPr>
            <a:spLocks noGrp="1"/>
          </p:cNvSpPr>
          <p:nvPr>
            <p:ph type="title"/>
          </p:nvPr>
        </p:nvSpPr>
        <p:spPr>
          <a:xfrm>
            <a:off x="1498862" y="804520"/>
            <a:ext cx="9555992" cy="637782"/>
          </a:xfrm>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DEVELOP BACKEND</a:t>
            </a:r>
            <a:r>
              <a:rPr lang="en-IN" dirty="0"/>
              <a:t>:</a:t>
            </a:r>
          </a:p>
        </p:txBody>
      </p:sp>
      <p:sp>
        <p:nvSpPr>
          <p:cNvPr id="3" name="Content Placeholder 2">
            <a:extLst>
              <a:ext uri="{FF2B5EF4-FFF2-40B4-BE49-F238E27FC236}">
                <a16:creationId xmlns:a16="http://schemas.microsoft.com/office/drawing/2014/main" id="{6C7EC86E-45C1-4751-40C7-DD1CE8685F85}"/>
              </a:ext>
            </a:extLst>
          </p:cNvPr>
          <p:cNvSpPr>
            <a:spLocks noGrp="1"/>
          </p:cNvSpPr>
          <p:nvPr>
            <p:ph idx="1"/>
          </p:nvPr>
        </p:nvSpPr>
        <p:spPr>
          <a:xfrm>
            <a:off x="650449" y="2015732"/>
            <a:ext cx="10982227" cy="4262520"/>
          </a:xfrm>
        </p:spPr>
        <p:txBody>
          <a:bodyPr>
            <a:normAutofit fontScale="32500" lnSpcReduction="20000"/>
          </a:bodyPr>
          <a:lstStyle/>
          <a:p>
            <a:r>
              <a:rPr lang="en-US" sz="4600" b="1" dirty="0">
                <a:latin typeface="Times New Roman" panose="02020603050405020304" pitchFamily="18" charset="0"/>
                <a:cs typeface="Times New Roman" panose="02020603050405020304" pitchFamily="18" charset="0"/>
              </a:rPr>
              <a:t>Database Implementation</a:t>
            </a:r>
          </a:p>
          <a:p>
            <a:r>
              <a:rPr lang="en-US" sz="4600" b="1" dirty="0">
                <a:latin typeface="Times New Roman" panose="02020603050405020304" pitchFamily="18" charset="0"/>
                <a:cs typeface="Times New Roman" panose="02020603050405020304" pitchFamily="18" charset="0"/>
              </a:rPr>
              <a:t>Database Schema Design:</a:t>
            </a:r>
          </a:p>
          <a:p>
            <a:pPr>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Job Table:</a:t>
            </a:r>
            <a:endParaRPr lang="en-US" sz="4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Columns:</a:t>
            </a:r>
            <a:r>
              <a:rPr lang="en-US" sz="4600" dirty="0">
                <a:latin typeface="Times New Roman" panose="02020603050405020304" pitchFamily="18" charset="0"/>
                <a:cs typeface="Times New Roman" panose="02020603050405020304" pitchFamily="18" charset="0"/>
              </a:rPr>
              <a:t> Job ID, status, data, result.</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Purpose:</a:t>
            </a:r>
            <a:r>
              <a:rPr lang="en-US" sz="4600" dirty="0">
                <a:latin typeface="Times New Roman" panose="02020603050405020304" pitchFamily="18" charset="0"/>
                <a:cs typeface="Times New Roman" panose="02020603050405020304" pitchFamily="18" charset="0"/>
              </a:rPr>
              <a:t> Store details of each MapReduce job, including its current status and results.</a:t>
            </a:r>
          </a:p>
          <a:p>
            <a:pPr>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Metric Table:</a:t>
            </a:r>
            <a:endParaRPr lang="en-US" sz="4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Columns:</a:t>
            </a:r>
            <a:r>
              <a:rPr lang="en-US" sz="4600" dirty="0">
                <a:latin typeface="Times New Roman" panose="02020603050405020304" pitchFamily="18" charset="0"/>
                <a:cs typeface="Times New Roman" panose="02020603050405020304" pitchFamily="18" charset="0"/>
              </a:rPr>
              <a:t> Metric ID, job ID, CPU usage, memory usage, disk I/O, network I/O.</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Purpose:</a:t>
            </a:r>
            <a:r>
              <a:rPr lang="en-US" sz="4600" dirty="0">
                <a:latin typeface="Times New Roman" panose="02020603050405020304" pitchFamily="18" charset="0"/>
                <a:cs typeface="Times New Roman" panose="02020603050405020304" pitchFamily="18" charset="0"/>
              </a:rPr>
              <a:t> Store performance metrics related to each MapReduce job for analysis and optimization.</a:t>
            </a:r>
          </a:p>
          <a:p>
            <a:r>
              <a:rPr lang="en-US" sz="4600" b="1" dirty="0">
                <a:latin typeface="Times New Roman" panose="02020603050405020304" pitchFamily="18" charset="0"/>
                <a:cs typeface="Times New Roman" panose="02020603050405020304" pitchFamily="18" charset="0"/>
              </a:rPr>
              <a:t>Database Operations:</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Create:</a:t>
            </a:r>
            <a:r>
              <a:rPr lang="en-US" sz="4600" dirty="0">
                <a:latin typeface="Times New Roman" panose="02020603050405020304" pitchFamily="18" charset="0"/>
                <a:cs typeface="Times New Roman" panose="02020603050405020304" pitchFamily="18" charset="0"/>
              </a:rPr>
              <a:t> Add new jobs and metrics to the database.</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Read:</a:t>
            </a:r>
            <a:r>
              <a:rPr lang="en-US" sz="4600" dirty="0">
                <a:latin typeface="Times New Roman" panose="02020603050405020304" pitchFamily="18" charset="0"/>
                <a:cs typeface="Times New Roman" panose="02020603050405020304" pitchFamily="18" charset="0"/>
              </a:rPr>
              <a:t> Retrieve job details and metrics from the database.</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Update:</a:t>
            </a:r>
            <a:r>
              <a:rPr lang="en-US" sz="4600" dirty="0">
                <a:latin typeface="Times New Roman" panose="02020603050405020304" pitchFamily="18" charset="0"/>
                <a:cs typeface="Times New Roman" panose="02020603050405020304" pitchFamily="18" charset="0"/>
              </a:rPr>
              <a:t> Modify job status and results as they progress through the processing stages.</a:t>
            </a:r>
          </a:p>
          <a:p>
            <a:pPr marL="742950" lvl="1" indent="-285750">
              <a:buFont typeface="Arial" panose="020B0604020202020204" pitchFamily="34" charset="0"/>
              <a:buChar char="•"/>
            </a:pPr>
            <a:r>
              <a:rPr lang="en-US" sz="4600" b="1" dirty="0">
                <a:latin typeface="Times New Roman" panose="02020603050405020304" pitchFamily="18" charset="0"/>
                <a:cs typeface="Times New Roman" panose="02020603050405020304" pitchFamily="18" charset="0"/>
              </a:rPr>
              <a:t>Delete:</a:t>
            </a:r>
            <a:r>
              <a:rPr lang="en-US" sz="4600" dirty="0">
                <a:latin typeface="Times New Roman" panose="02020603050405020304" pitchFamily="18" charset="0"/>
                <a:cs typeface="Times New Roman" panose="02020603050405020304" pitchFamily="18" charset="0"/>
              </a:rPr>
              <a:t> Remove outdated or unnecessary job records and metrics.</a:t>
            </a:r>
          </a:p>
          <a:p>
            <a:endParaRPr lang="en-IN" dirty="0"/>
          </a:p>
        </p:txBody>
      </p:sp>
    </p:spTree>
    <p:extLst>
      <p:ext uri="{BB962C8B-B14F-4D97-AF65-F5344CB8AC3E}">
        <p14:creationId xmlns:p14="http://schemas.microsoft.com/office/powerpoint/2010/main" val="217690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B8EDD9-775C-E2AC-BBA2-D817F9850F10}"/>
              </a:ext>
            </a:extLst>
          </p:cNvPr>
          <p:cNvSpPr txBox="1"/>
          <p:nvPr/>
        </p:nvSpPr>
        <p:spPr>
          <a:xfrm>
            <a:off x="1168924" y="1046375"/>
            <a:ext cx="9832156"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Execution</a:t>
            </a:r>
          </a:p>
          <a:p>
            <a:r>
              <a:rPr lang="en-US" b="1" dirty="0">
                <a:latin typeface="Times New Roman" panose="02020603050405020304" pitchFamily="18" charset="0"/>
                <a:cs typeface="Times New Roman" panose="02020603050405020304" pitchFamily="18" charset="0"/>
              </a:rPr>
              <a:t>MapReduce Job Execution: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Use Apache Hadoop or Spark for executing the MapReduce jobs.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Map Phase:</a:t>
            </a:r>
            <a:r>
              <a:rPr lang="en-US" dirty="0">
                <a:latin typeface="Times New Roman" panose="02020603050405020304" pitchFamily="18" charset="0"/>
                <a:cs typeface="Times New Roman" panose="02020603050405020304" pitchFamily="18" charset="0"/>
              </a:rPr>
              <a:t> Distribute the input data across multiple nodes and apply the map function to process the data in parallel.</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Shuffle and Sort Phase:</a:t>
            </a:r>
            <a:r>
              <a:rPr lang="en-US" dirty="0">
                <a:latin typeface="Times New Roman" panose="02020603050405020304" pitchFamily="18" charset="0"/>
                <a:cs typeface="Times New Roman" panose="02020603050405020304" pitchFamily="18" charset="0"/>
              </a:rPr>
              <a:t> Organize the intermediate data based on keys and prepare it for the reduce phase.</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Reduce Phase:</a:t>
            </a:r>
            <a:r>
              <a:rPr lang="en-US" dirty="0">
                <a:latin typeface="Times New Roman" panose="02020603050405020304" pitchFamily="18" charset="0"/>
                <a:cs typeface="Times New Roman" panose="02020603050405020304" pitchFamily="18" charset="0"/>
              </a:rPr>
              <a:t> Aggregate the intermediate data to produce the final output.</a:t>
            </a:r>
          </a:p>
          <a:p>
            <a:r>
              <a:rPr lang="en-US" b="1" dirty="0">
                <a:latin typeface="Times New Roman" panose="02020603050405020304" pitchFamily="18" charset="0"/>
                <a:cs typeface="Times New Roman" panose="02020603050405020304" pitchFamily="18" charset="0"/>
              </a:rPr>
              <a:t>Integration with Celery Task Queue: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Task Management: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Celery to manage and schedule the execution of MapReduce jobs.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tasks are processed asynchronously to handle large-scale data processing efficiently.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Error Handling and Logging: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robust error handling to manage failures and retries.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logging to track the execution flow and performance of each job.</a:t>
            </a:r>
          </a:p>
        </p:txBody>
      </p:sp>
    </p:spTree>
    <p:extLst>
      <p:ext uri="{BB962C8B-B14F-4D97-AF65-F5344CB8AC3E}">
        <p14:creationId xmlns:p14="http://schemas.microsoft.com/office/powerpoint/2010/main" val="67827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23CD0-2F0A-1D96-EBE4-60DDD1871EAF}"/>
              </a:ext>
            </a:extLst>
          </p:cNvPr>
          <p:cNvSpPr txBox="1"/>
          <p:nvPr/>
        </p:nvSpPr>
        <p:spPr>
          <a:xfrm>
            <a:off x="433633" y="405352"/>
            <a:ext cx="3497344" cy="369332"/>
          </a:xfrm>
          <a:prstGeom prst="rect">
            <a:avLst/>
          </a:prstGeom>
          <a:noFill/>
        </p:spPr>
        <p:txBody>
          <a:bodyPr wrap="square" rtlCol="0">
            <a:spAutoFit/>
          </a:bodyPr>
          <a:lstStyle/>
          <a:p>
            <a:r>
              <a:rPr lang="en-IN" dirty="0">
                <a:solidFill>
                  <a:schemeClr val="accent4">
                    <a:lumMod val="75000"/>
                  </a:schemeClr>
                </a:solidFill>
              </a:rPr>
              <a:t>ARCHITECTURE  DAIGRAM:</a:t>
            </a:r>
          </a:p>
        </p:txBody>
      </p:sp>
      <p:pic>
        <p:nvPicPr>
          <p:cNvPr id="6150" name="Picture 6" descr="MapReduce-based big data classification ...">
            <a:extLst>
              <a:ext uri="{FF2B5EF4-FFF2-40B4-BE49-F238E27FC236}">
                <a16:creationId xmlns:a16="http://schemas.microsoft.com/office/drawing/2014/main" id="{578494BA-E41D-FE3E-0C09-BE11AA77E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66" y="1451728"/>
            <a:ext cx="8173039" cy="407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882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151</TotalTime>
  <Words>1344</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Wingdings</vt:lpstr>
      <vt:lpstr>Gallery</vt:lpstr>
      <vt:lpstr>OPTIMIZING MAPREDUCE PERFORMANCE FOR LARGE SCALE DATAPROCESSING</vt:lpstr>
      <vt:lpstr>PROBLEM STATEMENT:</vt:lpstr>
      <vt:lpstr>REQUIREMENT GATHERING:</vt:lpstr>
      <vt:lpstr>CLOUD PROVIDER:</vt:lpstr>
      <vt:lpstr>DEVELOP FRONTEND:</vt:lpstr>
      <vt:lpstr>PowerPoint Presentation</vt:lpstr>
      <vt:lpstr>DEVELOP BACKEND:</vt:lpstr>
      <vt:lpstr>PowerPoint Presentation</vt:lpstr>
      <vt:lpstr>PowerPoint Presentation</vt:lpstr>
      <vt:lpstr>IMPLEMENTATION AND INTEGRATION WITH CLOUD SERVICES:</vt:lpstr>
      <vt:lpstr>PowerPoint Presentation</vt:lpstr>
      <vt:lpstr>PowerPoint Presentation</vt:lpstr>
      <vt:lpstr>PERFORMANCE EVALUTION: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mosritha mannem</dc:creator>
  <cp:lastModifiedBy>mosritha mannem</cp:lastModifiedBy>
  <cp:revision>3</cp:revision>
  <dcterms:created xsi:type="dcterms:W3CDTF">2024-07-28T14:54:07Z</dcterms:created>
  <dcterms:modified xsi:type="dcterms:W3CDTF">2024-07-29T07:04:59Z</dcterms:modified>
</cp:coreProperties>
</file>