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34E4C-1C08-45CE-B6C7-4BB96543D7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D4BBC4F-7A3F-428E-923A-93978ACA9F0D}">
      <dgm:prSet phldrT="[Szöveg]"/>
      <dgm:spPr/>
      <dgm:t>
        <a:bodyPr/>
        <a:lstStyle/>
        <a:p>
          <a:r>
            <a:rPr lang="hu-HU" dirty="0" smtClean="0"/>
            <a:t>a</a:t>
          </a:r>
          <a:endParaRPr lang="hu-HU" dirty="0"/>
        </a:p>
      </dgm:t>
    </dgm:pt>
    <dgm:pt modelId="{4FC62870-5513-49EA-8137-6C95A16B23A6}" type="parTrans" cxnId="{01FF1E25-8A7D-4289-A13C-51B5EA242D69}">
      <dgm:prSet/>
      <dgm:spPr/>
      <dgm:t>
        <a:bodyPr/>
        <a:lstStyle/>
        <a:p>
          <a:endParaRPr lang="hu-HU"/>
        </a:p>
      </dgm:t>
    </dgm:pt>
    <dgm:pt modelId="{41A42537-D488-46A8-ABC2-AE72A363B7C2}" type="sibTrans" cxnId="{01FF1E25-8A7D-4289-A13C-51B5EA242D69}">
      <dgm:prSet/>
      <dgm:spPr/>
      <dgm:t>
        <a:bodyPr/>
        <a:lstStyle/>
        <a:p>
          <a:endParaRPr lang="hu-HU"/>
        </a:p>
      </dgm:t>
    </dgm:pt>
    <dgm:pt modelId="{0203176E-5B03-48E1-91D8-44C792410BA0}">
      <dgm:prSet phldrT="[Szöveg]"/>
      <dgm:spPr/>
      <dgm:t>
        <a:bodyPr/>
        <a:lstStyle/>
        <a:p>
          <a:r>
            <a:rPr lang="hu-HU" dirty="0" smtClean="0"/>
            <a:t>b</a:t>
          </a:r>
          <a:endParaRPr lang="hu-HU" dirty="0"/>
        </a:p>
      </dgm:t>
    </dgm:pt>
    <dgm:pt modelId="{E947966A-87B8-4403-979E-23CB842FD3E3}" type="parTrans" cxnId="{DDB4D024-BB05-4A7E-9B81-2E9DCAD57B4C}">
      <dgm:prSet/>
      <dgm:spPr/>
      <dgm:t>
        <a:bodyPr/>
        <a:lstStyle/>
        <a:p>
          <a:endParaRPr lang="hu-HU"/>
        </a:p>
      </dgm:t>
    </dgm:pt>
    <dgm:pt modelId="{34CB5F4F-1E40-49DF-BE9E-5CFF44557427}" type="sibTrans" cxnId="{DDB4D024-BB05-4A7E-9B81-2E9DCAD57B4C}">
      <dgm:prSet/>
      <dgm:spPr/>
      <dgm:t>
        <a:bodyPr/>
        <a:lstStyle/>
        <a:p>
          <a:endParaRPr lang="hu-HU"/>
        </a:p>
      </dgm:t>
    </dgm:pt>
    <dgm:pt modelId="{D8CFF921-D38C-48CD-93A2-D7DD76BC5318}">
      <dgm:prSet phldrT="[Szöveg]"/>
      <dgm:spPr/>
      <dgm:t>
        <a:bodyPr/>
        <a:lstStyle/>
        <a:p>
          <a:r>
            <a:rPr lang="hu-HU" dirty="0" smtClean="0"/>
            <a:t>c</a:t>
          </a:r>
          <a:endParaRPr lang="hu-HU" dirty="0"/>
        </a:p>
      </dgm:t>
    </dgm:pt>
    <dgm:pt modelId="{68B075F6-6B10-4B40-BD24-CF5E4530D39D}" type="parTrans" cxnId="{FE3AD3DB-B8B8-48E2-B26C-7A3E2187F8ED}">
      <dgm:prSet/>
      <dgm:spPr/>
      <dgm:t>
        <a:bodyPr/>
        <a:lstStyle/>
        <a:p>
          <a:endParaRPr lang="hu-HU"/>
        </a:p>
      </dgm:t>
    </dgm:pt>
    <dgm:pt modelId="{14C962A0-0B42-407C-8472-6D289122F37C}" type="sibTrans" cxnId="{FE3AD3DB-B8B8-48E2-B26C-7A3E2187F8ED}">
      <dgm:prSet/>
      <dgm:spPr/>
      <dgm:t>
        <a:bodyPr/>
        <a:lstStyle/>
        <a:p>
          <a:endParaRPr lang="hu-HU"/>
        </a:p>
      </dgm:t>
    </dgm:pt>
    <dgm:pt modelId="{8E19FB06-D121-4F57-8F17-3483B071ED56}" type="pres">
      <dgm:prSet presAssocID="{06634E4C-1C08-45CE-B6C7-4BB96543D7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589FA00-D1A1-4591-A5A6-1F924C78ABA0}" type="pres">
      <dgm:prSet presAssocID="{9D4BBC4F-7A3F-428E-923A-93978ACA9F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D536FA0-92CE-4672-867B-1C5D317E5961}" type="pres">
      <dgm:prSet presAssocID="{41A42537-D488-46A8-ABC2-AE72A363B7C2}" presName="sibTrans" presStyleLbl="sibTrans2D1" presStyleIdx="0" presStyleCnt="3"/>
      <dgm:spPr/>
      <dgm:t>
        <a:bodyPr/>
        <a:lstStyle/>
        <a:p>
          <a:endParaRPr lang="hu-HU"/>
        </a:p>
      </dgm:t>
    </dgm:pt>
    <dgm:pt modelId="{D147DEB6-0775-4363-B1C2-3477934ACBF4}" type="pres">
      <dgm:prSet presAssocID="{41A42537-D488-46A8-ABC2-AE72A363B7C2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866763E7-7D16-465B-B24F-8E35611DA6F3}" type="pres">
      <dgm:prSet presAssocID="{0203176E-5B03-48E1-91D8-44C792410B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93E6E9-3C07-41C9-8014-3C82E0ABE8F7}" type="pres">
      <dgm:prSet presAssocID="{34CB5F4F-1E40-49DF-BE9E-5CFF44557427}" presName="sibTrans" presStyleLbl="sibTrans2D1" presStyleIdx="1" presStyleCnt="3"/>
      <dgm:spPr/>
      <dgm:t>
        <a:bodyPr/>
        <a:lstStyle/>
        <a:p>
          <a:endParaRPr lang="hu-HU"/>
        </a:p>
      </dgm:t>
    </dgm:pt>
    <dgm:pt modelId="{16BAAD2F-4605-49B9-9C78-AEAF4EE019E4}" type="pres">
      <dgm:prSet presAssocID="{34CB5F4F-1E40-49DF-BE9E-5CFF44557427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648B4B81-799F-4051-8110-785F0F474FC0}" type="pres">
      <dgm:prSet presAssocID="{D8CFF921-D38C-48CD-93A2-D7DD76BC53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5FC6238-0AFF-4C68-9F75-1C45E2DA42F8}" type="pres">
      <dgm:prSet presAssocID="{14C962A0-0B42-407C-8472-6D289122F37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9F40D61-44F9-4758-9E68-E388A3C72886}" type="pres">
      <dgm:prSet presAssocID="{14C962A0-0B42-407C-8472-6D289122F37C}" presName="connectorText" presStyleLbl="sibTrans2D1" presStyleIdx="2" presStyleCnt="3"/>
      <dgm:spPr/>
      <dgm:t>
        <a:bodyPr/>
        <a:lstStyle/>
        <a:p>
          <a:endParaRPr lang="hu-HU"/>
        </a:p>
      </dgm:t>
    </dgm:pt>
  </dgm:ptLst>
  <dgm:cxnLst>
    <dgm:cxn modelId="{01FF1E25-8A7D-4289-A13C-51B5EA242D69}" srcId="{06634E4C-1C08-45CE-B6C7-4BB96543D77D}" destId="{9D4BBC4F-7A3F-428E-923A-93978ACA9F0D}" srcOrd="0" destOrd="0" parTransId="{4FC62870-5513-49EA-8137-6C95A16B23A6}" sibTransId="{41A42537-D488-46A8-ABC2-AE72A363B7C2}"/>
    <dgm:cxn modelId="{BF6F6A08-3332-4D17-9AB0-F6F9704C0FB8}" type="presOf" srcId="{06634E4C-1C08-45CE-B6C7-4BB96543D77D}" destId="{8E19FB06-D121-4F57-8F17-3483B071ED56}" srcOrd="0" destOrd="0" presId="urn:microsoft.com/office/officeart/2005/8/layout/cycle2"/>
    <dgm:cxn modelId="{E47D3769-C66D-4F67-82D6-1C24782423E6}" type="presOf" srcId="{14C962A0-0B42-407C-8472-6D289122F37C}" destId="{49F40D61-44F9-4758-9E68-E388A3C72886}" srcOrd="1" destOrd="0" presId="urn:microsoft.com/office/officeart/2005/8/layout/cycle2"/>
    <dgm:cxn modelId="{6E7FAAF7-EFF4-4367-A232-E30022408D2A}" type="presOf" srcId="{41A42537-D488-46A8-ABC2-AE72A363B7C2}" destId="{7D536FA0-92CE-4672-867B-1C5D317E5961}" srcOrd="0" destOrd="0" presId="urn:microsoft.com/office/officeart/2005/8/layout/cycle2"/>
    <dgm:cxn modelId="{2420C9BD-6251-4BA0-A856-0562F16059C3}" type="presOf" srcId="{14C962A0-0B42-407C-8472-6D289122F37C}" destId="{E5FC6238-0AFF-4C68-9F75-1C45E2DA42F8}" srcOrd="0" destOrd="0" presId="urn:microsoft.com/office/officeart/2005/8/layout/cycle2"/>
    <dgm:cxn modelId="{BFDD8871-E5CA-44DB-B10B-4136244E37AC}" type="presOf" srcId="{0203176E-5B03-48E1-91D8-44C792410BA0}" destId="{866763E7-7D16-465B-B24F-8E35611DA6F3}" srcOrd="0" destOrd="0" presId="urn:microsoft.com/office/officeart/2005/8/layout/cycle2"/>
    <dgm:cxn modelId="{FE3AD3DB-B8B8-48E2-B26C-7A3E2187F8ED}" srcId="{06634E4C-1C08-45CE-B6C7-4BB96543D77D}" destId="{D8CFF921-D38C-48CD-93A2-D7DD76BC5318}" srcOrd="2" destOrd="0" parTransId="{68B075F6-6B10-4B40-BD24-CF5E4530D39D}" sibTransId="{14C962A0-0B42-407C-8472-6D289122F37C}"/>
    <dgm:cxn modelId="{AAA24D74-A751-4BBE-A776-EBB77609D96B}" type="presOf" srcId="{9D4BBC4F-7A3F-428E-923A-93978ACA9F0D}" destId="{8589FA00-D1A1-4591-A5A6-1F924C78ABA0}" srcOrd="0" destOrd="0" presId="urn:microsoft.com/office/officeart/2005/8/layout/cycle2"/>
    <dgm:cxn modelId="{CB15DFA4-1540-4D14-BE79-21266AD6C4A8}" type="presOf" srcId="{34CB5F4F-1E40-49DF-BE9E-5CFF44557427}" destId="{B093E6E9-3C07-41C9-8014-3C82E0ABE8F7}" srcOrd="0" destOrd="0" presId="urn:microsoft.com/office/officeart/2005/8/layout/cycle2"/>
    <dgm:cxn modelId="{1112818A-FCF9-4EA5-95C0-AE7F525B61D3}" type="presOf" srcId="{D8CFF921-D38C-48CD-93A2-D7DD76BC5318}" destId="{648B4B81-799F-4051-8110-785F0F474FC0}" srcOrd="0" destOrd="0" presId="urn:microsoft.com/office/officeart/2005/8/layout/cycle2"/>
    <dgm:cxn modelId="{E3FBBFC3-628D-43A9-BC44-497DD2289E9E}" type="presOf" srcId="{41A42537-D488-46A8-ABC2-AE72A363B7C2}" destId="{D147DEB6-0775-4363-B1C2-3477934ACBF4}" srcOrd="1" destOrd="0" presId="urn:microsoft.com/office/officeart/2005/8/layout/cycle2"/>
    <dgm:cxn modelId="{DDB4D024-BB05-4A7E-9B81-2E9DCAD57B4C}" srcId="{06634E4C-1C08-45CE-B6C7-4BB96543D77D}" destId="{0203176E-5B03-48E1-91D8-44C792410BA0}" srcOrd="1" destOrd="0" parTransId="{E947966A-87B8-4403-979E-23CB842FD3E3}" sibTransId="{34CB5F4F-1E40-49DF-BE9E-5CFF44557427}"/>
    <dgm:cxn modelId="{443E0250-C629-49C5-A86C-BF9146ACEAFB}" type="presOf" srcId="{34CB5F4F-1E40-49DF-BE9E-5CFF44557427}" destId="{16BAAD2F-4605-49B9-9C78-AEAF4EE019E4}" srcOrd="1" destOrd="0" presId="urn:microsoft.com/office/officeart/2005/8/layout/cycle2"/>
    <dgm:cxn modelId="{8959BBC5-2D8E-4760-9509-0EC4CF755118}" type="presParOf" srcId="{8E19FB06-D121-4F57-8F17-3483B071ED56}" destId="{8589FA00-D1A1-4591-A5A6-1F924C78ABA0}" srcOrd="0" destOrd="0" presId="urn:microsoft.com/office/officeart/2005/8/layout/cycle2"/>
    <dgm:cxn modelId="{DD64E590-8F76-4F85-9185-E36B96A243E7}" type="presParOf" srcId="{8E19FB06-D121-4F57-8F17-3483B071ED56}" destId="{7D536FA0-92CE-4672-867B-1C5D317E5961}" srcOrd="1" destOrd="0" presId="urn:microsoft.com/office/officeart/2005/8/layout/cycle2"/>
    <dgm:cxn modelId="{74C13543-032D-4009-A896-1D9B764293E1}" type="presParOf" srcId="{7D536FA0-92CE-4672-867B-1C5D317E5961}" destId="{D147DEB6-0775-4363-B1C2-3477934ACBF4}" srcOrd="0" destOrd="0" presId="urn:microsoft.com/office/officeart/2005/8/layout/cycle2"/>
    <dgm:cxn modelId="{784B7CA9-5F81-4FB9-A1B3-B538B6EB3B9E}" type="presParOf" srcId="{8E19FB06-D121-4F57-8F17-3483B071ED56}" destId="{866763E7-7D16-465B-B24F-8E35611DA6F3}" srcOrd="2" destOrd="0" presId="urn:microsoft.com/office/officeart/2005/8/layout/cycle2"/>
    <dgm:cxn modelId="{E1AFC7E7-6E8E-4630-8E59-F1BB1435BB79}" type="presParOf" srcId="{8E19FB06-D121-4F57-8F17-3483B071ED56}" destId="{B093E6E9-3C07-41C9-8014-3C82E0ABE8F7}" srcOrd="3" destOrd="0" presId="urn:microsoft.com/office/officeart/2005/8/layout/cycle2"/>
    <dgm:cxn modelId="{7565A8EB-D559-40D3-ABB1-D3B41B2AB344}" type="presParOf" srcId="{B093E6E9-3C07-41C9-8014-3C82E0ABE8F7}" destId="{16BAAD2F-4605-49B9-9C78-AEAF4EE019E4}" srcOrd="0" destOrd="0" presId="urn:microsoft.com/office/officeart/2005/8/layout/cycle2"/>
    <dgm:cxn modelId="{B2104DC7-920C-431D-BB19-DCEDFC3CAFEA}" type="presParOf" srcId="{8E19FB06-D121-4F57-8F17-3483B071ED56}" destId="{648B4B81-799F-4051-8110-785F0F474FC0}" srcOrd="4" destOrd="0" presId="urn:microsoft.com/office/officeart/2005/8/layout/cycle2"/>
    <dgm:cxn modelId="{AB328029-4140-4EBC-B57A-73A7A1B8ED8B}" type="presParOf" srcId="{8E19FB06-D121-4F57-8F17-3483B071ED56}" destId="{E5FC6238-0AFF-4C68-9F75-1C45E2DA42F8}" srcOrd="5" destOrd="0" presId="urn:microsoft.com/office/officeart/2005/8/layout/cycle2"/>
    <dgm:cxn modelId="{F0026DA6-B2B3-4F96-908E-BE59E4C2041E}" type="presParOf" srcId="{E5FC6238-0AFF-4C68-9F75-1C45E2DA42F8}" destId="{49F40D61-44F9-4758-9E68-E388A3C728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34E4C-1C08-45CE-B6C7-4BB96543D7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D4BBC4F-7A3F-428E-923A-93978ACA9F0D}">
      <dgm:prSet phldrT="[Szöveg]"/>
      <dgm:spPr/>
      <dgm:t>
        <a:bodyPr/>
        <a:lstStyle/>
        <a:p>
          <a:r>
            <a:rPr lang="hu-HU" dirty="0" smtClean="0"/>
            <a:t>a</a:t>
          </a:r>
          <a:endParaRPr lang="hu-HU" dirty="0"/>
        </a:p>
      </dgm:t>
    </dgm:pt>
    <dgm:pt modelId="{4FC62870-5513-49EA-8137-6C95A16B23A6}" type="parTrans" cxnId="{01FF1E25-8A7D-4289-A13C-51B5EA242D69}">
      <dgm:prSet/>
      <dgm:spPr/>
      <dgm:t>
        <a:bodyPr/>
        <a:lstStyle/>
        <a:p>
          <a:endParaRPr lang="hu-HU"/>
        </a:p>
      </dgm:t>
    </dgm:pt>
    <dgm:pt modelId="{41A42537-D488-46A8-ABC2-AE72A363B7C2}" type="sibTrans" cxnId="{01FF1E25-8A7D-4289-A13C-51B5EA242D69}">
      <dgm:prSet/>
      <dgm:spPr/>
      <dgm:t>
        <a:bodyPr/>
        <a:lstStyle/>
        <a:p>
          <a:endParaRPr lang="hu-HU"/>
        </a:p>
      </dgm:t>
    </dgm:pt>
    <dgm:pt modelId="{0203176E-5B03-48E1-91D8-44C792410BA0}">
      <dgm:prSet phldrT="[Szöveg]"/>
      <dgm:spPr/>
      <dgm:t>
        <a:bodyPr/>
        <a:lstStyle/>
        <a:p>
          <a:r>
            <a:rPr lang="hu-HU" dirty="0" smtClean="0"/>
            <a:t>b</a:t>
          </a:r>
          <a:endParaRPr lang="hu-HU" dirty="0"/>
        </a:p>
      </dgm:t>
    </dgm:pt>
    <dgm:pt modelId="{E947966A-87B8-4403-979E-23CB842FD3E3}" type="parTrans" cxnId="{DDB4D024-BB05-4A7E-9B81-2E9DCAD57B4C}">
      <dgm:prSet/>
      <dgm:spPr/>
      <dgm:t>
        <a:bodyPr/>
        <a:lstStyle/>
        <a:p>
          <a:endParaRPr lang="hu-HU"/>
        </a:p>
      </dgm:t>
    </dgm:pt>
    <dgm:pt modelId="{34CB5F4F-1E40-49DF-BE9E-5CFF44557427}" type="sibTrans" cxnId="{DDB4D024-BB05-4A7E-9B81-2E9DCAD57B4C}">
      <dgm:prSet/>
      <dgm:spPr/>
      <dgm:t>
        <a:bodyPr/>
        <a:lstStyle/>
        <a:p>
          <a:endParaRPr lang="hu-HU"/>
        </a:p>
      </dgm:t>
    </dgm:pt>
    <dgm:pt modelId="{D8CFF921-D38C-48CD-93A2-D7DD76BC5318}">
      <dgm:prSet phldrT="[Szöveg]"/>
      <dgm:spPr/>
      <dgm:t>
        <a:bodyPr/>
        <a:lstStyle/>
        <a:p>
          <a:r>
            <a:rPr lang="hu-HU" dirty="0" smtClean="0"/>
            <a:t>c</a:t>
          </a:r>
          <a:endParaRPr lang="hu-HU" dirty="0"/>
        </a:p>
      </dgm:t>
    </dgm:pt>
    <dgm:pt modelId="{68B075F6-6B10-4B40-BD24-CF5E4530D39D}" type="parTrans" cxnId="{FE3AD3DB-B8B8-48E2-B26C-7A3E2187F8ED}">
      <dgm:prSet/>
      <dgm:spPr/>
      <dgm:t>
        <a:bodyPr/>
        <a:lstStyle/>
        <a:p>
          <a:endParaRPr lang="hu-HU"/>
        </a:p>
      </dgm:t>
    </dgm:pt>
    <dgm:pt modelId="{14C962A0-0B42-407C-8472-6D289122F37C}" type="sibTrans" cxnId="{FE3AD3DB-B8B8-48E2-B26C-7A3E2187F8ED}">
      <dgm:prSet/>
      <dgm:spPr/>
      <dgm:t>
        <a:bodyPr/>
        <a:lstStyle/>
        <a:p>
          <a:endParaRPr lang="hu-HU"/>
        </a:p>
      </dgm:t>
    </dgm:pt>
    <dgm:pt modelId="{8E19FB06-D121-4F57-8F17-3483B071ED56}" type="pres">
      <dgm:prSet presAssocID="{06634E4C-1C08-45CE-B6C7-4BB96543D7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589FA00-D1A1-4591-A5A6-1F924C78ABA0}" type="pres">
      <dgm:prSet presAssocID="{9D4BBC4F-7A3F-428E-923A-93978ACA9F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D536FA0-92CE-4672-867B-1C5D317E5961}" type="pres">
      <dgm:prSet presAssocID="{41A42537-D488-46A8-ABC2-AE72A363B7C2}" presName="sibTrans" presStyleLbl="sibTrans2D1" presStyleIdx="0" presStyleCnt="3"/>
      <dgm:spPr/>
      <dgm:t>
        <a:bodyPr/>
        <a:lstStyle/>
        <a:p>
          <a:endParaRPr lang="hu-HU"/>
        </a:p>
      </dgm:t>
    </dgm:pt>
    <dgm:pt modelId="{D147DEB6-0775-4363-B1C2-3477934ACBF4}" type="pres">
      <dgm:prSet presAssocID="{41A42537-D488-46A8-ABC2-AE72A363B7C2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866763E7-7D16-465B-B24F-8E35611DA6F3}" type="pres">
      <dgm:prSet presAssocID="{0203176E-5B03-48E1-91D8-44C792410B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93E6E9-3C07-41C9-8014-3C82E0ABE8F7}" type="pres">
      <dgm:prSet presAssocID="{34CB5F4F-1E40-49DF-BE9E-5CFF44557427}" presName="sibTrans" presStyleLbl="sibTrans2D1" presStyleIdx="1" presStyleCnt="3"/>
      <dgm:spPr/>
      <dgm:t>
        <a:bodyPr/>
        <a:lstStyle/>
        <a:p>
          <a:endParaRPr lang="hu-HU"/>
        </a:p>
      </dgm:t>
    </dgm:pt>
    <dgm:pt modelId="{16BAAD2F-4605-49B9-9C78-AEAF4EE019E4}" type="pres">
      <dgm:prSet presAssocID="{34CB5F4F-1E40-49DF-BE9E-5CFF44557427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648B4B81-799F-4051-8110-785F0F474FC0}" type="pres">
      <dgm:prSet presAssocID="{D8CFF921-D38C-48CD-93A2-D7DD76BC53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5FC6238-0AFF-4C68-9F75-1C45E2DA42F8}" type="pres">
      <dgm:prSet presAssocID="{14C962A0-0B42-407C-8472-6D289122F37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9F40D61-44F9-4758-9E68-E388A3C72886}" type="pres">
      <dgm:prSet presAssocID="{14C962A0-0B42-407C-8472-6D289122F37C}" presName="connectorText" presStyleLbl="sibTrans2D1" presStyleIdx="2" presStyleCnt="3"/>
      <dgm:spPr/>
      <dgm:t>
        <a:bodyPr/>
        <a:lstStyle/>
        <a:p>
          <a:endParaRPr lang="hu-HU"/>
        </a:p>
      </dgm:t>
    </dgm:pt>
  </dgm:ptLst>
  <dgm:cxnLst>
    <dgm:cxn modelId="{01FF1E25-8A7D-4289-A13C-51B5EA242D69}" srcId="{06634E4C-1C08-45CE-B6C7-4BB96543D77D}" destId="{9D4BBC4F-7A3F-428E-923A-93978ACA9F0D}" srcOrd="0" destOrd="0" parTransId="{4FC62870-5513-49EA-8137-6C95A16B23A6}" sibTransId="{41A42537-D488-46A8-ABC2-AE72A363B7C2}"/>
    <dgm:cxn modelId="{BF6F6A08-3332-4D17-9AB0-F6F9704C0FB8}" type="presOf" srcId="{06634E4C-1C08-45CE-B6C7-4BB96543D77D}" destId="{8E19FB06-D121-4F57-8F17-3483B071ED56}" srcOrd="0" destOrd="0" presId="urn:microsoft.com/office/officeart/2005/8/layout/cycle2"/>
    <dgm:cxn modelId="{E47D3769-C66D-4F67-82D6-1C24782423E6}" type="presOf" srcId="{14C962A0-0B42-407C-8472-6D289122F37C}" destId="{49F40D61-44F9-4758-9E68-E388A3C72886}" srcOrd="1" destOrd="0" presId="urn:microsoft.com/office/officeart/2005/8/layout/cycle2"/>
    <dgm:cxn modelId="{6E7FAAF7-EFF4-4367-A232-E30022408D2A}" type="presOf" srcId="{41A42537-D488-46A8-ABC2-AE72A363B7C2}" destId="{7D536FA0-92CE-4672-867B-1C5D317E5961}" srcOrd="0" destOrd="0" presId="urn:microsoft.com/office/officeart/2005/8/layout/cycle2"/>
    <dgm:cxn modelId="{2420C9BD-6251-4BA0-A856-0562F16059C3}" type="presOf" srcId="{14C962A0-0B42-407C-8472-6D289122F37C}" destId="{E5FC6238-0AFF-4C68-9F75-1C45E2DA42F8}" srcOrd="0" destOrd="0" presId="urn:microsoft.com/office/officeart/2005/8/layout/cycle2"/>
    <dgm:cxn modelId="{BFDD8871-E5CA-44DB-B10B-4136244E37AC}" type="presOf" srcId="{0203176E-5B03-48E1-91D8-44C792410BA0}" destId="{866763E7-7D16-465B-B24F-8E35611DA6F3}" srcOrd="0" destOrd="0" presId="urn:microsoft.com/office/officeart/2005/8/layout/cycle2"/>
    <dgm:cxn modelId="{FE3AD3DB-B8B8-48E2-B26C-7A3E2187F8ED}" srcId="{06634E4C-1C08-45CE-B6C7-4BB96543D77D}" destId="{D8CFF921-D38C-48CD-93A2-D7DD76BC5318}" srcOrd="2" destOrd="0" parTransId="{68B075F6-6B10-4B40-BD24-CF5E4530D39D}" sibTransId="{14C962A0-0B42-407C-8472-6D289122F37C}"/>
    <dgm:cxn modelId="{AAA24D74-A751-4BBE-A776-EBB77609D96B}" type="presOf" srcId="{9D4BBC4F-7A3F-428E-923A-93978ACA9F0D}" destId="{8589FA00-D1A1-4591-A5A6-1F924C78ABA0}" srcOrd="0" destOrd="0" presId="urn:microsoft.com/office/officeart/2005/8/layout/cycle2"/>
    <dgm:cxn modelId="{CB15DFA4-1540-4D14-BE79-21266AD6C4A8}" type="presOf" srcId="{34CB5F4F-1E40-49DF-BE9E-5CFF44557427}" destId="{B093E6E9-3C07-41C9-8014-3C82E0ABE8F7}" srcOrd="0" destOrd="0" presId="urn:microsoft.com/office/officeart/2005/8/layout/cycle2"/>
    <dgm:cxn modelId="{1112818A-FCF9-4EA5-95C0-AE7F525B61D3}" type="presOf" srcId="{D8CFF921-D38C-48CD-93A2-D7DD76BC5318}" destId="{648B4B81-799F-4051-8110-785F0F474FC0}" srcOrd="0" destOrd="0" presId="urn:microsoft.com/office/officeart/2005/8/layout/cycle2"/>
    <dgm:cxn modelId="{E3FBBFC3-628D-43A9-BC44-497DD2289E9E}" type="presOf" srcId="{41A42537-D488-46A8-ABC2-AE72A363B7C2}" destId="{D147DEB6-0775-4363-B1C2-3477934ACBF4}" srcOrd="1" destOrd="0" presId="urn:microsoft.com/office/officeart/2005/8/layout/cycle2"/>
    <dgm:cxn modelId="{DDB4D024-BB05-4A7E-9B81-2E9DCAD57B4C}" srcId="{06634E4C-1C08-45CE-B6C7-4BB96543D77D}" destId="{0203176E-5B03-48E1-91D8-44C792410BA0}" srcOrd="1" destOrd="0" parTransId="{E947966A-87B8-4403-979E-23CB842FD3E3}" sibTransId="{34CB5F4F-1E40-49DF-BE9E-5CFF44557427}"/>
    <dgm:cxn modelId="{443E0250-C629-49C5-A86C-BF9146ACEAFB}" type="presOf" srcId="{34CB5F4F-1E40-49DF-BE9E-5CFF44557427}" destId="{16BAAD2F-4605-49B9-9C78-AEAF4EE019E4}" srcOrd="1" destOrd="0" presId="urn:microsoft.com/office/officeart/2005/8/layout/cycle2"/>
    <dgm:cxn modelId="{8959BBC5-2D8E-4760-9509-0EC4CF755118}" type="presParOf" srcId="{8E19FB06-D121-4F57-8F17-3483B071ED56}" destId="{8589FA00-D1A1-4591-A5A6-1F924C78ABA0}" srcOrd="0" destOrd="0" presId="urn:microsoft.com/office/officeart/2005/8/layout/cycle2"/>
    <dgm:cxn modelId="{DD64E590-8F76-4F85-9185-E36B96A243E7}" type="presParOf" srcId="{8E19FB06-D121-4F57-8F17-3483B071ED56}" destId="{7D536FA0-92CE-4672-867B-1C5D317E5961}" srcOrd="1" destOrd="0" presId="urn:microsoft.com/office/officeart/2005/8/layout/cycle2"/>
    <dgm:cxn modelId="{74C13543-032D-4009-A896-1D9B764293E1}" type="presParOf" srcId="{7D536FA0-92CE-4672-867B-1C5D317E5961}" destId="{D147DEB6-0775-4363-B1C2-3477934ACBF4}" srcOrd="0" destOrd="0" presId="urn:microsoft.com/office/officeart/2005/8/layout/cycle2"/>
    <dgm:cxn modelId="{784B7CA9-5F81-4FB9-A1B3-B538B6EB3B9E}" type="presParOf" srcId="{8E19FB06-D121-4F57-8F17-3483B071ED56}" destId="{866763E7-7D16-465B-B24F-8E35611DA6F3}" srcOrd="2" destOrd="0" presId="urn:microsoft.com/office/officeart/2005/8/layout/cycle2"/>
    <dgm:cxn modelId="{E1AFC7E7-6E8E-4630-8E59-F1BB1435BB79}" type="presParOf" srcId="{8E19FB06-D121-4F57-8F17-3483B071ED56}" destId="{B093E6E9-3C07-41C9-8014-3C82E0ABE8F7}" srcOrd="3" destOrd="0" presId="urn:microsoft.com/office/officeart/2005/8/layout/cycle2"/>
    <dgm:cxn modelId="{7565A8EB-D559-40D3-ABB1-D3B41B2AB344}" type="presParOf" srcId="{B093E6E9-3C07-41C9-8014-3C82E0ABE8F7}" destId="{16BAAD2F-4605-49B9-9C78-AEAF4EE019E4}" srcOrd="0" destOrd="0" presId="urn:microsoft.com/office/officeart/2005/8/layout/cycle2"/>
    <dgm:cxn modelId="{B2104DC7-920C-431D-BB19-DCEDFC3CAFEA}" type="presParOf" srcId="{8E19FB06-D121-4F57-8F17-3483B071ED56}" destId="{648B4B81-799F-4051-8110-785F0F474FC0}" srcOrd="4" destOrd="0" presId="urn:microsoft.com/office/officeart/2005/8/layout/cycle2"/>
    <dgm:cxn modelId="{AB328029-4140-4EBC-B57A-73A7A1B8ED8B}" type="presParOf" srcId="{8E19FB06-D121-4F57-8F17-3483B071ED56}" destId="{E5FC6238-0AFF-4C68-9F75-1C45E2DA42F8}" srcOrd="5" destOrd="0" presId="urn:microsoft.com/office/officeart/2005/8/layout/cycle2"/>
    <dgm:cxn modelId="{F0026DA6-B2B3-4F96-908E-BE59E4C2041E}" type="presParOf" srcId="{E5FC6238-0AFF-4C68-9F75-1C45E2DA42F8}" destId="{49F40D61-44F9-4758-9E68-E388A3C728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FA00-D1A1-4591-A5A6-1F924C78ABA0}">
      <dsp:nvSpPr>
        <dsp:cNvPr id="0" name=""/>
        <dsp:cNvSpPr/>
      </dsp:nvSpPr>
      <dsp:spPr>
        <a:xfrm>
          <a:off x="1229107" y="7661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a</a:t>
          </a:r>
          <a:endParaRPr lang="hu-HU" sz="6500" kern="1200" dirty="0"/>
        </a:p>
      </dsp:txBody>
      <dsp:txXfrm>
        <a:off x="1468520" y="247074"/>
        <a:ext cx="1155986" cy="1155986"/>
      </dsp:txXfrm>
    </dsp:sp>
    <dsp:sp modelId="{7D536FA0-92CE-4672-867B-1C5D317E5961}">
      <dsp:nvSpPr>
        <dsp:cNvPr id="0" name=""/>
        <dsp:cNvSpPr/>
      </dsp:nvSpPr>
      <dsp:spPr>
        <a:xfrm rot="3600000">
          <a:off x="2436734" y="1602125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>
        <a:off x="2469388" y="1655917"/>
        <a:ext cx="304766" cy="331049"/>
      </dsp:txXfrm>
    </dsp:sp>
    <dsp:sp modelId="{866763E7-7D16-465B-B24F-8E35611DA6F3}">
      <dsp:nvSpPr>
        <dsp:cNvPr id="0" name=""/>
        <dsp:cNvSpPr/>
      </dsp:nvSpPr>
      <dsp:spPr>
        <a:xfrm>
          <a:off x="2457250" y="2134868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b</a:t>
          </a:r>
          <a:endParaRPr lang="hu-HU" sz="6500" kern="1200" dirty="0"/>
        </a:p>
      </dsp:txBody>
      <dsp:txXfrm>
        <a:off x="2696663" y="2374281"/>
        <a:ext cx="1155986" cy="1155986"/>
      </dsp:txXfrm>
    </dsp:sp>
    <dsp:sp modelId="{B093E6E9-3C07-41C9-8014-3C82E0ABE8F7}">
      <dsp:nvSpPr>
        <dsp:cNvPr id="0" name=""/>
        <dsp:cNvSpPr/>
      </dsp:nvSpPr>
      <dsp:spPr>
        <a:xfrm rot="10800000">
          <a:off x="1841145" y="2676399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 rot="10800000">
        <a:off x="1971759" y="2786749"/>
        <a:ext cx="304766" cy="331049"/>
      </dsp:txXfrm>
    </dsp:sp>
    <dsp:sp modelId="{648B4B81-799F-4051-8110-785F0F474FC0}">
      <dsp:nvSpPr>
        <dsp:cNvPr id="0" name=""/>
        <dsp:cNvSpPr/>
      </dsp:nvSpPr>
      <dsp:spPr>
        <a:xfrm>
          <a:off x="964" y="2134868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c</a:t>
          </a:r>
          <a:endParaRPr lang="hu-HU" sz="6500" kern="1200" dirty="0"/>
        </a:p>
      </dsp:txBody>
      <dsp:txXfrm>
        <a:off x="240377" y="2374281"/>
        <a:ext cx="1155986" cy="1155986"/>
      </dsp:txXfrm>
    </dsp:sp>
    <dsp:sp modelId="{E5FC6238-0AFF-4C68-9F75-1C45E2DA42F8}">
      <dsp:nvSpPr>
        <dsp:cNvPr id="0" name=""/>
        <dsp:cNvSpPr/>
      </dsp:nvSpPr>
      <dsp:spPr>
        <a:xfrm rot="18000000">
          <a:off x="1208590" y="1623468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>
        <a:off x="1241244" y="1790376"/>
        <a:ext cx="304766" cy="331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FA00-D1A1-4591-A5A6-1F924C78ABA0}">
      <dsp:nvSpPr>
        <dsp:cNvPr id="0" name=""/>
        <dsp:cNvSpPr/>
      </dsp:nvSpPr>
      <dsp:spPr>
        <a:xfrm>
          <a:off x="1804017" y="257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a</a:t>
          </a:r>
          <a:endParaRPr lang="hu-HU" sz="6500" kern="1200" dirty="0"/>
        </a:p>
      </dsp:txBody>
      <dsp:txXfrm>
        <a:off x="2012779" y="209019"/>
        <a:ext cx="1007994" cy="1007994"/>
      </dsp:txXfrm>
    </dsp:sp>
    <dsp:sp modelId="{7D536FA0-92CE-4672-867B-1C5D317E5961}">
      <dsp:nvSpPr>
        <dsp:cNvPr id="0" name=""/>
        <dsp:cNvSpPr/>
      </dsp:nvSpPr>
      <dsp:spPr>
        <a:xfrm rot="3600000">
          <a:off x="2857095" y="1389558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>
        <a:off x="2885470" y="1436633"/>
        <a:ext cx="264837" cy="288668"/>
      </dsp:txXfrm>
    </dsp:sp>
    <dsp:sp modelId="{866763E7-7D16-465B-B24F-8E35611DA6F3}">
      <dsp:nvSpPr>
        <dsp:cNvPr id="0" name=""/>
        <dsp:cNvSpPr/>
      </dsp:nvSpPr>
      <dsp:spPr>
        <a:xfrm>
          <a:off x="2873699" y="1853000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b</a:t>
          </a:r>
          <a:endParaRPr lang="hu-HU" sz="6500" kern="1200" dirty="0"/>
        </a:p>
      </dsp:txBody>
      <dsp:txXfrm>
        <a:off x="3082461" y="2061762"/>
        <a:ext cx="1007994" cy="1007994"/>
      </dsp:txXfrm>
    </dsp:sp>
    <dsp:sp modelId="{B093E6E9-3C07-41C9-8014-3C82E0ABE8F7}">
      <dsp:nvSpPr>
        <dsp:cNvPr id="0" name=""/>
        <dsp:cNvSpPr/>
      </dsp:nvSpPr>
      <dsp:spPr>
        <a:xfrm rot="10800000">
          <a:off x="2338315" y="2325203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 rot="10800000">
        <a:off x="2451816" y="2421425"/>
        <a:ext cx="264837" cy="288668"/>
      </dsp:txXfrm>
    </dsp:sp>
    <dsp:sp modelId="{648B4B81-799F-4051-8110-785F0F474FC0}">
      <dsp:nvSpPr>
        <dsp:cNvPr id="0" name=""/>
        <dsp:cNvSpPr/>
      </dsp:nvSpPr>
      <dsp:spPr>
        <a:xfrm>
          <a:off x="734335" y="1853000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c</a:t>
          </a:r>
          <a:endParaRPr lang="hu-HU" sz="6500" kern="1200" dirty="0"/>
        </a:p>
      </dsp:txBody>
      <dsp:txXfrm>
        <a:off x="943097" y="2061762"/>
        <a:ext cx="1007994" cy="1007994"/>
      </dsp:txXfrm>
    </dsp:sp>
    <dsp:sp modelId="{E5FC6238-0AFF-4C68-9F75-1C45E2DA42F8}">
      <dsp:nvSpPr>
        <dsp:cNvPr id="0" name=""/>
        <dsp:cNvSpPr/>
      </dsp:nvSpPr>
      <dsp:spPr>
        <a:xfrm rot="18000000">
          <a:off x="1787413" y="1408104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>
        <a:off x="1815788" y="1553473"/>
        <a:ext cx="264837" cy="28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The black and white SAT problem and relationship with directed graphs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0784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Gábor Kusper</a:t>
            </a:r>
          </a:p>
          <a:p>
            <a:r>
              <a:rPr lang="hu-HU" dirty="0" smtClean="0"/>
              <a:t>Eszterházy Károly University</a:t>
            </a:r>
          </a:p>
          <a:p>
            <a:r>
              <a:rPr lang="hu-HU" dirty="0" err="1" smtClean="0"/>
              <a:t>Informatics</a:t>
            </a:r>
            <a:r>
              <a:rPr lang="hu-HU" dirty="0" smtClean="0"/>
              <a:t> </a:t>
            </a:r>
            <a:r>
              <a:rPr lang="hu-HU" dirty="0" err="1" smtClean="0"/>
              <a:t>Faculty</a:t>
            </a:r>
            <a:endParaRPr lang="hu-HU" dirty="0" smtClean="0"/>
          </a:p>
          <a:p>
            <a:r>
              <a:rPr lang="hu-HU" dirty="0" smtClean="0"/>
              <a:t>Kusper.Gabor@uni-eszterhazy.hu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409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314994"/>
            <a:ext cx="9601200" cy="4630783"/>
          </a:xfrm>
        </p:spPr>
        <p:txBody>
          <a:bodyPr>
            <a:normAutofit/>
          </a:bodyPr>
          <a:lstStyle/>
          <a:p>
            <a:r>
              <a:rPr lang="hu-HU" dirty="0" err="1"/>
              <a:t>Let</a:t>
            </a:r>
            <a:r>
              <a:rPr lang="hu-HU" dirty="0"/>
              <a:t> D =(V, E) 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 The </a:t>
            </a:r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/>
              <a:t>model</a:t>
            </a:r>
            <a:r>
              <a:rPr lang="hu-HU" dirty="0"/>
              <a:t> of D 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WM: </a:t>
            </a:r>
            <a:endParaRPr lang="hu-HU" dirty="0"/>
          </a:p>
          <a:p>
            <a:r>
              <a:rPr lang="hu-HU" dirty="0" err="1" smtClean="0"/>
              <a:t>OutE</a:t>
            </a:r>
            <a:r>
              <a:rPr lang="hu-HU" dirty="0" smtClean="0"/>
              <a:t>(a) := { </a:t>
            </a:r>
            <a:r>
              <a:rPr lang="hu-HU" dirty="0"/>
              <a:t>b </a:t>
            </a:r>
            <a:r>
              <a:rPr lang="hu-HU" dirty="0" smtClean="0"/>
              <a:t> </a:t>
            </a:r>
            <a:r>
              <a:rPr lang="hu-HU" dirty="0"/>
              <a:t>| </a:t>
            </a:r>
            <a:r>
              <a:rPr lang="hu-HU" dirty="0" smtClean="0"/>
              <a:t> </a:t>
            </a:r>
            <a:r>
              <a:rPr lang="hu-HU" dirty="0"/>
              <a:t>(a, b</a:t>
            </a:r>
            <a:r>
              <a:rPr lang="hu-HU" dirty="0" smtClean="0"/>
              <a:t>)  in  E }.</a:t>
            </a:r>
            <a:endParaRPr lang="hu-HU" dirty="0"/>
          </a:p>
          <a:p>
            <a:r>
              <a:rPr lang="hu-HU" dirty="0" err="1" smtClean="0"/>
              <a:t>Cycles</a:t>
            </a:r>
            <a:r>
              <a:rPr lang="hu-HU" dirty="0" smtClean="0"/>
              <a:t> </a:t>
            </a:r>
            <a:r>
              <a:rPr lang="hu-HU" dirty="0"/>
              <a:t>:= </a:t>
            </a:r>
            <a:r>
              <a:rPr lang="hu-HU" dirty="0" smtClean="0"/>
              <a:t>{ (a</a:t>
            </a:r>
            <a:r>
              <a:rPr lang="hu-HU" baseline="-25000" dirty="0" smtClean="0"/>
              <a:t>1</a:t>
            </a:r>
            <a:r>
              <a:rPr lang="hu-HU" dirty="0" smtClean="0"/>
              <a:t>, a</a:t>
            </a:r>
            <a:r>
              <a:rPr lang="hu-HU" baseline="-25000" dirty="0" smtClean="0"/>
              <a:t>2</a:t>
            </a:r>
            <a:r>
              <a:rPr lang="hu-HU" dirty="0"/>
              <a:t>, </a:t>
            </a:r>
            <a:r>
              <a:rPr lang="hu-HU" dirty="0" smtClean="0"/>
              <a:t>…,  </a:t>
            </a:r>
            <a:r>
              <a:rPr lang="hu-HU" dirty="0" err="1" smtClean="0"/>
              <a:t>a</a:t>
            </a:r>
            <a:r>
              <a:rPr lang="hu-HU" baseline="-25000" dirty="0" err="1" smtClean="0"/>
              <a:t>k</a:t>
            </a:r>
            <a:r>
              <a:rPr lang="hu-HU" dirty="0" smtClean="0"/>
              <a:t>) | k=1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i=1..k we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a</a:t>
            </a:r>
            <a:r>
              <a:rPr lang="hu-HU" baseline="-25000" dirty="0" smtClean="0"/>
              <a:t>(i </a:t>
            </a:r>
            <a:r>
              <a:rPr lang="hu-HU" baseline="-25000" dirty="0" err="1" smtClean="0"/>
              <a:t>mod</a:t>
            </a:r>
            <a:r>
              <a:rPr lang="hu-HU" baseline="-25000" dirty="0" smtClean="0"/>
              <a:t> </a:t>
            </a:r>
            <a:r>
              <a:rPr lang="hu-HU" baseline="-25000" dirty="0"/>
              <a:t>k)+</a:t>
            </a:r>
            <a:r>
              <a:rPr lang="hu-HU" baseline="-25000" dirty="0" smtClean="0"/>
              <a:t>1</a:t>
            </a:r>
            <a:r>
              <a:rPr lang="hu-HU" dirty="0" smtClean="0"/>
              <a:t> is in </a:t>
            </a:r>
            <a:r>
              <a:rPr lang="hu-HU" dirty="0" err="1" smtClean="0"/>
              <a:t>OutE</a:t>
            </a:r>
            <a:r>
              <a:rPr lang="hu-HU" dirty="0" smtClean="0"/>
              <a:t>(</a:t>
            </a:r>
            <a:r>
              <a:rPr lang="hu-HU" dirty="0" err="1" smtClean="0"/>
              <a:t>a</a:t>
            </a:r>
            <a:r>
              <a:rPr lang="hu-HU" baseline="-25000" dirty="0" err="1" smtClean="0"/>
              <a:t>i</a:t>
            </a:r>
            <a:r>
              <a:rPr lang="hu-HU" dirty="0"/>
              <a:t>) </a:t>
            </a:r>
            <a:r>
              <a:rPr lang="hu-HU" dirty="0" smtClean="0"/>
              <a:t>}.</a:t>
            </a:r>
            <a:endParaRPr lang="hu-HU" dirty="0"/>
          </a:p>
          <a:p>
            <a:r>
              <a:rPr lang="hu-HU" dirty="0" err="1" smtClean="0"/>
              <a:t>ExitPonts</a:t>
            </a:r>
            <a:r>
              <a:rPr lang="hu-HU" dirty="0" smtClean="0"/>
              <a:t>(</a:t>
            </a:r>
            <a:r>
              <a:rPr lang="hu-HU" dirty="0"/>
              <a:t>(a</a:t>
            </a:r>
            <a:r>
              <a:rPr lang="hu-HU" baseline="-25000" dirty="0"/>
              <a:t>1</a:t>
            </a:r>
            <a:r>
              <a:rPr lang="hu-HU" dirty="0"/>
              <a:t>, a</a:t>
            </a:r>
            <a:r>
              <a:rPr lang="hu-HU" baseline="-25000" dirty="0"/>
              <a:t>2</a:t>
            </a:r>
            <a:r>
              <a:rPr lang="hu-HU" dirty="0"/>
              <a:t>, …,  </a:t>
            </a:r>
            <a:r>
              <a:rPr lang="hu-HU" dirty="0" err="1"/>
              <a:t>a</a:t>
            </a:r>
            <a:r>
              <a:rPr lang="hu-HU" baseline="-25000" dirty="0" err="1"/>
              <a:t>k</a:t>
            </a:r>
            <a:r>
              <a:rPr lang="hu-HU" dirty="0" smtClean="0"/>
              <a:t>) ) := {</a:t>
            </a:r>
            <a:r>
              <a:rPr lang="hu-HU" dirty="0"/>
              <a:t>b </a:t>
            </a:r>
            <a:r>
              <a:rPr lang="hu-HU" dirty="0" smtClean="0"/>
              <a:t>| </a:t>
            </a:r>
            <a:r>
              <a:rPr lang="hu-HU" dirty="0" err="1" smtClean="0"/>
              <a:t>exists</a:t>
            </a:r>
            <a:r>
              <a:rPr lang="hu-HU" dirty="0" smtClean="0"/>
              <a:t> i=1..k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b is in </a:t>
            </a:r>
            <a:r>
              <a:rPr lang="hu-HU" dirty="0" err="1" smtClean="0"/>
              <a:t>OutE</a:t>
            </a:r>
            <a:r>
              <a:rPr lang="hu-HU" dirty="0" smtClean="0"/>
              <a:t>(</a:t>
            </a:r>
            <a:r>
              <a:rPr lang="hu-HU" dirty="0" err="1" smtClean="0"/>
              <a:t>a</a:t>
            </a:r>
            <a:r>
              <a:rPr lang="hu-HU" baseline="-25000" dirty="0" err="1" smtClean="0"/>
              <a:t>i</a:t>
            </a:r>
            <a:r>
              <a:rPr lang="hu-HU" dirty="0" smtClean="0"/>
              <a:t>)) and  </a:t>
            </a:r>
            <a:br>
              <a:rPr lang="hu-HU" dirty="0" smtClean="0"/>
            </a:br>
            <a:r>
              <a:rPr lang="hu-HU" dirty="0" smtClean="0"/>
              <a:t>                                                      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exists</a:t>
            </a:r>
            <a:r>
              <a:rPr lang="hu-HU" dirty="0" smtClean="0"/>
              <a:t> j=1..k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taht</a:t>
            </a:r>
            <a:r>
              <a:rPr lang="hu-HU" dirty="0" smtClean="0"/>
              <a:t> b </a:t>
            </a:r>
            <a:r>
              <a:rPr lang="hu-HU" dirty="0"/>
              <a:t>= </a:t>
            </a:r>
            <a:r>
              <a:rPr lang="hu-HU" dirty="0" smtClean="0"/>
              <a:t>a</a:t>
            </a:r>
            <a:r>
              <a:rPr lang="hu-HU" baseline="-25000" dirty="0" smtClean="0"/>
              <a:t>j</a:t>
            </a:r>
            <a:r>
              <a:rPr lang="hu-HU" dirty="0" smtClean="0"/>
              <a:t>) }.</a:t>
            </a:r>
            <a:endParaRPr lang="hu-HU" dirty="0"/>
          </a:p>
          <a:p>
            <a:r>
              <a:rPr lang="hu-HU" dirty="0" smtClean="0"/>
              <a:t>WM </a:t>
            </a:r>
            <a:r>
              <a:rPr lang="hu-HU" dirty="0"/>
              <a:t>:= </a:t>
            </a:r>
            <a:r>
              <a:rPr lang="hu-HU" dirty="0" smtClean="0"/>
              <a:t>{ </a:t>
            </a:r>
            <a:r>
              <a:rPr lang="hu-HU" dirty="0" err="1" smtClean="0"/>
              <a:t>not</a:t>
            </a:r>
            <a:r>
              <a:rPr lang="hu-HU" dirty="0" smtClean="0"/>
              <a:t> C </a:t>
            </a:r>
            <a:r>
              <a:rPr lang="hu-HU" dirty="0" err="1" smtClean="0"/>
              <a:t>union</a:t>
            </a:r>
            <a:r>
              <a:rPr lang="hu-HU" dirty="0" smtClean="0"/>
              <a:t> </a:t>
            </a:r>
            <a:r>
              <a:rPr lang="hu-HU" dirty="0" err="1"/>
              <a:t>ExitPonts</a:t>
            </a:r>
            <a:r>
              <a:rPr lang="hu-HU" dirty="0"/>
              <a:t>(C) </a:t>
            </a:r>
            <a:r>
              <a:rPr lang="hu-HU" dirty="0" smtClean="0"/>
              <a:t> | </a:t>
            </a:r>
            <a:r>
              <a:rPr lang="hu-HU" dirty="0"/>
              <a:t>C </a:t>
            </a:r>
            <a:r>
              <a:rPr lang="hu-HU" dirty="0" smtClean="0"/>
              <a:t>in </a:t>
            </a:r>
            <a:r>
              <a:rPr lang="hu-HU" dirty="0" err="1"/>
              <a:t>Cycles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/>
              <a:t>ExitPonts</a:t>
            </a:r>
            <a:r>
              <a:rPr lang="hu-HU" dirty="0"/>
              <a:t>(C) </a:t>
            </a:r>
            <a:r>
              <a:rPr lang="hu-HU" dirty="0" smtClean="0"/>
              <a:t>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empty</a:t>
            </a:r>
            <a:r>
              <a:rPr lang="hu-HU" dirty="0" smtClean="0"/>
              <a:t> }.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Cycles</a:t>
            </a:r>
            <a:r>
              <a:rPr lang="hu-HU" dirty="0" smtClean="0"/>
              <a:t>: (a), (b), (c), (d),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/>
              <a:t>), (</a:t>
            </a:r>
            <a:r>
              <a:rPr lang="en-US" dirty="0" err="1"/>
              <a:t>b,c</a:t>
            </a:r>
            <a:r>
              <a:rPr lang="en-US" dirty="0" smtClean="0"/>
              <a:t>)</a:t>
            </a:r>
            <a:r>
              <a:rPr lang="hu-HU" dirty="0" smtClean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a,b,c,b</a:t>
            </a:r>
            <a:r>
              <a:rPr lang="en-US" dirty="0" smtClean="0"/>
              <a:t>)</a:t>
            </a:r>
            <a:r>
              <a:rPr lang="hu-HU" dirty="0" smtClean="0"/>
              <a:t>, </a:t>
            </a:r>
            <a:r>
              <a:rPr lang="en-US" dirty="0"/>
              <a:t>(</a:t>
            </a:r>
            <a:r>
              <a:rPr lang="en-US" dirty="0" err="1"/>
              <a:t>a,b,c,d</a:t>
            </a:r>
            <a:r>
              <a:rPr lang="en-US" dirty="0" smtClean="0"/>
              <a:t>)</a:t>
            </a:r>
            <a:r>
              <a:rPr lang="hu-HU" dirty="0" smtClean="0"/>
              <a:t>.</a:t>
            </a:r>
          </a:p>
          <a:p>
            <a:r>
              <a:rPr lang="hu-HU" dirty="0" smtClean="0"/>
              <a:t>WM </a:t>
            </a:r>
            <a:r>
              <a:rPr lang="hu-HU" dirty="0"/>
              <a:t>= </a:t>
            </a:r>
            <a:r>
              <a:rPr lang="hu-HU" dirty="0" smtClean="0"/>
              <a:t>{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b, </a:t>
            </a:r>
            <a:r>
              <a:rPr lang="hu-HU" dirty="0" smtClean="0"/>
              <a:t>d},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a},</a:t>
            </a:r>
            <a:br>
              <a:rPr lang="hu-HU" dirty="0" smtClean="0"/>
            </a:br>
            <a:r>
              <a:rPr lang="hu-HU" dirty="0" smtClean="0"/>
              <a:t>  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a, </a:t>
            </a:r>
            <a:r>
              <a:rPr lang="hu-HU" dirty="0" smtClean="0"/>
              <a:t>d},</a:t>
            </a:r>
            <a:br>
              <a:rPr lang="hu-HU" dirty="0" smtClean="0"/>
            </a:br>
            <a:r>
              <a:rPr lang="hu-HU" dirty="0" smtClean="0"/>
              <a:t>  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d} }.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4" y="3787004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68382"/>
            <a:ext cx="9601200" cy="1485900"/>
          </a:xfrm>
        </p:spPr>
        <p:txBody>
          <a:bodyPr/>
          <a:lstStyle/>
          <a:p>
            <a:r>
              <a:rPr lang="hu-HU" dirty="0" smtClean="0"/>
              <a:t>The BB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314994"/>
            <a:ext cx="9871166" cy="4630783"/>
          </a:xfrm>
        </p:spPr>
        <p:txBody>
          <a:bodyPr>
            <a:normAutofit/>
          </a:bodyPr>
          <a:lstStyle/>
          <a:p>
            <a:r>
              <a:rPr lang="hu-HU" dirty="0" err="1"/>
              <a:t>Let</a:t>
            </a:r>
            <a:r>
              <a:rPr lang="hu-HU" dirty="0"/>
              <a:t> D =(V, E) 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 The BB </a:t>
            </a:r>
            <a:r>
              <a:rPr lang="hu-HU" dirty="0" err="1"/>
              <a:t>model</a:t>
            </a:r>
            <a:r>
              <a:rPr lang="hu-HU" dirty="0"/>
              <a:t> of D 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BM: </a:t>
            </a:r>
            <a:endParaRPr lang="hu-HU" dirty="0"/>
          </a:p>
          <a:p>
            <a:r>
              <a:rPr lang="hu-HU" dirty="0" smtClean="0"/>
              <a:t>NodeRep2 </a:t>
            </a:r>
            <a:r>
              <a:rPr lang="hu-HU" dirty="0"/>
              <a:t>:= </a:t>
            </a:r>
            <a:r>
              <a:rPr lang="hu-HU" dirty="0" smtClean="0"/>
              <a:t>{ {</a:t>
            </a:r>
            <a:r>
              <a:rPr lang="hu-HU" dirty="0" err="1" smtClean="0"/>
              <a:t>not</a:t>
            </a:r>
            <a:r>
              <a:rPr lang="hu-HU" dirty="0" smtClean="0"/>
              <a:t> a</a:t>
            </a:r>
            <a:r>
              <a:rPr lang="hu-HU" dirty="0"/>
              <a:t>, </a:t>
            </a:r>
            <a:r>
              <a:rPr lang="hu-HU" dirty="0" smtClean="0"/>
              <a:t>b}  </a:t>
            </a:r>
            <a:r>
              <a:rPr lang="hu-HU" dirty="0"/>
              <a:t>| </a:t>
            </a:r>
            <a:r>
              <a:rPr lang="hu-HU" dirty="0" smtClean="0"/>
              <a:t>a in V  and  b </a:t>
            </a:r>
            <a:r>
              <a:rPr lang="hu-HU" dirty="0"/>
              <a:t>= </a:t>
            </a:r>
            <a:r>
              <a:rPr lang="hu-HU" dirty="0" err="1"/>
              <a:t>OutE</a:t>
            </a:r>
            <a:r>
              <a:rPr lang="hu-HU" dirty="0"/>
              <a:t>(a) </a:t>
            </a:r>
            <a:r>
              <a:rPr lang="hu-HU" dirty="0" smtClean="0"/>
              <a:t>}.</a:t>
            </a:r>
          </a:p>
          <a:p>
            <a:r>
              <a:rPr lang="hu-HU" dirty="0" smtClean="0"/>
              <a:t>NodeRep3(a</a:t>
            </a:r>
            <a:r>
              <a:rPr lang="hu-HU" dirty="0"/>
              <a:t>) := </a:t>
            </a:r>
            <a:r>
              <a:rPr lang="hu-HU" dirty="0" smtClean="0"/>
              <a:t>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b, </a:t>
            </a:r>
            <a:r>
              <a:rPr lang="hu-HU" dirty="0" smtClean="0"/>
              <a:t>c},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smtClean="0"/>
              <a:t> a in V  and  </a:t>
            </a:r>
            <a:r>
              <a:rPr lang="hu-HU" dirty="0"/>
              <a:t>b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(a</a:t>
            </a:r>
            <a:r>
              <a:rPr lang="hu-HU" dirty="0" smtClean="0"/>
              <a:t>)  and  </a:t>
            </a:r>
            <a:r>
              <a:rPr lang="hu-HU" dirty="0"/>
              <a:t>c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(a</a:t>
            </a:r>
            <a:r>
              <a:rPr lang="hu-HU" dirty="0" smtClean="0"/>
              <a:t>) and </a:t>
            </a:r>
            <a:r>
              <a:rPr lang="hu-HU" dirty="0"/>
              <a:t>b </a:t>
            </a:r>
            <a:r>
              <a:rPr lang="hu-HU" dirty="0" smtClean="0"/>
              <a:t>≠ c.</a:t>
            </a:r>
          </a:p>
          <a:p>
            <a:r>
              <a:rPr lang="hu-HU" dirty="0" smtClean="0"/>
              <a:t>NodeRep3 </a:t>
            </a:r>
            <a:r>
              <a:rPr lang="hu-HU" dirty="0"/>
              <a:t>:= </a:t>
            </a:r>
            <a:r>
              <a:rPr lang="hu-HU" dirty="0" smtClean="0"/>
              <a:t>{ </a:t>
            </a:r>
            <a:r>
              <a:rPr lang="hu-HU" dirty="0"/>
              <a:t>NodeRep3(a) | </a:t>
            </a:r>
            <a:r>
              <a:rPr lang="hu-HU" dirty="0" smtClean="0"/>
              <a:t>a in V }.</a:t>
            </a:r>
          </a:p>
          <a:p>
            <a:r>
              <a:rPr lang="hu-HU" dirty="0" err="1" smtClean="0"/>
              <a:t>TagForward</a:t>
            </a:r>
            <a:r>
              <a:rPr lang="hu-HU" dirty="0" smtClean="0"/>
              <a:t> </a:t>
            </a:r>
            <a:r>
              <a:rPr lang="hu-HU" dirty="0"/>
              <a:t>:= </a:t>
            </a:r>
            <a:r>
              <a:rPr lang="hu-HU" dirty="0" smtClean="0"/>
              <a:t>{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  | </a:t>
            </a:r>
            <a:r>
              <a:rPr lang="hu-HU" dirty="0"/>
              <a:t>a </a:t>
            </a:r>
            <a:r>
              <a:rPr lang="hu-HU" dirty="0" smtClean="0"/>
              <a:t>in V  and  </a:t>
            </a:r>
            <a:r>
              <a:rPr lang="hu-HU" dirty="0"/>
              <a:t>b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(a</a:t>
            </a:r>
            <a:r>
              <a:rPr lang="hu-HU" dirty="0" smtClean="0"/>
              <a:t>)  and  </a:t>
            </a:r>
            <a:r>
              <a:rPr lang="hu-HU" dirty="0"/>
              <a:t>c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(b) </a:t>
            </a:r>
            <a:r>
              <a:rPr lang="hu-HU" dirty="0" smtClean="0"/>
              <a:t> and  a ≠ b ≠ c.</a:t>
            </a:r>
          </a:p>
          <a:p>
            <a:r>
              <a:rPr lang="hu-HU" dirty="0" smtClean="0"/>
              <a:t>BB </a:t>
            </a:r>
            <a:r>
              <a:rPr lang="hu-HU" dirty="0"/>
              <a:t>:=  NodeRep2 </a:t>
            </a:r>
            <a:r>
              <a:rPr lang="hu-HU" dirty="0" err="1" smtClean="0"/>
              <a:t>union</a:t>
            </a:r>
            <a:r>
              <a:rPr lang="hu-HU" dirty="0" smtClean="0"/>
              <a:t> </a:t>
            </a:r>
            <a:r>
              <a:rPr lang="hu-HU" dirty="0"/>
              <a:t>NodeRep3 </a:t>
            </a:r>
            <a:r>
              <a:rPr lang="hu-HU" dirty="0" err="1" smtClean="0"/>
              <a:t>union</a:t>
            </a:r>
            <a:r>
              <a:rPr lang="hu-HU" dirty="0" smtClean="0"/>
              <a:t> </a:t>
            </a:r>
            <a:r>
              <a:rPr lang="hu-HU" dirty="0" err="1" smtClean="0"/>
              <a:t>TagForward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smtClean="0"/>
              <a:t>B</a:t>
            </a:r>
            <a:r>
              <a:rPr lang="hu-HU" dirty="0"/>
              <a:t>B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{{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b</a:t>
            </a:r>
            <a:r>
              <a:rPr lang="hu-HU" dirty="0"/>
              <a:t>, 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b, </a:t>
            </a:r>
            <a:r>
              <a:rPr lang="hu-HU" dirty="0" smtClean="0"/>
              <a:t>d},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a},</a:t>
            </a:r>
            <a:br>
              <a:rPr lang="hu-HU" dirty="0" smtClean="0"/>
            </a:br>
            <a:r>
              <a:rPr lang="hu-HU" dirty="0" smtClean="0"/>
              <a:t>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a},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d},</a:t>
            </a:r>
            <a:br>
              <a:rPr lang="hu-HU" dirty="0" smtClean="0"/>
            </a:br>
            <a:r>
              <a:rPr lang="hu-HU" dirty="0" smtClean="0"/>
              <a:t>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a}, {</a:t>
            </a:r>
            <a:r>
              <a:rPr lang="hu-HU" dirty="0" err="1" smtClean="0"/>
              <a:t>not</a:t>
            </a:r>
            <a:r>
              <a:rPr lang="hu-HU" dirty="0" smtClean="0"/>
              <a:t> d, </a:t>
            </a:r>
            <a:r>
              <a:rPr lang="hu-HU" dirty="0" err="1" smtClean="0"/>
              <a:t>not</a:t>
            </a:r>
            <a:r>
              <a:rPr lang="hu-HU" dirty="0" smtClean="0"/>
              <a:t> a, b}}.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4" y="3787004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52" y="685800"/>
            <a:ext cx="7470866" cy="56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Kusper.Gabor@uni-eszterhazy.hu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34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Motivation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471749"/>
            <a:ext cx="9601200" cy="4395651"/>
          </a:xfrm>
        </p:spPr>
        <p:txBody>
          <a:bodyPr>
            <a:normAutofit/>
          </a:bodyPr>
          <a:lstStyle/>
          <a:p>
            <a:r>
              <a:rPr lang="en-US" dirty="0" smtClean="0"/>
              <a:t>I show a link between directed graphs and propositional logic formulas:</a:t>
            </a:r>
          </a:p>
          <a:p>
            <a:r>
              <a:rPr lang="en-US" dirty="0" smtClean="0"/>
              <a:t>How to transform a directed graph into a SAT problem to check whether the graph is strongly connected or not.</a:t>
            </a:r>
          </a:p>
          <a:p>
            <a:r>
              <a:rPr lang="en-US" dirty="0" smtClean="0"/>
              <a:t>The most prominent graph representations are:</a:t>
            </a:r>
          </a:p>
          <a:p>
            <a:pPr lvl="1"/>
            <a:r>
              <a:rPr lang="en-US" dirty="0" smtClean="0"/>
              <a:t>Implication graph.</a:t>
            </a:r>
          </a:p>
          <a:p>
            <a:pPr lvl="1"/>
            <a:r>
              <a:rPr lang="en-US" dirty="0" smtClean="0"/>
              <a:t>BDD, Reduced Ordered Binary Decision Diagram.</a:t>
            </a:r>
          </a:p>
          <a:p>
            <a:pPr lvl="1"/>
            <a:r>
              <a:rPr lang="en-US" dirty="0" smtClean="0"/>
              <a:t>ZBDD, Zero-Suppressed Binary Decision Diagram.</a:t>
            </a:r>
          </a:p>
          <a:p>
            <a:r>
              <a:rPr lang="en-US" dirty="0" smtClean="0"/>
              <a:t>As we can see a great effort has been done in the direction from formulas to graphs.</a:t>
            </a:r>
          </a:p>
          <a:p>
            <a:r>
              <a:rPr lang="en-US" dirty="0" smtClean="0"/>
              <a:t>Now I study the other way, the direction from graphs to formulas.</a:t>
            </a:r>
          </a:p>
          <a:p>
            <a:r>
              <a:rPr lang="en-US" dirty="0" smtClean="0"/>
              <a:t>Submit</a:t>
            </a:r>
            <a:r>
              <a:rPr lang="hu-HU" dirty="0" smtClean="0"/>
              <a:t>t</a:t>
            </a:r>
            <a:r>
              <a:rPr lang="en-US" dirty="0" err="1" smtClean="0"/>
              <a:t>ed</a:t>
            </a:r>
            <a:r>
              <a:rPr lang="en-US" dirty="0" smtClean="0"/>
              <a:t> to Theory of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SAT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satisfiability is the problem of determining, for a formula of the propositional logic, if there is an assignment of truth values to </a:t>
            </a:r>
            <a:r>
              <a:rPr lang="en-US" dirty="0" smtClean="0"/>
              <a:t>its</a:t>
            </a:r>
            <a:r>
              <a:rPr lang="hu-HU" dirty="0" smtClean="0"/>
              <a:t> </a:t>
            </a:r>
            <a:r>
              <a:rPr lang="en-US" dirty="0" smtClean="0"/>
              <a:t>variables </a:t>
            </a:r>
            <a:r>
              <a:rPr lang="en-US" dirty="0"/>
              <a:t>for which that formula evaluates to be </a:t>
            </a:r>
            <a:r>
              <a:rPr lang="en-US" dirty="0" smtClean="0"/>
              <a:t>true.</a:t>
            </a:r>
            <a:endParaRPr lang="hu-HU" dirty="0" smtClean="0"/>
          </a:p>
          <a:p>
            <a:r>
              <a:rPr lang="en-US" dirty="0" smtClean="0"/>
              <a:t>SAT </a:t>
            </a:r>
            <a:r>
              <a:rPr lang="en-US" dirty="0"/>
              <a:t>is one of the most-researched </a:t>
            </a:r>
            <a:r>
              <a:rPr lang="en-US" b="1" dirty="0" smtClean="0"/>
              <a:t>NP</a:t>
            </a:r>
            <a:r>
              <a:rPr lang="en-US" dirty="0" smtClean="0"/>
              <a:t>-</a:t>
            </a:r>
            <a:r>
              <a:rPr lang="en-US" dirty="0" err="1" smtClean="0"/>
              <a:t>complet</a:t>
            </a:r>
            <a:r>
              <a:rPr lang="hu-HU" dirty="0" smtClean="0"/>
              <a:t>e </a:t>
            </a:r>
            <a:r>
              <a:rPr lang="en-US" dirty="0" smtClean="0"/>
              <a:t>problems </a:t>
            </a:r>
            <a:r>
              <a:rPr lang="en-US" dirty="0"/>
              <a:t>in several fields </a:t>
            </a:r>
            <a:r>
              <a:rPr lang="en-US" dirty="0" smtClean="0"/>
              <a:t>of</a:t>
            </a:r>
            <a:r>
              <a:rPr lang="hu-HU" dirty="0" smtClean="0"/>
              <a:t> </a:t>
            </a:r>
            <a:r>
              <a:rPr lang="en-US" dirty="0" smtClean="0"/>
              <a:t>computer </a:t>
            </a:r>
            <a:r>
              <a:rPr lang="en-US" dirty="0"/>
              <a:t>science, including theoretical computer science, artificial intelligence, hardware design, and formal </a:t>
            </a:r>
            <a:r>
              <a:rPr lang="en-US" dirty="0" smtClean="0"/>
              <a:t>verification.</a:t>
            </a:r>
            <a:endParaRPr lang="hu-HU" dirty="0" smtClean="0"/>
          </a:p>
          <a:p>
            <a:r>
              <a:rPr lang="en-US" dirty="0" smtClean="0"/>
              <a:t>By </a:t>
            </a:r>
            <a:r>
              <a:rPr lang="en-US" dirty="0"/>
              <a:t>SAT </a:t>
            </a:r>
            <a:r>
              <a:rPr lang="en-US" dirty="0" smtClean="0"/>
              <a:t>we</a:t>
            </a:r>
            <a:r>
              <a:rPr lang="hu-HU" dirty="0" smtClean="0"/>
              <a:t> </a:t>
            </a:r>
            <a:r>
              <a:rPr lang="en-US" dirty="0" smtClean="0"/>
              <a:t>mean </a:t>
            </a:r>
            <a:r>
              <a:rPr lang="en-US" dirty="0"/>
              <a:t>the problem of propositional satisfiability for formulas in conjunctive normal form (CNF).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031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Representations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CNF: (A  or  not B  or  C)  and  (not A  or  not B)  and  (B)</a:t>
            </a:r>
          </a:p>
          <a:p>
            <a:r>
              <a:rPr lang="en-US" dirty="0" smtClean="0"/>
              <a:t>Set based: {{A, not B, C}, {not A, not B}, {B}}</a:t>
            </a:r>
          </a:p>
          <a:p>
            <a:r>
              <a:rPr lang="en-US" dirty="0" smtClean="0"/>
              <a:t>DIMACS:</a:t>
            </a:r>
          </a:p>
          <a:p>
            <a:pPr marL="0" indent="0">
              <a:buNone/>
            </a:pPr>
            <a:r>
              <a:rPr lang="en-US" dirty="0" smtClean="0"/>
              <a:t>	1 -2 3 0</a:t>
            </a:r>
          </a:p>
          <a:p>
            <a:pPr marL="0" indent="0">
              <a:buNone/>
            </a:pPr>
            <a:r>
              <a:rPr lang="en-US" dirty="0" smtClean="0"/>
              <a:t>	-1 -2 0</a:t>
            </a:r>
          </a:p>
          <a:p>
            <a:pPr marL="0" indent="0">
              <a:buNone/>
            </a:pPr>
            <a:r>
              <a:rPr lang="en-US" dirty="0" smtClean="0"/>
              <a:t>	2 0</a:t>
            </a:r>
          </a:p>
          <a:p>
            <a:r>
              <a:rPr lang="en-US" dirty="0" smtClean="0"/>
              <a:t>A solution: B = true, A = false, C = true</a:t>
            </a:r>
          </a:p>
          <a:p>
            <a:r>
              <a:rPr lang="en-US" dirty="0" smtClean="0"/>
              <a:t>Actually, there is no other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Black-and-White SAT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white assignment assigns to each variable true.</a:t>
            </a:r>
          </a:p>
          <a:p>
            <a:r>
              <a:rPr lang="en-US" dirty="0" smtClean="0"/>
              <a:t>Example: A = true, B = true, C = true</a:t>
            </a:r>
          </a:p>
          <a:p>
            <a:r>
              <a:rPr lang="en-US" dirty="0" smtClean="0"/>
              <a:t>The black assignment assigns to each variable false.</a:t>
            </a:r>
          </a:p>
          <a:p>
            <a:r>
              <a:rPr lang="en-US" dirty="0" smtClean="0"/>
              <a:t>Example: A = false, B = false, C = false</a:t>
            </a:r>
          </a:p>
          <a:p>
            <a:r>
              <a:rPr lang="en-US" dirty="0" smtClean="0"/>
              <a:t>A SAT problem is black-and-white </a:t>
            </a:r>
            <a:r>
              <a:rPr lang="en-US" dirty="0" err="1" smtClean="0"/>
              <a:t>iff</a:t>
            </a:r>
            <a:r>
              <a:rPr lang="en-US" dirty="0" smtClean="0"/>
              <a:t> it has only two solutions, the white assignment, and the black one.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-1 2 0</a:t>
            </a:r>
          </a:p>
          <a:p>
            <a:pPr marL="0" indent="0">
              <a:buNone/>
            </a:pPr>
            <a:r>
              <a:rPr lang="en-US" dirty="0" smtClean="0"/>
              <a:t>	-2 3 0</a:t>
            </a:r>
          </a:p>
          <a:p>
            <a:pPr marL="0" indent="0">
              <a:buNone/>
            </a:pPr>
            <a:r>
              <a:rPr lang="en-US" dirty="0" smtClean="0"/>
              <a:t>	-3 1 0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0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/>
              <a:t>= </a:t>
            </a:r>
            <a:r>
              <a:rPr lang="en-US" dirty="0" smtClean="0"/>
              <a:t>(V</a:t>
            </a:r>
            <a:r>
              <a:rPr lang="hu-HU" dirty="0" smtClean="0"/>
              <a:t>, </a:t>
            </a:r>
            <a:r>
              <a:rPr lang="en-US" dirty="0" smtClean="0"/>
              <a:t>E) </a:t>
            </a:r>
            <a:r>
              <a:rPr lang="en-US" dirty="0"/>
              <a:t>is a directed graph, </a:t>
            </a:r>
            <a:r>
              <a:rPr lang="en-US" dirty="0" smtClean="0"/>
              <a:t>where</a:t>
            </a:r>
            <a:r>
              <a:rPr lang="hu-HU" dirty="0" smtClean="0"/>
              <a:t> </a:t>
            </a:r>
          </a:p>
          <a:p>
            <a:pPr lvl="1"/>
            <a:r>
              <a:rPr lang="en-US" dirty="0" smtClean="0"/>
              <a:t>V is the set of vertices, and </a:t>
            </a:r>
            <a:endParaRPr lang="hu-HU" dirty="0"/>
          </a:p>
          <a:p>
            <a:pPr lvl="1"/>
            <a:r>
              <a:rPr lang="en-US" dirty="0" smtClean="0"/>
              <a:t>E </a:t>
            </a:r>
            <a:r>
              <a:rPr lang="en-US" dirty="0"/>
              <a:t>is the set of </a:t>
            </a:r>
            <a:r>
              <a:rPr lang="en-US" dirty="0" smtClean="0"/>
              <a:t>edges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endParaRPr lang="hu-HU" dirty="0" smtClean="0"/>
          </a:p>
          <a:p>
            <a:pPr lvl="1"/>
            <a:r>
              <a:rPr lang="hu-HU" dirty="0" err="1"/>
              <a:t>e</a:t>
            </a:r>
            <a:r>
              <a:rPr lang="hu-HU" dirty="0" err="1" smtClean="0"/>
              <a:t>dges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ordered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r>
              <a:rPr lang="hu-HU" dirty="0" smtClean="0"/>
              <a:t> of </a:t>
            </a:r>
            <a:r>
              <a:rPr lang="hu-HU" dirty="0" err="1" smtClean="0"/>
              <a:t>vertices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 V = {a, b, c}, E = {(</a:t>
            </a:r>
            <a:r>
              <a:rPr lang="hu-HU" dirty="0" err="1" smtClean="0"/>
              <a:t>a,b</a:t>
            </a:r>
            <a:r>
              <a:rPr lang="hu-HU" dirty="0" smtClean="0"/>
              <a:t>), (</a:t>
            </a:r>
            <a:r>
              <a:rPr lang="hu-HU" dirty="0" err="1" smtClean="0"/>
              <a:t>b,c</a:t>
            </a:r>
            <a:r>
              <a:rPr lang="hu-HU" dirty="0" smtClean="0"/>
              <a:t>), (</a:t>
            </a:r>
            <a:r>
              <a:rPr lang="hu-HU" dirty="0" err="1" smtClean="0"/>
              <a:t>c,a</a:t>
            </a:r>
            <a:r>
              <a:rPr lang="hu-HU" dirty="0" smtClean="0"/>
              <a:t>)}.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is </a:t>
            </a:r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iff</a:t>
            </a:r>
            <a:endParaRPr lang="hu-HU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path from each vertex to each other </a:t>
            </a:r>
            <a:r>
              <a:rPr lang="en-US" dirty="0" smtClean="0"/>
              <a:t>vertex</a:t>
            </a:r>
            <a:r>
              <a:rPr lang="hu-HU" dirty="0" smtClean="0"/>
              <a:t>.</a:t>
            </a:r>
          </a:p>
          <a:p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2088285"/>
              </p:ext>
            </p:extLst>
          </p:nvPr>
        </p:nvGraphicFramePr>
        <p:xfrm>
          <a:off x="8011886" y="2090056"/>
          <a:ext cx="4093028" cy="3777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21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(V, E) </a:t>
            </a:r>
            <a:r>
              <a:rPr lang="en-US" dirty="0" smtClean="0"/>
              <a:t>is </a:t>
            </a:r>
            <a:r>
              <a:rPr lang="en-US" dirty="0"/>
              <a:t>a communication graph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hu-HU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dirty="0" smtClean="0"/>
              <a:t>a </a:t>
            </a:r>
            <a:r>
              <a:rPr lang="en-US" dirty="0"/>
              <a:t>in </a:t>
            </a:r>
            <a:r>
              <a:rPr lang="en-US" dirty="0" smtClean="0"/>
              <a:t>V </a:t>
            </a:r>
            <a:r>
              <a:rPr lang="en-US" dirty="0"/>
              <a:t>have that </a:t>
            </a:r>
            <a:r>
              <a:rPr lang="en-US" dirty="0" smtClean="0"/>
              <a:t>(</a:t>
            </a:r>
            <a:r>
              <a:rPr lang="en-US" dirty="0"/>
              <a:t>a, a</a:t>
            </a:r>
            <a:r>
              <a:rPr lang="en-US" dirty="0" smtClean="0"/>
              <a:t>) </a:t>
            </a:r>
            <a:r>
              <a:rPr lang="en-US" dirty="0"/>
              <a:t>is not in </a:t>
            </a:r>
            <a:r>
              <a:rPr lang="en-US" dirty="0" smtClean="0"/>
              <a:t>E, and </a:t>
            </a:r>
            <a:endParaRPr lang="hu-HU" dirty="0" smtClean="0"/>
          </a:p>
          <a:p>
            <a:pPr lvl="1"/>
            <a:r>
              <a:rPr lang="en-US" dirty="0" smtClean="0"/>
              <a:t>if x </a:t>
            </a:r>
            <a:r>
              <a:rPr lang="en-US" dirty="0"/>
              <a:t>is </a:t>
            </a:r>
            <a:r>
              <a:rPr lang="en-US" dirty="0" smtClean="0"/>
              <a:t>an element of V </a:t>
            </a:r>
            <a:r>
              <a:rPr lang="en-US" dirty="0"/>
              <a:t>then </a:t>
            </a:r>
            <a:r>
              <a:rPr lang="en-US" dirty="0" smtClean="0"/>
              <a:t>n</a:t>
            </a:r>
            <a:r>
              <a:rPr lang="hu-HU" dirty="0" err="1" smtClean="0"/>
              <a:t>ot</a:t>
            </a:r>
            <a:r>
              <a:rPr lang="en-US" dirty="0" smtClean="0"/>
              <a:t> x </a:t>
            </a:r>
            <a:r>
              <a:rPr lang="en-US" dirty="0"/>
              <a:t>must not be an element of </a:t>
            </a:r>
            <a:r>
              <a:rPr lang="en-US" dirty="0" smtClean="0"/>
              <a:t>V.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1615572"/>
              </p:ext>
            </p:extLst>
          </p:nvPr>
        </p:nvGraphicFramePr>
        <p:xfrm>
          <a:off x="2926080" y="3579223"/>
          <a:ext cx="5033554" cy="327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10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relationship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graphs</a:t>
            </a:r>
            <a:r>
              <a:rPr lang="hu-HU" dirty="0" smtClean="0"/>
              <a:t> and </a:t>
            </a:r>
            <a:r>
              <a:rPr lang="hu-HU" dirty="0" err="1" smtClean="0"/>
              <a:t>black</a:t>
            </a:r>
            <a:r>
              <a:rPr lang="hu-HU" dirty="0" smtClean="0"/>
              <a:t>-and-</a:t>
            </a:r>
            <a:r>
              <a:rPr lang="hu-HU" dirty="0" err="1" smtClean="0"/>
              <a:t>white</a:t>
            </a:r>
            <a:r>
              <a:rPr lang="hu-HU" dirty="0" smtClean="0"/>
              <a:t> SAT </a:t>
            </a:r>
            <a:r>
              <a:rPr lang="hu-HU" dirty="0" err="1" smtClean="0"/>
              <a:t>problems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</a:t>
            </a:r>
            <a:r>
              <a:rPr lang="en-US" dirty="0"/>
              <a:t>be a communication graph. </a:t>
            </a:r>
            <a:endParaRPr lang="hu-HU" dirty="0" smtClean="0"/>
          </a:p>
          <a:p>
            <a:r>
              <a:rPr lang="en-US" dirty="0" smtClean="0"/>
              <a:t>Let</a:t>
            </a:r>
            <a:r>
              <a:rPr lang="hu-HU" dirty="0" smtClean="0"/>
              <a:t> </a:t>
            </a:r>
            <a:r>
              <a:rPr lang="en-US" dirty="0" smtClean="0"/>
              <a:t>SM </a:t>
            </a:r>
            <a:r>
              <a:rPr lang="en-US" dirty="0"/>
              <a:t>be the strong model of </a:t>
            </a:r>
            <a:r>
              <a:rPr lang="en-US" dirty="0" smtClean="0"/>
              <a:t>D. </a:t>
            </a:r>
            <a:endParaRPr lang="hu-HU" dirty="0" smtClean="0"/>
          </a:p>
          <a:p>
            <a:r>
              <a:rPr lang="hu-HU" dirty="0" err="1" smtClean="0"/>
              <a:t>Let</a:t>
            </a:r>
            <a:r>
              <a:rPr lang="hu-HU" dirty="0" smtClean="0"/>
              <a:t> WM </a:t>
            </a:r>
            <a:r>
              <a:rPr lang="en-US" dirty="0"/>
              <a:t>be the </a:t>
            </a:r>
            <a:r>
              <a:rPr lang="hu-HU" dirty="0" err="1" smtClean="0"/>
              <a:t>weak</a:t>
            </a:r>
            <a:r>
              <a:rPr lang="en-US" dirty="0" smtClean="0"/>
              <a:t> </a:t>
            </a:r>
            <a:r>
              <a:rPr lang="en-US" dirty="0"/>
              <a:t>model of 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 err="1" smtClean="0"/>
              <a:t>Let</a:t>
            </a:r>
            <a:r>
              <a:rPr lang="hu-HU" dirty="0" smtClean="0"/>
              <a:t> </a:t>
            </a:r>
            <a:r>
              <a:rPr lang="hu-HU" dirty="0" smtClean="0"/>
              <a:t>BB </a:t>
            </a:r>
            <a:r>
              <a:rPr lang="hu-HU" dirty="0" smtClean="0"/>
              <a:t>be </a:t>
            </a:r>
            <a:r>
              <a:rPr lang="hu-HU" dirty="0" err="1" smtClean="0"/>
              <a:t>the</a:t>
            </a:r>
            <a:r>
              <a:rPr lang="hu-HU" dirty="0" smtClean="0"/>
              <a:t> Balatonboglár </a:t>
            </a:r>
            <a:r>
              <a:rPr lang="hu-HU" dirty="0" err="1" smtClean="0"/>
              <a:t>model</a:t>
            </a:r>
            <a:r>
              <a:rPr lang="hu-HU" dirty="0" smtClean="0"/>
              <a:t> of D.</a:t>
            </a:r>
            <a:endParaRPr lang="hu-HU" dirty="0"/>
          </a:p>
          <a:p>
            <a:r>
              <a:rPr lang="en-US" dirty="0" smtClean="0"/>
              <a:t>Then SM</a:t>
            </a:r>
            <a:r>
              <a:rPr lang="hu-HU" dirty="0" smtClean="0"/>
              <a:t>, WM, and </a:t>
            </a:r>
            <a:r>
              <a:rPr lang="hu-HU" dirty="0" smtClean="0"/>
              <a:t>BB</a:t>
            </a:r>
            <a:r>
              <a:rPr lang="en-US" dirty="0" smtClean="0"/>
              <a:t> </a:t>
            </a:r>
            <a:r>
              <a:rPr lang="hu-HU" dirty="0" err="1" smtClean="0"/>
              <a:t>are</a:t>
            </a:r>
            <a:r>
              <a:rPr lang="en-US" dirty="0" smtClean="0"/>
              <a:t> </a:t>
            </a:r>
            <a:endParaRPr lang="hu-HU" dirty="0" smtClean="0"/>
          </a:p>
          <a:p>
            <a:pPr marL="0" indent="0" algn="ctr">
              <a:buNone/>
            </a:pPr>
            <a:r>
              <a:rPr lang="en-US" sz="2800" dirty="0" smtClean="0"/>
              <a:t>Black-and-White SAT problem</a:t>
            </a:r>
            <a:r>
              <a:rPr lang="hu-HU" sz="2800" dirty="0" smtClean="0"/>
              <a:t>s</a:t>
            </a:r>
            <a:r>
              <a:rPr lang="en-US" sz="2800" dirty="0" smtClean="0"/>
              <a:t> if</a:t>
            </a:r>
            <a:r>
              <a:rPr lang="hu-HU" sz="2800" dirty="0" smtClean="0"/>
              <a:t>f</a:t>
            </a:r>
            <a:r>
              <a:rPr lang="en-US" sz="2800" dirty="0" smtClean="0"/>
              <a:t> D </a:t>
            </a:r>
            <a:r>
              <a:rPr lang="en-US" sz="2800" dirty="0"/>
              <a:t>is strongly connected.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7884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Strong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Let</a:t>
            </a:r>
            <a:r>
              <a:rPr lang="hu-HU" dirty="0" smtClean="0"/>
              <a:t> D =(V, E) </a:t>
            </a:r>
            <a:r>
              <a:rPr lang="hu-HU" dirty="0"/>
              <a:t>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</a:t>
            </a:r>
          </a:p>
          <a:p>
            <a:r>
              <a:rPr lang="hu-HU" dirty="0"/>
              <a:t>T</a:t>
            </a:r>
            <a:r>
              <a:rPr lang="hu-HU" dirty="0" smtClean="0"/>
              <a:t>he </a:t>
            </a:r>
            <a:r>
              <a:rPr lang="hu-HU" dirty="0" err="1"/>
              <a:t>strong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smtClean="0"/>
              <a:t>of D </a:t>
            </a:r>
            <a:r>
              <a:rPr lang="hu-HU" dirty="0"/>
              <a:t>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SM, </a:t>
            </a:r>
            <a:r>
              <a:rPr lang="hu-HU" dirty="0"/>
              <a:t>and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follows</a:t>
            </a:r>
            <a:r>
              <a:rPr lang="hu-HU" dirty="0"/>
              <a:t>: </a:t>
            </a:r>
            <a:endParaRPr lang="hu-HU" dirty="0" smtClean="0"/>
          </a:p>
          <a:p>
            <a:r>
              <a:rPr lang="hu-HU" dirty="0" smtClean="0"/>
              <a:t>SM </a:t>
            </a:r>
            <a:r>
              <a:rPr lang="hu-HU" dirty="0"/>
              <a:t>:= </a:t>
            </a:r>
            <a:r>
              <a:rPr lang="hu-HU" dirty="0" smtClean="0"/>
              <a:t>{{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 }  </a:t>
            </a:r>
            <a:r>
              <a:rPr lang="hu-HU" dirty="0"/>
              <a:t>| </a:t>
            </a:r>
            <a:r>
              <a:rPr lang="hu-HU" dirty="0" smtClean="0"/>
              <a:t> </a:t>
            </a:r>
            <a:r>
              <a:rPr lang="hu-HU" dirty="0"/>
              <a:t>(a, b) </a:t>
            </a:r>
            <a:r>
              <a:rPr lang="hu-HU" dirty="0" smtClean="0"/>
              <a:t>in E</a:t>
            </a:r>
            <a:r>
              <a:rPr lang="hu-HU" dirty="0"/>
              <a:t>} </a:t>
            </a:r>
            <a:r>
              <a:rPr lang="hu-HU" dirty="0" smtClean="0"/>
              <a:t>}.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smtClean="0"/>
              <a:t>SM ={{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a},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</a:t>
            </a:r>
            <a:endParaRPr lang="hu-HU" dirty="0"/>
          </a:p>
          <a:p>
            <a:r>
              <a:rPr lang="hu-HU" dirty="0" smtClean="0"/>
              <a:t>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e},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e, </a:t>
            </a:r>
            <a:r>
              <a:rPr lang="hu-HU" dirty="0" smtClean="0"/>
              <a:t>c}}.</a:t>
            </a:r>
          </a:p>
          <a:p>
            <a:r>
              <a:rPr lang="hu-HU" dirty="0" err="1" smtClean="0"/>
              <a:t>Solutions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a = b = c = d = e = </a:t>
            </a:r>
            <a:r>
              <a:rPr lang="hu-HU" dirty="0" err="1" smtClean="0"/>
              <a:t>true</a:t>
            </a:r>
            <a:endParaRPr lang="hu-HU" dirty="0" smtClean="0"/>
          </a:p>
          <a:p>
            <a:pPr lvl="1"/>
            <a:r>
              <a:rPr lang="hu-HU" dirty="0"/>
              <a:t>a = b = </a:t>
            </a:r>
            <a:r>
              <a:rPr lang="hu-HU" dirty="0" smtClean="0"/>
              <a:t>c </a:t>
            </a:r>
            <a:r>
              <a:rPr lang="hu-HU" dirty="0"/>
              <a:t>= e = </a:t>
            </a:r>
            <a:r>
              <a:rPr lang="hu-HU" dirty="0" err="1" smtClean="0"/>
              <a:t>true</a:t>
            </a:r>
            <a:r>
              <a:rPr lang="hu-HU" dirty="0" smtClean="0"/>
              <a:t>, d = </a:t>
            </a:r>
            <a:r>
              <a:rPr lang="hu-HU" dirty="0" err="1" smtClean="0"/>
              <a:t>false</a:t>
            </a:r>
            <a:endParaRPr lang="hu-HU" dirty="0" smtClean="0"/>
          </a:p>
          <a:p>
            <a:pPr lvl="1"/>
            <a:r>
              <a:rPr lang="hu-HU" dirty="0"/>
              <a:t>a = b = c = d = e = </a:t>
            </a:r>
            <a:r>
              <a:rPr lang="hu-HU" dirty="0" err="1" smtClean="0"/>
              <a:t>false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3590925"/>
            <a:ext cx="42672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48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537</TotalTime>
  <Words>1157</Words>
  <Application>Microsoft Office PowerPoint</Application>
  <PresentationFormat>Szélesvásznú</PresentationFormat>
  <Paragraphs>97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The black and white SAT problem and relationship with directed graphs</vt:lpstr>
      <vt:lpstr>Motivation</vt:lpstr>
      <vt:lpstr>The SAT problem</vt:lpstr>
      <vt:lpstr>Representations</vt:lpstr>
      <vt:lpstr>The Black-and-White SAT problem</vt:lpstr>
      <vt:lpstr>Directed graph</vt:lpstr>
      <vt:lpstr>Communication graph</vt:lpstr>
      <vt:lpstr>A relationship between directed graphs and black-and-white SAT problems.</vt:lpstr>
      <vt:lpstr>The Strong Model</vt:lpstr>
      <vt:lpstr>The Weak Model</vt:lpstr>
      <vt:lpstr>The BB Model</vt:lpstr>
      <vt:lpstr>Test results</vt:lpstr>
      <vt:lpstr>Thank you for your attention!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black and white SAT problem and relationship with directed graphs</dc:title>
  <dc:creator>Hewlett-Packard Company</dc:creator>
  <cp:lastModifiedBy>Dr. Kusper Gábor</cp:lastModifiedBy>
  <cp:revision>26</cp:revision>
  <dcterms:created xsi:type="dcterms:W3CDTF">2019-10-18T07:14:39Z</dcterms:created>
  <dcterms:modified xsi:type="dcterms:W3CDTF">2020-07-15T08:32:44Z</dcterms:modified>
</cp:coreProperties>
</file>