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322" r:id="rId2"/>
    <p:sldId id="285" r:id="rId3"/>
    <p:sldId id="323" r:id="rId4"/>
    <p:sldId id="312" r:id="rId5"/>
    <p:sldId id="333" r:id="rId6"/>
    <p:sldId id="334" r:id="rId7"/>
    <p:sldId id="335" r:id="rId8"/>
    <p:sldId id="336" r:id="rId9"/>
    <p:sldId id="337" r:id="rId10"/>
    <p:sldId id="327" r:id="rId11"/>
    <p:sldId id="287" r:id="rId12"/>
    <p:sldId id="288" r:id="rId13"/>
    <p:sldId id="311" r:id="rId14"/>
    <p:sldId id="328" r:id="rId15"/>
    <p:sldId id="329" r:id="rId16"/>
    <p:sldId id="330" r:id="rId17"/>
    <p:sldId id="259" r:id="rId18"/>
    <p:sldId id="261" r:id="rId19"/>
    <p:sldId id="262" r:id="rId20"/>
    <p:sldId id="260" r:id="rId21"/>
    <p:sldId id="263" r:id="rId22"/>
    <p:sldId id="264" r:id="rId23"/>
    <p:sldId id="332" r:id="rId24"/>
    <p:sldId id="331" r:id="rId25"/>
    <p:sldId id="339" r:id="rId26"/>
    <p:sldId id="340" r:id="rId27"/>
    <p:sldId id="346" r:id="rId28"/>
    <p:sldId id="347" r:id="rId29"/>
    <p:sldId id="305" r:id="rId30"/>
    <p:sldId id="306" r:id="rId31"/>
    <p:sldId id="307" r:id="rId32"/>
    <p:sldId id="308" r:id="rId33"/>
    <p:sldId id="309" r:id="rId34"/>
    <p:sldId id="348" r:id="rId35"/>
    <p:sldId id="310" r:id="rId36"/>
    <p:sldId id="350" r:id="rId37"/>
    <p:sldId id="341" r:id="rId38"/>
    <p:sldId id="342" r:id="rId39"/>
    <p:sldId id="343" r:id="rId40"/>
    <p:sldId id="344" r:id="rId41"/>
    <p:sldId id="345" r:id="rId42"/>
    <p:sldId id="268" r:id="rId43"/>
    <p:sldId id="34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4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4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Munka1!$F$1</c:f>
              <c:strCache>
                <c:ptCount val="1"/>
                <c:pt idx="0">
                  <c:v>#UPs by DPLL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Munka1!$F$2:$F$10</c:f>
              <c:numCache>
                <c:formatCode>General</c:formatCode>
                <c:ptCount val="9"/>
                <c:pt idx="0">
                  <c:v>623</c:v>
                </c:pt>
                <c:pt idx="1">
                  <c:v>706</c:v>
                </c:pt>
                <c:pt idx="2">
                  <c:v>956</c:v>
                </c:pt>
                <c:pt idx="3">
                  <c:v>612</c:v>
                </c:pt>
                <c:pt idx="4">
                  <c:v>880</c:v>
                </c:pt>
                <c:pt idx="5">
                  <c:v>2881</c:v>
                </c:pt>
                <c:pt idx="6">
                  <c:v>2803</c:v>
                </c:pt>
                <c:pt idx="7">
                  <c:v>2936</c:v>
                </c:pt>
                <c:pt idx="8">
                  <c:v>6967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13-441D-817A-934DCCFA1288}"/>
            </c:ext>
          </c:extLst>
        </c:ser>
        <c:ser>
          <c:idx val="1"/>
          <c:order val="1"/>
          <c:tx>
            <c:strRef>
              <c:f>Munka1!$G$1</c:f>
              <c:strCache>
                <c:ptCount val="1"/>
                <c:pt idx="0">
                  <c:v>#UPs by BaW 2.0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Munka1!$G$2:$G$10</c:f>
              <c:numCache>
                <c:formatCode>General</c:formatCode>
                <c:ptCount val="9"/>
                <c:pt idx="0">
                  <c:v>215</c:v>
                </c:pt>
                <c:pt idx="1">
                  <c:v>198</c:v>
                </c:pt>
                <c:pt idx="2">
                  <c:v>198</c:v>
                </c:pt>
                <c:pt idx="3">
                  <c:v>198</c:v>
                </c:pt>
                <c:pt idx="4">
                  <c:v>198</c:v>
                </c:pt>
                <c:pt idx="5">
                  <c:v>359</c:v>
                </c:pt>
                <c:pt idx="6">
                  <c:v>392</c:v>
                </c:pt>
                <c:pt idx="7">
                  <c:v>398</c:v>
                </c:pt>
                <c:pt idx="8">
                  <c:v>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13-441D-817A-934DCCFA1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022200"/>
        <c:axId val="567022528"/>
      </c:lineChart>
      <c:catAx>
        <c:axId val="567022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CNF</a:t>
                </a:r>
                <a:r>
                  <a:rPr lang="hu-HU" b="1" baseline="0"/>
                  <a:t> file</a:t>
                </a:r>
                <a:endParaRPr lang="hu-H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528"/>
        <c:crosses val="autoZero"/>
        <c:auto val="1"/>
        <c:lblAlgn val="ctr"/>
        <c:lblOffset val="100"/>
        <c:noMultiLvlLbl val="0"/>
      </c:catAx>
      <c:valAx>
        <c:axId val="5670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#UP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Munka1!$F$1</c:f>
              <c:strCache>
                <c:ptCount val="1"/>
                <c:pt idx="0">
                  <c:v>#UPs by DPLL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Munka1!$A$2:$A$7</c:f>
              <c:strCache>
                <c:ptCount val="6"/>
                <c:pt idx="0">
                  <c:v>50_892_0.36_SBB.cnf</c:v>
                </c:pt>
                <c:pt idx="1">
                  <c:v>50_1847_0.75_SBB.cnf</c:v>
                </c:pt>
                <c:pt idx="2">
                  <c:v>100_2327_0.24_SBB.cnf</c:v>
                </c:pt>
                <c:pt idx="3">
                  <c:v>100_4715_0.48_SBB.cnf</c:v>
                </c:pt>
                <c:pt idx="4">
                  <c:v>100_6347_0.64_SBB.cnf</c:v>
                </c:pt>
                <c:pt idx="5">
                  <c:v>200_8826_0.22_SBB.cnf</c:v>
                </c:pt>
              </c:strCache>
            </c:strRef>
          </c:cat>
          <c:val>
            <c:numRef>
              <c:f>Munka1!$F$2:$F$7</c:f>
              <c:numCache>
                <c:formatCode>General</c:formatCode>
                <c:ptCount val="6"/>
                <c:pt idx="0">
                  <c:v>1377</c:v>
                </c:pt>
                <c:pt idx="1">
                  <c:v>1137</c:v>
                </c:pt>
                <c:pt idx="2">
                  <c:v>3168</c:v>
                </c:pt>
                <c:pt idx="3">
                  <c:v>3261</c:v>
                </c:pt>
                <c:pt idx="4">
                  <c:v>4141</c:v>
                </c:pt>
                <c:pt idx="5">
                  <c:v>14342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F0-4E3F-AD4C-AEE12262F8DB}"/>
            </c:ext>
          </c:extLst>
        </c:ser>
        <c:ser>
          <c:idx val="1"/>
          <c:order val="1"/>
          <c:tx>
            <c:strRef>
              <c:f>Munka1!$G$1</c:f>
              <c:strCache>
                <c:ptCount val="1"/>
                <c:pt idx="0">
                  <c:v>#UPs by BaW 2.0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Munka1!$A$2:$A$7</c:f>
              <c:strCache>
                <c:ptCount val="6"/>
                <c:pt idx="0">
                  <c:v>50_892_0.36_SBB.cnf</c:v>
                </c:pt>
                <c:pt idx="1">
                  <c:v>50_1847_0.75_SBB.cnf</c:v>
                </c:pt>
                <c:pt idx="2">
                  <c:v>100_2327_0.24_SBB.cnf</c:v>
                </c:pt>
                <c:pt idx="3">
                  <c:v>100_4715_0.48_SBB.cnf</c:v>
                </c:pt>
                <c:pt idx="4">
                  <c:v>100_6347_0.64_SBB.cnf</c:v>
                </c:pt>
                <c:pt idx="5">
                  <c:v>200_8826_0.22_SBB.cnf</c:v>
                </c:pt>
              </c:strCache>
            </c:strRef>
          </c:cat>
          <c:val>
            <c:numRef>
              <c:f>Munka1!$G$2:$G$7</c:f>
              <c:numCache>
                <c:formatCode>General</c:formatCode>
                <c:ptCount val="6"/>
                <c:pt idx="0">
                  <c:v>197</c:v>
                </c:pt>
                <c:pt idx="1">
                  <c:v>197</c:v>
                </c:pt>
                <c:pt idx="2">
                  <c:v>409</c:v>
                </c:pt>
                <c:pt idx="3">
                  <c:v>398</c:v>
                </c:pt>
                <c:pt idx="4">
                  <c:v>397</c:v>
                </c:pt>
                <c:pt idx="5">
                  <c:v>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F0-4E3F-AD4C-AEE1226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022200"/>
        <c:axId val="567022528"/>
      </c:lineChart>
      <c:catAx>
        <c:axId val="567022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CNF</a:t>
                </a:r>
                <a:r>
                  <a:rPr lang="hu-HU" b="1" baseline="0"/>
                  <a:t> file</a:t>
                </a:r>
                <a:endParaRPr lang="hu-H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528"/>
        <c:crosses val="autoZero"/>
        <c:auto val="1"/>
        <c:lblAlgn val="ctr"/>
        <c:lblOffset val="100"/>
        <c:noMultiLvlLbl val="0"/>
      </c:catAx>
      <c:valAx>
        <c:axId val="5670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#UP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Munka1!$F$1</c:f>
              <c:strCache>
                <c:ptCount val="1"/>
                <c:pt idx="0">
                  <c:v>#UPs by DPLL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Munka1!$F$2:$F$10</c:f>
              <c:numCache>
                <c:formatCode>General</c:formatCode>
                <c:ptCount val="9"/>
                <c:pt idx="0">
                  <c:v>623</c:v>
                </c:pt>
                <c:pt idx="1">
                  <c:v>706</c:v>
                </c:pt>
                <c:pt idx="2">
                  <c:v>956</c:v>
                </c:pt>
                <c:pt idx="3">
                  <c:v>612</c:v>
                </c:pt>
                <c:pt idx="4">
                  <c:v>880</c:v>
                </c:pt>
                <c:pt idx="5">
                  <c:v>2881</c:v>
                </c:pt>
                <c:pt idx="6">
                  <c:v>2803</c:v>
                </c:pt>
                <c:pt idx="7">
                  <c:v>2936</c:v>
                </c:pt>
                <c:pt idx="8">
                  <c:v>6967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13-441D-817A-934DCCFA1288}"/>
            </c:ext>
          </c:extLst>
        </c:ser>
        <c:ser>
          <c:idx val="1"/>
          <c:order val="1"/>
          <c:tx>
            <c:strRef>
              <c:f>Munka1!$G$1</c:f>
              <c:strCache>
                <c:ptCount val="1"/>
                <c:pt idx="0">
                  <c:v>#UPs by BaW 2.0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Munka1!$G$2:$G$10</c:f>
              <c:numCache>
                <c:formatCode>General</c:formatCode>
                <c:ptCount val="9"/>
                <c:pt idx="0">
                  <c:v>215</c:v>
                </c:pt>
                <c:pt idx="1">
                  <c:v>198</c:v>
                </c:pt>
                <c:pt idx="2">
                  <c:v>198</c:v>
                </c:pt>
                <c:pt idx="3">
                  <c:v>198</c:v>
                </c:pt>
                <c:pt idx="4">
                  <c:v>198</c:v>
                </c:pt>
                <c:pt idx="5">
                  <c:v>359</c:v>
                </c:pt>
                <c:pt idx="6">
                  <c:v>392</c:v>
                </c:pt>
                <c:pt idx="7">
                  <c:v>398</c:v>
                </c:pt>
                <c:pt idx="8">
                  <c:v>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13-441D-817A-934DCCFA1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022200"/>
        <c:axId val="567022528"/>
      </c:lineChart>
      <c:catAx>
        <c:axId val="567022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CNF</a:t>
                </a:r>
                <a:r>
                  <a:rPr lang="hu-HU" b="1" baseline="0"/>
                  <a:t> file</a:t>
                </a:r>
                <a:endParaRPr lang="hu-H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528"/>
        <c:crosses val="autoZero"/>
        <c:auto val="1"/>
        <c:lblAlgn val="ctr"/>
        <c:lblOffset val="100"/>
        <c:noMultiLvlLbl val="0"/>
      </c:catAx>
      <c:valAx>
        <c:axId val="5670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#UP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Munka1!$F$1</c:f>
              <c:strCache>
                <c:ptCount val="1"/>
                <c:pt idx="0">
                  <c:v>#UPs by DPLL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Munka1!$F$2:$F$10</c:f>
              <c:numCache>
                <c:formatCode>General</c:formatCode>
                <c:ptCount val="9"/>
                <c:pt idx="0">
                  <c:v>623</c:v>
                </c:pt>
                <c:pt idx="1">
                  <c:v>706</c:v>
                </c:pt>
                <c:pt idx="2">
                  <c:v>956</c:v>
                </c:pt>
                <c:pt idx="3">
                  <c:v>612</c:v>
                </c:pt>
                <c:pt idx="4">
                  <c:v>880</c:v>
                </c:pt>
                <c:pt idx="5">
                  <c:v>2881</c:v>
                </c:pt>
                <c:pt idx="6">
                  <c:v>2803</c:v>
                </c:pt>
                <c:pt idx="7">
                  <c:v>2936</c:v>
                </c:pt>
                <c:pt idx="8">
                  <c:v>6967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13-441D-817A-934DCCFA1288}"/>
            </c:ext>
          </c:extLst>
        </c:ser>
        <c:ser>
          <c:idx val="1"/>
          <c:order val="1"/>
          <c:tx>
            <c:strRef>
              <c:f>Munka1!$G$1</c:f>
              <c:strCache>
                <c:ptCount val="1"/>
                <c:pt idx="0">
                  <c:v>#UPs by BaW 2.0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Munka1!$A$2:$A$10</c:f>
              <c:strCache>
                <c:ptCount val="9"/>
                <c:pt idx="0">
                  <c:v>50_892_0.36_BB.cnf</c:v>
                </c:pt>
                <c:pt idx="1">
                  <c:v>50_1324_0.54_BB.cnf</c:v>
                </c:pt>
                <c:pt idx="2">
                  <c:v>50_1402_0.57_BB.cnf</c:v>
                </c:pt>
                <c:pt idx="3">
                  <c:v>50_1500_0.61_BB.cnf</c:v>
                </c:pt>
                <c:pt idx="4">
                  <c:v>50_1847_0.75_BB.cnf</c:v>
                </c:pt>
                <c:pt idx="5">
                  <c:v>100_4715_0.48_BB.cnf</c:v>
                </c:pt>
                <c:pt idx="6">
                  <c:v>100_5424_0.55_BB.cnf</c:v>
                </c:pt>
                <c:pt idx="7">
                  <c:v>100_6347_0.64_BB.cnf</c:v>
                </c:pt>
                <c:pt idx="8">
                  <c:v>200_8826_0.22_BB.cnf</c:v>
                </c:pt>
              </c:strCache>
            </c:strRef>
          </c:cat>
          <c:val>
            <c:numRef>
              <c:f>Munka1!$G$2:$G$10</c:f>
              <c:numCache>
                <c:formatCode>General</c:formatCode>
                <c:ptCount val="9"/>
                <c:pt idx="0">
                  <c:v>215</c:v>
                </c:pt>
                <c:pt idx="1">
                  <c:v>198</c:v>
                </c:pt>
                <c:pt idx="2">
                  <c:v>198</c:v>
                </c:pt>
                <c:pt idx="3">
                  <c:v>198</c:v>
                </c:pt>
                <c:pt idx="4">
                  <c:v>198</c:v>
                </c:pt>
                <c:pt idx="5">
                  <c:v>359</c:v>
                </c:pt>
                <c:pt idx="6">
                  <c:v>392</c:v>
                </c:pt>
                <c:pt idx="7">
                  <c:v>398</c:v>
                </c:pt>
                <c:pt idx="8">
                  <c:v>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13-441D-817A-934DCCFA1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022200"/>
        <c:axId val="567022528"/>
      </c:lineChart>
      <c:catAx>
        <c:axId val="567022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CNF</a:t>
                </a:r>
                <a:r>
                  <a:rPr lang="hu-HU" b="1" baseline="0"/>
                  <a:t> file</a:t>
                </a:r>
                <a:endParaRPr lang="hu-H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528"/>
        <c:crosses val="autoZero"/>
        <c:auto val="1"/>
        <c:lblAlgn val="ctr"/>
        <c:lblOffset val="100"/>
        <c:noMultiLvlLbl val="0"/>
      </c:catAx>
      <c:valAx>
        <c:axId val="5670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#UP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Munka1!$F$1</c:f>
              <c:strCache>
                <c:ptCount val="1"/>
                <c:pt idx="0">
                  <c:v>#UPs by DPLL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Munka1!$A$2:$A$7</c:f>
              <c:strCache>
                <c:ptCount val="6"/>
                <c:pt idx="0">
                  <c:v>50_892_0.36_SBB.cnf</c:v>
                </c:pt>
                <c:pt idx="1">
                  <c:v>50_1847_0.75_SBB.cnf</c:v>
                </c:pt>
                <c:pt idx="2">
                  <c:v>100_2327_0.24_SBB.cnf</c:v>
                </c:pt>
                <c:pt idx="3">
                  <c:v>100_4715_0.48_SBB.cnf</c:v>
                </c:pt>
                <c:pt idx="4">
                  <c:v>100_6347_0.64_SBB.cnf</c:v>
                </c:pt>
                <c:pt idx="5">
                  <c:v>200_8826_0.22_SBB.cnf</c:v>
                </c:pt>
              </c:strCache>
            </c:strRef>
          </c:cat>
          <c:val>
            <c:numRef>
              <c:f>Munka1!$F$2:$F$7</c:f>
              <c:numCache>
                <c:formatCode>General</c:formatCode>
                <c:ptCount val="6"/>
                <c:pt idx="0">
                  <c:v>1377</c:v>
                </c:pt>
                <c:pt idx="1">
                  <c:v>1137</c:v>
                </c:pt>
                <c:pt idx="2">
                  <c:v>3168</c:v>
                </c:pt>
                <c:pt idx="3">
                  <c:v>3261</c:v>
                </c:pt>
                <c:pt idx="4">
                  <c:v>4141</c:v>
                </c:pt>
                <c:pt idx="5">
                  <c:v>14342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F0-4E3F-AD4C-AEE12262F8DB}"/>
            </c:ext>
          </c:extLst>
        </c:ser>
        <c:ser>
          <c:idx val="1"/>
          <c:order val="1"/>
          <c:tx>
            <c:strRef>
              <c:f>Munka1!$G$1</c:f>
              <c:strCache>
                <c:ptCount val="1"/>
                <c:pt idx="0">
                  <c:v>#UPs by BaW 2.0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Munka1!$A$2:$A$7</c:f>
              <c:strCache>
                <c:ptCount val="6"/>
                <c:pt idx="0">
                  <c:v>50_892_0.36_SBB.cnf</c:v>
                </c:pt>
                <c:pt idx="1">
                  <c:v>50_1847_0.75_SBB.cnf</c:v>
                </c:pt>
                <c:pt idx="2">
                  <c:v>100_2327_0.24_SBB.cnf</c:v>
                </c:pt>
                <c:pt idx="3">
                  <c:v>100_4715_0.48_SBB.cnf</c:v>
                </c:pt>
                <c:pt idx="4">
                  <c:v>100_6347_0.64_SBB.cnf</c:v>
                </c:pt>
                <c:pt idx="5">
                  <c:v>200_8826_0.22_SBB.cnf</c:v>
                </c:pt>
              </c:strCache>
            </c:strRef>
          </c:cat>
          <c:val>
            <c:numRef>
              <c:f>Munka1!$G$2:$G$7</c:f>
              <c:numCache>
                <c:formatCode>General</c:formatCode>
                <c:ptCount val="6"/>
                <c:pt idx="0">
                  <c:v>197</c:v>
                </c:pt>
                <c:pt idx="1">
                  <c:v>197</c:v>
                </c:pt>
                <c:pt idx="2">
                  <c:v>409</c:v>
                </c:pt>
                <c:pt idx="3">
                  <c:v>398</c:v>
                </c:pt>
                <c:pt idx="4">
                  <c:v>397</c:v>
                </c:pt>
                <c:pt idx="5">
                  <c:v>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F0-4E3F-AD4C-AEE1226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022200"/>
        <c:axId val="567022528"/>
      </c:lineChart>
      <c:catAx>
        <c:axId val="567022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CNF</a:t>
                </a:r>
                <a:r>
                  <a:rPr lang="hu-HU" b="1" baseline="0"/>
                  <a:t> file</a:t>
                </a:r>
                <a:endParaRPr lang="hu-HU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528"/>
        <c:crosses val="autoZero"/>
        <c:auto val="1"/>
        <c:lblAlgn val="ctr"/>
        <c:lblOffset val="100"/>
        <c:noMultiLvlLbl val="0"/>
      </c:catAx>
      <c:valAx>
        <c:axId val="56702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#UP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7022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229107" y="7661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1468520" y="247074"/>
        <a:ext cx="1155986" cy="1155986"/>
      </dsp:txXfrm>
    </dsp:sp>
    <dsp:sp modelId="{7D536FA0-92CE-4672-867B-1C5D317E5961}">
      <dsp:nvSpPr>
        <dsp:cNvPr id="0" name=""/>
        <dsp:cNvSpPr/>
      </dsp:nvSpPr>
      <dsp:spPr>
        <a:xfrm rot="3600000">
          <a:off x="2436734" y="1602125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2469388" y="1655917"/>
        <a:ext cx="304766" cy="331049"/>
      </dsp:txXfrm>
    </dsp:sp>
    <dsp:sp modelId="{866763E7-7D16-465B-B24F-8E35611DA6F3}">
      <dsp:nvSpPr>
        <dsp:cNvPr id="0" name=""/>
        <dsp:cNvSpPr/>
      </dsp:nvSpPr>
      <dsp:spPr>
        <a:xfrm>
          <a:off x="2457250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2696663" y="2374281"/>
        <a:ext cx="1155986" cy="1155986"/>
      </dsp:txXfrm>
    </dsp:sp>
    <dsp:sp modelId="{B093E6E9-3C07-41C9-8014-3C82E0ABE8F7}">
      <dsp:nvSpPr>
        <dsp:cNvPr id="0" name=""/>
        <dsp:cNvSpPr/>
      </dsp:nvSpPr>
      <dsp:spPr>
        <a:xfrm rot="10800000">
          <a:off x="1841145" y="2676399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 rot="10800000">
        <a:off x="1971759" y="2786749"/>
        <a:ext cx="304766" cy="331049"/>
      </dsp:txXfrm>
    </dsp:sp>
    <dsp:sp modelId="{648B4B81-799F-4051-8110-785F0F474FC0}">
      <dsp:nvSpPr>
        <dsp:cNvPr id="0" name=""/>
        <dsp:cNvSpPr/>
      </dsp:nvSpPr>
      <dsp:spPr>
        <a:xfrm>
          <a:off x="964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240377" y="2374281"/>
        <a:ext cx="1155986" cy="1155986"/>
      </dsp:txXfrm>
    </dsp:sp>
    <dsp:sp modelId="{E5FC6238-0AFF-4C68-9F75-1C45E2DA42F8}">
      <dsp:nvSpPr>
        <dsp:cNvPr id="0" name=""/>
        <dsp:cNvSpPr/>
      </dsp:nvSpPr>
      <dsp:spPr>
        <a:xfrm rot="18000000">
          <a:off x="1208590" y="1623468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1241244" y="1790376"/>
        <a:ext cx="304766" cy="331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804017" y="257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2012779" y="209019"/>
        <a:ext cx="1007994" cy="1007994"/>
      </dsp:txXfrm>
    </dsp:sp>
    <dsp:sp modelId="{7D536FA0-92CE-4672-867B-1C5D317E5961}">
      <dsp:nvSpPr>
        <dsp:cNvPr id="0" name=""/>
        <dsp:cNvSpPr/>
      </dsp:nvSpPr>
      <dsp:spPr>
        <a:xfrm rot="3600000">
          <a:off x="2857095" y="1389558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2885470" y="1436633"/>
        <a:ext cx="264837" cy="288668"/>
      </dsp:txXfrm>
    </dsp:sp>
    <dsp:sp modelId="{866763E7-7D16-465B-B24F-8E35611DA6F3}">
      <dsp:nvSpPr>
        <dsp:cNvPr id="0" name=""/>
        <dsp:cNvSpPr/>
      </dsp:nvSpPr>
      <dsp:spPr>
        <a:xfrm>
          <a:off x="2873699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3082461" y="2061762"/>
        <a:ext cx="1007994" cy="1007994"/>
      </dsp:txXfrm>
    </dsp:sp>
    <dsp:sp modelId="{B093E6E9-3C07-41C9-8014-3C82E0ABE8F7}">
      <dsp:nvSpPr>
        <dsp:cNvPr id="0" name=""/>
        <dsp:cNvSpPr/>
      </dsp:nvSpPr>
      <dsp:spPr>
        <a:xfrm rot="10800000">
          <a:off x="2338315" y="2325203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 rot="10800000">
        <a:off x="2451816" y="2421425"/>
        <a:ext cx="264837" cy="288668"/>
      </dsp:txXfrm>
    </dsp:sp>
    <dsp:sp modelId="{648B4B81-799F-4051-8110-785F0F474FC0}">
      <dsp:nvSpPr>
        <dsp:cNvPr id="0" name=""/>
        <dsp:cNvSpPr/>
      </dsp:nvSpPr>
      <dsp:spPr>
        <a:xfrm>
          <a:off x="734335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943097" y="2061762"/>
        <a:ext cx="1007994" cy="1007994"/>
      </dsp:txXfrm>
    </dsp:sp>
    <dsp:sp modelId="{E5FC6238-0AFF-4C68-9F75-1C45E2DA42F8}">
      <dsp:nvSpPr>
        <dsp:cNvPr id="0" name=""/>
        <dsp:cNvSpPr/>
      </dsp:nvSpPr>
      <dsp:spPr>
        <a:xfrm rot="18000000">
          <a:off x="1787413" y="1408104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1815788" y="1553473"/>
        <a:ext cx="264837" cy="28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02138-92D3-4FB6-85FD-2663664AF151}" type="datetimeFigureOut">
              <a:rPr lang="hu-HU" smtClean="0"/>
              <a:t>2020. 10. 02.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EA05-CB7F-45F7-BF29-C4825D5A22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89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hu-HU" smtClean="0"/>
              <a:pPr rtl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86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sz="4400" dirty="0" err="1"/>
              <a:t>BaW</a:t>
            </a:r>
            <a:r>
              <a:rPr lang="hu-HU" sz="4400" dirty="0"/>
              <a:t> 2.0 – A </a:t>
            </a:r>
            <a:r>
              <a:rPr lang="hu-HU" sz="4400" dirty="0" err="1"/>
              <a:t>Problem</a:t>
            </a:r>
            <a:r>
              <a:rPr lang="hu-HU" sz="4400" dirty="0"/>
              <a:t> </a:t>
            </a:r>
            <a:r>
              <a:rPr lang="hu-HU" sz="4400" dirty="0" err="1"/>
              <a:t>Specific</a:t>
            </a:r>
            <a:r>
              <a:rPr lang="hu-HU" sz="4400" dirty="0"/>
              <a:t> SAT </a:t>
            </a:r>
            <a:r>
              <a:rPr lang="hu-HU" sz="4400" dirty="0" err="1"/>
              <a:t>Solver</a:t>
            </a:r>
            <a:r>
              <a:rPr lang="hu-HU" sz="4400" dirty="0"/>
              <a:t> </a:t>
            </a:r>
            <a:r>
              <a:rPr lang="hu-HU" sz="4400" dirty="0" err="1"/>
              <a:t>for</a:t>
            </a:r>
            <a:r>
              <a:rPr lang="hu-HU" sz="4400" dirty="0"/>
              <a:t> Balatonboglár </a:t>
            </a:r>
            <a:r>
              <a:rPr lang="hu-HU" sz="4400" dirty="0" err="1"/>
              <a:t>Models</a:t>
            </a:r>
            <a:r>
              <a:rPr lang="hu-HU" sz="4400" dirty="0"/>
              <a:t> </a:t>
            </a:r>
            <a:r>
              <a:rPr lang="hu-HU" sz="4400" dirty="0" err="1"/>
              <a:t>Generated</a:t>
            </a:r>
            <a:r>
              <a:rPr lang="hu-HU" sz="4400" dirty="0"/>
              <a:t> </a:t>
            </a:r>
            <a:r>
              <a:rPr lang="hu-HU" sz="4400" dirty="0" err="1"/>
              <a:t>from</a:t>
            </a:r>
            <a:r>
              <a:rPr lang="hu-HU" sz="4400" dirty="0"/>
              <a:t> </a:t>
            </a:r>
            <a:r>
              <a:rPr lang="hu-HU" sz="4400" dirty="0" err="1"/>
              <a:t>Digraphs</a:t>
            </a:r>
            <a:endParaRPr lang="hu-HU" sz="4400" dirty="0"/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>
          <a:xfrm>
            <a:off x="1198498" y="3886680"/>
            <a:ext cx="8825658" cy="1916383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sz="2000" dirty="0" err="1" smtClean="0"/>
              <a:t>Tamás</a:t>
            </a:r>
            <a:r>
              <a:rPr lang="en-US" sz="2000" dirty="0" smtClean="0"/>
              <a:t> </a:t>
            </a:r>
            <a:r>
              <a:rPr lang="en-US" sz="2000" dirty="0" err="1" smtClean="0"/>
              <a:t>Balla</a:t>
            </a:r>
            <a:r>
              <a:rPr lang="en-US" sz="2000" dirty="0" smtClean="0"/>
              <a:t>, </a:t>
            </a:r>
            <a:r>
              <a:rPr lang="en-US" sz="2000" u="sng" dirty="0" smtClean="0"/>
              <a:t>Gábor Kusper</a:t>
            </a:r>
            <a:r>
              <a:rPr lang="en-US" sz="2000" dirty="0" smtClean="0"/>
              <a:t>, </a:t>
            </a:r>
            <a:r>
              <a:rPr lang="en-US" sz="2000" dirty="0" err="1" smtClean="0"/>
              <a:t>Csaba</a:t>
            </a:r>
            <a:r>
              <a:rPr lang="en-US" sz="2000" dirty="0" smtClean="0"/>
              <a:t> </a:t>
            </a:r>
            <a:r>
              <a:rPr lang="en-US" sz="2000" dirty="0" err="1" smtClean="0"/>
              <a:t>Biró</a:t>
            </a:r>
            <a:r>
              <a:rPr lang="en-US" sz="2000" dirty="0" smtClean="0"/>
              <a:t>, Tibor </a:t>
            </a:r>
            <a:r>
              <a:rPr lang="en-US" sz="2000" dirty="0" err="1" smtClean="0"/>
              <a:t>Tajti</a:t>
            </a:r>
            <a:endParaRPr lang="en-US" sz="2000" dirty="0" smtClean="0"/>
          </a:p>
          <a:p>
            <a:pPr rtl="0"/>
            <a:r>
              <a:rPr lang="en-US" sz="2000" dirty="0" smtClean="0"/>
              <a:t>Eszterházy Károly University, Informatics Faculty</a:t>
            </a:r>
          </a:p>
          <a:p>
            <a:pPr rtl="0"/>
            <a:endParaRPr lang="en-US" sz="2000" dirty="0" smtClean="0"/>
          </a:p>
          <a:p>
            <a:pPr rtl="0"/>
            <a:r>
              <a:rPr lang="en-US" sz="2000" dirty="0" smtClean="0"/>
              <a:t>This research was supported by the grant EFOP-3.6.1-16-2016-00001 “Complex improvement of research capacities and services at Eszterházy Károly University”</a:t>
            </a:r>
          </a:p>
          <a:p>
            <a:pPr rtl="0"/>
            <a:endParaRPr lang="en-US" dirty="0" smtClean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A6CB9-6550-4368-B7A8-8366849C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063"/>
          </a:xfrm>
        </p:spPr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, #Unit </a:t>
            </a:r>
            <a:r>
              <a:rPr lang="hu-HU" dirty="0" err="1" smtClean="0"/>
              <a:t>propagations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2FAAC3E-6EFF-428B-8C61-DFC2870592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6112" y="1452785"/>
          <a:ext cx="10574516" cy="479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1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hu-HU" dirty="0" smtClean="0"/>
              <a:t>Boolean Satisfiability (SAT)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92276"/>
            <a:ext cx="7947025" cy="4403725"/>
          </a:xfrm>
        </p:spPr>
        <p:txBody>
          <a:bodyPr/>
          <a:lstStyle/>
          <a:p>
            <a:r>
              <a:rPr lang="en-GB" altLang="hu-HU" dirty="0" smtClean="0"/>
              <a:t>Identify truth assignment that satisfies </a:t>
            </a:r>
            <a:r>
              <a:rPr lang="en-GB" altLang="hu-HU" dirty="0" err="1" smtClean="0"/>
              <a:t>boolean</a:t>
            </a:r>
            <a:r>
              <a:rPr lang="en-GB" altLang="hu-HU" dirty="0" smtClean="0"/>
              <a:t> formula or prove it does not exist</a:t>
            </a:r>
          </a:p>
          <a:p>
            <a:pPr lvl="1"/>
            <a:endParaRPr lang="en-GB" altLang="hu-HU" dirty="0" smtClean="0"/>
          </a:p>
          <a:p>
            <a:r>
              <a:rPr lang="en-GB" altLang="hu-HU" dirty="0" smtClean="0"/>
              <a:t>Well-known </a:t>
            </a:r>
            <a:r>
              <a:rPr lang="en-GB" altLang="hu-HU" b="1" dirty="0" smtClean="0"/>
              <a:t>NP</a:t>
            </a:r>
            <a:r>
              <a:rPr lang="en-GB" altLang="hu-HU" dirty="0" smtClean="0"/>
              <a:t>-complete problem</a:t>
            </a:r>
          </a:p>
          <a:p>
            <a:pPr lvl="1"/>
            <a:endParaRPr lang="en-GB" altLang="hu-HU" dirty="0" smtClean="0"/>
          </a:p>
          <a:p>
            <a:endParaRPr lang="en-GB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15042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76" y="279400"/>
            <a:ext cx="8310563" cy="1143000"/>
          </a:xfrm>
        </p:spPr>
        <p:txBody>
          <a:bodyPr/>
          <a:lstStyle/>
          <a:p>
            <a:pPr>
              <a:defRPr/>
            </a:pPr>
            <a:r>
              <a:rPr lang="en-GB" altLang="hu-HU" smtClean="0"/>
              <a:t>Conjunctive Normal Form (CNF)</a:t>
            </a: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1771651" y="2276476"/>
            <a:ext cx="3629025" cy="3103563"/>
            <a:chOff x="156" y="1434"/>
            <a:chExt cx="2286" cy="1955"/>
          </a:xfrm>
        </p:grpSpPr>
        <p:sp>
          <p:nvSpPr>
            <p:cNvPr id="8203" name="Oval 4"/>
            <p:cNvSpPr>
              <a:spLocks noChangeArrowheads="1"/>
            </p:cNvSpPr>
            <p:nvPr/>
          </p:nvSpPr>
          <p:spPr bwMode="auto">
            <a:xfrm>
              <a:off x="1674" y="1434"/>
              <a:ext cx="768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4" name="AutoShape 5"/>
            <p:cNvSpPr>
              <a:spLocks/>
            </p:cNvSpPr>
            <p:nvPr/>
          </p:nvSpPr>
          <p:spPr bwMode="auto">
            <a:xfrm>
              <a:off x="156" y="3098"/>
              <a:ext cx="739" cy="291"/>
            </a:xfrm>
            <a:prstGeom prst="accentCallout2">
              <a:avLst>
                <a:gd name="adj1" fmla="val 23375"/>
                <a:gd name="adj2" fmla="val 106495"/>
                <a:gd name="adj3" fmla="val 23375"/>
                <a:gd name="adj4" fmla="val 178620"/>
                <a:gd name="adj5" fmla="val -431819"/>
                <a:gd name="adj6" fmla="val 250880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Clause</a:t>
              </a:r>
            </a:p>
          </p:txBody>
        </p:sp>
      </p:grpSp>
      <p:grpSp>
        <p:nvGrpSpPr>
          <p:cNvPr id="370694" name="Group 6"/>
          <p:cNvGrpSpPr>
            <a:grpSpLocks/>
          </p:cNvGrpSpPr>
          <p:nvPr/>
        </p:nvGrpSpPr>
        <p:grpSpPr bwMode="auto">
          <a:xfrm>
            <a:off x="4435475" y="2349501"/>
            <a:ext cx="2076450" cy="3044825"/>
            <a:chOff x="1794" y="1488"/>
            <a:chExt cx="1308" cy="1918"/>
          </a:xfrm>
        </p:grpSpPr>
        <p:sp>
          <p:nvSpPr>
            <p:cNvPr id="8201" name="Oval 7"/>
            <p:cNvSpPr>
              <a:spLocks noChangeArrowheads="1"/>
            </p:cNvSpPr>
            <p:nvPr/>
          </p:nvSpPr>
          <p:spPr bwMode="auto">
            <a:xfrm>
              <a:off x="2862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2" name="AutoShape 8"/>
            <p:cNvSpPr>
              <a:spLocks/>
            </p:cNvSpPr>
            <p:nvPr/>
          </p:nvSpPr>
          <p:spPr bwMode="auto">
            <a:xfrm>
              <a:off x="1794" y="2868"/>
              <a:ext cx="816" cy="538"/>
            </a:xfrm>
            <a:prstGeom prst="accentCallout2">
              <a:avLst>
                <a:gd name="adj1" fmla="val 13384"/>
                <a:gd name="adj2" fmla="val 105884"/>
                <a:gd name="adj3" fmla="val 13384"/>
                <a:gd name="adj4" fmla="val 124264"/>
                <a:gd name="adj5" fmla="val -211898"/>
                <a:gd name="adj6" fmla="val 142648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Positive Literal</a:t>
              </a:r>
            </a:p>
          </p:txBody>
        </p:sp>
      </p:grpSp>
      <p:grpSp>
        <p:nvGrpSpPr>
          <p:cNvPr id="370697" name="Group 9"/>
          <p:cNvGrpSpPr>
            <a:grpSpLocks/>
          </p:cNvGrpSpPr>
          <p:nvPr/>
        </p:nvGrpSpPr>
        <p:grpSpPr bwMode="auto">
          <a:xfrm>
            <a:off x="7715250" y="2262189"/>
            <a:ext cx="2952750" cy="3121025"/>
            <a:chOff x="3708" y="1440"/>
            <a:chExt cx="1860" cy="1966"/>
          </a:xfrm>
        </p:grpSpPr>
        <p:sp>
          <p:nvSpPr>
            <p:cNvPr id="8199" name="Oval 10"/>
            <p:cNvSpPr>
              <a:spLocks noChangeArrowheads="1"/>
            </p:cNvSpPr>
            <p:nvPr/>
          </p:nvSpPr>
          <p:spPr bwMode="auto">
            <a:xfrm>
              <a:off x="3708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0" name="AutoShape 11"/>
            <p:cNvSpPr>
              <a:spLocks/>
            </p:cNvSpPr>
            <p:nvPr/>
          </p:nvSpPr>
          <p:spPr bwMode="auto">
            <a:xfrm>
              <a:off x="4656" y="2868"/>
              <a:ext cx="912" cy="538"/>
            </a:xfrm>
            <a:prstGeom prst="accentCallout2">
              <a:avLst>
                <a:gd name="adj1" fmla="val 13384"/>
                <a:gd name="adj2" fmla="val -5264"/>
                <a:gd name="adj3" fmla="val 13384"/>
                <a:gd name="adj4" fmla="val -45616"/>
                <a:gd name="adj5" fmla="val -210782"/>
                <a:gd name="adj6" fmla="val -86292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Negative Literal</a:t>
              </a:r>
            </a:p>
          </p:txBody>
        </p:sp>
      </p:grp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3676650" y="2286000"/>
            <a:ext cx="527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u-HU" altLang="hu-HU" i="1"/>
              <a:t>S</a:t>
            </a:r>
            <a:r>
              <a:rPr kumimoji="0" lang="en-US" altLang="hu-HU">
                <a:latin typeface="Symbol" panose="05050102010706020507" pitchFamily="18" charset="2"/>
              </a:rPr>
              <a:t> = </a:t>
            </a:r>
            <a:r>
              <a:rPr kumimoji="0" lang="en-US" altLang="hu-HU"/>
              <a:t>( </a:t>
            </a:r>
            <a:r>
              <a:rPr kumimoji="0" lang="en-US" altLang="hu-HU" i="1"/>
              <a:t>a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 </a:t>
            </a:r>
            <a:r>
              <a:rPr kumimoji="0" lang="en-US" altLang="hu-HU" i="1"/>
              <a:t>b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(¬</a:t>
            </a:r>
            <a:r>
              <a:rPr kumimoji="0" lang="en-US" altLang="hu-HU" i="1"/>
              <a:t>a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/>
              <a:t>¬</a:t>
            </a:r>
            <a:r>
              <a:rPr kumimoji="0" lang="en-US" altLang="hu-HU" i="1"/>
              <a:t>b</a:t>
            </a:r>
            <a:r>
              <a:rPr kumimoji="0" lang="en-US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/>
              <a:t> ¬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95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Representations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CNF: (A  or  not B  or  C)  and  (not A  or  not B)  and  (B)</a:t>
            </a:r>
          </a:p>
          <a:p>
            <a:r>
              <a:rPr lang="en-US" dirty="0" smtClean="0"/>
              <a:t>Set based: {{A, not B, C}, {not A, not B}, {B}}</a:t>
            </a:r>
          </a:p>
          <a:p>
            <a:r>
              <a:rPr lang="en-US" dirty="0" smtClean="0"/>
              <a:t>DIMACS:</a:t>
            </a:r>
          </a:p>
          <a:p>
            <a:pPr marL="0" indent="0">
              <a:buNone/>
            </a:pPr>
            <a:r>
              <a:rPr lang="en-US" dirty="0" smtClean="0"/>
              <a:t>	1 -2 3 0</a:t>
            </a:r>
          </a:p>
          <a:p>
            <a:pPr marL="0" indent="0">
              <a:buNone/>
            </a:pPr>
            <a:r>
              <a:rPr lang="en-US" dirty="0" smtClean="0"/>
              <a:t>	-1 -2 0</a:t>
            </a:r>
          </a:p>
          <a:p>
            <a:pPr marL="0" indent="0">
              <a:buNone/>
            </a:pPr>
            <a:r>
              <a:rPr lang="en-US" dirty="0" smtClean="0"/>
              <a:t>	2 0</a:t>
            </a:r>
          </a:p>
          <a:p>
            <a:r>
              <a:rPr lang="en-US" dirty="0" smtClean="0"/>
              <a:t>A solution: B = true, A = false, C = true</a:t>
            </a:r>
          </a:p>
          <a:p>
            <a:r>
              <a:rPr lang="en-US" dirty="0" smtClean="0"/>
              <a:t>Actually, there is no other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hu-HU" smtClean="0"/>
              <a:t>How to solve SAT?</a:t>
            </a:r>
            <a:endParaRPr lang="hu-HU" altLang="hu-H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smtClean="0"/>
              <a:t>1960, Davis–Putnam procedure, DP</a:t>
            </a:r>
            <a:br>
              <a:rPr lang="en-US" altLang="hu-HU" smtClean="0"/>
            </a:br>
            <a:r>
              <a:rPr lang="en-US" altLang="hu-HU" smtClean="0"/>
              <a:t>based on resolution</a:t>
            </a:r>
          </a:p>
          <a:p>
            <a:endParaRPr lang="en-US" altLang="hu-HU" smtClean="0"/>
          </a:p>
          <a:p>
            <a:r>
              <a:rPr lang="en-US" altLang="hu-HU" smtClean="0"/>
              <a:t>1962, </a:t>
            </a:r>
            <a:r>
              <a:rPr lang="hu-HU" altLang="hu-HU" smtClean="0"/>
              <a:t>Davis, Logemann and Loveland</a:t>
            </a:r>
            <a:r>
              <a:rPr lang="en-US" altLang="hu-HU" smtClean="0"/>
              <a:t> procedure, DPLL</a:t>
            </a:r>
            <a:br>
              <a:rPr lang="en-US" altLang="hu-HU" smtClean="0"/>
            </a:br>
            <a:r>
              <a:rPr lang="en-US" altLang="hu-HU" smtClean="0"/>
              <a:t>based on unit propagation</a:t>
            </a:r>
          </a:p>
        </p:txBody>
      </p:sp>
    </p:spTree>
    <p:extLst>
      <p:ext uri="{BB962C8B-B14F-4D97-AF65-F5344CB8AC3E}">
        <p14:creationId xmlns:p14="http://schemas.microsoft.com/office/powerpoint/2010/main" val="22719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hu-HU" smtClean="0"/>
              <a:t>Unit Propagation (UP), BCP</a:t>
            </a:r>
          </a:p>
        </p:txBody>
      </p:sp>
      <p:sp>
        <p:nvSpPr>
          <p:cNvPr id="1126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2209800" y="1692276"/>
            <a:ext cx="7958138" cy="4403725"/>
          </a:xfrm>
        </p:spPr>
        <p:txBody>
          <a:bodyPr/>
          <a:lstStyle/>
          <a:p>
            <a:r>
              <a:rPr lang="en-GB" altLang="hu-HU" dirty="0" smtClean="0"/>
              <a:t>Unit Propagation</a:t>
            </a:r>
          </a:p>
          <a:p>
            <a:pPr lvl="1">
              <a:lnSpc>
                <a:spcPct val="110000"/>
              </a:lnSpc>
            </a:pPr>
            <a:r>
              <a:rPr lang="en-GB" altLang="hu-HU" dirty="0" smtClean="0"/>
              <a:t>A clause is </a:t>
            </a:r>
            <a:r>
              <a:rPr lang="en-GB" altLang="hu-HU" i="1" dirty="0" smtClean="0">
                <a:solidFill>
                  <a:schemeClr val="accent6">
                    <a:lumMod val="50000"/>
                  </a:schemeClr>
                </a:solidFill>
              </a:rPr>
              <a:t>unit</a:t>
            </a:r>
            <a:r>
              <a:rPr lang="en-GB" altLang="hu-HU" dirty="0" smtClean="0"/>
              <a:t> if it has exactly one literal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hu-HU" altLang="hu-HU" i="1" dirty="0" smtClean="0"/>
              <a:t>S</a:t>
            </a:r>
            <a:r>
              <a:rPr lang="hu-HU" altLang="hu-HU" dirty="0" smtClean="0"/>
              <a:t> </a:t>
            </a:r>
            <a:r>
              <a:rPr lang="en-GB" altLang="hu-HU" dirty="0" smtClean="0"/>
              <a:t>=</a:t>
            </a:r>
            <a:r>
              <a:rPr kumimoji="0" lang="en-US" altLang="hu-HU" dirty="0" smtClean="0"/>
              <a:t> </a:t>
            </a:r>
            <a:r>
              <a:rPr lang="en-GB" altLang="hu-HU" dirty="0" smtClean="0"/>
              <a:t>( </a:t>
            </a:r>
            <a:r>
              <a:rPr lang="en-GB" altLang="hu-HU" i="1" dirty="0" smtClean="0"/>
              <a:t>a </a:t>
            </a:r>
            <a:r>
              <a:rPr kumimoji="0" lang="en-US" altLang="hu-HU" dirty="0" smtClean="0">
                <a:sym typeface="Symbol" panose="05050102010706020507" pitchFamily="18" charset="2"/>
              </a:rPr>
              <a:t></a:t>
            </a:r>
            <a:r>
              <a:rPr lang="en-GB" altLang="hu-HU" dirty="0" smtClean="0">
                <a:latin typeface="Symbol" panose="05050102010706020507" pitchFamily="18" charset="2"/>
              </a:rPr>
              <a:t> </a:t>
            </a:r>
            <a:r>
              <a:rPr lang="en-GB" altLang="hu-HU" i="1" dirty="0" smtClean="0"/>
              <a:t>c </a:t>
            </a:r>
            <a:r>
              <a:rPr lang="en-GB" altLang="hu-HU" dirty="0" smtClean="0"/>
              <a:t>)</a:t>
            </a:r>
            <a:r>
              <a:rPr lang="hu-HU" altLang="hu-HU" dirty="0" smtClean="0"/>
              <a:t> </a:t>
            </a:r>
            <a:r>
              <a:rPr kumimoji="0" lang="en-US" altLang="hu-HU" dirty="0" smtClean="0">
                <a:sym typeface="Symbol" panose="05050102010706020507" pitchFamily="18" charset="2"/>
              </a:rPr>
              <a:t></a:t>
            </a:r>
            <a:r>
              <a:rPr kumimoji="0" lang="hu-HU" altLang="hu-HU" dirty="0" smtClean="0">
                <a:sym typeface="Symbol" panose="05050102010706020507" pitchFamily="18" charset="2"/>
              </a:rPr>
              <a:t> </a:t>
            </a:r>
            <a:r>
              <a:rPr lang="en-GB" altLang="hu-HU" dirty="0" smtClean="0"/>
              <a:t>(</a:t>
            </a:r>
            <a:r>
              <a:rPr lang="en-GB" altLang="hu-HU" dirty="0" smtClean="0">
                <a:latin typeface="Symbol" panose="05050102010706020507" pitchFamily="18" charset="2"/>
              </a:rPr>
              <a:t> </a:t>
            </a:r>
            <a:r>
              <a:rPr lang="en-GB" altLang="hu-HU" i="1" dirty="0" smtClean="0"/>
              <a:t>c </a:t>
            </a:r>
            <a:r>
              <a:rPr lang="en-GB" altLang="hu-HU" dirty="0" smtClean="0"/>
              <a:t>)</a:t>
            </a:r>
            <a:r>
              <a:rPr lang="hu-HU" altLang="hu-HU" dirty="0" smtClean="0"/>
              <a:t> </a:t>
            </a:r>
            <a:r>
              <a:rPr kumimoji="0" lang="en-US" altLang="hu-HU" dirty="0" smtClean="0">
                <a:sym typeface="Symbol" panose="05050102010706020507" pitchFamily="18" charset="2"/>
              </a:rPr>
              <a:t></a:t>
            </a:r>
            <a:r>
              <a:rPr kumimoji="0" lang="hu-HU" altLang="hu-HU" dirty="0" smtClean="0">
                <a:sym typeface="Symbol" panose="05050102010706020507" pitchFamily="18" charset="2"/>
              </a:rPr>
              <a:t> </a:t>
            </a:r>
            <a:r>
              <a:rPr lang="en-GB" altLang="hu-HU" dirty="0" smtClean="0"/>
              <a:t>( ¬a</a:t>
            </a:r>
            <a:r>
              <a:rPr lang="en-GB" altLang="hu-HU" i="1" dirty="0" smtClean="0"/>
              <a:t> </a:t>
            </a:r>
            <a:r>
              <a:rPr kumimoji="0" lang="en-US" altLang="hu-HU" dirty="0" smtClean="0">
                <a:sym typeface="Symbol" panose="05050102010706020507" pitchFamily="18" charset="2"/>
              </a:rPr>
              <a:t></a:t>
            </a:r>
            <a:r>
              <a:rPr lang="en-GB" altLang="hu-HU" dirty="0" smtClean="0"/>
              <a:t> ¬b </a:t>
            </a:r>
            <a:r>
              <a:rPr kumimoji="0" lang="en-US" altLang="hu-HU" dirty="0" smtClean="0">
                <a:sym typeface="Symbol" panose="05050102010706020507" pitchFamily="18" charset="2"/>
              </a:rPr>
              <a:t></a:t>
            </a:r>
            <a:r>
              <a:rPr lang="en-GB" altLang="hu-HU" dirty="0" smtClean="0"/>
              <a:t> ¬</a:t>
            </a:r>
            <a:r>
              <a:rPr lang="en-GB" altLang="hu-HU" i="1" dirty="0" smtClean="0"/>
              <a:t>c </a:t>
            </a:r>
            <a:r>
              <a:rPr lang="en-GB" altLang="hu-HU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altLang="hu-HU" dirty="0" smtClean="0"/>
              <a:t>A unit clause has exactly one option for being satisfied</a:t>
            </a:r>
          </a:p>
          <a:p>
            <a:pPr lvl="2">
              <a:lnSpc>
                <a:spcPct val="110000"/>
              </a:lnSpc>
            </a:pPr>
            <a:r>
              <a:rPr lang="en-GB" altLang="hu-HU" dirty="0" smtClean="0"/>
              <a:t>In this case:</a:t>
            </a:r>
            <a:r>
              <a:rPr lang="en-GB" altLang="hu-HU" i="1" dirty="0" smtClean="0"/>
              <a:t> </a:t>
            </a:r>
            <a:r>
              <a:rPr lang="en-GB" altLang="hu-HU" sz="2400" i="1" dirty="0"/>
              <a:t>c</a:t>
            </a:r>
            <a:r>
              <a:rPr lang="en-GB" altLang="hu-HU" dirty="0" smtClean="0"/>
              <a:t> must be set to </a:t>
            </a:r>
            <a:r>
              <a:rPr lang="en-US" altLang="hu-HU" dirty="0" smtClean="0"/>
              <a:t>true</a:t>
            </a:r>
            <a:r>
              <a:rPr lang="en-GB" altLang="hu-HU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GB" altLang="hu-HU" dirty="0" smtClean="0">
                <a:solidFill>
                  <a:schemeClr val="accent6">
                    <a:lumMod val="50000"/>
                  </a:schemeClr>
                </a:solidFill>
              </a:rPr>
              <a:t>Unit Propagation: We set the Unit to true and so we can:</a:t>
            </a:r>
          </a:p>
          <a:p>
            <a:pPr lvl="2">
              <a:lnSpc>
                <a:spcPct val="110000"/>
              </a:lnSpc>
            </a:pPr>
            <a:r>
              <a:rPr lang="en-GB" altLang="hu-HU" dirty="0" smtClean="0">
                <a:solidFill>
                  <a:schemeClr val="accent6">
                    <a:lumMod val="50000"/>
                  </a:schemeClr>
                </a:solidFill>
              </a:rPr>
              <a:t>Delete those clause which are satisfied</a:t>
            </a:r>
          </a:p>
          <a:p>
            <a:pPr lvl="2">
              <a:lnSpc>
                <a:spcPct val="110000"/>
              </a:lnSpc>
            </a:pPr>
            <a:r>
              <a:rPr lang="en-GB" altLang="hu-HU" dirty="0" smtClean="0">
                <a:solidFill>
                  <a:schemeClr val="accent6">
                    <a:lumMod val="50000"/>
                  </a:schemeClr>
                </a:solidFill>
              </a:rPr>
              <a:t>Delete those literals which are falsified</a:t>
            </a:r>
          </a:p>
          <a:p>
            <a:pPr>
              <a:lnSpc>
                <a:spcPct val="110000"/>
              </a:lnSpc>
            </a:pPr>
            <a:r>
              <a:rPr lang="en-GB" altLang="hu-HU" dirty="0" smtClean="0"/>
              <a:t>Boolean Constraint Propagation (BCP): </a:t>
            </a:r>
            <a:br>
              <a:rPr lang="en-GB" altLang="hu-HU" dirty="0" smtClean="0"/>
            </a:br>
            <a:r>
              <a:rPr lang="en-GB" altLang="hu-HU" dirty="0" smtClean="0"/>
              <a:t>while there is a unit do unit propagation</a:t>
            </a:r>
          </a:p>
        </p:txBody>
      </p:sp>
      <p:sp>
        <p:nvSpPr>
          <p:cNvPr id="11268" name="Oval 1033"/>
          <p:cNvSpPr>
            <a:spLocks noChangeArrowheads="1"/>
          </p:cNvSpPr>
          <p:nvPr/>
        </p:nvSpPr>
        <p:spPr bwMode="auto">
          <a:xfrm>
            <a:off x="5605464" y="2558554"/>
            <a:ext cx="644525" cy="43279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hu-HU" altLang="en-US" sz="2000"/>
          </a:p>
        </p:txBody>
      </p:sp>
    </p:spTree>
    <p:extLst>
      <p:ext uri="{BB962C8B-B14F-4D97-AF65-F5344CB8AC3E}">
        <p14:creationId xmlns:p14="http://schemas.microsoft.com/office/powerpoint/2010/main" val="24825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hu-HU" smtClean="0"/>
              <a:t>DPLL algorithm</a:t>
            </a:r>
            <a:endParaRPr lang="hu-HU" altLang="hu-HU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2276"/>
            <a:ext cx="7772400" cy="4811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dirty="0" smtClean="0"/>
              <a:t>procedure </a:t>
            </a:r>
            <a:r>
              <a:rPr lang="en-US" altLang="hu-HU" b="1" dirty="0" smtClean="0"/>
              <a:t>DPLL</a:t>
            </a:r>
            <a:r>
              <a:rPr lang="en-US" altLang="hu-HU" dirty="0" smtClean="0"/>
              <a:t>(</a:t>
            </a:r>
            <a:r>
              <a:rPr lang="en-US" altLang="hu-HU" dirty="0" err="1" smtClean="0"/>
              <a:t>ClauseSet</a:t>
            </a:r>
            <a:r>
              <a:rPr lang="en-US" altLang="hu-HU" dirty="0" smtClean="0"/>
              <a:t> 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) : </a:t>
            </a:r>
            <a:r>
              <a:rPr lang="en-US" altLang="hu-HU" dirty="0" err="1" smtClean="0"/>
              <a:t>boolean</a:t>
            </a:r>
            <a:r>
              <a:rPr lang="en-US" altLang="hu-HU" dirty="0" smtClean="0"/>
              <a:t>;</a:t>
            </a:r>
            <a:br>
              <a:rPr lang="en-US" altLang="hu-HU" dirty="0" smtClean="0"/>
            </a:br>
            <a:r>
              <a:rPr lang="en-US" altLang="hu-HU" dirty="0" smtClean="0"/>
              <a:t>    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 := BCP(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);</a:t>
            </a:r>
            <a:br>
              <a:rPr lang="en-US" altLang="hu-HU" dirty="0" smtClean="0"/>
            </a:b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    if 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 is empty then return TRUE;</a:t>
            </a:r>
            <a:br>
              <a:rPr lang="en-US" altLang="hu-HU" dirty="0" smtClean="0"/>
            </a:br>
            <a:r>
              <a:rPr lang="en-US" altLang="hu-HU" dirty="0" smtClean="0"/>
              <a:t>    if 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 contains the empty clause then return FALSE;</a:t>
            </a:r>
            <a:br>
              <a:rPr lang="en-US" altLang="hu-HU" dirty="0" smtClean="0"/>
            </a:b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    Let </a:t>
            </a:r>
            <a:r>
              <a:rPr lang="en-US" altLang="hu-HU" i="1" dirty="0" smtClean="0"/>
              <a:t>L</a:t>
            </a:r>
            <a:r>
              <a:rPr lang="en-US" altLang="hu-HU" dirty="0" smtClean="0"/>
              <a:t> be a literal in 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;</a:t>
            </a:r>
            <a:br>
              <a:rPr lang="en-US" altLang="hu-HU" dirty="0" smtClean="0"/>
            </a:br>
            <a:r>
              <a:rPr lang="en-US" altLang="hu-HU" dirty="0" smtClean="0"/>
              <a:t>    // ***BRANCHING***</a:t>
            </a:r>
            <a:br>
              <a:rPr lang="en-US" altLang="hu-HU" dirty="0" smtClean="0"/>
            </a:br>
            <a:r>
              <a:rPr lang="en-US" altLang="hu-HU" dirty="0" smtClean="0"/>
              <a:t>    if </a:t>
            </a:r>
            <a:r>
              <a:rPr lang="en-US" altLang="hu-HU" b="1" dirty="0" smtClean="0"/>
              <a:t>DPLL</a:t>
            </a:r>
            <a:r>
              <a:rPr lang="en-US" altLang="hu-HU" dirty="0" smtClean="0"/>
              <a:t>( </a:t>
            </a:r>
            <a:r>
              <a:rPr lang="en-US" altLang="hu-HU" dirty="0" err="1" smtClean="0"/>
              <a:t>UnitProp</a:t>
            </a:r>
            <a:r>
              <a:rPr lang="en-US" altLang="hu-HU" dirty="0" smtClean="0"/>
              <a:t>(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, {</a:t>
            </a:r>
            <a:r>
              <a:rPr lang="en-US" altLang="hu-HU" i="1" dirty="0" smtClean="0"/>
              <a:t>L</a:t>
            </a:r>
            <a:r>
              <a:rPr lang="en-US" altLang="hu-HU" dirty="0" smtClean="0"/>
              <a:t>}) ) then </a:t>
            </a:r>
            <a:br>
              <a:rPr lang="en-US" altLang="hu-HU" dirty="0" smtClean="0"/>
            </a:br>
            <a:r>
              <a:rPr lang="en-US" altLang="hu-HU" dirty="0" smtClean="0"/>
              <a:t>        return TRUE</a:t>
            </a:r>
            <a:br>
              <a:rPr lang="en-US" altLang="hu-HU" dirty="0" smtClean="0"/>
            </a:br>
            <a:r>
              <a:rPr lang="en-US" altLang="hu-HU" dirty="0" smtClean="0"/>
              <a:t>    else return </a:t>
            </a:r>
            <a:r>
              <a:rPr lang="en-US" altLang="hu-HU" b="1" dirty="0" smtClean="0"/>
              <a:t>DPLL</a:t>
            </a:r>
            <a:r>
              <a:rPr lang="en-US" altLang="hu-HU" dirty="0" smtClean="0"/>
              <a:t>( </a:t>
            </a:r>
            <a:r>
              <a:rPr lang="en-US" altLang="hu-HU" dirty="0" err="1" smtClean="0"/>
              <a:t>UnitProp</a:t>
            </a:r>
            <a:r>
              <a:rPr lang="en-US" altLang="hu-HU" dirty="0" smtClean="0"/>
              <a:t>(</a:t>
            </a:r>
            <a:r>
              <a:rPr lang="en-US" altLang="hu-HU" i="1" dirty="0" smtClean="0"/>
              <a:t>S</a:t>
            </a:r>
            <a:r>
              <a:rPr lang="en-US" altLang="hu-HU" dirty="0" smtClean="0"/>
              <a:t>, {</a:t>
            </a:r>
            <a:r>
              <a:rPr lang="en-US" altLang="hu-HU" dirty="0" smtClean="0">
                <a:sym typeface="Symbol" panose="05050102010706020507" pitchFamily="18" charset="2"/>
              </a:rPr>
              <a:t></a:t>
            </a:r>
            <a:r>
              <a:rPr lang="en-US" altLang="hu-HU" i="1" dirty="0" smtClean="0"/>
              <a:t>L</a:t>
            </a:r>
            <a:r>
              <a:rPr lang="en-US" altLang="hu-HU" dirty="0" smtClean="0"/>
              <a:t>}) ); </a:t>
            </a:r>
            <a:br>
              <a:rPr lang="en-US" altLang="hu-HU" dirty="0" smtClean="0"/>
            </a:br>
            <a:r>
              <a:rPr lang="en-US" altLang="hu-HU" dirty="0" smtClean="0"/>
              <a:t>end;</a:t>
            </a:r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29582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Black-and-White SAT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white assignment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b="1" dirty="0" smtClean="0"/>
              <a:t>WHITE</a:t>
            </a:r>
            <a:r>
              <a:rPr lang="hu-H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assigns to each variable true.</a:t>
            </a:r>
          </a:p>
          <a:p>
            <a:r>
              <a:rPr lang="en-US" dirty="0" smtClean="0"/>
              <a:t>Example: A = true, B = true, C = true</a:t>
            </a:r>
          </a:p>
          <a:p>
            <a:r>
              <a:rPr lang="en-US" dirty="0" smtClean="0"/>
              <a:t>The black assignment </a:t>
            </a:r>
            <a:r>
              <a:rPr lang="hu-HU" dirty="0" smtClean="0"/>
              <a:t>(</a:t>
            </a:r>
            <a:r>
              <a:rPr lang="hu-HU" b="1" dirty="0" smtClean="0"/>
              <a:t>BLACK</a:t>
            </a:r>
            <a:r>
              <a:rPr lang="hu-HU" dirty="0" smtClean="0"/>
              <a:t>) </a:t>
            </a:r>
            <a:r>
              <a:rPr lang="en-US" dirty="0" smtClean="0"/>
              <a:t>assigns to each variable false.</a:t>
            </a:r>
          </a:p>
          <a:p>
            <a:r>
              <a:rPr lang="en-US" dirty="0" smtClean="0"/>
              <a:t>Example: A = false, B = false, C = false</a:t>
            </a:r>
          </a:p>
          <a:p>
            <a:r>
              <a:rPr lang="en-US" dirty="0" smtClean="0"/>
              <a:t>A SAT problem is </a:t>
            </a:r>
            <a:r>
              <a:rPr lang="hu-HU" dirty="0" smtClean="0"/>
              <a:t>B</a:t>
            </a:r>
            <a:r>
              <a:rPr lang="en-US" dirty="0" smtClean="0"/>
              <a:t>lack-and-</a:t>
            </a:r>
            <a:r>
              <a:rPr lang="hu-HU" dirty="0" smtClean="0"/>
              <a:t>W</a:t>
            </a:r>
            <a:r>
              <a:rPr lang="en-US" dirty="0" err="1" smtClean="0"/>
              <a:t>hite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has only two </a:t>
            </a:r>
            <a:r>
              <a:rPr lang="en-US" dirty="0" smtClean="0"/>
              <a:t>solutions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hu-HU" dirty="0" smtClean="0"/>
              <a:t>WHITE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hu-HU" dirty="0" smtClean="0"/>
              <a:t>BLACK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-1 2 0</a:t>
            </a:r>
          </a:p>
          <a:p>
            <a:pPr marL="0" indent="0">
              <a:buNone/>
            </a:pPr>
            <a:r>
              <a:rPr lang="en-US" dirty="0" smtClean="0"/>
              <a:t>	-2 3 0</a:t>
            </a:r>
          </a:p>
          <a:p>
            <a:pPr marL="0" indent="0">
              <a:buNone/>
            </a:pPr>
            <a:r>
              <a:rPr lang="en-US" dirty="0" smtClean="0"/>
              <a:t>	-3 1 0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(V</a:t>
            </a:r>
            <a:r>
              <a:rPr lang="hu-HU" dirty="0" smtClean="0"/>
              <a:t>, </a:t>
            </a:r>
            <a:r>
              <a:rPr lang="en-US" dirty="0" smtClean="0"/>
              <a:t>E) </a:t>
            </a:r>
            <a:r>
              <a:rPr lang="en-US" dirty="0"/>
              <a:t>is a </a:t>
            </a:r>
            <a:r>
              <a:rPr lang="en-US" dirty="0" smtClean="0"/>
              <a:t>digraph</a:t>
            </a:r>
            <a:r>
              <a:rPr lang="en-US" dirty="0"/>
              <a:t>, </a:t>
            </a:r>
            <a:r>
              <a:rPr lang="en-US" dirty="0" smtClean="0"/>
              <a:t>where</a:t>
            </a:r>
            <a:r>
              <a:rPr lang="hu-HU" dirty="0" smtClean="0"/>
              <a:t> </a:t>
            </a:r>
          </a:p>
          <a:p>
            <a:pPr lvl="1"/>
            <a:r>
              <a:rPr lang="en-US" dirty="0" smtClean="0"/>
              <a:t>V is the set of vertices, and </a:t>
            </a:r>
            <a:endParaRPr lang="hu-HU" dirty="0"/>
          </a:p>
          <a:p>
            <a:pPr lvl="1"/>
            <a:r>
              <a:rPr lang="en-US" dirty="0" smtClean="0"/>
              <a:t>E </a:t>
            </a:r>
            <a:r>
              <a:rPr lang="en-US" dirty="0"/>
              <a:t>is the set of </a:t>
            </a:r>
            <a:r>
              <a:rPr lang="en-US" dirty="0" smtClean="0"/>
              <a:t>edges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endParaRPr lang="hu-HU" dirty="0" smtClean="0"/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dges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ordered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 of </a:t>
            </a:r>
            <a:r>
              <a:rPr lang="hu-HU" dirty="0" err="1" smtClean="0"/>
              <a:t>vertices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 V = {a, b, c}, E = {(</a:t>
            </a:r>
            <a:r>
              <a:rPr lang="hu-HU" dirty="0" err="1" smtClean="0"/>
              <a:t>a,b</a:t>
            </a:r>
            <a:r>
              <a:rPr lang="hu-HU" dirty="0" smtClean="0"/>
              <a:t>), (</a:t>
            </a:r>
            <a:r>
              <a:rPr lang="hu-HU" dirty="0" err="1" smtClean="0"/>
              <a:t>b,c</a:t>
            </a:r>
            <a:r>
              <a:rPr lang="hu-HU" dirty="0" smtClean="0"/>
              <a:t>), (</a:t>
            </a:r>
            <a:r>
              <a:rPr lang="hu-HU" dirty="0" err="1" smtClean="0"/>
              <a:t>c,a</a:t>
            </a:r>
            <a:r>
              <a:rPr lang="hu-HU" dirty="0" smtClean="0"/>
              <a:t>)}.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digraph</a:t>
            </a:r>
            <a:r>
              <a:rPr lang="hu-HU" dirty="0" smtClean="0"/>
              <a:t> is </a:t>
            </a:r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iff</a:t>
            </a:r>
            <a:endParaRPr lang="hu-HU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path from each vertex to each other </a:t>
            </a:r>
            <a:r>
              <a:rPr lang="en-US" dirty="0" smtClean="0"/>
              <a:t>vertex</a:t>
            </a:r>
            <a:r>
              <a:rPr lang="hu-HU" dirty="0" smtClean="0"/>
              <a:t>.</a:t>
            </a:r>
          </a:p>
          <a:p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2088285"/>
              </p:ext>
            </p:extLst>
          </p:nvPr>
        </p:nvGraphicFramePr>
        <p:xfrm>
          <a:off x="8011886" y="2090056"/>
          <a:ext cx="4093028" cy="377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(V, E) </a:t>
            </a:r>
            <a:r>
              <a:rPr lang="en-US" dirty="0" smtClean="0"/>
              <a:t>is </a:t>
            </a:r>
            <a:r>
              <a:rPr lang="en-US" dirty="0"/>
              <a:t>a communication graph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hu-HU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dirty="0" smtClean="0"/>
              <a:t>a </a:t>
            </a:r>
            <a:r>
              <a:rPr lang="en-US" dirty="0"/>
              <a:t>in </a:t>
            </a:r>
            <a:r>
              <a:rPr lang="en-US" dirty="0" smtClean="0"/>
              <a:t>V </a:t>
            </a:r>
            <a:r>
              <a:rPr lang="en-US" dirty="0"/>
              <a:t>have that </a:t>
            </a:r>
            <a:r>
              <a:rPr lang="en-US" dirty="0" smtClean="0"/>
              <a:t>(</a:t>
            </a:r>
            <a:r>
              <a:rPr lang="en-US" dirty="0"/>
              <a:t>a, a</a:t>
            </a:r>
            <a:r>
              <a:rPr lang="en-US" dirty="0" smtClean="0"/>
              <a:t>) </a:t>
            </a:r>
            <a:r>
              <a:rPr lang="en-US" dirty="0"/>
              <a:t>is not in </a:t>
            </a:r>
            <a:r>
              <a:rPr lang="en-US" dirty="0" smtClean="0"/>
              <a:t>E, and </a:t>
            </a:r>
            <a:endParaRPr lang="hu-HU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element of V </a:t>
            </a:r>
            <a:r>
              <a:rPr lang="en-US" dirty="0"/>
              <a:t>then </a:t>
            </a:r>
            <a:r>
              <a:rPr lang="en-US" b="1" dirty="0" smtClean="0"/>
              <a:t>n</a:t>
            </a:r>
            <a:r>
              <a:rPr lang="hu-HU" b="1" dirty="0" err="1" smtClean="0"/>
              <a:t>ot</a:t>
            </a:r>
            <a:r>
              <a:rPr lang="en-US" b="1" dirty="0" smtClean="0"/>
              <a:t> x</a:t>
            </a:r>
            <a:r>
              <a:rPr lang="en-US" dirty="0" smtClean="0"/>
              <a:t> </a:t>
            </a:r>
            <a:r>
              <a:rPr lang="en-US" dirty="0"/>
              <a:t>must not be an element of </a:t>
            </a:r>
            <a:r>
              <a:rPr lang="en-US" dirty="0" smtClean="0"/>
              <a:t>V.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1615572"/>
              </p:ext>
            </p:extLst>
          </p:nvPr>
        </p:nvGraphicFramePr>
        <p:xfrm>
          <a:off x="2926080" y="3579223"/>
          <a:ext cx="5033554" cy="327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hu-HU" smtClean="0"/>
              <a:t>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hu-HU" dirty="0" smtClean="0"/>
              <a:t>Motivation</a:t>
            </a:r>
            <a:endParaRPr lang="hu-HU" altLang="hu-HU" dirty="0" smtClean="0"/>
          </a:p>
          <a:p>
            <a:r>
              <a:rPr lang="hu-HU" altLang="hu-HU" dirty="0" smtClean="0"/>
              <a:t>I</a:t>
            </a:r>
            <a:r>
              <a:rPr lang="en-US" altLang="hu-HU" dirty="0" smtClean="0"/>
              <a:t>n </a:t>
            </a:r>
            <a:r>
              <a:rPr lang="en-US" altLang="hu-HU" dirty="0"/>
              <a:t>media res</a:t>
            </a:r>
            <a:endParaRPr lang="en-US" altLang="hu-HU" dirty="0" smtClean="0"/>
          </a:p>
          <a:p>
            <a:r>
              <a:rPr lang="en-US" altLang="hu-HU" dirty="0" smtClean="0"/>
              <a:t>SAT, CNF, Clause Set, Clause, Literal</a:t>
            </a:r>
          </a:p>
          <a:p>
            <a:r>
              <a:rPr lang="hu-HU" altLang="hu-HU" dirty="0" smtClean="0"/>
              <a:t>BLACK, WHITE</a:t>
            </a:r>
            <a:endParaRPr lang="hu-HU" altLang="hu-HU" dirty="0" smtClean="0"/>
          </a:p>
          <a:p>
            <a:r>
              <a:rPr lang="hu-HU" altLang="hu-HU" dirty="0" smtClean="0"/>
              <a:t>Black-and-White SAT </a:t>
            </a:r>
            <a:r>
              <a:rPr lang="hu-HU" altLang="hu-HU" dirty="0" err="1" smtClean="0"/>
              <a:t>Proble</a:t>
            </a:r>
            <a:r>
              <a:rPr lang="hu-HU" altLang="hu-HU" dirty="0" err="1"/>
              <a:t>m</a:t>
            </a:r>
            <a:endParaRPr lang="en-US" altLang="hu-HU" dirty="0" smtClean="0"/>
          </a:p>
          <a:p>
            <a:r>
              <a:rPr lang="hu-HU" altLang="hu-HU" dirty="0" err="1" smtClean="0"/>
              <a:t>Communication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Graph</a:t>
            </a:r>
            <a:endParaRPr lang="en-US" altLang="hu-HU" dirty="0" smtClean="0"/>
          </a:p>
          <a:p>
            <a:r>
              <a:rPr lang="hu-HU" altLang="hu-HU" dirty="0" smtClean="0"/>
              <a:t>Strong </a:t>
            </a:r>
            <a:r>
              <a:rPr lang="hu-HU" altLang="hu-HU" dirty="0" err="1"/>
              <a:t>M</a:t>
            </a:r>
            <a:r>
              <a:rPr lang="hu-HU" altLang="hu-HU" dirty="0" err="1" smtClean="0"/>
              <a:t>odel</a:t>
            </a:r>
            <a:r>
              <a:rPr lang="hu-HU" altLang="hu-HU" dirty="0" smtClean="0"/>
              <a:t>, </a:t>
            </a:r>
            <a:r>
              <a:rPr lang="hu-HU" altLang="hu-HU" dirty="0" err="1" smtClean="0"/>
              <a:t>Weak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Model</a:t>
            </a:r>
            <a:r>
              <a:rPr lang="hu-HU" altLang="hu-HU" dirty="0" smtClean="0"/>
              <a:t>, Balatonboglár </a:t>
            </a:r>
            <a:r>
              <a:rPr lang="hu-HU" altLang="hu-HU" dirty="0" err="1" smtClean="0"/>
              <a:t>Model</a:t>
            </a:r>
            <a:endParaRPr lang="en-US" altLang="hu-HU" dirty="0" smtClean="0"/>
          </a:p>
          <a:p>
            <a:r>
              <a:rPr lang="en-US" altLang="hu-HU" dirty="0" smtClean="0"/>
              <a:t>Test </a:t>
            </a:r>
            <a:r>
              <a:rPr lang="en-US" altLang="hu-HU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370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relationship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graphs</a:t>
            </a:r>
            <a:r>
              <a:rPr lang="hu-HU" dirty="0" smtClean="0"/>
              <a:t> and </a:t>
            </a:r>
            <a:r>
              <a:rPr lang="hu-HU" dirty="0" smtClean="0"/>
              <a:t>B</a:t>
            </a:r>
            <a:r>
              <a:rPr lang="hu-HU" dirty="0" smtClean="0"/>
              <a:t>lack-and-</a:t>
            </a:r>
            <a:r>
              <a:rPr lang="hu-HU" dirty="0"/>
              <a:t>W</a:t>
            </a:r>
            <a:r>
              <a:rPr lang="hu-HU" dirty="0" smtClean="0"/>
              <a:t>hite </a:t>
            </a:r>
            <a:r>
              <a:rPr lang="hu-HU" dirty="0" smtClean="0"/>
              <a:t>SAT </a:t>
            </a:r>
            <a:r>
              <a:rPr lang="hu-HU" dirty="0" err="1" smtClean="0"/>
              <a:t>problems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</a:t>
            </a:r>
            <a:r>
              <a:rPr lang="en-US" dirty="0"/>
              <a:t>be a communication graph. </a:t>
            </a:r>
            <a:endParaRPr lang="hu-HU" dirty="0" smtClean="0"/>
          </a:p>
          <a:p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dirty="0" smtClean="0"/>
              <a:t>SM </a:t>
            </a:r>
            <a:r>
              <a:rPr lang="en-US" dirty="0"/>
              <a:t>be the strong model of </a:t>
            </a:r>
            <a:r>
              <a:rPr lang="en-US" dirty="0" smtClean="0"/>
              <a:t>D. 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WM </a:t>
            </a:r>
            <a:r>
              <a:rPr lang="en-US" dirty="0"/>
              <a:t>be the </a:t>
            </a:r>
            <a:r>
              <a:rPr lang="hu-HU" dirty="0" err="1" smtClean="0"/>
              <a:t>weak</a:t>
            </a:r>
            <a:r>
              <a:rPr lang="en-US" dirty="0" smtClean="0"/>
              <a:t> </a:t>
            </a:r>
            <a:r>
              <a:rPr lang="en-US" dirty="0"/>
              <a:t>model of 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smtClean="0"/>
              <a:t>BB </a:t>
            </a:r>
            <a:r>
              <a:rPr lang="hu-HU" dirty="0" smtClean="0"/>
              <a:t>be </a:t>
            </a:r>
            <a:r>
              <a:rPr lang="hu-HU" dirty="0" err="1" smtClean="0"/>
              <a:t>the</a:t>
            </a:r>
            <a:r>
              <a:rPr lang="hu-HU" dirty="0" smtClean="0"/>
              <a:t> Balatonboglár </a:t>
            </a:r>
            <a:r>
              <a:rPr lang="hu-HU" dirty="0" err="1" smtClean="0"/>
              <a:t>model</a:t>
            </a:r>
            <a:r>
              <a:rPr lang="hu-HU" dirty="0" smtClean="0"/>
              <a:t> of D.</a:t>
            </a:r>
            <a:endParaRPr lang="hu-HU" dirty="0"/>
          </a:p>
          <a:p>
            <a:r>
              <a:rPr lang="en-US" dirty="0" smtClean="0"/>
              <a:t>Then SM</a:t>
            </a:r>
            <a:r>
              <a:rPr lang="hu-HU" dirty="0" smtClean="0"/>
              <a:t>, WM, and </a:t>
            </a:r>
            <a:r>
              <a:rPr lang="hu-HU" dirty="0" smtClean="0"/>
              <a:t>BB</a:t>
            </a:r>
            <a:r>
              <a:rPr lang="en-US" dirty="0" smtClean="0"/>
              <a:t> </a:t>
            </a:r>
            <a:r>
              <a:rPr lang="hu-HU" dirty="0" err="1" smtClean="0"/>
              <a:t>are</a:t>
            </a:r>
            <a:r>
              <a:rPr lang="en-US" dirty="0" smtClean="0"/>
              <a:t> </a:t>
            </a:r>
            <a:endParaRPr lang="hu-HU" dirty="0" smtClean="0"/>
          </a:p>
          <a:p>
            <a:pPr marL="0" indent="0" algn="ctr">
              <a:buNone/>
            </a:pPr>
            <a:r>
              <a:rPr lang="en-US" sz="2800" dirty="0" smtClean="0"/>
              <a:t>Black-and-White SAT problem</a:t>
            </a:r>
            <a:r>
              <a:rPr lang="hu-HU" sz="2800" dirty="0" smtClean="0"/>
              <a:t>s</a:t>
            </a:r>
            <a:r>
              <a:rPr lang="en-US" sz="2800" dirty="0" smtClean="0"/>
              <a:t> if</a:t>
            </a:r>
            <a:r>
              <a:rPr lang="hu-HU" sz="2800" dirty="0" smtClean="0"/>
              <a:t>f</a:t>
            </a:r>
            <a:r>
              <a:rPr lang="en-US" sz="2800" dirty="0" smtClean="0"/>
              <a:t> D </a:t>
            </a:r>
            <a:r>
              <a:rPr lang="en-US" sz="2800" dirty="0"/>
              <a:t>is strongly connected.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788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Strong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Let</a:t>
            </a:r>
            <a:r>
              <a:rPr lang="hu-HU" dirty="0" smtClean="0"/>
              <a:t> D =(V, E) </a:t>
            </a:r>
            <a:r>
              <a:rPr lang="hu-HU" dirty="0"/>
              <a:t>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</a:t>
            </a:r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 err="1"/>
              <a:t>strong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smtClean="0"/>
              <a:t>of D </a:t>
            </a:r>
            <a:r>
              <a:rPr lang="hu-HU" dirty="0"/>
              <a:t>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SM, </a:t>
            </a:r>
            <a:r>
              <a:rPr lang="hu-HU" dirty="0"/>
              <a:t>and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follows</a:t>
            </a:r>
            <a:r>
              <a:rPr lang="hu-HU" dirty="0"/>
              <a:t>: </a:t>
            </a:r>
            <a:endParaRPr lang="hu-HU" dirty="0" smtClean="0"/>
          </a:p>
          <a:p>
            <a:r>
              <a:rPr lang="hu-HU" dirty="0" smtClean="0"/>
              <a:t>SM </a:t>
            </a:r>
            <a:r>
              <a:rPr lang="hu-HU" dirty="0"/>
              <a:t>:= </a:t>
            </a:r>
            <a:r>
              <a:rPr lang="hu-HU" dirty="0" smtClean="0"/>
              <a:t>{{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 } 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b) </a:t>
            </a:r>
            <a:r>
              <a:rPr lang="hu-HU" dirty="0" smtClean="0"/>
              <a:t>in E</a:t>
            </a:r>
            <a:r>
              <a:rPr lang="hu-HU" dirty="0"/>
              <a:t>} </a:t>
            </a:r>
            <a:r>
              <a:rPr lang="hu-HU" dirty="0" smtClean="0"/>
              <a:t>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smtClean="0"/>
              <a:t>SM ={{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</a:t>
            </a:r>
            <a:endParaRPr lang="hu-HU" dirty="0"/>
          </a:p>
          <a:p>
            <a:r>
              <a:rPr lang="hu-HU" dirty="0" smtClean="0"/>
              <a:t>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e},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e, </a:t>
            </a:r>
            <a:r>
              <a:rPr lang="hu-HU" dirty="0" smtClean="0"/>
              <a:t>c}}.</a:t>
            </a:r>
          </a:p>
          <a:p>
            <a:r>
              <a:rPr lang="hu-HU" dirty="0" err="1" smtClean="0"/>
              <a:t>Solutions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a = b = c = d = e = </a:t>
            </a:r>
            <a:r>
              <a:rPr lang="hu-HU" dirty="0" err="1" smtClean="0"/>
              <a:t>true</a:t>
            </a:r>
            <a:endParaRPr lang="hu-HU" dirty="0" smtClean="0"/>
          </a:p>
          <a:p>
            <a:pPr lvl="1"/>
            <a:r>
              <a:rPr lang="hu-HU" dirty="0"/>
              <a:t>a = b = </a:t>
            </a:r>
            <a:r>
              <a:rPr lang="hu-HU" dirty="0" smtClean="0"/>
              <a:t>c </a:t>
            </a:r>
            <a:r>
              <a:rPr lang="hu-HU" dirty="0"/>
              <a:t>= e = </a:t>
            </a:r>
            <a:r>
              <a:rPr lang="hu-HU" dirty="0" err="1" smtClean="0"/>
              <a:t>true</a:t>
            </a:r>
            <a:r>
              <a:rPr lang="hu-HU" dirty="0" smtClean="0"/>
              <a:t>, d = </a:t>
            </a:r>
            <a:r>
              <a:rPr lang="hu-HU" dirty="0" err="1" smtClean="0"/>
              <a:t>false</a:t>
            </a:r>
            <a:endParaRPr lang="hu-HU" dirty="0" smtClean="0"/>
          </a:p>
          <a:p>
            <a:pPr lvl="1"/>
            <a:r>
              <a:rPr lang="hu-HU" dirty="0"/>
              <a:t>a = b = c = d = e = </a:t>
            </a:r>
            <a:r>
              <a:rPr lang="hu-HU" dirty="0" err="1" smtClean="0"/>
              <a:t>false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3590925"/>
            <a:ext cx="42672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14994"/>
            <a:ext cx="9601200" cy="4630783"/>
          </a:xfrm>
        </p:spPr>
        <p:txBody>
          <a:bodyPr>
            <a:normAutofit/>
          </a:bodyPr>
          <a:lstStyle/>
          <a:p>
            <a:r>
              <a:rPr lang="hu-HU" dirty="0" err="1"/>
              <a:t>Let</a:t>
            </a:r>
            <a:r>
              <a:rPr lang="hu-HU" dirty="0"/>
              <a:t> D =(V, E) 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 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/>
              <a:t>model</a:t>
            </a:r>
            <a:r>
              <a:rPr lang="hu-HU" dirty="0"/>
              <a:t> of D 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WM: </a:t>
            </a:r>
            <a:endParaRPr lang="hu-HU" dirty="0"/>
          </a:p>
          <a:p>
            <a:r>
              <a:rPr lang="hu-HU" dirty="0" err="1" smtClean="0"/>
              <a:t>OutE</a:t>
            </a:r>
            <a:r>
              <a:rPr lang="hu-HU" dirty="0" smtClean="0"/>
              <a:t>(a) := { </a:t>
            </a:r>
            <a:r>
              <a:rPr lang="hu-HU" dirty="0"/>
              <a:t>b </a:t>
            </a:r>
            <a:r>
              <a:rPr lang="hu-HU" dirty="0" smtClean="0"/>
              <a:t>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</a:t>
            </a:r>
            <a:r>
              <a:rPr lang="hu-HU" dirty="0" smtClean="0"/>
              <a:t>)  in  E }.</a:t>
            </a:r>
            <a:endParaRPr lang="hu-HU" dirty="0"/>
          </a:p>
          <a:p>
            <a:r>
              <a:rPr lang="hu-HU" dirty="0" err="1" smtClean="0"/>
              <a:t>Cycles</a:t>
            </a:r>
            <a:r>
              <a:rPr lang="hu-HU" dirty="0" smtClean="0"/>
              <a:t> </a:t>
            </a:r>
            <a:r>
              <a:rPr lang="hu-HU" dirty="0"/>
              <a:t>:= </a:t>
            </a:r>
            <a:r>
              <a:rPr lang="hu-HU" dirty="0" smtClean="0"/>
              <a:t>{ (a</a:t>
            </a:r>
            <a:r>
              <a:rPr lang="hu-HU" baseline="-25000" dirty="0" smtClean="0"/>
              <a:t>1</a:t>
            </a:r>
            <a:r>
              <a:rPr lang="hu-HU" dirty="0" smtClean="0"/>
              <a:t>, a</a:t>
            </a:r>
            <a:r>
              <a:rPr lang="hu-HU" baseline="-25000" dirty="0" smtClean="0"/>
              <a:t>2</a:t>
            </a:r>
            <a:r>
              <a:rPr lang="hu-HU" dirty="0"/>
              <a:t>, </a:t>
            </a:r>
            <a:r>
              <a:rPr lang="hu-HU" dirty="0" smtClean="0"/>
              <a:t>…,  </a:t>
            </a:r>
            <a:r>
              <a:rPr lang="hu-HU" dirty="0" err="1" smtClean="0"/>
              <a:t>a</a:t>
            </a:r>
            <a:r>
              <a:rPr lang="hu-HU" baseline="-25000" dirty="0" err="1" smtClean="0"/>
              <a:t>k</a:t>
            </a:r>
            <a:r>
              <a:rPr lang="hu-HU" dirty="0" smtClean="0"/>
              <a:t>) | k=1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i=1..k we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a</a:t>
            </a:r>
            <a:r>
              <a:rPr lang="hu-HU" baseline="-25000" dirty="0" smtClean="0"/>
              <a:t>(i </a:t>
            </a:r>
            <a:r>
              <a:rPr lang="hu-HU" baseline="-25000" dirty="0" err="1" smtClean="0"/>
              <a:t>mod</a:t>
            </a:r>
            <a:r>
              <a:rPr lang="hu-HU" baseline="-25000" dirty="0" smtClean="0"/>
              <a:t> </a:t>
            </a:r>
            <a:r>
              <a:rPr lang="hu-HU" baseline="-25000" dirty="0"/>
              <a:t>k)+</a:t>
            </a:r>
            <a:r>
              <a:rPr lang="hu-HU" baseline="-25000" dirty="0" smtClean="0"/>
              <a:t>1</a:t>
            </a:r>
            <a:r>
              <a:rPr lang="hu-HU" dirty="0" smtClean="0"/>
              <a:t>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/>
              <a:t>) </a:t>
            </a:r>
            <a:r>
              <a:rPr lang="hu-HU" dirty="0" smtClean="0"/>
              <a:t>}.</a:t>
            </a:r>
            <a:endParaRPr lang="hu-HU" dirty="0"/>
          </a:p>
          <a:p>
            <a:r>
              <a:rPr lang="hu-HU" dirty="0" err="1" smtClean="0"/>
              <a:t>ExitPonts</a:t>
            </a:r>
            <a:r>
              <a:rPr lang="hu-HU" dirty="0" smtClean="0"/>
              <a:t>(</a:t>
            </a:r>
            <a:r>
              <a:rPr lang="hu-HU" dirty="0"/>
              <a:t>(a</a:t>
            </a:r>
            <a:r>
              <a:rPr lang="hu-HU" baseline="-25000" dirty="0"/>
              <a:t>1</a:t>
            </a:r>
            <a:r>
              <a:rPr lang="hu-HU" dirty="0"/>
              <a:t>, a</a:t>
            </a:r>
            <a:r>
              <a:rPr lang="hu-HU" baseline="-25000" dirty="0"/>
              <a:t>2</a:t>
            </a:r>
            <a:r>
              <a:rPr lang="hu-HU" dirty="0"/>
              <a:t>, …,  </a:t>
            </a:r>
            <a:r>
              <a:rPr lang="hu-HU" dirty="0" err="1"/>
              <a:t>a</a:t>
            </a:r>
            <a:r>
              <a:rPr lang="hu-HU" baseline="-25000" dirty="0" err="1"/>
              <a:t>k</a:t>
            </a:r>
            <a:r>
              <a:rPr lang="hu-HU" dirty="0" smtClean="0"/>
              <a:t>) ) := {</a:t>
            </a:r>
            <a:r>
              <a:rPr lang="hu-HU" dirty="0"/>
              <a:t>b </a:t>
            </a:r>
            <a:r>
              <a:rPr lang="hu-HU" dirty="0" smtClean="0"/>
              <a:t>| </a:t>
            </a:r>
            <a:r>
              <a:rPr lang="hu-HU" dirty="0" err="1" smtClean="0"/>
              <a:t>exists</a:t>
            </a:r>
            <a:r>
              <a:rPr lang="hu-HU" dirty="0" smtClean="0"/>
              <a:t> i=1..k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b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 smtClean="0"/>
              <a:t>)) and  </a:t>
            </a:r>
            <a:br>
              <a:rPr lang="hu-HU" dirty="0" smtClean="0"/>
            </a:br>
            <a:r>
              <a:rPr lang="hu-HU" dirty="0" smtClean="0"/>
              <a:t>                                                      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exists</a:t>
            </a:r>
            <a:r>
              <a:rPr lang="hu-HU" dirty="0" smtClean="0"/>
              <a:t> j=1..k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taht</a:t>
            </a:r>
            <a:r>
              <a:rPr lang="hu-HU" dirty="0" smtClean="0"/>
              <a:t> b </a:t>
            </a:r>
            <a:r>
              <a:rPr lang="hu-HU" dirty="0"/>
              <a:t>= </a:t>
            </a:r>
            <a:r>
              <a:rPr lang="hu-HU" dirty="0" smtClean="0"/>
              <a:t>a</a:t>
            </a:r>
            <a:r>
              <a:rPr lang="hu-HU" baseline="-25000" dirty="0" smtClean="0"/>
              <a:t>j</a:t>
            </a:r>
            <a:r>
              <a:rPr lang="hu-HU" dirty="0" smtClean="0"/>
              <a:t>) }.</a:t>
            </a:r>
            <a:endParaRPr lang="hu-HU" dirty="0"/>
          </a:p>
          <a:p>
            <a:r>
              <a:rPr lang="hu-HU" dirty="0" smtClean="0"/>
              <a:t>WM </a:t>
            </a:r>
            <a:r>
              <a:rPr lang="hu-HU" dirty="0"/>
              <a:t>:= </a:t>
            </a:r>
            <a:r>
              <a:rPr lang="hu-HU" dirty="0" smtClean="0"/>
              <a:t>{ </a:t>
            </a:r>
            <a:r>
              <a:rPr lang="hu-HU" dirty="0" err="1" smtClean="0"/>
              <a:t>not</a:t>
            </a:r>
            <a:r>
              <a:rPr lang="hu-HU" dirty="0" smtClean="0"/>
              <a:t> C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 |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Cycles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r>
              <a:rPr lang="hu-HU" dirty="0" smtClean="0"/>
              <a:t> 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Cycles</a:t>
            </a:r>
            <a:r>
              <a:rPr lang="hu-HU" dirty="0" smtClean="0"/>
              <a:t>: (a), (b), (c), (d),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a,b,c,b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/>
              <a:t>(</a:t>
            </a:r>
            <a:r>
              <a:rPr lang="en-US" dirty="0" err="1"/>
              <a:t>a,b,c,d</a:t>
            </a:r>
            <a:r>
              <a:rPr lang="en-US" dirty="0" smtClean="0"/>
              <a:t>)</a:t>
            </a:r>
            <a:r>
              <a:rPr lang="hu-HU" dirty="0" smtClean="0"/>
              <a:t>.</a:t>
            </a:r>
          </a:p>
          <a:p>
            <a:r>
              <a:rPr lang="hu-HU" dirty="0" smtClean="0"/>
              <a:t>WM </a:t>
            </a:r>
            <a:r>
              <a:rPr lang="hu-HU" dirty="0"/>
              <a:t>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b, </a:t>
            </a:r>
            <a:r>
              <a:rPr lang="hu-HU" dirty="0" smtClean="0"/>
              <a:t>d},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a, </a:t>
            </a:r>
            <a:r>
              <a:rPr lang="hu-HU" dirty="0" smtClean="0"/>
              <a:t>d},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d} }.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4" y="3787004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2743" y="259079"/>
            <a:ext cx="10450286" cy="168293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Tag (fogócska) is a </a:t>
            </a:r>
            <a:r>
              <a:rPr lang="hu-HU" dirty="0" err="1" smtClean="0"/>
              <a:t>child</a:t>
            </a:r>
            <a:r>
              <a:rPr lang="hu-HU" dirty="0" smtClean="0"/>
              <a:t> game: ”Tag</a:t>
            </a:r>
            <a:r>
              <a:rPr lang="hu-HU" dirty="0"/>
              <a:t>, </a:t>
            </a:r>
            <a:r>
              <a:rPr lang="hu-HU" dirty="0" err="1"/>
              <a:t>you're</a:t>
            </a:r>
            <a:r>
              <a:rPr lang="hu-HU" dirty="0"/>
              <a:t> 'it</a:t>
            </a:r>
            <a:r>
              <a:rPr lang="hu-HU" dirty="0" smtClean="0"/>
              <a:t>'!”</a:t>
            </a:r>
            <a:br>
              <a:rPr lang="hu-HU" dirty="0" smtClean="0"/>
            </a:br>
            <a:r>
              <a:rPr lang="hu-HU" dirty="0" smtClean="0"/>
              <a:t>In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situation</a:t>
            </a:r>
            <a:r>
              <a:rPr lang="hu-HU" dirty="0" smtClean="0"/>
              <a:t>:		  Alice</a:t>
            </a:r>
            <a:r>
              <a:rPr lang="hu-HU" dirty="0" smtClean="0">
                <a:sym typeface="Wingdings" panose="05000000000000000000" pitchFamily="2" charset="2"/>
              </a:rPr>
              <a:t></a:t>
            </a:r>
            <a:r>
              <a:rPr lang="hu-HU" dirty="0" err="1" smtClean="0">
                <a:sym typeface="Wingdings" panose="05000000000000000000" pitchFamily="2" charset="2"/>
              </a:rPr>
              <a:t>BobCarol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Bod</a:t>
            </a:r>
            <a:r>
              <a:rPr lang="hu-HU" dirty="0" smtClean="0"/>
              <a:t> must tag </a:t>
            </a:r>
            <a:r>
              <a:rPr lang="hu-HU" dirty="0" err="1" smtClean="0"/>
              <a:t>forward</a:t>
            </a:r>
            <a:r>
              <a:rPr lang="hu-HU" dirty="0" smtClean="0"/>
              <a:t>: </a:t>
            </a:r>
            <a:r>
              <a:rPr lang="hu-HU" dirty="0" err="1" smtClean="0"/>
              <a:t>Alice</a:t>
            </a:r>
            <a:r>
              <a:rPr lang="hu-HU" dirty="0" err="1" smtClean="0">
                <a:sym typeface="Wingdings" panose="05000000000000000000" pitchFamily="2" charset="2"/>
              </a:rPr>
              <a:t>BobCarol</a:t>
            </a:r>
            <a:endParaRPr lang="hu-HU" dirty="0"/>
          </a:p>
        </p:txBody>
      </p:sp>
      <p:pic>
        <p:nvPicPr>
          <p:cNvPr id="1026" name="Picture 2" descr="Jongensspelen 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87" y="2225442"/>
            <a:ext cx="6853644" cy="45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77091"/>
            <a:ext cx="9601200" cy="1485900"/>
          </a:xfrm>
        </p:spPr>
        <p:txBody>
          <a:bodyPr/>
          <a:lstStyle/>
          <a:p>
            <a:r>
              <a:rPr lang="hu-HU" dirty="0" smtClean="0"/>
              <a:t>The </a:t>
            </a:r>
            <a:r>
              <a:rPr lang="hu-HU" dirty="0"/>
              <a:t>Balatonboglár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14994"/>
            <a:ext cx="10297886" cy="5199017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Let</a:t>
            </a:r>
            <a:r>
              <a:rPr lang="hu-HU" dirty="0"/>
              <a:t> D =(V, E) 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 The </a:t>
            </a:r>
            <a:r>
              <a:rPr lang="hu-HU" dirty="0" smtClean="0"/>
              <a:t>Balatonboglár </a:t>
            </a:r>
            <a:r>
              <a:rPr lang="hu-HU" dirty="0" err="1"/>
              <a:t>model</a:t>
            </a:r>
            <a:r>
              <a:rPr lang="hu-HU" dirty="0"/>
              <a:t> of D 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BB: </a:t>
            </a:r>
            <a:endParaRPr lang="hu-HU" dirty="0"/>
          </a:p>
          <a:p>
            <a:r>
              <a:rPr lang="hu-HU" dirty="0" smtClean="0"/>
              <a:t>NodeRep2 </a:t>
            </a:r>
            <a:r>
              <a:rPr lang="hu-HU" dirty="0"/>
              <a:t>:=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a</a:t>
            </a:r>
            <a:r>
              <a:rPr lang="hu-HU" dirty="0"/>
              <a:t>, </a:t>
            </a:r>
            <a:r>
              <a:rPr lang="hu-HU" dirty="0" smtClean="0"/>
              <a:t>b}  </a:t>
            </a:r>
            <a:r>
              <a:rPr lang="hu-HU" dirty="0"/>
              <a:t>| </a:t>
            </a:r>
            <a:r>
              <a:rPr lang="hu-HU" dirty="0" smtClean="0"/>
              <a:t>a in V  and  b </a:t>
            </a:r>
            <a:r>
              <a:rPr lang="hu-HU" dirty="0"/>
              <a:t>= </a:t>
            </a:r>
            <a:r>
              <a:rPr lang="hu-HU" dirty="0" err="1"/>
              <a:t>OutE</a:t>
            </a:r>
            <a:r>
              <a:rPr lang="hu-HU" dirty="0"/>
              <a:t>(a) </a:t>
            </a:r>
            <a:r>
              <a:rPr lang="hu-HU" dirty="0" smtClean="0"/>
              <a:t>}.</a:t>
            </a:r>
          </a:p>
          <a:p>
            <a:r>
              <a:rPr lang="hu-HU" dirty="0" smtClean="0"/>
              <a:t>NodeRep3(a</a:t>
            </a:r>
            <a:r>
              <a:rPr lang="hu-HU" dirty="0"/>
              <a:t>) := </a:t>
            </a:r>
            <a:r>
              <a:rPr lang="hu-HU" dirty="0" smtClean="0"/>
              <a:t>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b, </a:t>
            </a:r>
            <a:r>
              <a:rPr lang="hu-HU" dirty="0" smtClean="0"/>
              <a:t>c},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smtClean="0"/>
              <a:t> a in V  and  </a:t>
            </a:r>
            <a:r>
              <a:rPr lang="hu-HU" dirty="0"/>
              <a:t>b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 and 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and </a:t>
            </a:r>
            <a:r>
              <a:rPr lang="hu-HU" dirty="0"/>
              <a:t>b </a:t>
            </a:r>
            <a:r>
              <a:rPr lang="hu-HU" dirty="0" smtClean="0"/>
              <a:t>≠ c.</a:t>
            </a:r>
          </a:p>
          <a:p>
            <a:r>
              <a:rPr lang="hu-HU" dirty="0" smtClean="0"/>
              <a:t>NodeRep3 </a:t>
            </a:r>
            <a:r>
              <a:rPr lang="hu-HU" dirty="0"/>
              <a:t>:= </a:t>
            </a:r>
            <a:r>
              <a:rPr lang="hu-HU" dirty="0" smtClean="0"/>
              <a:t>{ </a:t>
            </a:r>
            <a:r>
              <a:rPr lang="hu-HU" dirty="0"/>
              <a:t>NodeRep3(a) | </a:t>
            </a:r>
            <a:r>
              <a:rPr lang="hu-HU" dirty="0" smtClean="0"/>
              <a:t>a in V }.</a:t>
            </a:r>
          </a:p>
          <a:p>
            <a:r>
              <a:rPr lang="hu-HU" dirty="0" err="1" smtClean="0"/>
              <a:t>TagForward</a:t>
            </a:r>
            <a:r>
              <a:rPr lang="hu-HU" dirty="0" smtClean="0"/>
              <a:t> </a:t>
            </a:r>
            <a:r>
              <a:rPr lang="hu-HU" dirty="0"/>
              <a:t>:=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  | </a:t>
            </a:r>
            <a:r>
              <a:rPr lang="hu-HU" dirty="0"/>
              <a:t>a </a:t>
            </a:r>
            <a:r>
              <a:rPr lang="hu-HU" dirty="0" smtClean="0"/>
              <a:t>in V  and  </a:t>
            </a:r>
            <a:r>
              <a:rPr lang="hu-HU" dirty="0"/>
              <a:t>b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(a</a:t>
            </a:r>
            <a:r>
              <a:rPr lang="hu-HU" dirty="0" smtClean="0"/>
              <a:t>)  and 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OutE</a:t>
            </a:r>
            <a:r>
              <a:rPr lang="hu-HU" dirty="0"/>
              <a:t>(b) </a:t>
            </a:r>
            <a:r>
              <a:rPr lang="hu-HU" dirty="0" smtClean="0"/>
              <a:t> and  a ≠ b ≠ c.</a:t>
            </a:r>
          </a:p>
          <a:p>
            <a:r>
              <a:rPr lang="hu-HU" dirty="0" smtClean="0"/>
              <a:t>BB </a:t>
            </a:r>
            <a:r>
              <a:rPr lang="hu-HU" dirty="0"/>
              <a:t>:=  NodeRep2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/>
              <a:t>NodeRep3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 err="1" smtClean="0"/>
              <a:t>TagForward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smtClean="0"/>
              <a:t>We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detect</a:t>
            </a:r>
            <a:r>
              <a:rPr lang="hu-HU" dirty="0" smtClean="0"/>
              <a:t> </a:t>
            </a:r>
            <a:r>
              <a:rPr lang="hu-HU" dirty="0" err="1" smtClean="0"/>
              <a:t>cycles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Tagforwards</a:t>
            </a:r>
            <a:r>
              <a:rPr lang="hu-HU" dirty="0"/>
              <a:t>: </a:t>
            </a:r>
            <a:r>
              <a:rPr lang="hu-HU" dirty="0" smtClean="0"/>
              <a:t>a</a:t>
            </a:r>
            <a:r>
              <a:rPr lang="hu-HU" dirty="0" smtClean="0">
                <a:sym typeface="Wingdings" panose="05000000000000000000" pitchFamily="2" charset="2"/>
              </a:rPr>
              <a:t></a:t>
            </a:r>
            <a:r>
              <a:rPr lang="hu-HU" dirty="0" err="1" smtClean="0">
                <a:sym typeface="Wingdings" panose="05000000000000000000" pitchFamily="2" charset="2"/>
              </a:rPr>
              <a:t>bc</a:t>
            </a:r>
            <a:r>
              <a:rPr lang="hu-HU" dirty="0" smtClean="0">
                <a:sym typeface="Wingdings" panose="05000000000000000000" pitchFamily="2" charset="2"/>
              </a:rPr>
              <a:t>, b</a:t>
            </a:r>
            <a:r>
              <a:rPr lang="hu-HU" dirty="0" err="1" smtClean="0">
                <a:sym typeface="Wingdings" panose="05000000000000000000" pitchFamily="2" charset="2"/>
              </a:rPr>
              <a:t>ca</a:t>
            </a:r>
            <a:r>
              <a:rPr lang="hu-HU" dirty="0" smtClean="0">
                <a:sym typeface="Wingdings" panose="05000000000000000000" pitchFamily="2" charset="2"/>
              </a:rPr>
              <a:t>, b</a:t>
            </a:r>
            <a:r>
              <a:rPr lang="hu-HU" dirty="0" err="1" smtClean="0">
                <a:sym typeface="Wingdings" panose="05000000000000000000" pitchFamily="2" charset="2"/>
              </a:rPr>
              <a:t>cd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cda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dab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 smtClean="0"/>
          </a:p>
          <a:p>
            <a:r>
              <a:rPr lang="hu-HU" dirty="0" smtClean="0"/>
              <a:t>B</a:t>
            </a:r>
            <a:r>
              <a:rPr lang="hu-HU" dirty="0"/>
              <a:t>B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{{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b</a:t>
            </a:r>
            <a:r>
              <a:rPr lang="hu-HU" dirty="0"/>
              <a:t>, 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b, </a:t>
            </a:r>
            <a:r>
              <a:rPr lang="hu-HU" dirty="0" smtClean="0"/>
              <a:t>d},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</a:t>
            </a:r>
            <a:br>
              <a:rPr lang="hu-HU" dirty="0" smtClean="0"/>
            </a:br>
            <a:r>
              <a:rPr lang="hu-HU" dirty="0" smtClean="0"/>
              <a:t>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d},</a:t>
            </a:r>
            <a:br>
              <a:rPr lang="hu-HU" dirty="0" smtClean="0"/>
            </a:br>
            <a:r>
              <a:rPr lang="hu-HU" dirty="0" smtClean="0"/>
              <a:t>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d, </a:t>
            </a:r>
            <a:r>
              <a:rPr lang="hu-HU" dirty="0" err="1" smtClean="0"/>
              <a:t>not</a:t>
            </a:r>
            <a:r>
              <a:rPr lang="hu-HU" dirty="0" smtClean="0"/>
              <a:t> a, b</a:t>
            </a:r>
            <a:r>
              <a:rPr lang="hu-HU" dirty="0" smtClean="0"/>
              <a:t>}}.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interesting</a:t>
            </a:r>
            <a:r>
              <a:rPr lang="hu-HU" dirty="0" smtClean="0"/>
              <a:t> part: {</a:t>
            </a:r>
            <a:r>
              <a:rPr lang="hu-HU" dirty="0"/>
              <a:t>{</a:t>
            </a:r>
            <a:r>
              <a:rPr lang="hu-HU" dirty="0" err="1"/>
              <a:t>not</a:t>
            </a:r>
            <a:r>
              <a:rPr lang="hu-HU" dirty="0"/>
              <a:t> b, a, c</a:t>
            </a:r>
            <a:r>
              <a:rPr lang="hu-HU" dirty="0" smtClean="0"/>
              <a:t>}, </a:t>
            </a:r>
            <a:r>
              <a:rPr lang="hu-HU" dirty="0"/>
              <a:t>{</a:t>
            </a:r>
            <a:r>
              <a:rPr lang="hu-HU" dirty="0" err="1"/>
              <a:t>not</a:t>
            </a:r>
            <a:r>
              <a:rPr lang="hu-HU" dirty="0"/>
              <a:t> c, b, d</a:t>
            </a:r>
            <a:r>
              <a:rPr lang="hu-HU" dirty="0" smtClean="0"/>
              <a:t>}, </a:t>
            </a:r>
            <a:r>
              <a:rPr lang="hu-HU" dirty="0"/>
              <a:t>{</a:t>
            </a:r>
            <a:r>
              <a:rPr lang="hu-HU" dirty="0" err="1"/>
              <a:t>not</a:t>
            </a:r>
            <a:r>
              <a:rPr lang="hu-HU" dirty="0"/>
              <a:t> b, </a:t>
            </a:r>
            <a:r>
              <a:rPr lang="hu-HU" dirty="0" err="1"/>
              <a:t>not</a:t>
            </a:r>
            <a:r>
              <a:rPr lang="hu-HU" dirty="0"/>
              <a:t> c, a</a:t>
            </a:r>
            <a:r>
              <a:rPr lang="hu-HU" dirty="0" smtClean="0"/>
              <a:t>}, </a:t>
            </a:r>
            <a:r>
              <a:rPr lang="hu-HU" dirty="0"/>
              <a:t>{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smtClean="0"/>
              <a:t>b,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smtClean="0"/>
              <a:t>c, d} }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36" y="3551872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4 </a:t>
            </a:r>
            <a:r>
              <a:rPr lang="hu-HU" dirty="0" err="1" smtClean="0"/>
              <a:t>branches</a:t>
            </a:r>
            <a:r>
              <a:rPr lang="hu-HU" dirty="0" smtClean="0"/>
              <a:t> of </a:t>
            </a:r>
            <a:r>
              <a:rPr lang="hu-HU" dirty="0" err="1" smtClean="0"/>
              <a:t>BaW</a:t>
            </a:r>
            <a:r>
              <a:rPr lang="hu-HU" dirty="0" smtClean="0"/>
              <a:t> 2.0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interesting</a:t>
            </a:r>
            <a:r>
              <a:rPr lang="hu-HU" dirty="0"/>
              <a:t> part: </a:t>
            </a:r>
            <a:r>
              <a:rPr lang="hu-HU" dirty="0" smtClean="0"/>
              <a:t>T = { {</a:t>
            </a:r>
            <a:r>
              <a:rPr lang="hu-HU" dirty="0" err="1"/>
              <a:t>not</a:t>
            </a:r>
            <a:r>
              <a:rPr lang="hu-HU" dirty="0"/>
              <a:t> b, a, c}, {</a:t>
            </a:r>
            <a:r>
              <a:rPr lang="hu-HU" dirty="0" err="1"/>
              <a:t>not</a:t>
            </a:r>
            <a:r>
              <a:rPr lang="hu-HU" dirty="0"/>
              <a:t> c, b, d}, {</a:t>
            </a:r>
            <a:r>
              <a:rPr lang="hu-HU" dirty="0" err="1"/>
              <a:t>not</a:t>
            </a:r>
            <a:r>
              <a:rPr lang="hu-HU" dirty="0"/>
              <a:t> b, </a:t>
            </a:r>
            <a:r>
              <a:rPr lang="hu-HU" dirty="0" err="1"/>
              <a:t>not</a:t>
            </a:r>
            <a:r>
              <a:rPr lang="hu-HU" dirty="0"/>
              <a:t> c, a}, {</a:t>
            </a:r>
            <a:r>
              <a:rPr lang="hu-HU" dirty="0" err="1"/>
              <a:t>not</a:t>
            </a:r>
            <a:r>
              <a:rPr lang="hu-HU" dirty="0"/>
              <a:t> b, </a:t>
            </a:r>
            <a:r>
              <a:rPr lang="hu-HU" dirty="0" err="1"/>
              <a:t>not</a:t>
            </a:r>
            <a:r>
              <a:rPr lang="hu-HU" dirty="0"/>
              <a:t> c, d}</a:t>
            </a:r>
            <a:r>
              <a:rPr lang="hu-HU" dirty="0" smtClean="0"/>
              <a:t> }</a:t>
            </a:r>
          </a:p>
          <a:p>
            <a:r>
              <a:rPr lang="hu-HU" dirty="0" err="1" smtClean="0"/>
              <a:t>UnitProp</a:t>
            </a:r>
            <a:r>
              <a:rPr lang="hu-HU" dirty="0" smtClean="0"/>
              <a:t>(</a:t>
            </a:r>
            <a:r>
              <a:rPr lang="hu-HU" dirty="0" err="1" smtClean="0"/>
              <a:t>UnitProp</a:t>
            </a:r>
            <a:r>
              <a:rPr lang="hu-HU" dirty="0" smtClean="0"/>
              <a:t>(T,       b),       c) = { { a }, { d } },	     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 smtClean="0"/>
          </a:p>
          <a:p>
            <a:r>
              <a:rPr lang="hu-HU" dirty="0" err="1"/>
              <a:t>UnitProp</a:t>
            </a:r>
            <a:r>
              <a:rPr lang="hu-HU" dirty="0"/>
              <a:t>(</a:t>
            </a:r>
            <a:r>
              <a:rPr lang="hu-HU" dirty="0" err="1"/>
              <a:t>UnitProp</a:t>
            </a:r>
            <a:r>
              <a:rPr lang="hu-HU" dirty="0"/>
              <a:t>(T, </a:t>
            </a:r>
            <a:r>
              <a:rPr lang="hu-HU" dirty="0" smtClean="0"/>
              <a:t>      b</a:t>
            </a:r>
            <a:r>
              <a:rPr lang="hu-HU" dirty="0"/>
              <a:t>), </a:t>
            </a:r>
            <a:r>
              <a:rPr lang="hu-HU" dirty="0" err="1" smtClean="0"/>
              <a:t>not</a:t>
            </a:r>
            <a:r>
              <a:rPr lang="hu-HU" dirty="0" smtClean="0"/>
              <a:t> c</a:t>
            </a:r>
            <a:r>
              <a:rPr lang="hu-HU" dirty="0"/>
              <a:t>) = { </a:t>
            </a:r>
            <a:r>
              <a:rPr lang="hu-HU" dirty="0" smtClean="0"/>
              <a:t>{ a } }	     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smtClean="0"/>
              <a:t>unit!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/>
          </a:p>
          <a:p>
            <a:r>
              <a:rPr lang="hu-HU" dirty="0" err="1"/>
              <a:t>UnitProp</a:t>
            </a:r>
            <a:r>
              <a:rPr lang="hu-HU" dirty="0"/>
              <a:t>(</a:t>
            </a:r>
            <a:r>
              <a:rPr lang="hu-HU" dirty="0" err="1"/>
              <a:t>UnitProp</a:t>
            </a:r>
            <a:r>
              <a:rPr lang="hu-HU" dirty="0"/>
              <a:t>(T, </a:t>
            </a:r>
            <a:r>
              <a:rPr lang="hu-HU" dirty="0" err="1" smtClean="0"/>
              <a:t>not</a:t>
            </a:r>
            <a:r>
              <a:rPr lang="hu-HU" dirty="0" smtClean="0"/>
              <a:t> b</a:t>
            </a:r>
            <a:r>
              <a:rPr lang="hu-HU" dirty="0"/>
              <a:t>), </a:t>
            </a:r>
            <a:r>
              <a:rPr lang="hu-HU" dirty="0" smtClean="0"/>
              <a:t>      c</a:t>
            </a:r>
            <a:r>
              <a:rPr lang="hu-HU" dirty="0"/>
              <a:t>) = { </a:t>
            </a:r>
            <a:r>
              <a:rPr lang="hu-HU" dirty="0" smtClean="0"/>
              <a:t>{ d } }	     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new</a:t>
            </a:r>
            <a:r>
              <a:rPr lang="hu-HU" dirty="0"/>
              <a:t> unit!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  <a:p>
            <a:r>
              <a:rPr lang="hu-HU" dirty="0" err="1"/>
              <a:t>UnitProp</a:t>
            </a:r>
            <a:r>
              <a:rPr lang="hu-HU" dirty="0"/>
              <a:t>(</a:t>
            </a:r>
            <a:r>
              <a:rPr lang="hu-HU" dirty="0" err="1"/>
              <a:t>UnitProp</a:t>
            </a:r>
            <a:r>
              <a:rPr lang="hu-HU" dirty="0"/>
              <a:t>(T, </a:t>
            </a:r>
            <a:r>
              <a:rPr lang="hu-HU" dirty="0" err="1" smtClean="0"/>
              <a:t>not</a:t>
            </a:r>
            <a:r>
              <a:rPr lang="hu-HU" dirty="0" smtClean="0"/>
              <a:t> b</a:t>
            </a:r>
            <a:r>
              <a:rPr lang="hu-HU" dirty="0"/>
              <a:t>), </a:t>
            </a:r>
            <a:r>
              <a:rPr lang="hu-HU" dirty="0" err="1" smtClean="0"/>
              <a:t>not</a:t>
            </a:r>
            <a:r>
              <a:rPr lang="hu-HU" dirty="0" smtClean="0"/>
              <a:t> c</a:t>
            </a:r>
            <a:r>
              <a:rPr lang="hu-HU" dirty="0"/>
              <a:t>) = { </a:t>
            </a:r>
            <a:r>
              <a:rPr lang="hu-HU" dirty="0" smtClean="0"/>
              <a:t> }		</a:t>
            </a:r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/>
              <a:t>is </a:t>
            </a:r>
            <a:r>
              <a:rPr lang="hu-HU" dirty="0" smtClean="0"/>
              <a:t>NO </a:t>
            </a:r>
            <a:r>
              <a:rPr lang="hu-HU" dirty="0" err="1"/>
              <a:t>new</a:t>
            </a:r>
            <a:r>
              <a:rPr lang="hu-HU" dirty="0"/>
              <a:t> unit! </a:t>
            </a:r>
            <a:r>
              <a:rPr lang="hu-HU" dirty="0" smtClean="0">
                <a:sym typeface="Wingdings" panose="05000000000000000000" pitchFamily="2" charset="2"/>
              </a:rPr>
              <a:t></a:t>
            </a:r>
            <a:endParaRPr lang="hu-HU" dirty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96" y="4543425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last </a:t>
            </a:r>
            <a:r>
              <a:rPr lang="hu-HU" dirty="0" err="1" smtClean="0"/>
              <a:t>branch</a:t>
            </a:r>
            <a:r>
              <a:rPr lang="hu-HU" dirty="0" smtClean="0"/>
              <a:t> we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clauses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 = {{not a, b}, {not b, a, c}, {not c, b, d}, {not d, a},</a:t>
            </a:r>
            <a:br>
              <a:rPr lang="en-US" dirty="0" smtClean="0"/>
            </a:br>
            <a:r>
              <a:rPr lang="en-US" dirty="0" smtClean="0"/>
              <a:t>           {not a, not b, c}, {not b, not c, a}, {not b, not c, d},</a:t>
            </a:r>
            <a:br>
              <a:rPr lang="en-US" dirty="0" smtClean="0"/>
            </a:br>
            <a:r>
              <a:rPr lang="en-US" dirty="0" smtClean="0"/>
              <a:t>           {not c, not d, a}, {not d, not a, b}}.</a:t>
            </a:r>
          </a:p>
          <a:p>
            <a:r>
              <a:rPr lang="en-US" dirty="0" err="1" smtClean="0"/>
              <a:t>UnitProp</a:t>
            </a:r>
            <a:r>
              <a:rPr lang="en-US" dirty="0" smtClean="0"/>
              <a:t>(</a:t>
            </a:r>
            <a:r>
              <a:rPr lang="en-US" dirty="0" err="1" smtClean="0"/>
              <a:t>UnitProp</a:t>
            </a:r>
            <a:r>
              <a:rPr lang="en-US" dirty="0" smtClean="0"/>
              <a:t>(BB,       b),       c)	      There are some new units!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err="1" smtClean="0"/>
              <a:t>UnitProp</a:t>
            </a:r>
            <a:r>
              <a:rPr lang="en-US" dirty="0" smtClean="0"/>
              <a:t>(</a:t>
            </a:r>
            <a:r>
              <a:rPr lang="en-US" dirty="0" err="1" smtClean="0"/>
              <a:t>UnitProp</a:t>
            </a:r>
            <a:r>
              <a:rPr lang="en-US" dirty="0" smtClean="0"/>
              <a:t>(BB,       b), not c)	      There is a new unit!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err="1" smtClean="0"/>
              <a:t>UnitProp</a:t>
            </a:r>
            <a:r>
              <a:rPr lang="en-US" dirty="0" smtClean="0"/>
              <a:t>(</a:t>
            </a:r>
            <a:r>
              <a:rPr lang="en-US" dirty="0" err="1" smtClean="0"/>
              <a:t>UnitProp</a:t>
            </a:r>
            <a:r>
              <a:rPr lang="en-US" dirty="0" smtClean="0"/>
              <a:t>(BB, not b),       c) 	      There is a new unit!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err="1" smtClean="0"/>
              <a:t>UnitProp</a:t>
            </a:r>
            <a:r>
              <a:rPr lang="en-US" dirty="0" smtClean="0"/>
              <a:t>(</a:t>
            </a:r>
            <a:r>
              <a:rPr lang="en-US" dirty="0" err="1" smtClean="0"/>
              <a:t>UnitProp</a:t>
            </a:r>
            <a:r>
              <a:rPr lang="en-US" dirty="0" smtClean="0"/>
              <a:t>(BB, not b), not c) = { {not a, …}, {not d, a}, {not d, not a } }.</a:t>
            </a:r>
          </a:p>
          <a:p>
            <a:r>
              <a:rPr lang="en-US" dirty="0" smtClean="0"/>
              <a:t>It this case it </a:t>
            </a:r>
            <a:r>
              <a:rPr lang="en-US" dirty="0"/>
              <a:t>is </a:t>
            </a:r>
            <a:r>
              <a:rPr lang="en-US" dirty="0" smtClean="0"/>
              <a:t>guarantee</a:t>
            </a:r>
            <a:r>
              <a:rPr lang="hu-HU" dirty="0" smtClean="0"/>
              <a:t>d</a:t>
            </a:r>
            <a:r>
              <a:rPr lang="en-US" dirty="0" smtClean="0"/>
              <a:t> </a:t>
            </a:r>
            <a:r>
              <a:rPr lang="en-US" dirty="0"/>
              <a:t>that </a:t>
            </a:r>
            <a:r>
              <a:rPr lang="en-US" dirty="0" smtClean="0"/>
              <a:t>there is a literal which appears positively and negatively in some binary clauses. -&gt; We can do resolution!</a:t>
            </a:r>
          </a:p>
          <a:p>
            <a:endParaRPr lang="en-US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50" y="1428750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599" y="685800"/>
            <a:ext cx="10637521" cy="1485900"/>
          </a:xfrm>
        </p:spPr>
        <p:txBody>
          <a:bodyPr/>
          <a:lstStyle/>
          <a:p>
            <a:pPr>
              <a:defRPr/>
            </a:pPr>
            <a:r>
              <a:rPr lang="hu-HU" altLang="hu-HU" dirty="0" err="1" smtClean="0"/>
              <a:t>BaW</a:t>
            </a:r>
            <a:r>
              <a:rPr lang="en-US" altLang="hu-HU" dirty="0" smtClean="0"/>
              <a:t> </a:t>
            </a:r>
            <a:r>
              <a:rPr lang="hu-HU" altLang="hu-HU" dirty="0" smtClean="0"/>
              <a:t>1.0 </a:t>
            </a:r>
            <a:r>
              <a:rPr lang="en-US" altLang="hu-HU" dirty="0" smtClean="0"/>
              <a:t>algorithm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can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solve</a:t>
            </a:r>
            <a:r>
              <a:rPr lang="hu-HU" altLang="hu-HU" dirty="0" smtClean="0"/>
              <a:t> Strong </a:t>
            </a:r>
            <a:r>
              <a:rPr lang="hu-HU" altLang="hu-HU" dirty="0" err="1" smtClean="0"/>
              <a:t>Models</a:t>
            </a:r>
            <a:endParaRPr lang="hu-HU" altLang="hu-H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2276"/>
            <a:ext cx="7772400" cy="4811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dirty="0" smtClean="0"/>
              <a:t>procedure </a:t>
            </a:r>
            <a:r>
              <a:rPr lang="hu-HU" altLang="hu-HU" b="1" dirty="0" smtClean="0"/>
              <a:t>BaW1.0</a:t>
            </a:r>
            <a:r>
              <a:rPr lang="en-US" altLang="hu-HU" dirty="0" smtClean="0"/>
              <a:t>(</a:t>
            </a:r>
            <a:r>
              <a:rPr lang="en-US" altLang="hu-HU" dirty="0" err="1" smtClean="0"/>
              <a:t>ClauseSet</a:t>
            </a:r>
            <a:r>
              <a:rPr lang="en-US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en-US" altLang="hu-HU" dirty="0" smtClean="0"/>
              <a:t>) : </a:t>
            </a:r>
            <a:r>
              <a:rPr lang="en-US" altLang="hu-HU" dirty="0" err="1" smtClean="0"/>
              <a:t>boolean</a:t>
            </a:r>
            <a:r>
              <a:rPr lang="en-US" altLang="hu-HU" dirty="0" smtClean="0"/>
              <a:t>;</a:t>
            </a:r>
            <a:br>
              <a:rPr lang="en-US" altLang="hu-HU" dirty="0" smtClean="0"/>
            </a:br>
            <a:r>
              <a:rPr lang="en-US" altLang="hu-HU" dirty="0" smtClean="0"/>
              <a:t> </a:t>
            </a:r>
            <a:r>
              <a:rPr lang="hu-HU" altLang="hu-HU" dirty="0" smtClean="0"/>
              <a:t>   i</a:t>
            </a:r>
            <a:r>
              <a:rPr lang="en-US" altLang="hu-HU" dirty="0" smtClean="0"/>
              <a:t>f </a:t>
            </a:r>
            <a:r>
              <a:rPr lang="en-US" altLang="hu-HU" b="1" i="1" dirty="0" smtClean="0"/>
              <a:t>S</a:t>
            </a:r>
            <a:r>
              <a:rPr lang="en-US" altLang="hu-HU" dirty="0" smtClean="0"/>
              <a:t> </a:t>
            </a:r>
            <a:r>
              <a:rPr lang="en-US" altLang="hu-HU" dirty="0"/>
              <a:t>is empty then return TRUE;</a:t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en-US" altLang="hu-HU" dirty="0" smtClean="0"/>
              <a:t>Let </a:t>
            </a:r>
            <a:r>
              <a:rPr lang="en-US" altLang="hu-HU" b="1" i="1" dirty="0"/>
              <a:t>L</a:t>
            </a:r>
            <a:r>
              <a:rPr lang="en-US" altLang="hu-HU" dirty="0"/>
              <a:t> be a literal in </a:t>
            </a:r>
            <a:r>
              <a:rPr lang="en-US" altLang="hu-HU" b="1" i="1" dirty="0" smtClean="0"/>
              <a:t>S</a:t>
            </a:r>
            <a:r>
              <a:rPr lang="en-US" altLang="hu-HU" dirty="0" smtClean="0"/>
              <a:t>;</a:t>
            </a:r>
            <a:r>
              <a:rPr lang="en-US" altLang="hu-HU" dirty="0"/>
              <a:t> </a:t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en-US" altLang="hu-HU" dirty="0" smtClean="0"/>
              <a:t> </a:t>
            </a:r>
            <a:r>
              <a:rPr lang="hu-HU" altLang="hu-HU" dirty="0" smtClean="0"/>
              <a:t>  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hu-HU" altLang="hu-HU" dirty="0" smtClean="0"/>
              <a:t>    </a:t>
            </a:r>
            <a:r>
              <a:rPr lang="hu-HU" altLang="hu-HU" b="1" i="1" dirty="0" smtClean="0"/>
              <a:t>S1</a:t>
            </a:r>
            <a:r>
              <a:rPr lang="hu-HU" altLang="hu-HU" dirty="0" smtClean="0"/>
              <a:t> := </a:t>
            </a:r>
            <a:r>
              <a:rPr lang="en-US" altLang="hu-HU" dirty="0" err="1"/>
              <a:t>UnitProp</a:t>
            </a:r>
            <a:r>
              <a:rPr lang="en-US" altLang="hu-HU" dirty="0" smtClean="0"/>
              <a:t>(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en-US" altLang="hu-HU" dirty="0"/>
              <a:t>, </a:t>
            </a:r>
            <a:r>
              <a:rPr lang="en-US" altLang="hu-HU" dirty="0" smtClean="0"/>
              <a:t>{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L</a:t>
            </a:r>
            <a:r>
              <a:rPr lang="hu-HU" altLang="hu-HU" b="1" i="1" dirty="0" smtClean="0"/>
              <a:t> </a:t>
            </a:r>
            <a:r>
              <a:rPr lang="en-US" altLang="hu-HU" dirty="0" smtClean="0"/>
              <a:t>}</a:t>
            </a:r>
            <a:r>
              <a:rPr lang="hu-HU" altLang="hu-HU" dirty="0" smtClean="0"/>
              <a:t> </a:t>
            </a:r>
            <a:r>
              <a:rPr lang="en-US" altLang="hu-HU" dirty="0" smtClean="0"/>
              <a:t>)</a:t>
            </a:r>
            <a:r>
              <a:rPr lang="hu-HU" altLang="hu-HU" dirty="0" smtClean="0"/>
              <a:t>;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 </a:t>
            </a:r>
            <a:r>
              <a:rPr lang="hu-HU" altLang="hu-HU" dirty="0" smtClean="0"/>
              <a:t>   </a:t>
            </a:r>
            <a:r>
              <a:rPr lang="en-US" altLang="hu-HU" b="1" i="1" dirty="0" smtClean="0"/>
              <a:t>S</a:t>
            </a:r>
            <a:r>
              <a:rPr lang="hu-HU" altLang="hu-HU" b="1" i="1" dirty="0"/>
              <a:t>1</a:t>
            </a:r>
            <a:r>
              <a:rPr lang="en-US" altLang="hu-HU" dirty="0"/>
              <a:t> := BCP</a:t>
            </a:r>
            <a:r>
              <a:rPr lang="en-US" altLang="hu-HU" dirty="0" smtClean="0"/>
              <a:t>(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hu-HU" altLang="hu-HU" b="1" i="1" dirty="0" smtClean="0"/>
              <a:t>1</a:t>
            </a:r>
            <a:r>
              <a:rPr lang="hu-HU" altLang="hu-HU" i="1" dirty="0" smtClean="0"/>
              <a:t> </a:t>
            </a:r>
            <a:r>
              <a:rPr lang="en-US" altLang="hu-HU" dirty="0" smtClean="0"/>
              <a:t>);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hu-HU" altLang="hu-HU" dirty="0" smtClean="0"/>
              <a:t>   </a:t>
            </a:r>
            <a:r>
              <a:rPr lang="en-US" altLang="hu-HU" dirty="0" smtClean="0"/>
              <a:t>if </a:t>
            </a:r>
            <a:r>
              <a:rPr lang="en-US" altLang="hu-HU" b="1" i="1" dirty="0" smtClean="0"/>
              <a:t>S</a:t>
            </a:r>
            <a:r>
              <a:rPr lang="hu-HU" altLang="hu-HU" b="1" i="1" dirty="0" smtClean="0"/>
              <a:t>1</a:t>
            </a:r>
            <a:r>
              <a:rPr lang="en-US" altLang="hu-HU" dirty="0" smtClean="0"/>
              <a:t> </a:t>
            </a:r>
            <a:r>
              <a:rPr lang="en-US" altLang="hu-HU" dirty="0" smtClean="0"/>
              <a:t>is empty then return TRUE;</a:t>
            </a:r>
            <a:br>
              <a:rPr lang="en-US" altLang="hu-HU" dirty="0" smtClean="0"/>
            </a:br>
            <a:r>
              <a:rPr lang="en-US" altLang="hu-HU" dirty="0" smtClean="0"/>
              <a:t>    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/>
              <a:t> </a:t>
            </a:r>
            <a:r>
              <a:rPr lang="hu-HU" altLang="hu-HU" dirty="0" smtClean="0"/>
              <a:t>   </a:t>
            </a:r>
            <a:r>
              <a:rPr lang="hu-HU" altLang="hu-HU" b="1" i="1" dirty="0" smtClean="0"/>
              <a:t>S2</a:t>
            </a:r>
            <a:r>
              <a:rPr lang="hu-HU" altLang="hu-HU" dirty="0" smtClean="0"/>
              <a:t> </a:t>
            </a:r>
            <a:r>
              <a:rPr lang="hu-HU" altLang="hu-HU" dirty="0"/>
              <a:t>:= </a:t>
            </a:r>
            <a:r>
              <a:rPr lang="en-US" altLang="hu-HU" dirty="0" err="1"/>
              <a:t>UnitProp</a:t>
            </a:r>
            <a:r>
              <a:rPr lang="en-US" altLang="hu-HU" dirty="0" smtClean="0"/>
              <a:t>(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en-US" altLang="hu-HU" dirty="0"/>
              <a:t>, </a:t>
            </a:r>
            <a:r>
              <a:rPr lang="en-US" altLang="hu-HU" dirty="0" smtClean="0"/>
              <a:t>{</a:t>
            </a:r>
            <a:r>
              <a:rPr lang="hu-HU" altLang="hu-HU" dirty="0" smtClean="0"/>
              <a:t> </a:t>
            </a:r>
            <a:r>
              <a:rPr lang="en-US" altLang="hu-HU" b="1" dirty="0" smtClean="0">
                <a:sym typeface="Symbol" panose="05050102010706020507" pitchFamily="18" charset="2"/>
              </a:rPr>
              <a:t></a:t>
            </a:r>
            <a:r>
              <a:rPr lang="en-US" altLang="hu-HU" b="1" i="1" dirty="0" smtClean="0"/>
              <a:t>L</a:t>
            </a:r>
            <a:r>
              <a:rPr lang="hu-HU" altLang="hu-HU" i="1" dirty="0" smtClean="0"/>
              <a:t> </a:t>
            </a:r>
            <a:r>
              <a:rPr lang="en-US" altLang="hu-HU" dirty="0" smtClean="0"/>
              <a:t>}</a:t>
            </a:r>
            <a:r>
              <a:rPr lang="hu-HU" altLang="hu-HU" dirty="0" smtClean="0"/>
              <a:t> </a:t>
            </a:r>
            <a:r>
              <a:rPr lang="en-US" altLang="hu-HU" dirty="0" smtClean="0"/>
              <a:t>)</a:t>
            </a:r>
            <a:r>
              <a:rPr lang="hu-HU" altLang="hu-HU" dirty="0" smtClean="0"/>
              <a:t>;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 </a:t>
            </a:r>
            <a:r>
              <a:rPr lang="hu-HU" altLang="hu-HU" dirty="0" smtClean="0"/>
              <a:t>   </a:t>
            </a:r>
            <a:r>
              <a:rPr lang="en-US" altLang="hu-HU" b="1" i="1" dirty="0" smtClean="0"/>
              <a:t>S</a:t>
            </a:r>
            <a:r>
              <a:rPr lang="hu-HU" altLang="hu-HU" b="1" i="1" dirty="0"/>
              <a:t>2</a:t>
            </a:r>
            <a:r>
              <a:rPr lang="en-US" altLang="hu-HU" dirty="0"/>
              <a:t> := BCP</a:t>
            </a:r>
            <a:r>
              <a:rPr lang="en-US" altLang="hu-HU" dirty="0" smtClean="0"/>
              <a:t>(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hu-HU" altLang="hu-HU" b="1" i="1" dirty="0" smtClean="0"/>
              <a:t>2</a:t>
            </a:r>
            <a:r>
              <a:rPr lang="hu-HU" altLang="hu-HU" i="1" dirty="0" smtClean="0"/>
              <a:t> </a:t>
            </a:r>
            <a:r>
              <a:rPr lang="en-US" altLang="hu-HU" dirty="0" smtClean="0"/>
              <a:t>); </a:t>
            </a:r>
            <a:br>
              <a:rPr lang="en-US" altLang="hu-HU" dirty="0" smtClean="0"/>
            </a:br>
            <a:r>
              <a:rPr lang="en-US" altLang="hu-HU" dirty="0" smtClean="0"/>
              <a:t> </a:t>
            </a:r>
            <a:r>
              <a:rPr lang="hu-HU" altLang="hu-HU" dirty="0" smtClean="0"/>
              <a:t>   </a:t>
            </a:r>
            <a:r>
              <a:rPr lang="en-US" altLang="hu-HU" dirty="0" smtClean="0"/>
              <a:t>if </a:t>
            </a:r>
            <a:r>
              <a:rPr lang="en-US" altLang="hu-HU" b="1" i="1" dirty="0"/>
              <a:t>S</a:t>
            </a:r>
            <a:r>
              <a:rPr lang="hu-HU" altLang="hu-HU" b="1" i="1" dirty="0"/>
              <a:t>2</a:t>
            </a:r>
            <a:r>
              <a:rPr lang="en-US" altLang="hu-HU" dirty="0"/>
              <a:t> is empty then return TRUE;</a:t>
            </a:r>
            <a:br>
              <a:rPr lang="en-US" altLang="hu-HU" dirty="0"/>
            </a:b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en-US" altLang="hu-HU" dirty="0" smtClean="0"/>
              <a:t>return </a:t>
            </a:r>
            <a:r>
              <a:rPr lang="hu-HU" altLang="hu-HU" dirty="0" smtClean="0"/>
              <a:t>FALSE;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end</a:t>
            </a:r>
            <a:r>
              <a:rPr lang="en-US" altLang="hu-HU" dirty="0" smtClean="0"/>
              <a:t>;</a:t>
            </a:r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40823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599" y="685800"/>
            <a:ext cx="10637521" cy="1485900"/>
          </a:xfrm>
        </p:spPr>
        <p:txBody>
          <a:bodyPr/>
          <a:lstStyle/>
          <a:p>
            <a:pPr>
              <a:defRPr/>
            </a:pPr>
            <a:r>
              <a:rPr lang="hu-HU" altLang="hu-HU" dirty="0" err="1" smtClean="0"/>
              <a:t>BaW</a:t>
            </a:r>
            <a:r>
              <a:rPr lang="en-US" altLang="hu-HU" dirty="0" smtClean="0"/>
              <a:t> </a:t>
            </a:r>
            <a:r>
              <a:rPr lang="hu-HU" altLang="hu-HU" dirty="0"/>
              <a:t>2</a:t>
            </a:r>
            <a:r>
              <a:rPr lang="hu-HU" altLang="hu-HU" dirty="0" smtClean="0"/>
              <a:t>.0 </a:t>
            </a:r>
            <a:r>
              <a:rPr lang="en-US" altLang="hu-HU" dirty="0" smtClean="0"/>
              <a:t>algorithm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can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solve</a:t>
            </a:r>
            <a:r>
              <a:rPr lang="hu-HU" altLang="hu-HU" dirty="0" smtClean="0"/>
              <a:t> BB </a:t>
            </a:r>
            <a:r>
              <a:rPr lang="hu-HU" altLang="hu-HU" dirty="0" err="1" smtClean="0"/>
              <a:t>Models</a:t>
            </a:r>
            <a:endParaRPr lang="hu-HU" altLang="hu-H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2276"/>
            <a:ext cx="7772400" cy="4811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hu-HU" dirty="0" smtClean="0"/>
              <a:t>procedure </a:t>
            </a:r>
            <a:r>
              <a:rPr lang="hu-HU" altLang="hu-HU" b="1" dirty="0" smtClean="0"/>
              <a:t>BaW2.0</a:t>
            </a:r>
            <a:r>
              <a:rPr lang="en-US" altLang="hu-HU" dirty="0" smtClean="0"/>
              <a:t>(</a:t>
            </a:r>
            <a:r>
              <a:rPr lang="en-US" altLang="hu-HU" dirty="0" err="1" smtClean="0"/>
              <a:t>ClauseSet</a:t>
            </a:r>
            <a:r>
              <a:rPr lang="en-US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en-US" altLang="hu-HU" dirty="0" smtClean="0"/>
              <a:t>) : </a:t>
            </a:r>
            <a:r>
              <a:rPr lang="en-US" altLang="hu-HU" dirty="0" err="1" smtClean="0"/>
              <a:t>boolean</a:t>
            </a:r>
            <a:r>
              <a:rPr lang="en-US" altLang="hu-HU" dirty="0" smtClean="0"/>
              <a:t>;</a:t>
            </a:r>
            <a:br>
              <a:rPr lang="en-US" altLang="hu-HU" dirty="0" smtClean="0"/>
            </a:br>
            <a:r>
              <a:rPr lang="en-US" altLang="hu-HU" dirty="0" smtClean="0"/>
              <a:t> </a:t>
            </a:r>
            <a:r>
              <a:rPr lang="hu-HU" altLang="hu-HU" dirty="0" smtClean="0"/>
              <a:t>   i</a:t>
            </a:r>
            <a:r>
              <a:rPr lang="en-US" altLang="hu-HU" dirty="0" smtClean="0"/>
              <a:t>f </a:t>
            </a:r>
            <a:r>
              <a:rPr lang="en-US" altLang="hu-HU" b="1" i="1" dirty="0" smtClean="0"/>
              <a:t>S</a:t>
            </a:r>
            <a:r>
              <a:rPr lang="en-US" altLang="hu-HU" dirty="0" smtClean="0"/>
              <a:t> </a:t>
            </a:r>
            <a:r>
              <a:rPr lang="en-US" altLang="hu-HU" dirty="0"/>
              <a:t>is empty then return TRUE;</a:t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en-US" altLang="hu-HU" dirty="0" smtClean="0"/>
              <a:t>Let </a:t>
            </a:r>
            <a:r>
              <a:rPr lang="hu-HU" altLang="hu-HU" b="1" i="1" dirty="0" smtClean="0"/>
              <a:t>( a, b )</a:t>
            </a:r>
            <a:r>
              <a:rPr lang="en-US" altLang="hu-HU" dirty="0" smtClean="0"/>
              <a:t> </a:t>
            </a:r>
            <a:r>
              <a:rPr lang="en-US" altLang="hu-HU" dirty="0"/>
              <a:t>be a </a:t>
            </a:r>
            <a:r>
              <a:rPr lang="hu-HU" altLang="hu-HU" dirty="0" err="1" smtClean="0"/>
              <a:t>cycle</a:t>
            </a:r>
            <a:r>
              <a:rPr lang="en-US" altLang="hu-HU" dirty="0" smtClean="0"/>
              <a:t> </a:t>
            </a:r>
            <a:r>
              <a:rPr lang="en-US" altLang="hu-HU" dirty="0"/>
              <a:t>in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graph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NPPGraph</a:t>
            </a:r>
            <a:r>
              <a:rPr lang="hu-HU" altLang="hu-HU" dirty="0" smtClean="0"/>
              <a:t>( </a:t>
            </a:r>
            <a:r>
              <a:rPr lang="en-US" altLang="hu-HU" b="1" i="1" dirty="0" smtClean="0"/>
              <a:t>S</a:t>
            </a:r>
            <a:r>
              <a:rPr lang="hu-HU" altLang="hu-HU" b="1" i="1" dirty="0" smtClean="0"/>
              <a:t> </a:t>
            </a:r>
            <a:r>
              <a:rPr lang="hu-HU" altLang="hu-HU" dirty="0" smtClean="0"/>
              <a:t>)</a:t>
            </a:r>
            <a:r>
              <a:rPr lang="en-US" altLang="hu-HU" dirty="0" smtClean="0"/>
              <a:t>; 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hu-HU" altLang="hu-HU" dirty="0" smtClean="0"/>
              <a:t>   </a:t>
            </a:r>
            <a:r>
              <a:rPr lang="hu-HU" altLang="hu-HU" dirty="0" err="1"/>
              <a:t>i</a:t>
            </a:r>
            <a:r>
              <a:rPr lang="hu-HU" altLang="hu-HU" dirty="0" err="1" smtClean="0"/>
              <a:t>f</a:t>
            </a:r>
            <a:r>
              <a:rPr lang="hu-HU" altLang="hu-HU" dirty="0" smtClean="0"/>
              <a:t> </a:t>
            </a:r>
            <a:r>
              <a:rPr lang="hu-HU" altLang="hu-HU" b="1" i="1" dirty="0" smtClean="0"/>
              <a:t>( </a:t>
            </a:r>
            <a:r>
              <a:rPr lang="hu-HU" altLang="hu-HU" b="1" i="1" dirty="0"/>
              <a:t>a, b )</a:t>
            </a:r>
            <a:r>
              <a:rPr lang="en-US" altLang="hu-HU" dirty="0"/>
              <a:t> </a:t>
            </a:r>
            <a:r>
              <a:rPr lang="hu-HU" altLang="hu-HU" dirty="0" err="1" smtClean="0"/>
              <a:t>does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not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exist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return</a:t>
            </a:r>
            <a:r>
              <a:rPr lang="hu-HU" altLang="hu-HU" dirty="0" smtClean="0"/>
              <a:t> DPLL( </a:t>
            </a:r>
            <a:r>
              <a:rPr lang="hu-HU" altLang="hu-HU" b="1" i="1" dirty="0" smtClean="0"/>
              <a:t>S </a:t>
            </a:r>
            <a:r>
              <a:rPr lang="hu-HU" altLang="hu-HU" dirty="0" smtClean="0"/>
              <a:t>);</a:t>
            </a:r>
            <a:r>
              <a:rPr lang="en-US" altLang="hu-HU" dirty="0" smtClean="0"/>
              <a:t> 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hu-HU" altLang="hu-HU" dirty="0" smtClean="0"/>
              <a:t>    </a:t>
            </a:r>
            <a:r>
              <a:rPr lang="hu-HU" altLang="hu-HU" b="1" i="1" dirty="0" smtClean="0"/>
              <a:t>S1</a:t>
            </a:r>
            <a:r>
              <a:rPr lang="hu-HU" altLang="hu-HU" dirty="0" smtClean="0"/>
              <a:t> := BCP( </a:t>
            </a:r>
            <a:r>
              <a:rPr lang="en-US" altLang="hu-HU" dirty="0" err="1" smtClean="0"/>
              <a:t>UnitProp</a:t>
            </a:r>
            <a:r>
              <a:rPr lang="en-US" altLang="hu-HU" dirty="0"/>
              <a:t>( </a:t>
            </a:r>
            <a:r>
              <a:rPr lang="en-US" altLang="hu-HU" dirty="0" err="1" smtClean="0"/>
              <a:t>UnitProp</a:t>
            </a:r>
            <a:r>
              <a:rPr lang="en-US" altLang="hu-HU" dirty="0" smtClean="0"/>
              <a:t>(</a:t>
            </a:r>
            <a:r>
              <a:rPr lang="hu-HU" altLang="hu-HU" dirty="0" smtClean="0"/>
              <a:t> </a:t>
            </a:r>
            <a:r>
              <a:rPr lang="en-US" altLang="hu-HU" b="1" i="1" dirty="0" smtClean="0"/>
              <a:t>S</a:t>
            </a:r>
            <a:r>
              <a:rPr lang="en-US" altLang="hu-HU" dirty="0"/>
              <a:t>, </a:t>
            </a:r>
            <a:r>
              <a:rPr lang="en-US" altLang="hu-HU" dirty="0" smtClean="0"/>
              <a:t>{</a:t>
            </a:r>
            <a:r>
              <a:rPr lang="hu-HU" altLang="hu-HU" dirty="0" smtClean="0"/>
              <a:t> </a:t>
            </a:r>
            <a:r>
              <a:rPr lang="hu-HU" altLang="hu-HU" b="1" i="1" dirty="0"/>
              <a:t>a</a:t>
            </a:r>
            <a:r>
              <a:rPr lang="hu-HU" altLang="hu-HU" b="1" i="1" dirty="0" smtClean="0"/>
              <a:t> </a:t>
            </a:r>
            <a:r>
              <a:rPr lang="en-US" altLang="hu-HU" dirty="0" smtClean="0"/>
              <a:t>}</a:t>
            </a:r>
            <a:r>
              <a:rPr lang="hu-HU" altLang="hu-HU" dirty="0" smtClean="0"/>
              <a:t> </a:t>
            </a:r>
            <a:r>
              <a:rPr lang="en-US" altLang="hu-HU" dirty="0" smtClean="0"/>
              <a:t>)</a:t>
            </a:r>
            <a:r>
              <a:rPr lang="hu-HU" altLang="hu-HU" dirty="0" smtClean="0"/>
              <a:t>, </a:t>
            </a:r>
            <a:r>
              <a:rPr lang="hu-HU" altLang="hu-HU" b="1" i="1" dirty="0" smtClean="0"/>
              <a:t>b</a:t>
            </a:r>
            <a:r>
              <a:rPr lang="hu-HU" altLang="hu-HU" dirty="0" smtClean="0"/>
              <a:t>) )</a:t>
            </a:r>
            <a:r>
              <a:rPr lang="hu-HU" altLang="hu-HU" dirty="0" smtClean="0"/>
              <a:t>;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hu-HU" altLang="hu-HU" dirty="0"/>
              <a:t> </a:t>
            </a:r>
            <a:r>
              <a:rPr lang="hu-HU" altLang="hu-HU" dirty="0" smtClean="0"/>
              <a:t>   </a:t>
            </a:r>
            <a:r>
              <a:rPr lang="hu-HU" altLang="hu-HU" dirty="0" err="1" smtClean="0"/>
              <a:t>if</a:t>
            </a:r>
            <a:r>
              <a:rPr lang="hu-HU" altLang="hu-HU" dirty="0" smtClean="0"/>
              <a:t> DPLL( </a:t>
            </a:r>
            <a:r>
              <a:rPr lang="hu-HU" altLang="hu-HU" b="1" i="1" dirty="0" smtClean="0"/>
              <a:t>S1</a:t>
            </a:r>
            <a:r>
              <a:rPr lang="hu-HU" altLang="hu-HU" dirty="0" smtClean="0"/>
              <a:t> ) </a:t>
            </a:r>
            <a:r>
              <a:rPr lang="hu-HU" altLang="hu-HU" dirty="0" err="1" smtClean="0"/>
              <a:t>return</a:t>
            </a:r>
            <a:r>
              <a:rPr lang="hu-HU" altLang="hu-HU" dirty="0" smtClean="0"/>
              <a:t> TRUE;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hu-HU" altLang="hu-HU" b="1" i="1" dirty="0" smtClean="0"/>
              <a:t>S2</a:t>
            </a:r>
            <a:r>
              <a:rPr lang="hu-HU" altLang="hu-HU" dirty="0" smtClean="0"/>
              <a:t> </a:t>
            </a:r>
            <a:r>
              <a:rPr lang="hu-HU" altLang="hu-HU" dirty="0"/>
              <a:t>:= </a:t>
            </a:r>
            <a:r>
              <a:rPr lang="hu-HU" altLang="hu-HU" dirty="0" smtClean="0"/>
              <a:t>BCP( </a:t>
            </a:r>
            <a:r>
              <a:rPr lang="en-US" altLang="hu-HU" dirty="0" err="1" smtClean="0"/>
              <a:t>UnitProp</a:t>
            </a:r>
            <a:r>
              <a:rPr lang="en-US" altLang="hu-HU" dirty="0"/>
              <a:t>( </a:t>
            </a:r>
            <a:r>
              <a:rPr lang="en-US" altLang="hu-HU" dirty="0" err="1"/>
              <a:t>UnitProp</a:t>
            </a:r>
            <a:r>
              <a:rPr lang="en-US" altLang="hu-HU" dirty="0"/>
              <a:t>(</a:t>
            </a:r>
            <a:r>
              <a:rPr lang="hu-HU" altLang="hu-HU" dirty="0"/>
              <a:t> </a:t>
            </a:r>
            <a:r>
              <a:rPr lang="en-US" altLang="hu-HU" b="1" i="1" dirty="0"/>
              <a:t>S</a:t>
            </a:r>
            <a:r>
              <a:rPr lang="en-US" altLang="hu-HU" dirty="0"/>
              <a:t>, {</a:t>
            </a:r>
            <a:r>
              <a:rPr lang="hu-HU" altLang="hu-HU" dirty="0"/>
              <a:t> </a:t>
            </a:r>
            <a:r>
              <a:rPr lang="hu-HU" altLang="hu-HU" b="1" i="1" dirty="0"/>
              <a:t>a </a:t>
            </a:r>
            <a:r>
              <a:rPr lang="en-US" altLang="hu-HU" dirty="0"/>
              <a:t>}</a:t>
            </a:r>
            <a:r>
              <a:rPr lang="hu-HU" altLang="hu-HU" dirty="0"/>
              <a:t> </a:t>
            </a:r>
            <a:r>
              <a:rPr lang="en-US" altLang="hu-HU" dirty="0"/>
              <a:t>)</a:t>
            </a:r>
            <a:r>
              <a:rPr lang="hu-HU" altLang="hu-HU" dirty="0"/>
              <a:t>, </a:t>
            </a:r>
            <a:r>
              <a:rPr lang="en-US" altLang="hu-HU" b="1" dirty="0" smtClean="0">
                <a:sym typeface="Symbol" panose="05050102010706020507" pitchFamily="18" charset="2"/>
              </a:rPr>
              <a:t></a:t>
            </a:r>
            <a:r>
              <a:rPr lang="hu-HU" altLang="hu-HU" b="1" i="1" dirty="0" smtClean="0"/>
              <a:t>b</a:t>
            </a:r>
            <a:r>
              <a:rPr lang="hu-HU" altLang="hu-HU" dirty="0" smtClean="0"/>
              <a:t>) );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hu-HU" altLang="hu-HU" dirty="0" err="1"/>
              <a:t>if</a:t>
            </a:r>
            <a:r>
              <a:rPr lang="hu-HU" altLang="hu-HU" dirty="0"/>
              <a:t> DPLL( </a:t>
            </a:r>
            <a:r>
              <a:rPr lang="hu-HU" altLang="hu-HU" b="1" i="1" dirty="0" smtClean="0"/>
              <a:t>S2</a:t>
            </a:r>
            <a:r>
              <a:rPr lang="hu-HU" altLang="hu-HU" dirty="0" smtClean="0"/>
              <a:t> </a:t>
            </a:r>
            <a:r>
              <a:rPr lang="hu-HU" altLang="hu-HU" dirty="0"/>
              <a:t>) </a:t>
            </a:r>
            <a:r>
              <a:rPr lang="hu-HU" altLang="hu-HU" dirty="0" err="1"/>
              <a:t>return</a:t>
            </a:r>
            <a:r>
              <a:rPr lang="hu-HU" altLang="hu-HU" dirty="0"/>
              <a:t> TRUE;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hu-HU" altLang="hu-HU" b="1" i="1" dirty="0" smtClean="0"/>
              <a:t>S3</a:t>
            </a:r>
            <a:r>
              <a:rPr lang="hu-HU" altLang="hu-HU" dirty="0" smtClean="0"/>
              <a:t> </a:t>
            </a:r>
            <a:r>
              <a:rPr lang="hu-HU" altLang="hu-HU" dirty="0"/>
              <a:t>:= </a:t>
            </a:r>
            <a:r>
              <a:rPr lang="hu-HU" altLang="hu-HU" dirty="0" smtClean="0"/>
              <a:t>BCP( </a:t>
            </a:r>
            <a:r>
              <a:rPr lang="en-US" altLang="hu-HU" dirty="0" err="1" smtClean="0"/>
              <a:t>UnitProp</a:t>
            </a:r>
            <a:r>
              <a:rPr lang="en-US" altLang="hu-HU" dirty="0"/>
              <a:t>( </a:t>
            </a:r>
            <a:r>
              <a:rPr lang="en-US" altLang="hu-HU" dirty="0" err="1"/>
              <a:t>UnitProp</a:t>
            </a:r>
            <a:r>
              <a:rPr lang="en-US" altLang="hu-HU" dirty="0"/>
              <a:t>(</a:t>
            </a:r>
            <a:r>
              <a:rPr lang="hu-HU" altLang="hu-HU" dirty="0"/>
              <a:t> </a:t>
            </a:r>
            <a:r>
              <a:rPr lang="en-US" altLang="hu-HU" b="1" i="1" dirty="0"/>
              <a:t>S</a:t>
            </a:r>
            <a:r>
              <a:rPr lang="en-US" altLang="hu-HU" dirty="0"/>
              <a:t>, </a:t>
            </a:r>
            <a:r>
              <a:rPr lang="en-US" altLang="hu-HU" dirty="0" smtClean="0"/>
              <a:t>{</a:t>
            </a:r>
            <a:r>
              <a:rPr lang="en-US" altLang="hu-HU" b="1" dirty="0" smtClean="0">
                <a:sym typeface="Symbol" panose="05050102010706020507" pitchFamily="18" charset="2"/>
              </a:rPr>
              <a:t></a:t>
            </a:r>
            <a:r>
              <a:rPr lang="hu-HU" altLang="hu-HU" b="1" i="1" dirty="0" smtClean="0"/>
              <a:t>a </a:t>
            </a:r>
            <a:r>
              <a:rPr lang="en-US" altLang="hu-HU" dirty="0"/>
              <a:t>}</a:t>
            </a:r>
            <a:r>
              <a:rPr lang="hu-HU" altLang="hu-HU" dirty="0"/>
              <a:t> </a:t>
            </a:r>
            <a:r>
              <a:rPr lang="en-US" altLang="hu-HU" dirty="0"/>
              <a:t>)</a:t>
            </a:r>
            <a:r>
              <a:rPr lang="hu-HU" altLang="hu-HU" dirty="0"/>
              <a:t>, </a:t>
            </a:r>
            <a:r>
              <a:rPr lang="hu-HU" altLang="hu-HU" b="1" i="1" dirty="0"/>
              <a:t>b</a:t>
            </a:r>
            <a:r>
              <a:rPr lang="hu-HU" altLang="hu-HU" dirty="0" smtClean="0"/>
              <a:t>) );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hu-HU" altLang="hu-HU" dirty="0"/>
              <a:t>   </a:t>
            </a:r>
            <a:r>
              <a:rPr lang="hu-HU" altLang="hu-HU" dirty="0" err="1"/>
              <a:t>if</a:t>
            </a:r>
            <a:r>
              <a:rPr lang="hu-HU" altLang="hu-HU" dirty="0"/>
              <a:t> DPLL( </a:t>
            </a:r>
            <a:r>
              <a:rPr lang="hu-HU" altLang="hu-HU" b="1" i="1" dirty="0" smtClean="0"/>
              <a:t>S3</a:t>
            </a:r>
            <a:r>
              <a:rPr lang="hu-HU" altLang="hu-HU" dirty="0" smtClean="0"/>
              <a:t> </a:t>
            </a:r>
            <a:r>
              <a:rPr lang="hu-HU" altLang="hu-HU" dirty="0"/>
              <a:t>) </a:t>
            </a:r>
            <a:r>
              <a:rPr lang="hu-HU" altLang="hu-HU" dirty="0" err="1"/>
              <a:t>return</a:t>
            </a:r>
            <a:r>
              <a:rPr lang="hu-HU" altLang="hu-HU" dirty="0"/>
              <a:t> TRUE;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hu-HU" altLang="hu-HU" b="1" i="1" dirty="0" smtClean="0"/>
              <a:t>S4</a:t>
            </a:r>
            <a:r>
              <a:rPr lang="hu-HU" altLang="hu-HU" dirty="0" smtClean="0"/>
              <a:t> </a:t>
            </a:r>
            <a:r>
              <a:rPr lang="hu-HU" altLang="hu-HU" dirty="0"/>
              <a:t>:= </a:t>
            </a:r>
            <a:r>
              <a:rPr lang="en-US" altLang="hu-HU" dirty="0" err="1"/>
              <a:t>UnitProp</a:t>
            </a:r>
            <a:r>
              <a:rPr lang="en-US" altLang="hu-HU" dirty="0"/>
              <a:t>( </a:t>
            </a:r>
            <a:r>
              <a:rPr lang="en-US" altLang="hu-HU" dirty="0" err="1"/>
              <a:t>UnitProp</a:t>
            </a:r>
            <a:r>
              <a:rPr lang="en-US" altLang="hu-HU" dirty="0"/>
              <a:t>(</a:t>
            </a:r>
            <a:r>
              <a:rPr lang="hu-HU" altLang="hu-HU" dirty="0"/>
              <a:t> </a:t>
            </a:r>
            <a:r>
              <a:rPr lang="en-US" altLang="hu-HU" b="1" i="1" dirty="0"/>
              <a:t>S</a:t>
            </a:r>
            <a:r>
              <a:rPr lang="en-US" altLang="hu-HU" dirty="0"/>
              <a:t>, </a:t>
            </a:r>
            <a:r>
              <a:rPr lang="en-US" altLang="hu-HU" dirty="0" smtClean="0"/>
              <a:t>{</a:t>
            </a:r>
            <a:r>
              <a:rPr lang="en-US" altLang="hu-HU" b="1" dirty="0" smtClean="0">
                <a:sym typeface="Symbol" panose="05050102010706020507" pitchFamily="18" charset="2"/>
              </a:rPr>
              <a:t></a:t>
            </a:r>
            <a:r>
              <a:rPr lang="hu-HU" altLang="hu-HU" b="1" i="1" dirty="0" smtClean="0"/>
              <a:t>a </a:t>
            </a:r>
            <a:r>
              <a:rPr lang="en-US" altLang="hu-HU" dirty="0"/>
              <a:t>}</a:t>
            </a:r>
            <a:r>
              <a:rPr lang="hu-HU" altLang="hu-HU" dirty="0"/>
              <a:t> </a:t>
            </a:r>
            <a:r>
              <a:rPr lang="en-US" altLang="hu-HU" dirty="0"/>
              <a:t>)</a:t>
            </a:r>
            <a:r>
              <a:rPr lang="hu-HU" altLang="hu-HU" dirty="0"/>
              <a:t>, </a:t>
            </a:r>
            <a:r>
              <a:rPr lang="en-US" altLang="hu-HU" b="1" dirty="0" smtClean="0">
                <a:sym typeface="Symbol" panose="05050102010706020507" pitchFamily="18" charset="2"/>
              </a:rPr>
              <a:t></a:t>
            </a:r>
            <a:r>
              <a:rPr lang="hu-HU" altLang="hu-HU" b="1" i="1" dirty="0" smtClean="0"/>
              <a:t>b</a:t>
            </a:r>
            <a:r>
              <a:rPr lang="hu-HU" altLang="hu-HU" dirty="0"/>
              <a:t>);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en-US" altLang="hu-HU" dirty="0"/>
              <a:t> </a:t>
            </a:r>
            <a:r>
              <a:rPr lang="hu-HU" altLang="hu-HU" dirty="0"/>
              <a:t>   </a:t>
            </a:r>
            <a:r>
              <a:rPr lang="en-US" altLang="hu-HU" b="1" i="1" dirty="0" smtClean="0"/>
              <a:t>S</a:t>
            </a:r>
            <a:r>
              <a:rPr lang="hu-HU" altLang="hu-HU" b="1" i="1" dirty="0" smtClean="0"/>
              <a:t>4 := </a:t>
            </a:r>
            <a:r>
              <a:rPr lang="hu-HU" altLang="hu-HU" dirty="0" smtClean="0"/>
              <a:t>BCP( </a:t>
            </a:r>
            <a:r>
              <a:rPr lang="hu-HU" altLang="hu-HU" dirty="0" err="1" smtClean="0"/>
              <a:t>ResolutionOnBinaryClauses</a:t>
            </a:r>
            <a:r>
              <a:rPr lang="hu-HU" altLang="hu-HU" dirty="0" smtClean="0"/>
              <a:t>( </a:t>
            </a:r>
            <a:r>
              <a:rPr lang="hu-HU" altLang="hu-HU" b="1" i="1" dirty="0" smtClean="0"/>
              <a:t>S4 </a:t>
            </a:r>
            <a:r>
              <a:rPr lang="hu-HU" altLang="hu-HU" dirty="0" smtClean="0"/>
              <a:t>) )</a:t>
            </a:r>
            <a:r>
              <a:rPr lang="hu-HU" altLang="hu-HU" b="1" i="1" dirty="0" smtClean="0"/>
              <a:t>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hu-HU" altLang="hu-HU" dirty="0" err="1" smtClean="0"/>
              <a:t>if</a:t>
            </a:r>
            <a:r>
              <a:rPr lang="hu-HU" altLang="hu-HU" dirty="0" smtClean="0"/>
              <a:t> </a:t>
            </a:r>
            <a:r>
              <a:rPr lang="hu-HU" altLang="hu-HU" dirty="0"/>
              <a:t>DPLL( </a:t>
            </a:r>
            <a:r>
              <a:rPr lang="hu-HU" altLang="hu-HU" b="1" i="1" dirty="0" smtClean="0"/>
              <a:t>S4</a:t>
            </a:r>
            <a:r>
              <a:rPr lang="hu-HU" altLang="hu-HU" dirty="0" smtClean="0"/>
              <a:t> </a:t>
            </a:r>
            <a:r>
              <a:rPr lang="hu-HU" altLang="hu-HU" dirty="0"/>
              <a:t>) </a:t>
            </a:r>
            <a:r>
              <a:rPr lang="hu-HU" altLang="hu-HU" dirty="0" err="1"/>
              <a:t>return</a:t>
            </a:r>
            <a:r>
              <a:rPr lang="hu-HU" altLang="hu-HU" dirty="0"/>
              <a:t> TRUE</a:t>
            </a:r>
            <a:r>
              <a:rPr lang="hu-HU" altLang="hu-HU" dirty="0" smtClean="0"/>
              <a:t>;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</a:t>
            </a:r>
            <a:r>
              <a:rPr lang="en-US" altLang="hu-HU" dirty="0"/>
              <a:t/>
            </a:r>
            <a:br>
              <a:rPr lang="en-US" altLang="hu-HU" dirty="0"/>
            </a:br>
            <a:r>
              <a:rPr lang="hu-HU" altLang="hu-HU" dirty="0" smtClean="0"/>
              <a:t>    </a:t>
            </a:r>
            <a:r>
              <a:rPr lang="en-US" altLang="hu-HU" dirty="0" smtClean="0"/>
              <a:t>return </a:t>
            </a:r>
            <a:r>
              <a:rPr lang="hu-HU" altLang="hu-HU" dirty="0" smtClean="0"/>
              <a:t>FALSE;</a:t>
            </a:r>
            <a:r>
              <a:rPr lang="en-US" altLang="hu-HU" dirty="0" smtClean="0"/>
              <a:t/>
            </a:r>
            <a:br>
              <a:rPr lang="en-US" altLang="hu-HU" dirty="0" smtClean="0"/>
            </a:br>
            <a:r>
              <a:rPr lang="en-US" altLang="hu-HU" dirty="0" smtClean="0"/>
              <a:t>end</a:t>
            </a:r>
            <a:r>
              <a:rPr lang="en-US" altLang="hu-HU" dirty="0" smtClean="0"/>
              <a:t>;</a:t>
            </a:r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12349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Lemma 1.</a:t>
            </a:r>
            <a:r>
              <a:rPr lang="en-US" dirty="0"/>
              <a:t> Let </a:t>
            </a:r>
            <a:r>
              <a:rPr lang="en-US" b="1" dirty="0"/>
              <a:t>F</a:t>
            </a:r>
            <a:r>
              <a:rPr lang="en-US" dirty="0"/>
              <a:t> be a Black-and-White SAT problem. Then </a:t>
            </a:r>
            <a:r>
              <a:rPr lang="en-US" b="1" dirty="0"/>
              <a:t>F </a:t>
            </a:r>
            <a:r>
              <a:rPr lang="hu-HU" b="1" dirty="0" err="1" smtClean="0"/>
              <a:t>union</a:t>
            </a:r>
            <a:r>
              <a:rPr lang="en-US" b="1" dirty="0" smtClean="0"/>
              <a:t> </a:t>
            </a:r>
            <a:r>
              <a:rPr lang="hu-HU" b="1" dirty="0" smtClean="0"/>
              <a:t>{ </a:t>
            </a:r>
            <a:r>
              <a:rPr lang="en-US" b="1" dirty="0" smtClean="0"/>
              <a:t>B</a:t>
            </a:r>
            <a:r>
              <a:rPr lang="hu-HU" b="1" dirty="0" smtClean="0"/>
              <a:t>LACK, </a:t>
            </a:r>
            <a:r>
              <a:rPr lang="en-US" b="1" dirty="0" smtClean="0"/>
              <a:t>W</a:t>
            </a:r>
            <a:r>
              <a:rPr lang="hu-HU" b="1" dirty="0" smtClean="0"/>
              <a:t>HITE }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 err="1" smtClean="0"/>
              <a:t>unsatisfiable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b="1" dirty="0" smtClean="0"/>
              <a:t>BLACK</a:t>
            </a:r>
            <a:r>
              <a:rPr lang="hu-HU" dirty="0" smtClean="0"/>
              <a:t> </a:t>
            </a:r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black</a:t>
            </a:r>
            <a:r>
              <a:rPr lang="hu-HU" dirty="0" smtClean="0"/>
              <a:t> </a:t>
            </a:r>
            <a:r>
              <a:rPr lang="hu-HU" dirty="0" err="1" smtClean="0"/>
              <a:t>clause</a:t>
            </a:r>
            <a:r>
              <a:rPr lang="hu-HU" dirty="0" smtClean="0"/>
              <a:t>, and </a:t>
            </a:r>
            <a:r>
              <a:rPr lang="hu-HU" b="1" dirty="0" smtClean="0"/>
              <a:t>WHITE</a:t>
            </a:r>
            <a:r>
              <a:rPr lang="hu-HU" dirty="0" smtClean="0"/>
              <a:t> </a:t>
            </a:r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white</a:t>
            </a:r>
            <a:r>
              <a:rPr lang="hu-HU" dirty="0" smtClean="0"/>
              <a:t> </a:t>
            </a:r>
            <a:r>
              <a:rPr lang="hu-HU" dirty="0" err="1" smtClean="0"/>
              <a:t>clause</a:t>
            </a:r>
            <a:r>
              <a:rPr lang="hu-HU" dirty="0" smtClean="0"/>
              <a:t>.</a:t>
            </a:r>
          </a:p>
          <a:p>
            <a:r>
              <a:rPr lang="hu-HU" b="1" dirty="0" smtClean="0"/>
              <a:t>Lemma 2.</a:t>
            </a:r>
            <a:r>
              <a:rPr lang="hu-HU" dirty="0" smtClean="0"/>
              <a:t> </a:t>
            </a:r>
            <a:r>
              <a:rPr lang="en-US" dirty="0" smtClean="0"/>
              <a:t>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SM</a:t>
            </a:r>
            <a:r>
              <a:rPr lang="en-US" dirty="0"/>
              <a:t> be the strong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implies the formula </a:t>
            </a:r>
            <a:r>
              <a:rPr lang="hu-HU" b="1" dirty="0" smtClean="0"/>
              <a:t>(</a:t>
            </a:r>
            <a:r>
              <a:rPr lang="hu-HU" b="1" dirty="0" err="1" smtClean="0"/>
              <a:t>notA</a:t>
            </a:r>
            <a:r>
              <a:rPr lang="en-US" b="1" dirty="0" smtClean="0"/>
              <a:t> </a:t>
            </a:r>
            <a:r>
              <a:rPr lang="hu-HU" b="1" dirty="0" err="1" smtClean="0"/>
              <a:t>or</a:t>
            </a:r>
            <a:r>
              <a:rPr lang="en-US" b="1" dirty="0" smtClean="0"/>
              <a:t> </a:t>
            </a:r>
            <a:r>
              <a:rPr lang="hu-HU" b="1" dirty="0"/>
              <a:t>B</a:t>
            </a:r>
            <a:r>
              <a:rPr lang="hu-HU" b="1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iff</a:t>
            </a:r>
            <a:r>
              <a:rPr lang="en-US" dirty="0"/>
              <a:t> there is path from vertex </a:t>
            </a:r>
            <a:r>
              <a:rPr lang="hu-HU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/>
              <a:t>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 smtClean="0"/>
              <a:t>Theorem 1.</a:t>
            </a:r>
            <a:r>
              <a:rPr lang="en-US" dirty="0" smtClean="0"/>
              <a:t> Let </a:t>
            </a:r>
            <a:r>
              <a:rPr lang="en-US" b="1" dirty="0" smtClean="0"/>
              <a:t>D</a:t>
            </a:r>
            <a:r>
              <a:rPr lang="en-US" dirty="0" smtClean="0"/>
              <a:t> be a communication graph. Let </a:t>
            </a:r>
            <a:r>
              <a:rPr lang="en-US" b="1" dirty="0" smtClean="0"/>
              <a:t>SM</a:t>
            </a:r>
            <a:r>
              <a:rPr lang="en-US" dirty="0" smtClean="0"/>
              <a:t> be the strong model of </a:t>
            </a:r>
            <a:r>
              <a:rPr lang="en-US" b="1" dirty="0" smtClean="0"/>
              <a:t>D</a:t>
            </a:r>
            <a:r>
              <a:rPr lang="en-US" dirty="0" smtClean="0"/>
              <a:t>. Then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is a Black-and-White 2-SAT problem </a:t>
            </a:r>
            <a:r>
              <a:rPr lang="en-US" dirty="0" err="1"/>
              <a:t>iff</a:t>
            </a:r>
            <a:r>
              <a:rPr lang="en-US" dirty="0"/>
              <a:t> the graph </a:t>
            </a:r>
            <a:r>
              <a:rPr lang="en-US" b="1" dirty="0"/>
              <a:t>D</a:t>
            </a:r>
            <a:r>
              <a:rPr lang="en-US" dirty="0"/>
              <a:t> is </a:t>
            </a:r>
            <a:r>
              <a:rPr lang="en-US" dirty="0" smtClean="0"/>
              <a:t>strongly </a:t>
            </a:r>
            <a:r>
              <a:rPr lang="en-US" dirty="0"/>
              <a:t>connected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Theorem 2.</a:t>
            </a:r>
            <a:r>
              <a:rPr lang="en-US" dirty="0"/>
              <a:t> Let </a:t>
            </a:r>
            <a:r>
              <a:rPr lang="en-US" b="1" dirty="0"/>
              <a:t>F</a:t>
            </a:r>
            <a:r>
              <a:rPr lang="en-US" dirty="0"/>
              <a:t> be a Black-and-White 2-SAT problem. Then we need linear time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show </a:t>
            </a:r>
            <a:r>
              <a:rPr lang="en-US" dirty="0"/>
              <a:t>that </a:t>
            </a:r>
            <a:r>
              <a:rPr lang="en-US" b="1" dirty="0"/>
              <a:t>F </a:t>
            </a:r>
            <a:r>
              <a:rPr lang="hu-HU" b="1" dirty="0" err="1" smtClean="0"/>
              <a:t>union</a:t>
            </a:r>
            <a:r>
              <a:rPr lang="en-US" b="1" dirty="0" smtClean="0"/>
              <a:t> </a:t>
            </a:r>
            <a:r>
              <a:rPr lang="hu-HU" b="1" dirty="0" smtClean="0"/>
              <a:t>{ </a:t>
            </a:r>
            <a:r>
              <a:rPr lang="en-US" b="1" dirty="0" smtClean="0"/>
              <a:t>B</a:t>
            </a:r>
            <a:r>
              <a:rPr lang="hu-HU" b="1" dirty="0" smtClean="0"/>
              <a:t>LACK, </a:t>
            </a:r>
            <a:r>
              <a:rPr lang="en-US" b="1" dirty="0" smtClean="0"/>
              <a:t>W</a:t>
            </a:r>
            <a:r>
              <a:rPr lang="hu-HU" b="1" dirty="0" smtClean="0"/>
              <a:t>HITE }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/>
              <a:t>unsatisfiable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3.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be the strong model of D. Then </a:t>
            </a:r>
            <a:r>
              <a:rPr lang="en-US" b="1" dirty="0"/>
              <a:t>WM</a:t>
            </a:r>
            <a:r>
              <a:rPr lang="en-US" dirty="0"/>
              <a:t> has at least two solutions, namely the </a:t>
            </a:r>
            <a:r>
              <a:rPr lang="en-US" dirty="0" smtClean="0"/>
              <a:t>white</a:t>
            </a:r>
            <a:r>
              <a:rPr lang="hu-HU" dirty="0" smtClean="0"/>
              <a:t> </a:t>
            </a:r>
            <a:r>
              <a:rPr lang="en-US" dirty="0" smtClean="0"/>
              <a:t>assignment </a:t>
            </a:r>
            <a:r>
              <a:rPr lang="en-US" dirty="0" smtClean="0"/>
              <a:t>(</a:t>
            </a:r>
            <a:r>
              <a:rPr lang="hu-HU" b="1" dirty="0" smtClean="0"/>
              <a:t>WHITE</a:t>
            </a:r>
            <a:r>
              <a:rPr lang="en-US" dirty="0" smtClean="0"/>
              <a:t>) </a:t>
            </a:r>
            <a:r>
              <a:rPr lang="en-US" dirty="0"/>
              <a:t>and the black assignment </a:t>
            </a:r>
            <a:r>
              <a:rPr lang="en-US" dirty="0" smtClean="0"/>
              <a:t>(</a:t>
            </a:r>
            <a:r>
              <a:rPr lang="hu-HU" b="1" dirty="0" smtClean="0"/>
              <a:t>BLACK</a:t>
            </a:r>
            <a:r>
              <a:rPr lang="en-US" dirty="0" smtClean="0"/>
              <a:t>). </a:t>
            </a:r>
            <a:r>
              <a:rPr lang="en-US" dirty="0"/>
              <a:t>The same is true for </a:t>
            </a:r>
            <a:r>
              <a:rPr lang="en-US" b="1" dirty="0"/>
              <a:t>SM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07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hu-HU" smtClean="0"/>
              <a:t>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altLang="hu-HU" dirty="0" smtClean="0"/>
              <a:t>Since 2012 we have a research group, called:</a:t>
            </a:r>
          </a:p>
          <a:p>
            <a:r>
              <a:rPr lang="en-US" altLang="hu-HU" dirty="0" smtClean="0"/>
              <a:t>Formal Methods and Verifications Research Group</a:t>
            </a:r>
          </a:p>
          <a:p>
            <a:r>
              <a:rPr lang="en-US" altLang="hu-HU" dirty="0" smtClean="0"/>
              <a:t>We have a SAT solver: CSFLOC</a:t>
            </a:r>
          </a:p>
          <a:p>
            <a:r>
              <a:rPr lang="en-US" altLang="hu-HU" dirty="0" smtClean="0"/>
              <a:t>We study links between Graph Theory and SAT Problem</a:t>
            </a:r>
          </a:p>
          <a:p>
            <a:r>
              <a:rPr lang="en-US" altLang="hu-HU" dirty="0" smtClean="0"/>
              <a:t>We have several models: SM, WM, BB, SBB, MSBB</a:t>
            </a:r>
          </a:p>
          <a:p>
            <a:r>
              <a:rPr lang="en-US" altLang="hu-HU" dirty="0" smtClean="0"/>
              <a:t>CSFLOC is slow on Random-3SAT problems</a:t>
            </a:r>
            <a:endParaRPr lang="en-US" altLang="hu-HU" dirty="0" smtClean="0"/>
          </a:p>
          <a:p>
            <a:r>
              <a:rPr lang="en-US" altLang="hu-HU" dirty="0" smtClean="0"/>
              <a:t>But CSFLOC is very good at solving SM, WM, BB</a:t>
            </a:r>
          </a:p>
          <a:p>
            <a:r>
              <a:rPr lang="en-US" altLang="hu-HU" dirty="0" smtClean="0"/>
              <a:t>We have also a special solver </a:t>
            </a:r>
            <a:r>
              <a:rPr lang="en-US" altLang="hu-HU" dirty="0" err="1" smtClean="0"/>
              <a:t>BaW</a:t>
            </a:r>
            <a:r>
              <a:rPr lang="en-US" altLang="hu-HU" dirty="0" smtClean="0"/>
              <a:t> 1.0 to solve SAT problems generated by SM</a:t>
            </a:r>
          </a:p>
          <a:p>
            <a:r>
              <a:rPr lang="en-US" altLang="hu-HU" dirty="0" smtClean="0"/>
              <a:t>We wanted to generalize </a:t>
            </a:r>
            <a:r>
              <a:rPr lang="en-US" altLang="hu-HU" dirty="0" err="1" smtClean="0"/>
              <a:t>BaW</a:t>
            </a:r>
            <a:r>
              <a:rPr lang="en-US" altLang="hu-HU" dirty="0" smtClean="0"/>
              <a:t> to be able to solve SAT problems generated by BB</a:t>
            </a:r>
            <a:endParaRPr lang="en-US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26857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Lemma 4.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Assume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b="1" dirty="0"/>
              <a:t>WM</a:t>
            </a:r>
            <a:r>
              <a:rPr lang="en-US" dirty="0"/>
              <a:t> has only two solutions. Then for each cycle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hu-HU" dirty="0" smtClean="0"/>
              <a:t>in</a:t>
            </a:r>
            <a:r>
              <a:rPr lang="en-US" dirty="0" smtClean="0"/>
              <a:t> </a:t>
            </a:r>
            <a:r>
              <a:rPr lang="en-US" b="1" dirty="0"/>
              <a:t>Cycles</a:t>
            </a:r>
            <a:r>
              <a:rPr lang="en-US" dirty="0"/>
              <a:t> we have </a:t>
            </a:r>
            <a:r>
              <a:rPr lang="en-US" dirty="0" smtClean="0"/>
              <a:t>that</a:t>
            </a:r>
            <a:r>
              <a:rPr lang="hu-HU" dirty="0" smtClean="0"/>
              <a:t> </a:t>
            </a:r>
            <a:r>
              <a:rPr lang="en-US" b="1" dirty="0" err="1" smtClean="0"/>
              <a:t>ExitPoints</a:t>
            </a:r>
            <a:r>
              <a:rPr lang="en-US" b="1" dirty="0" smtClean="0"/>
              <a:t>(C</a:t>
            </a:r>
            <a:r>
              <a:rPr lang="en-US" b="1" dirty="0"/>
              <a:t>)</a:t>
            </a:r>
            <a:r>
              <a:rPr lang="en-US" dirty="0"/>
              <a:t> is not empty or </a:t>
            </a:r>
            <a:r>
              <a:rPr lang="en-US" b="1" dirty="0"/>
              <a:t>C</a:t>
            </a:r>
            <a:r>
              <a:rPr lang="en-US" dirty="0"/>
              <a:t> contains all vertices of </a:t>
            </a:r>
            <a:r>
              <a:rPr lang="en-US" b="1" dirty="0"/>
              <a:t>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 smtClean="0"/>
              <a:t>Lemma </a:t>
            </a:r>
            <a:r>
              <a:rPr lang="en-US" b="1" dirty="0"/>
              <a:t>5.</a:t>
            </a:r>
            <a:r>
              <a:rPr lang="en-US" dirty="0"/>
              <a:t> If </a:t>
            </a:r>
            <a:r>
              <a:rPr lang="en-US" b="1" dirty="0"/>
              <a:t>S</a:t>
            </a:r>
            <a:r>
              <a:rPr lang="en-US" dirty="0"/>
              <a:t> is a Black-and-White SAT problem, then it contains no pure literal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6.</a:t>
            </a:r>
            <a:r>
              <a:rPr lang="en-US" dirty="0"/>
              <a:t> If </a:t>
            </a:r>
            <a:r>
              <a:rPr lang="en-US" b="1" dirty="0"/>
              <a:t>D</a:t>
            </a:r>
            <a:r>
              <a:rPr lang="en-US" dirty="0"/>
              <a:t> is a complete communication graph, and </a:t>
            </a:r>
            <a:r>
              <a:rPr lang="en-US" b="1" dirty="0"/>
              <a:t>WM</a:t>
            </a:r>
            <a:r>
              <a:rPr lang="en-US" dirty="0"/>
              <a:t> is the weak model of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b="1" dirty="0"/>
              <a:t>WM</a:t>
            </a:r>
            <a:r>
              <a:rPr lang="en-US" dirty="0"/>
              <a:t> is a Black-and-White SAT problem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Theorem 3.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b="1" dirty="0" smtClean="0"/>
              <a:t>WM</a:t>
            </a:r>
            <a:r>
              <a:rPr lang="en-US" dirty="0" smtClean="0"/>
              <a:t> </a:t>
            </a:r>
            <a:r>
              <a:rPr lang="en-US" dirty="0"/>
              <a:t>is a Black-and-White SAT problem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247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Lemma 7.</a:t>
            </a:r>
            <a:r>
              <a:rPr lang="en-US" dirty="0" smtClean="0"/>
              <a:t> Let </a:t>
            </a:r>
            <a:r>
              <a:rPr lang="en-US" b="1" dirty="0" smtClean="0"/>
              <a:t>D</a:t>
            </a:r>
            <a:r>
              <a:rPr lang="en-US" dirty="0" smtClean="0"/>
              <a:t> be a communication graph. Let </a:t>
            </a:r>
            <a:r>
              <a:rPr lang="en-US" b="1" dirty="0" smtClean="0"/>
              <a:t>SM</a:t>
            </a:r>
            <a:r>
              <a:rPr lang="en-US" dirty="0" smtClean="0"/>
              <a:t> be the strong model of </a:t>
            </a:r>
            <a:r>
              <a:rPr lang="en-US" b="1" dirty="0" smtClean="0"/>
              <a:t>D</a:t>
            </a:r>
            <a:r>
              <a:rPr lang="en-US" dirty="0" smtClean="0"/>
              <a:t>. Let </a:t>
            </a:r>
            <a:r>
              <a:rPr lang="en-US" b="1" dirty="0" smtClean="0"/>
              <a:t>WM</a:t>
            </a:r>
            <a:r>
              <a:rPr lang="en-US" dirty="0" smtClean="0"/>
              <a:t> be the weak model of </a:t>
            </a:r>
            <a:r>
              <a:rPr lang="en-US" b="1" dirty="0" smtClean="0"/>
              <a:t>D</a:t>
            </a:r>
            <a:r>
              <a:rPr lang="en-US" dirty="0" smtClean="0"/>
              <a:t>. Then </a:t>
            </a:r>
            <a:r>
              <a:rPr lang="en-US" b="1" dirty="0" smtClean="0"/>
              <a:t>SM</a:t>
            </a:r>
            <a:r>
              <a:rPr lang="en-US" dirty="0" smtClean="0"/>
              <a:t> &gt;= </a:t>
            </a:r>
            <a:r>
              <a:rPr lang="en-US" b="1" dirty="0" smtClean="0"/>
              <a:t>WM</a:t>
            </a:r>
            <a:r>
              <a:rPr lang="en-US" dirty="0" smtClean="0"/>
              <a:t>, i.e., all solution of SM is a solution of WM, but </a:t>
            </a:r>
            <a:r>
              <a:rPr lang="en-US" dirty="0"/>
              <a:t>not necessary the </a:t>
            </a:r>
            <a:r>
              <a:rPr lang="en-US" dirty="0" smtClean="0"/>
              <a:t>othe</a:t>
            </a:r>
            <a:r>
              <a:rPr lang="en-US" dirty="0" smtClean="0"/>
              <a:t>r way around.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Lemma 8.</a:t>
            </a:r>
            <a:r>
              <a:rPr lang="en-US" dirty="0" smtClean="0"/>
              <a:t> Let </a:t>
            </a:r>
            <a:r>
              <a:rPr lang="en-US" b="1" dirty="0" smtClean="0"/>
              <a:t>D</a:t>
            </a:r>
            <a:r>
              <a:rPr lang="en-US" dirty="0" smtClean="0"/>
              <a:t> be a communication graph. Let </a:t>
            </a:r>
            <a:r>
              <a:rPr lang="en-US" b="1" dirty="0" smtClean="0"/>
              <a:t>SM</a:t>
            </a:r>
            <a:r>
              <a:rPr lang="en-US" dirty="0" smtClean="0"/>
              <a:t> be the strong model of </a:t>
            </a:r>
            <a:r>
              <a:rPr lang="en-US" b="1" dirty="0" smtClean="0"/>
              <a:t>D</a:t>
            </a:r>
            <a:r>
              <a:rPr lang="en-US" dirty="0" smtClean="0"/>
              <a:t>. Let </a:t>
            </a:r>
            <a:r>
              <a:rPr lang="en-US" b="1" dirty="0" smtClean="0"/>
              <a:t>WM</a:t>
            </a:r>
            <a:r>
              <a:rPr lang="en-US" dirty="0" smtClean="0"/>
              <a:t> be the weak model of </a:t>
            </a:r>
            <a:r>
              <a:rPr lang="en-US" b="1" dirty="0" smtClean="0"/>
              <a:t>D</a:t>
            </a:r>
            <a:r>
              <a:rPr lang="en-US" dirty="0" smtClean="0"/>
              <a:t>. If </a:t>
            </a:r>
            <a:r>
              <a:rPr lang="en-US" b="1" dirty="0" smtClean="0"/>
              <a:t>D</a:t>
            </a:r>
            <a:r>
              <a:rPr lang="en-US" dirty="0" smtClean="0"/>
              <a:t> is strongly connected, or each vertex in </a:t>
            </a:r>
            <a:r>
              <a:rPr lang="en-US" b="1" dirty="0" smtClean="0"/>
              <a:t>D</a:t>
            </a:r>
            <a:r>
              <a:rPr lang="en-US" dirty="0" smtClean="0"/>
              <a:t> has only one child, then </a:t>
            </a:r>
            <a:r>
              <a:rPr lang="en-US" b="1" dirty="0" smtClean="0"/>
              <a:t>SM</a:t>
            </a:r>
            <a:r>
              <a:rPr lang="en-US" dirty="0" smtClean="0"/>
              <a:t> and </a:t>
            </a:r>
            <a:r>
              <a:rPr lang="en-US" b="1" dirty="0" smtClean="0"/>
              <a:t>WM</a:t>
            </a:r>
            <a:r>
              <a:rPr lang="en-US" dirty="0" smtClean="0"/>
              <a:t> are equivalent.</a:t>
            </a:r>
          </a:p>
          <a:p>
            <a:r>
              <a:rPr lang="en-US" b="1" dirty="0" smtClean="0"/>
              <a:t>Lemma 9.</a:t>
            </a:r>
            <a:r>
              <a:rPr lang="en-US" dirty="0" smtClean="0"/>
              <a:t> Let </a:t>
            </a:r>
            <a:r>
              <a:rPr lang="en-US" b="1" dirty="0" smtClean="0"/>
              <a:t>D</a:t>
            </a:r>
            <a:r>
              <a:rPr lang="en-US" dirty="0" smtClean="0"/>
              <a:t> be a communication graph. Let </a:t>
            </a:r>
            <a:r>
              <a:rPr lang="en-US" b="1" dirty="0" smtClean="0"/>
              <a:t>SM</a:t>
            </a:r>
            <a:r>
              <a:rPr lang="en-US" dirty="0" smtClean="0"/>
              <a:t> be the strong model of </a:t>
            </a:r>
            <a:r>
              <a:rPr lang="en-US" b="1" dirty="0" smtClean="0"/>
              <a:t>D</a:t>
            </a:r>
            <a:r>
              <a:rPr lang="en-US" dirty="0" smtClean="0"/>
              <a:t>. Let </a:t>
            </a:r>
            <a:r>
              <a:rPr lang="en-US" b="1" dirty="0" smtClean="0"/>
              <a:t>WM</a:t>
            </a:r>
            <a:r>
              <a:rPr lang="en-US" dirty="0" smtClean="0"/>
              <a:t> be the weak model of </a:t>
            </a:r>
            <a:r>
              <a:rPr lang="en-US" b="1" dirty="0" smtClean="0"/>
              <a:t>D</a:t>
            </a:r>
            <a:r>
              <a:rPr lang="en-US" dirty="0" smtClean="0"/>
              <a:t>. Then </a:t>
            </a:r>
            <a:r>
              <a:rPr lang="en-US" b="1" dirty="0" smtClean="0"/>
              <a:t>SM &gt; WM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 is not strongly connected, and there is at least one vertex in it which has more than one child vertex.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4 (Transitions Theorem). </a:t>
            </a:r>
            <a:r>
              <a:rPr lang="en-US" dirty="0"/>
              <a:t>If for all communication graphs </a:t>
            </a:r>
            <a:r>
              <a:rPr lang="en-US" b="1" dirty="0"/>
              <a:t>D</a:t>
            </a:r>
            <a:r>
              <a:rPr lang="en-US" dirty="0"/>
              <a:t> we have that </a:t>
            </a:r>
            <a:r>
              <a:rPr lang="en-US" b="1" dirty="0"/>
              <a:t>SM</a:t>
            </a:r>
            <a:r>
              <a:rPr lang="hu-HU" b="1" dirty="0"/>
              <a:t> &gt;= </a:t>
            </a:r>
            <a:r>
              <a:rPr lang="en-US" b="1" dirty="0"/>
              <a:t>MM</a:t>
            </a:r>
            <a:r>
              <a:rPr lang="hu-HU" b="1" dirty="0"/>
              <a:t> &gt;= </a:t>
            </a:r>
            <a:r>
              <a:rPr lang="en-US" b="1" dirty="0"/>
              <a:t>WM</a:t>
            </a:r>
            <a:r>
              <a:rPr lang="en-US" dirty="0"/>
              <a:t>, where </a:t>
            </a:r>
            <a:r>
              <a:rPr lang="en-US" b="1" dirty="0"/>
              <a:t>SM</a:t>
            </a:r>
            <a:r>
              <a:rPr lang="en-US" dirty="0"/>
              <a:t> is the strong model of </a:t>
            </a:r>
            <a:r>
              <a:rPr lang="en-US" b="1" dirty="0"/>
              <a:t>D</a:t>
            </a:r>
            <a:r>
              <a:rPr lang="en-US" dirty="0"/>
              <a:t>, and </a:t>
            </a:r>
            <a:r>
              <a:rPr lang="en-US" b="1" dirty="0"/>
              <a:t>WM</a:t>
            </a:r>
            <a:r>
              <a:rPr lang="en-US" dirty="0"/>
              <a:t> is the weak model of </a:t>
            </a:r>
            <a:r>
              <a:rPr lang="en-US" b="1" dirty="0"/>
              <a:t>D</a:t>
            </a:r>
            <a:r>
              <a:rPr lang="en-US" dirty="0"/>
              <a:t>, and</a:t>
            </a:r>
            <a:r>
              <a:rPr lang="hu-HU" dirty="0"/>
              <a:t> </a:t>
            </a:r>
            <a:r>
              <a:rPr lang="en-US" b="1" dirty="0"/>
              <a:t>MM</a:t>
            </a:r>
            <a:r>
              <a:rPr lang="en-US" dirty="0"/>
              <a:t> is an arbitrary but fixed model of </a:t>
            </a:r>
            <a:r>
              <a:rPr lang="en-US" b="1" dirty="0"/>
              <a:t>D</a:t>
            </a:r>
            <a:r>
              <a:rPr lang="en-US" dirty="0"/>
              <a:t>, then </a:t>
            </a:r>
            <a:r>
              <a:rPr lang="en-US" b="1" dirty="0"/>
              <a:t>MM</a:t>
            </a:r>
            <a:r>
              <a:rPr lang="en-US" dirty="0"/>
              <a:t> is a Black-and-White SAT problem</a:t>
            </a:r>
            <a:r>
              <a:rPr lang="hu-HU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b="1" dirty="0" smtClean="0"/>
          </a:p>
          <a:p>
            <a:r>
              <a:rPr lang="en-US" b="1" dirty="0" smtClean="0"/>
              <a:t>Theorem </a:t>
            </a:r>
            <a:r>
              <a:rPr lang="en-US" b="1" dirty="0"/>
              <a:t>5.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 smtClean="0"/>
              <a:t>B</a:t>
            </a:r>
            <a:r>
              <a:rPr lang="hu-HU" b="1" dirty="0" smtClean="0"/>
              <a:t>B</a:t>
            </a:r>
            <a:r>
              <a:rPr lang="en-US" b="1" dirty="0" smtClean="0"/>
              <a:t> </a:t>
            </a:r>
            <a:r>
              <a:rPr lang="en-US" dirty="0"/>
              <a:t>be a </a:t>
            </a:r>
            <a:r>
              <a:rPr lang="en-US" dirty="0" err="1"/>
              <a:t>Balatonboglár</a:t>
            </a:r>
            <a:r>
              <a:rPr lang="en-US" dirty="0"/>
              <a:t> model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b="1" dirty="0"/>
              <a:t>SM </a:t>
            </a:r>
            <a:r>
              <a:rPr lang="hu-HU" b="1" dirty="0" smtClean="0"/>
              <a:t>&gt;= </a:t>
            </a:r>
            <a:r>
              <a:rPr lang="hu-HU" b="1" dirty="0" smtClean="0"/>
              <a:t>BB </a:t>
            </a:r>
            <a:r>
              <a:rPr lang="hu-HU" b="1" dirty="0" smtClean="0"/>
              <a:t>&gt;= </a:t>
            </a:r>
            <a:r>
              <a:rPr lang="hu-HU" b="1" dirty="0"/>
              <a:t>WM</a:t>
            </a:r>
            <a:r>
              <a:rPr lang="hu-HU" dirty="0" smtClean="0"/>
              <a:t>.</a:t>
            </a:r>
          </a:p>
          <a:p>
            <a:r>
              <a:rPr lang="en-US" b="1" dirty="0"/>
              <a:t>Theorem 6.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 smtClean="0"/>
              <a:t>B</a:t>
            </a:r>
            <a:r>
              <a:rPr lang="hu-HU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be a </a:t>
            </a:r>
            <a:r>
              <a:rPr lang="en-US" dirty="0" err="1"/>
              <a:t>Balatonboglár</a:t>
            </a:r>
            <a:r>
              <a:rPr lang="en-US" dirty="0"/>
              <a:t> model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b="1" dirty="0" smtClean="0"/>
              <a:t>B</a:t>
            </a:r>
            <a:r>
              <a:rPr lang="hu-HU" b="1" dirty="0" smtClean="0"/>
              <a:t>B </a:t>
            </a:r>
            <a:r>
              <a:rPr lang="en-US" dirty="0" smtClean="0"/>
              <a:t>is </a:t>
            </a:r>
            <a:r>
              <a:rPr lang="en-US" dirty="0"/>
              <a:t>a Black-and-White 3-SAT problem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48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r>
              <a:rPr lang="en-US" b="1" dirty="0"/>
              <a:t>Lemma 10.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b="1" dirty="0"/>
              <a:t>C</a:t>
            </a:r>
            <a:r>
              <a:rPr lang="en-US" dirty="0"/>
              <a:t> in </a:t>
            </a:r>
            <a:r>
              <a:rPr lang="en-US" b="1" dirty="0"/>
              <a:t>WM</a:t>
            </a:r>
            <a:r>
              <a:rPr lang="en-US" dirty="0"/>
              <a:t> we have that </a:t>
            </a:r>
            <a:r>
              <a:rPr lang="en-US" b="1" dirty="0"/>
              <a:t>C</a:t>
            </a:r>
            <a:r>
              <a:rPr lang="en-US" dirty="0"/>
              <a:t> is not subsumed by </a:t>
            </a:r>
            <a:r>
              <a:rPr lang="en-US" b="1" dirty="0" smtClean="0"/>
              <a:t>WM</a:t>
            </a:r>
            <a:r>
              <a:rPr lang="hu-HU" b="1" dirty="0" smtClean="0"/>
              <a:t> \ {</a:t>
            </a:r>
            <a:r>
              <a:rPr lang="en-US" b="1" dirty="0" smtClean="0"/>
              <a:t>C</a:t>
            </a:r>
            <a:r>
              <a:rPr lang="hu-HU" b="1" dirty="0" smtClean="0"/>
              <a:t>}</a:t>
            </a:r>
            <a:r>
              <a:rPr lang="hu-HU" dirty="0" smtClean="0"/>
              <a:t>.</a:t>
            </a:r>
          </a:p>
          <a:p>
            <a:r>
              <a:rPr lang="en-US" b="1" dirty="0"/>
              <a:t>Theorem 9.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b="1" dirty="0"/>
              <a:t>C</a:t>
            </a:r>
            <a:r>
              <a:rPr lang="en-US" dirty="0"/>
              <a:t> in </a:t>
            </a:r>
            <a:r>
              <a:rPr lang="en-US" b="1" dirty="0"/>
              <a:t>WM</a:t>
            </a:r>
            <a:r>
              <a:rPr lang="en-US" dirty="0"/>
              <a:t> we have that </a:t>
            </a:r>
            <a:r>
              <a:rPr lang="en-US" b="1" dirty="0"/>
              <a:t>C</a:t>
            </a:r>
            <a:r>
              <a:rPr lang="en-US" dirty="0"/>
              <a:t> is independent </a:t>
            </a:r>
            <a:r>
              <a:rPr lang="en-US" dirty="0" smtClean="0"/>
              <a:t>in</a:t>
            </a:r>
            <a:r>
              <a:rPr lang="hu-HU" dirty="0" smtClean="0"/>
              <a:t> </a:t>
            </a:r>
            <a:r>
              <a:rPr lang="en-US" b="1" dirty="0"/>
              <a:t>WM</a:t>
            </a:r>
            <a:r>
              <a:rPr lang="hu-HU" b="1" dirty="0"/>
              <a:t> \ {</a:t>
            </a:r>
            <a:r>
              <a:rPr lang="en-US" b="1" dirty="0"/>
              <a:t>C</a:t>
            </a:r>
            <a:r>
              <a:rPr lang="hu-HU" b="1" dirty="0"/>
              <a:t>}</a:t>
            </a:r>
            <a:r>
              <a:rPr lang="hu-HU" dirty="0"/>
              <a:t>.</a:t>
            </a:r>
          </a:p>
          <a:p>
            <a:r>
              <a:rPr lang="en-US" b="1" dirty="0"/>
              <a:t>Corollary 1.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strongly connected communication graph. Let </a:t>
            </a:r>
            <a:r>
              <a:rPr lang="en-US" b="1" dirty="0"/>
              <a:t>WM</a:t>
            </a:r>
            <a:r>
              <a:rPr lang="en-US" dirty="0"/>
              <a:t> be the </a:t>
            </a:r>
            <a:r>
              <a:rPr lang="en-US" dirty="0" smtClean="0"/>
              <a:t>weak</a:t>
            </a:r>
            <a:r>
              <a:rPr lang="hu-HU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of </a:t>
            </a:r>
            <a:r>
              <a:rPr lang="en-US" b="1" dirty="0"/>
              <a:t>D</a:t>
            </a:r>
            <a:r>
              <a:rPr lang="en-US" dirty="0"/>
              <a:t>. Then </a:t>
            </a:r>
            <a:r>
              <a:rPr lang="en-US" b="1" dirty="0" smtClean="0"/>
              <a:t>WM</a:t>
            </a:r>
            <a:r>
              <a:rPr lang="hu-HU" b="1" dirty="0" smtClean="0"/>
              <a:t> </a:t>
            </a:r>
            <a:r>
              <a:rPr lang="hu-HU" b="1" dirty="0" err="1" smtClean="0"/>
              <a:t>union</a:t>
            </a:r>
            <a:r>
              <a:rPr lang="hu-HU" b="1" dirty="0" smtClean="0"/>
              <a:t> </a:t>
            </a:r>
            <a:r>
              <a:rPr lang="hu-HU" b="1" dirty="0" smtClean="0"/>
              <a:t>{ </a:t>
            </a:r>
            <a:r>
              <a:rPr lang="en-US" b="1" dirty="0" smtClean="0"/>
              <a:t>B</a:t>
            </a:r>
            <a:r>
              <a:rPr lang="hu-HU" b="1" dirty="0" smtClean="0"/>
              <a:t>LACK, </a:t>
            </a:r>
            <a:r>
              <a:rPr lang="en-US" b="1" dirty="0" smtClean="0"/>
              <a:t>W</a:t>
            </a:r>
            <a:r>
              <a:rPr lang="hu-HU" b="1" dirty="0" smtClean="0"/>
              <a:t>HITE }</a:t>
            </a:r>
            <a:r>
              <a:rPr lang="en-US" dirty="0" smtClean="0"/>
              <a:t> </a:t>
            </a:r>
            <a:r>
              <a:rPr lang="en-US" dirty="0"/>
              <a:t>is a minimal </a:t>
            </a:r>
            <a:r>
              <a:rPr lang="en-US" dirty="0" err="1" smtClean="0"/>
              <a:t>unsatisfiab</a:t>
            </a:r>
            <a:r>
              <a:rPr lang="hu-HU" dirty="0" smtClean="0"/>
              <a:t>le</a:t>
            </a:r>
            <a:r>
              <a:rPr lang="en-US" dirty="0" smtClean="0"/>
              <a:t> </a:t>
            </a:r>
            <a:r>
              <a:rPr lang="en-US" dirty="0"/>
              <a:t>SAT instance.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06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2285999"/>
            <a:ext cx="10141132" cy="4288972"/>
          </a:xfrm>
        </p:spPr>
        <p:txBody>
          <a:bodyPr>
            <a:normAutofit lnSpcReduction="10000"/>
          </a:bodyPr>
          <a:lstStyle/>
          <a:p>
            <a:endParaRPr lang="hu-HU" dirty="0" smtClean="0"/>
          </a:p>
          <a:p>
            <a:r>
              <a:rPr lang="en-US" b="1" dirty="0"/>
              <a:t>Lemma </a:t>
            </a:r>
            <a:r>
              <a:rPr lang="en-US" b="1" dirty="0" smtClean="0"/>
              <a:t>1</a:t>
            </a:r>
            <a:r>
              <a:rPr lang="hu-HU" b="1" dirty="0" smtClean="0"/>
              <a:t>1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Let </a:t>
            </a:r>
            <a:r>
              <a:rPr lang="en-US" b="1" dirty="0"/>
              <a:t>D</a:t>
            </a:r>
            <a:r>
              <a:rPr lang="en-US" dirty="0"/>
              <a:t> be a strongly connected </a:t>
            </a:r>
            <a:r>
              <a:rPr lang="en-US" dirty="0" smtClean="0"/>
              <a:t>digraph</a:t>
            </a:r>
            <a:r>
              <a:rPr lang="en-US" dirty="0"/>
              <a:t>. Let </a:t>
            </a:r>
            <a:r>
              <a:rPr lang="en-US" b="1" dirty="0"/>
              <a:t>n</a:t>
            </a:r>
            <a:r>
              <a:rPr lang="en-US" dirty="0"/>
              <a:t> be the number of vertices of </a:t>
            </a:r>
            <a:r>
              <a:rPr lang="en-US" b="1" dirty="0"/>
              <a:t>D</a:t>
            </a:r>
            <a:r>
              <a:rPr lang="en-US" dirty="0"/>
              <a:t>. If </a:t>
            </a:r>
            <a:r>
              <a:rPr lang="en-US" b="1" dirty="0"/>
              <a:t>n</a:t>
            </a:r>
            <a:r>
              <a:rPr lang="en-US" dirty="0"/>
              <a:t> &gt; 1, then </a:t>
            </a:r>
            <a:r>
              <a:rPr lang="en-US" b="1" dirty="0"/>
              <a:t>D</a:t>
            </a:r>
            <a:r>
              <a:rPr lang="en-US" dirty="0"/>
              <a:t> contains at least </a:t>
            </a:r>
            <a:r>
              <a:rPr lang="en-US" b="1" dirty="0"/>
              <a:t>n</a:t>
            </a:r>
            <a:r>
              <a:rPr lang="en-US" dirty="0"/>
              <a:t> cycles or vertices which have only one exit point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12.</a:t>
            </a:r>
            <a:r>
              <a:rPr lang="en-US" dirty="0"/>
              <a:t> Let </a:t>
            </a:r>
            <a:r>
              <a:rPr lang="en-US" b="1" dirty="0"/>
              <a:t>S</a:t>
            </a:r>
            <a:r>
              <a:rPr lang="en-US" dirty="0"/>
              <a:t> be Black-and-White SAT problem. Then there is no unit in </a:t>
            </a:r>
            <a:r>
              <a:rPr lang="en-US" b="1" dirty="0"/>
              <a:t>S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b="1" dirty="0" err="1" smtClean="0"/>
              <a:t>Definitions</a:t>
            </a:r>
            <a:r>
              <a:rPr lang="hu-HU" b="1" dirty="0" smtClean="0"/>
              <a:t>:</a:t>
            </a:r>
          </a:p>
          <a:p>
            <a:pPr lvl="1"/>
            <a:r>
              <a:rPr lang="hu-HU" i="0" dirty="0" err="1" smtClean="0"/>
              <a:t>NPPGraphNodes</a:t>
            </a:r>
            <a:r>
              <a:rPr lang="hu-HU" i="0" dirty="0" smtClean="0"/>
              <a:t>( S ) </a:t>
            </a:r>
            <a:r>
              <a:rPr lang="hu-HU" i="0" dirty="0"/>
              <a:t>:= </a:t>
            </a:r>
            <a:r>
              <a:rPr lang="hu-HU" i="0" dirty="0" smtClean="0"/>
              <a:t>{ n </a:t>
            </a:r>
            <a:r>
              <a:rPr lang="hu-HU" i="0" dirty="0"/>
              <a:t>| {n, p1, . . . , pk} is an </a:t>
            </a:r>
            <a:r>
              <a:rPr lang="hu-HU" i="0" dirty="0" smtClean="0"/>
              <a:t>NPP </a:t>
            </a:r>
            <a:r>
              <a:rPr lang="hu-HU" i="0" dirty="0" err="1"/>
              <a:t>clause</a:t>
            </a:r>
            <a:r>
              <a:rPr lang="hu-HU" i="0" dirty="0"/>
              <a:t> in S</a:t>
            </a:r>
            <a:r>
              <a:rPr lang="hu-HU" i="0" dirty="0" smtClean="0"/>
              <a:t>}.</a:t>
            </a:r>
          </a:p>
          <a:p>
            <a:pPr lvl="1"/>
            <a:r>
              <a:rPr lang="hu-HU" i="0" dirty="0" err="1" smtClean="0"/>
              <a:t>NPPGraphEdges</a:t>
            </a:r>
            <a:r>
              <a:rPr lang="hu-HU" i="0" dirty="0" smtClean="0"/>
              <a:t>( S ) </a:t>
            </a:r>
            <a:r>
              <a:rPr lang="hu-HU" i="0" dirty="0"/>
              <a:t>:= </a:t>
            </a:r>
            <a:r>
              <a:rPr lang="hu-HU" i="0" dirty="0" smtClean="0"/>
              <a:t>{ (</a:t>
            </a:r>
            <a:r>
              <a:rPr lang="hu-HU" i="0" dirty="0"/>
              <a:t>n, p1), . . . ,(n, pk) | {n, p1, . . . , pk} is an </a:t>
            </a:r>
            <a:r>
              <a:rPr lang="hu-HU" i="0" dirty="0" smtClean="0"/>
              <a:t>NPP </a:t>
            </a:r>
            <a:r>
              <a:rPr lang="hu-HU" i="0" dirty="0" err="1"/>
              <a:t>clause</a:t>
            </a:r>
            <a:r>
              <a:rPr lang="hu-HU" i="0" dirty="0"/>
              <a:t> in S</a:t>
            </a:r>
            <a:r>
              <a:rPr lang="hu-HU" i="0" dirty="0" smtClean="0"/>
              <a:t>}.</a:t>
            </a:r>
          </a:p>
          <a:p>
            <a:pPr lvl="1"/>
            <a:r>
              <a:rPr lang="hu-HU" i="0" dirty="0" err="1" smtClean="0"/>
              <a:t>NPPGraph</a:t>
            </a:r>
            <a:r>
              <a:rPr lang="hu-HU" i="0" dirty="0" smtClean="0"/>
              <a:t>( S ) </a:t>
            </a:r>
            <a:r>
              <a:rPr lang="hu-HU" i="0" dirty="0"/>
              <a:t>:= </a:t>
            </a:r>
            <a:r>
              <a:rPr lang="hu-HU" i="0" dirty="0" smtClean="0"/>
              <a:t>( </a:t>
            </a:r>
            <a:r>
              <a:rPr lang="hu-HU" i="0" dirty="0" err="1" smtClean="0"/>
              <a:t>NPPGraphNodes</a:t>
            </a:r>
            <a:r>
              <a:rPr lang="hu-HU" i="0" dirty="0" smtClean="0"/>
              <a:t>( S ), </a:t>
            </a:r>
            <a:r>
              <a:rPr lang="hu-HU" i="0" dirty="0" err="1" smtClean="0"/>
              <a:t>NPPGraphEdges</a:t>
            </a:r>
            <a:r>
              <a:rPr lang="hu-HU" i="0" dirty="0" smtClean="0"/>
              <a:t>( S ) ).</a:t>
            </a:r>
            <a:endParaRPr lang="hu-HU" i="0" dirty="0" smtClean="0"/>
          </a:p>
          <a:p>
            <a:r>
              <a:rPr lang="en-US" b="1" dirty="0"/>
              <a:t>Theorem 10.</a:t>
            </a:r>
            <a:r>
              <a:rPr lang="en-US" dirty="0"/>
              <a:t> Let </a:t>
            </a:r>
            <a:r>
              <a:rPr lang="en-US" b="1" dirty="0"/>
              <a:t>S</a:t>
            </a:r>
            <a:r>
              <a:rPr lang="en-US" dirty="0"/>
              <a:t> be Black-and-White SAT </a:t>
            </a:r>
            <a:r>
              <a:rPr lang="en-US" dirty="0" smtClean="0"/>
              <a:t>problem.</a:t>
            </a:r>
            <a:r>
              <a:rPr lang="hu-HU" dirty="0"/>
              <a:t> </a:t>
            </a:r>
            <a:r>
              <a:rPr lang="en-US" dirty="0" smtClean="0"/>
              <a:t>Then </a:t>
            </a:r>
            <a:r>
              <a:rPr lang="en-US" dirty="0"/>
              <a:t>there exists a cycle in </a:t>
            </a:r>
            <a:r>
              <a:rPr lang="en-US" dirty="0" err="1" smtClean="0"/>
              <a:t>NPPGraph</a:t>
            </a:r>
            <a:r>
              <a:rPr lang="en-US" dirty="0" smtClean="0"/>
              <a:t>(S).</a:t>
            </a:r>
            <a:endParaRPr lang="hu-HU" dirty="0" smtClean="0"/>
          </a:p>
          <a:p>
            <a:r>
              <a:rPr lang="en-US" b="1" dirty="0"/>
              <a:t>Lemma 13.</a:t>
            </a:r>
            <a:r>
              <a:rPr lang="en-US" dirty="0"/>
              <a:t> There exists a Black-and-White SAT problem, let us call it </a:t>
            </a:r>
            <a:r>
              <a:rPr lang="en-US" b="1" dirty="0"/>
              <a:t>S</a:t>
            </a:r>
            <a:r>
              <a:rPr lang="en-US" dirty="0"/>
              <a:t>, such that </a:t>
            </a:r>
            <a:r>
              <a:rPr lang="en-US" dirty="0" err="1" smtClean="0"/>
              <a:t>NPPGraph</a:t>
            </a:r>
            <a:r>
              <a:rPr lang="en-US" dirty="0" smtClean="0"/>
              <a:t>(S</a:t>
            </a:r>
            <a:r>
              <a:rPr lang="en-US" dirty="0"/>
              <a:t>) is not strongly connected.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037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DEMO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BB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instances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UNSAT, </a:t>
            </a:r>
            <a:r>
              <a:rPr lang="hu-HU" dirty="0" err="1" smtClean="0"/>
              <a:t>BaW</a:t>
            </a:r>
            <a:r>
              <a:rPr lang="hu-HU" dirty="0" smtClean="0"/>
              <a:t> 2.0 vs. DPLL 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1158239" y="2264322"/>
          <a:ext cx="1091870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463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05490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73825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894566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61000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43858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DPLL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623 – 0.37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215 – 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50_1324_0.54_BB.cnf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706 –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50_1402_0.57_BB.cnf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956 – 1.26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0.45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50_1500_0.61_BB.cnf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612 – 1.46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50_1847_0.75_BB.cnf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880 – 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7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2881 – 60.75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359 – 13.08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100_5424_0.55_BB.cnf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2803 – 96.20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392 – 21.55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2936 – 176.26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398 – 48.66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6967 – 531.187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836 – 82.11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A6CB9-6550-4368-B7A8-8366849C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063"/>
          </a:xfrm>
        </p:spPr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BB, #Unit </a:t>
            </a:r>
            <a:r>
              <a:rPr lang="hu-HU" dirty="0" err="1" smtClean="0"/>
              <a:t>propagatios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2FAAC3E-6EFF-428B-8C61-DFC2870592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6112" y="1452785"/>
          <a:ext cx="10574516" cy="479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9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SBB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instances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UNSAT, </a:t>
            </a:r>
            <a:r>
              <a:rPr lang="hu-HU" dirty="0" err="1" smtClean="0"/>
              <a:t>BaW</a:t>
            </a:r>
            <a:r>
              <a:rPr lang="hu-HU" dirty="0" smtClean="0"/>
              <a:t> 2.0 vs. DPLL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862148" y="2081945"/>
          <a:ext cx="1107780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038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29243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59154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92385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907601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88117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69268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DPLL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1377 – 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197 –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50_1847_0.75_SBB.cnf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1137 – 0.09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197 – 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100_2327_0.24_SBB.cnf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3168 – 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409 –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3261 – 0.28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398 – 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4141 – 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397 –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14342 – 1.23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794 – 0.07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smtClean="0"/>
              <a:t>medias </a:t>
            </a:r>
            <a:r>
              <a:rPr lang="hu-HU" dirty="0"/>
              <a:t>res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9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SBB </a:t>
            </a:r>
            <a:r>
              <a:rPr lang="hu-HU" dirty="0" err="1" smtClean="0"/>
              <a:t>models</a:t>
            </a:r>
            <a:r>
              <a:rPr lang="hu-HU" dirty="0" smtClean="0"/>
              <a:t>, UNSAT </a:t>
            </a:r>
            <a:r>
              <a:rPr lang="hu-HU" dirty="0" err="1" smtClean="0"/>
              <a:t>ones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err="1" smtClean="0"/>
              <a:t>BaW</a:t>
            </a:r>
            <a:r>
              <a:rPr lang="hu-HU" dirty="0" smtClean="0"/>
              <a:t> 2.0 vs. CSFLOC 19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/>
          </p:nvPr>
        </p:nvGraphicFramePr>
        <p:xfrm>
          <a:off x="1123406" y="2081945"/>
          <a:ext cx="108165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308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64192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31817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61906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886196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43588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27541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CSFLOC 19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50_1847_0.75_SBB.cnf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100_2327_0.24_SBB.cnf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1.175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31789-C4EF-417E-B7DB-666D00BA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Test </a:t>
            </a:r>
            <a:r>
              <a:rPr lang="hu-HU" smtClean="0"/>
              <a:t>Results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2FAAC3E-6EFF-428B-8C61-DFC2870592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67862" y="1389185"/>
          <a:ext cx="10369061" cy="522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5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smtClean="0"/>
              <a:t>kusper.gabor@uni-eszterhazy.hu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4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2285999"/>
            <a:ext cx="10141132" cy="4288972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r>
              <a:rPr lang="en-US" b="1" dirty="0"/>
              <a:t>Lemma </a:t>
            </a:r>
            <a:r>
              <a:rPr lang="en-US" b="1" dirty="0" smtClean="0"/>
              <a:t>1</a:t>
            </a:r>
            <a:r>
              <a:rPr lang="hu-HU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Let </a:t>
            </a:r>
            <a:r>
              <a:rPr lang="hu-HU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be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en-US" dirty="0" smtClean="0"/>
              <a:t>graph</a:t>
            </a:r>
            <a:r>
              <a:rPr lang="en-US" dirty="0"/>
              <a:t>. </a:t>
            </a:r>
            <a:r>
              <a:rPr lang="hu-HU" dirty="0" err="1" smtClean="0"/>
              <a:t>Let</a:t>
            </a:r>
            <a:r>
              <a:rPr lang="hu-HU" dirty="0" smtClean="0"/>
              <a:t> BB </a:t>
            </a:r>
            <a:r>
              <a:rPr lang="hu-HU" dirty="0" err="1" smtClean="0"/>
              <a:t>the</a:t>
            </a:r>
            <a:r>
              <a:rPr lang="hu-HU" dirty="0" smtClean="0"/>
              <a:t> Balatonboglár </a:t>
            </a:r>
            <a:r>
              <a:rPr lang="hu-HU" dirty="0" err="1" smtClean="0"/>
              <a:t>model</a:t>
            </a:r>
            <a:r>
              <a:rPr lang="hu-HU" dirty="0" smtClean="0"/>
              <a:t> of D.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exists</a:t>
            </a:r>
            <a:r>
              <a:rPr lang="hu-HU" dirty="0" smtClean="0"/>
              <a:t> a 2-cycle in D,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let</a:t>
            </a:r>
            <a:r>
              <a:rPr lang="hu-HU" dirty="0" smtClean="0"/>
              <a:t> (a, b) a 2-cycle in 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</a:p>
          <a:p>
            <a:pPr lvl="1"/>
            <a:r>
              <a:rPr lang="hu-HU" i="0" dirty="0" smtClean="0"/>
              <a:t>(I.) UP(UP(BB, { a } ), { b }) </a:t>
            </a:r>
            <a:r>
              <a:rPr lang="hu-HU" i="0" dirty="0" err="1" smtClean="0"/>
              <a:t>contains</a:t>
            </a:r>
            <a:r>
              <a:rPr lang="hu-HU" i="0" dirty="0" smtClean="0"/>
              <a:t> a unit.</a:t>
            </a:r>
            <a:endParaRPr lang="hu-HU" dirty="0"/>
          </a:p>
          <a:p>
            <a:pPr lvl="1"/>
            <a:r>
              <a:rPr lang="hu-HU" i="0" dirty="0"/>
              <a:t>(</a:t>
            </a:r>
            <a:r>
              <a:rPr lang="hu-HU" i="0" dirty="0" smtClean="0"/>
              <a:t>II.) </a:t>
            </a:r>
            <a:r>
              <a:rPr lang="hu-HU" i="0" dirty="0"/>
              <a:t>UP(UP(BB, { </a:t>
            </a:r>
            <a:r>
              <a:rPr lang="hu-HU" i="0" dirty="0" smtClean="0"/>
              <a:t>a } </a:t>
            </a:r>
            <a:r>
              <a:rPr lang="hu-HU" i="0" dirty="0"/>
              <a:t>), { </a:t>
            </a:r>
            <a:r>
              <a:rPr lang="hu-HU" i="0" dirty="0" err="1" smtClean="0"/>
              <a:t>not</a:t>
            </a:r>
            <a:r>
              <a:rPr lang="hu-HU" i="0" dirty="0" smtClean="0"/>
              <a:t> b </a:t>
            </a:r>
            <a:r>
              <a:rPr lang="hu-HU" i="0" dirty="0"/>
              <a:t>}) </a:t>
            </a:r>
            <a:r>
              <a:rPr lang="hu-HU" i="0" dirty="0" err="1"/>
              <a:t>contains</a:t>
            </a:r>
            <a:r>
              <a:rPr lang="hu-HU" i="0" dirty="0"/>
              <a:t> a unit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/>
              <a:t>(</a:t>
            </a:r>
            <a:r>
              <a:rPr lang="hu-HU" i="0" dirty="0" smtClean="0"/>
              <a:t>III.) </a:t>
            </a:r>
            <a:r>
              <a:rPr lang="hu-HU" i="0" dirty="0"/>
              <a:t>UP(UP(BB, { </a:t>
            </a:r>
            <a:r>
              <a:rPr lang="hu-HU" i="0" dirty="0" err="1" smtClean="0"/>
              <a:t>not</a:t>
            </a:r>
            <a:r>
              <a:rPr lang="hu-HU" i="0" dirty="0" smtClean="0"/>
              <a:t> a } </a:t>
            </a:r>
            <a:r>
              <a:rPr lang="hu-HU" i="0" dirty="0"/>
              <a:t>), { b }) </a:t>
            </a:r>
            <a:r>
              <a:rPr lang="hu-HU" i="0" dirty="0" err="1"/>
              <a:t>contains</a:t>
            </a:r>
            <a:r>
              <a:rPr lang="hu-HU" i="0" dirty="0"/>
              <a:t> a unit</a:t>
            </a:r>
            <a:r>
              <a:rPr lang="hu-HU" i="0" dirty="0" smtClean="0"/>
              <a:t>.</a:t>
            </a:r>
          </a:p>
          <a:p>
            <a:pPr lvl="1"/>
            <a:r>
              <a:rPr lang="hu-HU" i="0" dirty="0" smtClean="0"/>
              <a:t>(VI</a:t>
            </a:r>
            <a:r>
              <a:rPr lang="hu-HU" i="0" dirty="0"/>
              <a:t>.) UP(UP(BB, { </a:t>
            </a:r>
            <a:r>
              <a:rPr lang="hu-HU" i="0" dirty="0" err="1"/>
              <a:t>not</a:t>
            </a:r>
            <a:r>
              <a:rPr lang="hu-HU" i="0" dirty="0"/>
              <a:t> a } ), { </a:t>
            </a:r>
            <a:r>
              <a:rPr lang="hu-HU" i="0" dirty="0" err="1" smtClean="0"/>
              <a:t>not</a:t>
            </a:r>
            <a:r>
              <a:rPr lang="hu-HU" i="0" dirty="0" smtClean="0"/>
              <a:t> b </a:t>
            </a:r>
            <a:r>
              <a:rPr lang="hu-HU" i="0" dirty="0"/>
              <a:t>}) </a:t>
            </a:r>
            <a:r>
              <a:rPr lang="hu-HU" i="0" dirty="0" err="1"/>
              <a:t>contains</a:t>
            </a:r>
            <a:r>
              <a:rPr lang="hu-HU" i="0" dirty="0"/>
              <a:t> </a:t>
            </a:r>
            <a:r>
              <a:rPr lang="hu-HU" i="0" dirty="0" smtClean="0"/>
              <a:t>a unit </a:t>
            </a:r>
            <a:r>
              <a:rPr lang="hu-HU" i="0" dirty="0" err="1" smtClean="0"/>
              <a:t>or</a:t>
            </a:r>
            <a:r>
              <a:rPr lang="hu-HU" i="0" dirty="0" smtClean="0"/>
              <a:t> </a:t>
            </a:r>
            <a:r>
              <a:rPr lang="hu-HU" i="0" dirty="0" err="1" smtClean="0"/>
              <a:t>at</a:t>
            </a:r>
            <a:r>
              <a:rPr lang="hu-HU" i="0" dirty="0" smtClean="0"/>
              <a:t> </a:t>
            </a:r>
            <a:r>
              <a:rPr lang="hu-HU" i="0" dirty="0" err="1" smtClean="0"/>
              <a:t>least</a:t>
            </a:r>
            <a:r>
              <a:rPr lang="hu-HU" i="0" dirty="0" smtClean="0"/>
              <a:t> </a:t>
            </a:r>
            <a:r>
              <a:rPr lang="hu-HU" i="0" dirty="0" err="1" smtClean="0"/>
              <a:t>two</a:t>
            </a:r>
            <a:r>
              <a:rPr lang="hu-HU" i="0" dirty="0" smtClean="0"/>
              <a:t> </a:t>
            </a:r>
            <a:r>
              <a:rPr lang="hu-HU" i="0" dirty="0" err="1" smtClean="0"/>
              <a:t>binary</a:t>
            </a:r>
            <a:r>
              <a:rPr lang="hu-HU" i="0" dirty="0" smtClean="0"/>
              <a:t> </a:t>
            </a:r>
            <a:r>
              <a:rPr lang="hu-HU" i="0" dirty="0" err="1" smtClean="0"/>
              <a:t>clauses</a:t>
            </a:r>
            <a:r>
              <a:rPr lang="hu-HU" i="0" dirty="0" smtClean="0"/>
              <a:t>.</a:t>
            </a:r>
            <a:endParaRPr lang="hu-HU" i="0" dirty="0"/>
          </a:p>
          <a:p>
            <a:pPr marL="530352" lvl="1" indent="0">
              <a:buNone/>
            </a:pPr>
            <a:endParaRPr lang="hu-HU" i="0" dirty="0"/>
          </a:p>
          <a:p>
            <a:pPr lvl="1"/>
            <a:endParaRPr lang="hu-HU" i="0" dirty="0"/>
          </a:p>
          <a:p>
            <a:pPr lvl="1"/>
            <a:endParaRPr lang="hu-HU" i="0" dirty="0" smtClean="0"/>
          </a:p>
        </p:txBody>
      </p:sp>
    </p:spTree>
    <p:extLst>
      <p:ext uri="{BB962C8B-B14F-4D97-AF65-F5344CB8AC3E}">
        <p14:creationId xmlns:p14="http://schemas.microsoft.com/office/powerpoint/2010/main" val="33989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BB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instances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UNSAT, </a:t>
            </a:r>
            <a:r>
              <a:rPr lang="hu-HU" dirty="0" err="1" smtClean="0"/>
              <a:t>BaW</a:t>
            </a:r>
            <a:r>
              <a:rPr lang="hu-HU" dirty="0" smtClean="0"/>
              <a:t> 2.0 vs. DPLL 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030468"/>
              </p:ext>
            </p:extLst>
          </p:nvPr>
        </p:nvGraphicFramePr>
        <p:xfrm>
          <a:off x="1158239" y="2264322"/>
          <a:ext cx="1091870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463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05490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73825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894566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61000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43858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DPLL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623 – 0.37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215 – 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50_1324_0.54_BB.cnf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706 –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50_1402_0.57_BB.cnf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956 – 1.26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0.45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50_1500_0.61_BB.cnf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612 – 1.46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50_1847_0.75_BB.cnf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880 – 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198 – 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7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2881 – 60.75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359 – 13.08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100_5424_0.55_BB.cnf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2803 – 96.20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392 – 21.55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2936 – 176.26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398 – 48.66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6967 – 531.187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836 – 82.11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A6CB9-6550-4368-B7A8-8366849C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063"/>
          </a:xfrm>
        </p:spPr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BB, #Unit </a:t>
            </a:r>
            <a:r>
              <a:rPr lang="hu-HU" dirty="0" err="1" smtClean="0"/>
              <a:t>propagatios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2FAAC3E-6EFF-428B-8C61-DFC2870592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6112" y="1452785"/>
          <a:ext cx="10574516" cy="479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92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SBB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instances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UNSAT, </a:t>
            </a:r>
            <a:r>
              <a:rPr lang="hu-HU" dirty="0" err="1" smtClean="0"/>
              <a:t>BaW</a:t>
            </a:r>
            <a:r>
              <a:rPr lang="hu-HU" dirty="0" smtClean="0"/>
              <a:t> 2.0 vs. DPLL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99860"/>
              </p:ext>
            </p:extLst>
          </p:nvPr>
        </p:nvGraphicFramePr>
        <p:xfrm>
          <a:off x="862148" y="2081945"/>
          <a:ext cx="1107780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038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29243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59154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92385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907601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88117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69268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DPLL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#</a:t>
                      </a:r>
                      <a:r>
                        <a:rPr lang="hu-HU" dirty="0" err="1"/>
                        <a:t>UPs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by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1377 – 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197 – 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50_1847_0.75_SBB.cnf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1137 – 0.09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197 – 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100_2327_0.24_SBB.cnf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3168 – 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409 –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3261 – 0.28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398 – 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4141 – 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397 –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14342 – 1.23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794 – 0.07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Test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SBB </a:t>
            </a:r>
            <a:r>
              <a:rPr lang="hu-HU" dirty="0" err="1" smtClean="0"/>
              <a:t>models</a:t>
            </a:r>
            <a:r>
              <a:rPr lang="hu-HU" dirty="0" smtClean="0"/>
              <a:t>, UNSAT </a:t>
            </a:r>
            <a:r>
              <a:rPr lang="hu-HU" dirty="0" err="1" smtClean="0"/>
              <a:t>ones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err="1" smtClean="0"/>
              <a:t>BaW</a:t>
            </a:r>
            <a:r>
              <a:rPr lang="hu-HU" dirty="0" smtClean="0"/>
              <a:t> 2.0 vs. CSFLOC 19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026160"/>
              </p:ext>
            </p:extLst>
          </p:nvPr>
        </p:nvGraphicFramePr>
        <p:xfrm>
          <a:off x="1123406" y="2081945"/>
          <a:ext cx="108165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308">
                  <a:extLst>
                    <a:ext uri="{9D8B030D-6E8A-4147-A177-3AD203B41FA5}">
                      <a16:colId xmlns:a16="http://schemas.microsoft.com/office/drawing/2014/main" val="394142604"/>
                    </a:ext>
                  </a:extLst>
                </a:gridCol>
                <a:gridCol w="964192">
                  <a:extLst>
                    <a:ext uri="{9D8B030D-6E8A-4147-A177-3AD203B41FA5}">
                      <a16:colId xmlns:a16="http://schemas.microsoft.com/office/drawing/2014/main" val="2559057247"/>
                    </a:ext>
                  </a:extLst>
                </a:gridCol>
                <a:gridCol w="1131817">
                  <a:extLst>
                    <a:ext uri="{9D8B030D-6E8A-4147-A177-3AD203B41FA5}">
                      <a16:colId xmlns:a16="http://schemas.microsoft.com/office/drawing/2014/main" val="913454788"/>
                    </a:ext>
                  </a:extLst>
                </a:gridCol>
                <a:gridCol w="1261906">
                  <a:extLst>
                    <a:ext uri="{9D8B030D-6E8A-4147-A177-3AD203B41FA5}">
                      <a16:colId xmlns:a16="http://schemas.microsoft.com/office/drawing/2014/main" val="2372796460"/>
                    </a:ext>
                  </a:extLst>
                </a:gridCol>
                <a:gridCol w="886196">
                  <a:extLst>
                    <a:ext uri="{9D8B030D-6E8A-4147-A177-3AD203B41FA5}">
                      <a16:colId xmlns:a16="http://schemas.microsoft.com/office/drawing/2014/main" val="1147034706"/>
                    </a:ext>
                  </a:extLst>
                </a:gridCol>
                <a:gridCol w="1843588">
                  <a:extLst>
                    <a:ext uri="{9D8B030D-6E8A-4147-A177-3AD203B41FA5}">
                      <a16:colId xmlns:a16="http://schemas.microsoft.com/office/drawing/2014/main" val="1914010017"/>
                    </a:ext>
                  </a:extLst>
                </a:gridCol>
                <a:gridCol w="1727541">
                  <a:extLst>
                    <a:ext uri="{9D8B030D-6E8A-4147-A177-3AD203B41FA5}">
                      <a16:colId xmlns:a16="http://schemas.microsoft.com/office/drawing/2014/main" val="2940157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Size</a:t>
                      </a:r>
                      <a:r>
                        <a:rPr lang="hu-HU" dirty="0"/>
                        <a:t> in </a:t>
                      </a:r>
                      <a:r>
                        <a:rPr lang="hu-HU" dirty="0" err="1"/>
                        <a:t>KBytes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Density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CSFLOC 19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dirty="0" err="1"/>
                        <a:t>BaW</a:t>
                      </a:r>
                      <a:r>
                        <a:rPr lang="hu-HU" baseline="0" dirty="0"/>
                        <a:t> 2.0 and </a:t>
                      </a:r>
                      <a:r>
                        <a:rPr lang="hu-HU" baseline="0" dirty="0" err="1"/>
                        <a:t>Runtime</a:t>
                      </a:r>
                      <a:r>
                        <a:rPr lang="hu-HU" baseline="0" dirty="0"/>
                        <a:t>(s)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50_892_0.36_SBB.cnf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50_1847_0.75_SBB.cnf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5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100_2327_0.24_SBB.cnf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100_4715_0.48_SBB.cnf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100_6347_0.64_SBB.cnf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200_8826_0.22_SBB.cnf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1.175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31789-C4EF-417E-B7DB-666D00BA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Test </a:t>
            </a:r>
            <a:r>
              <a:rPr lang="hu-HU" smtClean="0"/>
              <a:t>Results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2FAAC3E-6EFF-428B-8C61-DFC2870592D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67862" y="1389185"/>
          <a:ext cx="10369061" cy="522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2091</TotalTime>
  <Words>3924</Words>
  <Application>Microsoft Office PowerPoint</Application>
  <PresentationFormat>Szélesvásznú</PresentationFormat>
  <Paragraphs>551</Paragraphs>
  <Slides>43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9" baseType="lpstr">
      <vt:lpstr>Arial</vt:lpstr>
      <vt:lpstr>Calibri</vt:lpstr>
      <vt:lpstr>Franklin Gothic Book</vt:lpstr>
      <vt:lpstr>Symbol</vt:lpstr>
      <vt:lpstr>Wingdings</vt:lpstr>
      <vt:lpstr>Crop</vt:lpstr>
      <vt:lpstr>BaW 2.0 – A Problem Specific SAT Solver for Balatonboglár Models Generated from Digraphs</vt:lpstr>
      <vt:lpstr>Outline</vt:lpstr>
      <vt:lpstr>Motivation</vt:lpstr>
      <vt:lpstr>in medias res</vt:lpstr>
      <vt:lpstr>Test Results on BB models, all instances are UNSAT, BaW 2.0 vs. DPLL </vt:lpstr>
      <vt:lpstr>Test Results on BB, #Unit propagatios</vt:lpstr>
      <vt:lpstr>Test Results on SBB models, all instances are UNSAT, BaW 2.0 vs. DPLL</vt:lpstr>
      <vt:lpstr>Test Results on SBB models, UNSAT ones, BaW 2.0 vs. CSFLOC 19</vt:lpstr>
      <vt:lpstr>Test Results</vt:lpstr>
      <vt:lpstr>Test Results, #Unit propagations</vt:lpstr>
      <vt:lpstr>Boolean Satisfiability (SAT)</vt:lpstr>
      <vt:lpstr>Conjunctive Normal Form (CNF)</vt:lpstr>
      <vt:lpstr>Representations</vt:lpstr>
      <vt:lpstr>How to solve SAT?</vt:lpstr>
      <vt:lpstr>Unit Propagation (UP), BCP</vt:lpstr>
      <vt:lpstr>DPLL algorithm</vt:lpstr>
      <vt:lpstr>The Black-and-White SAT problem</vt:lpstr>
      <vt:lpstr>Digraph</vt:lpstr>
      <vt:lpstr>Communication graph</vt:lpstr>
      <vt:lpstr>A relationship between directed graphs and Black-and-White SAT problems</vt:lpstr>
      <vt:lpstr>The Strong Model</vt:lpstr>
      <vt:lpstr>The Weak Model</vt:lpstr>
      <vt:lpstr>Tag (fogócska) is a child game: ”Tag, you're 'it'!” In this situation:    AliceBobCarol Bod must tag forward: AliceBobCarol</vt:lpstr>
      <vt:lpstr>The Balatonboglár Model</vt:lpstr>
      <vt:lpstr>The 4 branches of BaW 2.0</vt:lpstr>
      <vt:lpstr>On the last branch we have binary clauses</vt:lpstr>
      <vt:lpstr>BaW 1.0 algorithm can solve Strong Models</vt:lpstr>
      <vt:lpstr>BaW 2.0 algorithm can solve BB Models</vt:lpstr>
      <vt:lpstr>Theoretical Results</vt:lpstr>
      <vt:lpstr>Theoretical Results</vt:lpstr>
      <vt:lpstr>Theoretical Results</vt:lpstr>
      <vt:lpstr>Theoretical Results</vt:lpstr>
      <vt:lpstr>Theoretical Results</vt:lpstr>
      <vt:lpstr>Theoretical Results</vt:lpstr>
      <vt:lpstr>DEMO</vt:lpstr>
      <vt:lpstr>Test Results</vt:lpstr>
      <vt:lpstr>Test Results on BB models, all instances are UNSAT, BaW 2.0 vs. DPLL </vt:lpstr>
      <vt:lpstr>Test Results on BB, #Unit propagatios</vt:lpstr>
      <vt:lpstr>Test Results on SBB models, all instances are UNSAT, BaW 2.0 vs. DPLL</vt:lpstr>
      <vt:lpstr>Test Results on SBB models, UNSAT ones, BaW 2.0 vs. CSFLOC 19</vt:lpstr>
      <vt:lpstr>Test Results</vt:lpstr>
      <vt:lpstr>Thank you for your attention!</vt:lpstr>
      <vt:lpstr>Theoretical Results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 and white SAT problem and relationship with directed graphs</dc:title>
  <dc:creator>Hewlett-Packard Company</dc:creator>
  <cp:lastModifiedBy>Dr. Kusper Gábor</cp:lastModifiedBy>
  <cp:revision>96</cp:revision>
  <dcterms:created xsi:type="dcterms:W3CDTF">2019-10-18T07:14:39Z</dcterms:created>
  <dcterms:modified xsi:type="dcterms:W3CDTF">2020-10-02T15:54:32Z</dcterms:modified>
</cp:coreProperties>
</file>