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85" r:id="rId3"/>
    <p:sldId id="286" r:id="rId4"/>
    <p:sldId id="312" r:id="rId5"/>
    <p:sldId id="313" r:id="rId6"/>
    <p:sldId id="314" r:id="rId7"/>
    <p:sldId id="315" r:id="rId8"/>
    <p:sldId id="316" r:id="rId9"/>
    <p:sldId id="287" r:id="rId10"/>
    <p:sldId id="288" r:id="rId11"/>
    <p:sldId id="311" r:id="rId12"/>
    <p:sldId id="294" r:id="rId13"/>
    <p:sldId id="317" r:id="rId14"/>
    <p:sldId id="259" r:id="rId15"/>
    <p:sldId id="261" r:id="rId16"/>
    <p:sldId id="262" r:id="rId17"/>
    <p:sldId id="260" r:id="rId18"/>
    <p:sldId id="263" r:id="rId19"/>
    <p:sldId id="264" r:id="rId20"/>
    <p:sldId id="305" r:id="rId21"/>
    <p:sldId id="306" r:id="rId22"/>
    <p:sldId id="307" r:id="rId23"/>
    <p:sldId id="308" r:id="rId24"/>
    <p:sldId id="309" r:id="rId25"/>
    <p:sldId id="310" r:id="rId26"/>
    <p:sldId id="318" r:id="rId27"/>
    <p:sldId id="319" r:id="rId28"/>
    <p:sldId id="320" r:id="rId29"/>
    <p:sldId id="321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34E4C-1C08-45CE-B6C7-4BB96543D7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D4BBC4F-7A3F-428E-923A-93978ACA9F0D}">
      <dgm:prSet phldrT="[Szöveg]"/>
      <dgm:spPr/>
      <dgm:t>
        <a:bodyPr/>
        <a:lstStyle/>
        <a:p>
          <a:r>
            <a:rPr lang="hu-HU" dirty="0" smtClean="0"/>
            <a:t>a</a:t>
          </a:r>
          <a:endParaRPr lang="hu-HU" dirty="0"/>
        </a:p>
      </dgm:t>
    </dgm:pt>
    <dgm:pt modelId="{4FC62870-5513-49EA-8137-6C95A16B23A6}" type="parTrans" cxnId="{01FF1E25-8A7D-4289-A13C-51B5EA242D69}">
      <dgm:prSet/>
      <dgm:spPr/>
      <dgm:t>
        <a:bodyPr/>
        <a:lstStyle/>
        <a:p>
          <a:endParaRPr lang="hu-HU"/>
        </a:p>
      </dgm:t>
    </dgm:pt>
    <dgm:pt modelId="{41A42537-D488-46A8-ABC2-AE72A363B7C2}" type="sibTrans" cxnId="{01FF1E25-8A7D-4289-A13C-51B5EA242D69}">
      <dgm:prSet/>
      <dgm:spPr/>
      <dgm:t>
        <a:bodyPr/>
        <a:lstStyle/>
        <a:p>
          <a:endParaRPr lang="hu-HU"/>
        </a:p>
      </dgm:t>
    </dgm:pt>
    <dgm:pt modelId="{0203176E-5B03-48E1-91D8-44C792410BA0}">
      <dgm:prSet phldrT="[Szöveg]"/>
      <dgm:spPr/>
      <dgm:t>
        <a:bodyPr/>
        <a:lstStyle/>
        <a:p>
          <a:r>
            <a:rPr lang="hu-HU" dirty="0" smtClean="0"/>
            <a:t>b</a:t>
          </a:r>
          <a:endParaRPr lang="hu-HU" dirty="0"/>
        </a:p>
      </dgm:t>
    </dgm:pt>
    <dgm:pt modelId="{E947966A-87B8-4403-979E-23CB842FD3E3}" type="parTrans" cxnId="{DDB4D024-BB05-4A7E-9B81-2E9DCAD57B4C}">
      <dgm:prSet/>
      <dgm:spPr/>
      <dgm:t>
        <a:bodyPr/>
        <a:lstStyle/>
        <a:p>
          <a:endParaRPr lang="hu-HU"/>
        </a:p>
      </dgm:t>
    </dgm:pt>
    <dgm:pt modelId="{34CB5F4F-1E40-49DF-BE9E-5CFF44557427}" type="sibTrans" cxnId="{DDB4D024-BB05-4A7E-9B81-2E9DCAD57B4C}">
      <dgm:prSet/>
      <dgm:spPr/>
      <dgm:t>
        <a:bodyPr/>
        <a:lstStyle/>
        <a:p>
          <a:endParaRPr lang="hu-HU"/>
        </a:p>
      </dgm:t>
    </dgm:pt>
    <dgm:pt modelId="{D8CFF921-D38C-48CD-93A2-D7DD76BC5318}">
      <dgm:prSet phldrT="[Szöveg]"/>
      <dgm:spPr/>
      <dgm:t>
        <a:bodyPr/>
        <a:lstStyle/>
        <a:p>
          <a:r>
            <a:rPr lang="hu-HU" dirty="0" smtClean="0"/>
            <a:t>c</a:t>
          </a:r>
          <a:endParaRPr lang="hu-HU" dirty="0"/>
        </a:p>
      </dgm:t>
    </dgm:pt>
    <dgm:pt modelId="{68B075F6-6B10-4B40-BD24-CF5E4530D39D}" type="parTrans" cxnId="{FE3AD3DB-B8B8-48E2-B26C-7A3E2187F8ED}">
      <dgm:prSet/>
      <dgm:spPr/>
      <dgm:t>
        <a:bodyPr/>
        <a:lstStyle/>
        <a:p>
          <a:endParaRPr lang="hu-HU"/>
        </a:p>
      </dgm:t>
    </dgm:pt>
    <dgm:pt modelId="{14C962A0-0B42-407C-8472-6D289122F37C}" type="sibTrans" cxnId="{FE3AD3DB-B8B8-48E2-B26C-7A3E2187F8ED}">
      <dgm:prSet/>
      <dgm:spPr/>
      <dgm:t>
        <a:bodyPr/>
        <a:lstStyle/>
        <a:p>
          <a:endParaRPr lang="hu-HU"/>
        </a:p>
      </dgm:t>
    </dgm:pt>
    <dgm:pt modelId="{8E19FB06-D121-4F57-8F17-3483B071ED56}" type="pres">
      <dgm:prSet presAssocID="{06634E4C-1C08-45CE-B6C7-4BB96543D7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589FA00-D1A1-4591-A5A6-1F924C78ABA0}" type="pres">
      <dgm:prSet presAssocID="{9D4BBC4F-7A3F-428E-923A-93978ACA9F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536FA0-92CE-4672-867B-1C5D317E5961}" type="pres">
      <dgm:prSet presAssocID="{41A42537-D488-46A8-ABC2-AE72A363B7C2}" presName="sibTrans" presStyleLbl="sibTrans2D1" presStyleIdx="0" presStyleCnt="3"/>
      <dgm:spPr/>
      <dgm:t>
        <a:bodyPr/>
        <a:lstStyle/>
        <a:p>
          <a:endParaRPr lang="hu-HU"/>
        </a:p>
      </dgm:t>
    </dgm:pt>
    <dgm:pt modelId="{D147DEB6-0775-4363-B1C2-3477934ACBF4}" type="pres">
      <dgm:prSet presAssocID="{41A42537-D488-46A8-ABC2-AE72A363B7C2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866763E7-7D16-465B-B24F-8E35611DA6F3}" type="pres">
      <dgm:prSet presAssocID="{0203176E-5B03-48E1-91D8-44C792410B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093E6E9-3C07-41C9-8014-3C82E0ABE8F7}" type="pres">
      <dgm:prSet presAssocID="{34CB5F4F-1E40-49DF-BE9E-5CFF44557427}" presName="sibTrans" presStyleLbl="sibTrans2D1" presStyleIdx="1" presStyleCnt="3"/>
      <dgm:spPr/>
      <dgm:t>
        <a:bodyPr/>
        <a:lstStyle/>
        <a:p>
          <a:endParaRPr lang="hu-HU"/>
        </a:p>
      </dgm:t>
    </dgm:pt>
    <dgm:pt modelId="{16BAAD2F-4605-49B9-9C78-AEAF4EE019E4}" type="pres">
      <dgm:prSet presAssocID="{34CB5F4F-1E40-49DF-BE9E-5CFF44557427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648B4B81-799F-4051-8110-785F0F474FC0}" type="pres">
      <dgm:prSet presAssocID="{D8CFF921-D38C-48CD-93A2-D7DD76BC53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5FC6238-0AFF-4C68-9F75-1C45E2DA42F8}" type="pres">
      <dgm:prSet presAssocID="{14C962A0-0B42-407C-8472-6D289122F37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9F40D61-44F9-4758-9E68-E388A3C72886}" type="pres">
      <dgm:prSet presAssocID="{14C962A0-0B42-407C-8472-6D289122F37C}" presName="connectorText" presStyleLbl="sibTrans2D1" presStyleIdx="2" presStyleCnt="3"/>
      <dgm:spPr/>
      <dgm:t>
        <a:bodyPr/>
        <a:lstStyle/>
        <a:p>
          <a:endParaRPr lang="hu-HU"/>
        </a:p>
      </dgm:t>
    </dgm:pt>
  </dgm:ptLst>
  <dgm:cxnLst>
    <dgm:cxn modelId="{01FF1E25-8A7D-4289-A13C-51B5EA242D69}" srcId="{06634E4C-1C08-45CE-B6C7-4BB96543D77D}" destId="{9D4BBC4F-7A3F-428E-923A-93978ACA9F0D}" srcOrd="0" destOrd="0" parTransId="{4FC62870-5513-49EA-8137-6C95A16B23A6}" sibTransId="{41A42537-D488-46A8-ABC2-AE72A363B7C2}"/>
    <dgm:cxn modelId="{BF6F6A08-3332-4D17-9AB0-F6F9704C0FB8}" type="presOf" srcId="{06634E4C-1C08-45CE-B6C7-4BB96543D77D}" destId="{8E19FB06-D121-4F57-8F17-3483B071ED56}" srcOrd="0" destOrd="0" presId="urn:microsoft.com/office/officeart/2005/8/layout/cycle2"/>
    <dgm:cxn modelId="{E47D3769-C66D-4F67-82D6-1C24782423E6}" type="presOf" srcId="{14C962A0-0B42-407C-8472-6D289122F37C}" destId="{49F40D61-44F9-4758-9E68-E388A3C72886}" srcOrd="1" destOrd="0" presId="urn:microsoft.com/office/officeart/2005/8/layout/cycle2"/>
    <dgm:cxn modelId="{6E7FAAF7-EFF4-4367-A232-E30022408D2A}" type="presOf" srcId="{41A42537-D488-46A8-ABC2-AE72A363B7C2}" destId="{7D536FA0-92CE-4672-867B-1C5D317E5961}" srcOrd="0" destOrd="0" presId="urn:microsoft.com/office/officeart/2005/8/layout/cycle2"/>
    <dgm:cxn modelId="{2420C9BD-6251-4BA0-A856-0562F16059C3}" type="presOf" srcId="{14C962A0-0B42-407C-8472-6D289122F37C}" destId="{E5FC6238-0AFF-4C68-9F75-1C45E2DA42F8}" srcOrd="0" destOrd="0" presId="urn:microsoft.com/office/officeart/2005/8/layout/cycle2"/>
    <dgm:cxn modelId="{BFDD8871-E5CA-44DB-B10B-4136244E37AC}" type="presOf" srcId="{0203176E-5B03-48E1-91D8-44C792410BA0}" destId="{866763E7-7D16-465B-B24F-8E35611DA6F3}" srcOrd="0" destOrd="0" presId="urn:microsoft.com/office/officeart/2005/8/layout/cycle2"/>
    <dgm:cxn modelId="{FE3AD3DB-B8B8-48E2-B26C-7A3E2187F8ED}" srcId="{06634E4C-1C08-45CE-B6C7-4BB96543D77D}" destId="{D8CFF921-D38C-48CD-93A2-D7DD76BC5318}" srcOrd="2" destOrd="0" parTransId="{68B075F6-6B10-4B40-BD24-CF5E4530D39D}" sibTransId="{14C962A0-0B42-407C-8472-6D289122F37C}"/>
    <dgm:cxn modelId="{AAA24D74-A751-4BBE-A776-EBB77609D96B}" type="presOf" srcId="{9D4BBC4F-7A3F-428E-923A-93978ACA9F0D}" destId="{8589FA00-D1A1-4591-A5A6-1F924C78ABA0}" srcOrd="0" destOrd="0" presId="urn:microsoft.com/office/officeart/2005/8/layout/cycle2"/>
    <dgm:cxn modelId="{CB15DFA4-1540-4D14-BE79-21266AD6C4A8}" type="presOf" srcId="{34CB5F4F-1E40-49DF-BE9E-5CFF44557427}" destId="{B093E6E9-3C07-41C9-8014-3C82E0ABE8F7}" srcOrd="0" destOrd="0" presId="urn:microsoft.com/office/officeart/2005/8/layout/cycle2"/>
    <dgm:cxn modelId="{1112818A-FCF9-4EA5-95C0-AE7F525B61D3}" type="presOf" srcId="{D8CFF921-D38C-48CD-93A2-D7DD76BC5318}" destId="{648B4B81-799F-4051-8110-785F0F474FC0}" srcOrd="0" destOrd="0" presId="urn:microsoft.com/office/officeart/2005/8/layout/cycle2"/>
    <dgm:cxn modelId="{E3FBBFC3-628D-43A9-BC44-497DD2289E9E}" type="presOf" srcId="{41A42537-D488-46A8-ABC2-AE72A363B7C2}" destId="{D147DEB6-0775-4363-B1C2-3477934ACBF4}" srcOrd="1" destOrd="0" presId="urn:microsoft.com/office/officeart/2005/8/layout/cycle2"/>
    <dgm:cxn modelId="{DDB4D024-BB05-4A7E-9B81-2E9DCAD57B4C}" srcId="{06634E4C-1C08-45CE-B6C7-4BB96543D77D}" destId="{0203176E-5B03-48E1-91D8-44C792410BA0}" srcOrd="1" destOrd="0" parTransId="{E947966A-87B8-4403-979E-23CB842FD3E3}" sibTransId="{34CB5F4F-1E40-49DF-BE9E-5CFF44557427}"/>
    <dgm:cxn modelId="{443E0250-C629-49C5-A86C-BF9146ACEAFB}" type="presOf" srcId="{34CB5F4F-1E40-49DF-BE9E-5CFF44557427}" destId="{16BAAD2F-4605-49B9-9C78-AEAF4EE019E4}" srcOrd="1" destOrd="0" presId="urn:microsoft.com/office/officeart/2005/8/layout/cycle2"/>
    <dgm:cxn modelId="{8959BBC5-2D8E-4760-9509-0EC4CF755118}" type="presParOf" srcId="{8E19FB06-D121-4F57-8F17-3483B071ED56}" destId="{8589FA00-D1A1-4591-A5A6-1F924C78ABA0}" srcOrd="0" destOrd="0" presId="urn:microsoft.com/office/officeart/2005/8/layout/cycle2"/>
    <dgm:cxn modelId="{DD64E590-8F76-4F85-9185-E36B96A243E7}" type="presParOf" srcId="{8E19FB06-D121-4F57-8F17-3483B071ED56}" destId="{7D536FA0-92CE-4672-867B-1C5D317E5961}" srcOrd="1" destOrd="0" presId="urn:microsoft.com/office/officeart/2005/8/layout/cycle2"/>
    <dgm:cxn modelId="{74C13543-032D-4009-A896-1D9B764293E1}" type="presParOf" srcId="{7D536FA0-92CE-4672-867B-1C5D317E5961}" destId="{D147DEB6-0775-4363-B1C2-3477934ACBF4}" srcOrd="0" destOrd="0" presId="urn:microsoft.com/office/officeart/2005/8/layout/cycle2"/>
    <dgm:cxn modelId="{784B7CA9-5F81-4FB9-A1B3-B538B6EB3B9E}" type="presParOf" srcId="{8E19FB06-D121-4F57-8F17-3483B071ED56}" destId="{866763E7-7D16-465B-B24F-8E35611DA6F3}" srcOrd="2" destOrd="0" presId="urn:microsoft.com/office/officeart/2005/8/layout/cycle2"/>
    <dgm:cxn modelId="{E1AFC7E7-6E8E-4630-8E59-F1BB1435BB79}" type="presParOf" srcId="{8E19FB06-D121-4F57-8F17-3483B071ED56}" destId="{B093E6E9-3C07-41C9-8014-3C82E0ABE8F7}" srcOrd="3" destOrd="0" presId="urn:microsoft.com/office/officeart/2005/8/layout/cycle2"/>
    <dgm:cxn modelId="{7565A8EB-D559-40D3-ABB1-D3B41B2AB344}" type="presParOf" srcId="{B093E6E9-3C07-41C9-8014-3C82E0ABE8F7}" destId="{16BAAD2F-4605-49B9-9C78-AEAF4EE019E4}" srcOrd="0" destOrd="0" presId="urn:microsoft.com/office/officeart/2005/8/layout/cycle2"/>
    <dgm:cxn modelId="{B2104DC7-920C-431D-BB19-DCEDFC3CAFEA}" type="presParOf" srcId="{8E19FB06-D121-4F57-8F17-3483B071ED56}" destId="{648B4B81-799F-4051-8110-785F0F474FC0}" srcOrd="4" destOrd="0" presId="urn:microsoft.com/office/officeart/2005/8/layout/cycle2"/>
    <dgm:cxn modelId="{AB328029-4140-4EBC-B57A-73A7A1B8ED8B}" type="presParOf" srcId="{8E19FB06-D121-4F57-8F17-3483B071ED56}" destId="{E5FC6238-0AFF-4C68-9F75-1C45E2DA42F8}" srcOrd="5" destOrd="0" presId="urn:microsoft.com/office/officeart/2005/8/layout/cycle2"/>
    <dgm:cxn modelId="{F0026DA6-B2B3-4F96-908E-BE59E4C2041E}" type="presParOf" srcId="{E5FC6238-0AFF-4C68-9F75-1C45E2DA42F8}" destId="{49F40D61-44F9-4758-9E68-E388A3C728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229107" y="7661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1468520" y="247074"/>
        <a:ext cx="1155986" cy="1155986"/>
      </dsp:txXfrm>
    </dsp:sp>
    <dsp:sp modelId="{7D536FA0-92CE-4672-867B-1C5D317E5961}">
      <dsp:nvSpPr>
        <dsp:cNvPr id="0" name=""/>
        <dsp:cNvSpPr/>
      </dsp:nvSpPr>
      <dsp:spPr>
        <a:xfrm rot="3600000">
          <a:off x="2436734" y="1602125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2469388" y="1655917"/>
        <a:ext cx="304766" cy="331049"/>
      </dsp:txXfrm>
    </dsp:sp>
    <dsp:sp modelId="{866763E7-7D16-465B-B24F-8E35611DA6F3}">
      <dsp:nvSpPr>
        <dsp:cNvPr id="0" name=""/>
        <dsp:cNvSpPr/>
      </dsp:nvSpPr>
      <dsp:spPr>
        <a:xfrm>
          <a:off x="2457250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2696663" y="2374281"/>
        <a:ext cx="1155986" cy="1155986"/>
      </dsp:txXfrm>
    </dsp:sp>
    <dsp:sp modelId="{B093E6E9-3C07-41C9-8014-3C82E0ABE8F7}">
      <dsp:nvSpPr>
        <dsp:cNvPr id="0" name=""/>
        <dsp:cNvSpPr/>
      </dsp:nvSpPr>
      <dsp:spPr>
        <a:xfrm rot="10800000">
          <a:off x="1841145" y="2676399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 rot="10800000">
        <a:off x="1971759" y="2786749"/>
        <a:ext cx="304766" cy="331049"/>
      </dsp:txXfrm>
    </dsp:sp>
    <dsp:sp modelId="{648B4B81-799F-4051-8110-785F0F474FC0}">
      <dsp:nvSpPr>
        <dsp:cNvPr id="0" name=""/>
        <dsp:cNvSpPr/>
      </dsp:nvSpPr>
      <dsp:spPr>
        <a:xfrm>
          <a:off x="964" y="2134868"/>
          <a:ext cx="1634812" cy="1634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240377" y="2374281"/>
        <a:ext cx="1155986" cy="1155986"/>
      </dsp:txXfrm>
    </dsp:sp>
    <dsp:sp modelId="{E5FC6238-0AFF-4C68-9F75-1C45E2DA42F8}">
      <dsp:nvSpPr>
        <dsp:cNvPr id="0" name=""/>
        <dsp:cNvSpPr/>
      </dsp:nvSpPr>
      <dsp:spPr>
        <a:xfrm rot="18000000">
          <a:off x="1208590" y="1623468"/>
          <a:ext cx="435380" cy="5517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500" kern="1200"/>
        </a:p>
      </dsp:txBody>
      <dsp:txXfrm>
        <a:off x="1241244" y="1790376"/>
        <a:ext cx="304766" cy="331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FA00-D1A1-4591-A5A6-1F924C78ABA0}">
      <dsp:nvSpPr>
        <dsp:cNvPr id="0" name=""/>
        <dsp:cNvSpPr/>
      </dsp:nvSpPr>
      <dsp:spPr>
        <a:xfrm>
          <a:off x="1804017" y="257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a</a:t>
          </a:r>
          <a:endParaRPr lang="hu-HU" sz="6500" kern="1200" dirty="0"/>
        </a:p>
      </dsp:txBody>
      <dsp:txXfrm>
        <a:off x="2012779" y="209019"/>
        <a:ext cx="1007994" cy="1007994"/>
      </dsp:txXfrm>
    </dsp:sp>
    <dsp:sp modelId="{7D536FA0-92CE-4672-867B-1C5D317E5961}">
      <dsp:nvSpPr>
        <dsp:cNvPr id="0" name=""/>
        <dsp:cNvSpPr/>
      </dsp:nvSpPr>
      <dsp:spPr>
        <a:xfrm rot="3600000">
          <a:off x="2857095" y="1389558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2885470" y="1436633"/>
        <a:ext cx="264837" cy="288668"/>
      </dsp:txXfrm>
    </dsp:sp>
    <dsp:sp modelId="{866763E7-7D16-465B-B24F-8E35611DA6F3}">
      <dsp:nvSpPr>
        <dsp:cNvPr id="0" name=""/>
        <dsp:cNvSpPr/>
      </dsp:nvSpPr>
      <dsp:spPr>
        <a:xfrm>
          <a:off x="2873699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b</a:t>
          </a:r>
          <a:endParaRPr lang="hu-HU" sz="6500" kern="1200" dirty="0"/>
        </a:p>
      </dsp:txBody>
      <dsp:txXfrm>
        <a:off x="3082461" y="2061762"/>
        <a:ext cx="1007994" cy="1007994"/>
      </dsp:txXfrm>
    </dsp:sp>
    <dsp:sp modelId="{B093E6E9-3C07-41C9-8014-3C82E0ABE8F7}">
      <dsp:nvSpPr>
        <dsp:cNvPr id="0" name=""/>
        <dsp:cNvSpPr/>
      </dsp:nvSpPr>
      <dsp:spPr>
        <a:xfrm rot="10800000">
          <a:off x="2338315" y="2325203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 rot="10800000">
        <a:off x="2451816" y="2421425"/>
        <a:ext cx="264837" cy="288668"/>
      </dsp:txXfrm>
    </dsp:sp>
    <dsp:sp modelId="{648B4B81-799F-4051-8110-785F0F474FC0}">
      <dsp:nvSpPr>
        <dsp:cNvPr id="0" name=""/>
        <dsp:cNvSpPr/>
      </dsp:nvSpPr>
      <dsp:spPr>
        <a:xfrm>
          <a:off x="734335" y="1853000"/>
          <a:ext cx="1425518" cy="1425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smtClean="0"/>
            <a:t>c</a:t>
          </a:r>
          <a:endParaRPr lang="hu-HU" sz="6500" kern="1200" dirty="0"/>
        </a:p>
      </dsp:txBody>
      <dsp:txXfrm>
        <a:off x="943097" y="2061762"/>
        <a:ext cx="1007994" cy="1007994"/>
      </dsp:txXfrm>
    </dsp:sp>
    <dsp:sp modelId="{E5FC6238-0AFF-4C68-9F75-1C45E2DA42F8}">
      <dsp:nvSpPr>
        <dsp:cNvPr id="0" name=""/>
        <dsp:cNvSpPr/>
      </dsp:nvSpPr>
      <dsp:spPr>
        <a:xfrm rot="18000000">
          <a:off x="1787413" y="1408104"/>
          <a:ext cx="378338" cy="48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200" kern="1200"/>
        </a:p>
      </dsp:txBody>
      <dsp:txXfrm>
        <a:off x="1815788" y="1553473"/>
        <a:ext cx="264837" cy="28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37212" y="1375954"/>
            <a:ext cx="8639146" cy="2510726"/>
          </a:xfrm>
        </p:spPr>
        <p:txBody>
          <a:bodyPr/>
          <a:lstStyle/>
          <a:p>
            <a:r>
              <a:rPr lang="hu-HU" sz="4800" dirty="0" err="1"/>
              <a:t>Generating</a:t>
            </a:r>
            <a:r>
              <a:rPr lang="hu-HU" sz="4800" dirty="0"/>
              <a:t> </a:t>
            </a:r>
            <a:r>
              <a:rPr lang="hu-HU" sz="4800" dirty="0" err="1"/>
              <a:t>Minimal</a:t>
            </a:r>
            <a:r>
              <a:rPr lang="hu-HU" sz="4800" dirty="0"/>
              <a:t> </a:t>
            </a:r>
            <a:r>
              <a:rPr lang="hu-HU" sz="4800" dirty="0" err="1"/>
              <a:t>Unsatisfiable</a:t>
            </a:r>
            <a:r>
              <a:rPr lang="hu-HU" sz="4800" dirty="0"/>
              <a:t> SAT </a:t>
            </a:r>
            <a:r>
              <a:rPr lang="hu-HU" sz="4800" dirty="0" err="1"/>
              <a:t>Instances</a:t>
            </a:r>
            <a:r>
              <a:rPr lang="hu-HU" sz="4800" dirty="0"/>
              <a:t/>
            </a:r>
            <a:br>
              <a:rPr lang="hu-HU" sz="4800" dirty="0"/>
            </a:br>
            <a:r>
              <a:rPr lang="hu-HU" sz="4800" dirty="0" err="1"/>
              <a:t>from</a:t>
            </a:r>
            <a:r>
              <a:rPr lang="hu-HU" sz="4800" dirty="0"/>
              <a:t> Strong </a:t>
            </a:r>
            <a:r>
              <a:rPr lang="hu-HU" sz="4800" dirty="0" err="1"/>
              <a:t>Digraphs</a:t>
            </a:r>
            <a:r>
              <a:rPr lang="hu-HU" dirty="0"/>
              <a:t/>
            </a:r>
            <a:br>
              <a:rPr lang="hu-HU" dirty="0"/>
            </a:b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29824"/>
          </a:xfrm>
        </p:spPr>
        <p:txBody>
          <a:bodyPr>
            <a:normAutofit fontScale="92500"/>
          </a:bodyPr>
          <a:lstStyle/>
          <a:p>
            <a:r>
              <a:rPr lang="hu-HU" u="sng" dirty="0"/>
              <a:t>G. Kusper</a:t>
            </a:r>
            <a:r>
              <a:rPr lang="hu-HU" dirty="0"/>
              <a:t>, T. </a:t>
            </a:r>
            <a:r>
              <a:rPr lang="hu-HU" dirty="0" smtClean="0"/>
              <a:t>Balla, </a:t>
            </a:r>
            <a:r>
              <a:rPr lang="hu-HU" dirty="0"/>
              <a:t>Cs. </a:t>
            </a:r>
            <a:r>
              <a:rPr lang="hu-HU" dirty="0" err="1" smtClean="0"/>
              <a:t>Biró</a:t>
            </a:r>
            <a:r>
              <a:rPr lang="hu-HU" dirty="0" smtClean="0"/>
              <a:t>, </a:t>
            </a:r>
            <a:r>
              <a:rPr lang="hu-HU" dirty="0"/>
              <a:t>T. Tajti, </a:t>
            </a:r>
            <a:r>
              <a:rPr lang="hu-HU" dirty="0" err="1"/>
              <a:t>Z.Gy</a:t>
            </a:r>
            <a:r>
              <a:rPr lang="hu-HU" dirty="0"/>
              <a:t>. </a:t>
            </a:r>
            <a:r>
              <a:rPr lang="hu-HU" dirty="0" err="1" smtClean="0"/>
              <a:t>Yang</a:t>
            </a:r>
            <a:r>
              <a:rPr lang="hu-HU" dirty="0" smtClean="0"/>
              <a:t>, I. Baják</a:t>
            </a:r>
          </a:p>
          <a:p>
            <a:r>
              <a:rPr lang="hu-HU" dirty="0" smtClean="0"/>
              <a:t>Eszterházy Károly University</a:t>
            </a:r>
          </a:p>
          <a:p>
            <a:r>
              <a:rPr lang="hu-HU" dirty="0" smtClean="0"/>
              <a:t>Eger, Hungary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43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76" y="279400"/>
            <a:ext cx="8310563" cy="1143000"/>
          </a:xfrm>
        </p:spPr>
        <p:txBody>
          <a:bodyPr/>
          <a:lstStyle/>
          <a:p>
            <a:pPr>
              <a:defRPr/>
            </a:pPr>
            <a:r>
              <a:rPr lang="en-GB" altLang="hu-HU" smtClean="0"/>
              <a:t>Conjunctive Normal Form (CNF)</a:t>
            </a: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1771651" y="2276476"/>
            <a:ext cx="3629025" cy="3103563"/>
            <a:chOff x="156" y="1434"/>
            <a:chExt cx="2286" cy="1955"/>
          </a:xfrm>
        </p:grpSpPr>
        <p:sp>
          <p:nvSpPr>
            <p:cNvPr id="8203" name="Oval 4"/>
            <p:cNvSpPr>
              <a:spLocks noChangeArrowheads="1"/>
            </p:cNvSpPr>
            <p:nvPr/>
          </p:nvSpPr>
          <p:spPr bwMode="auto">
            <a:xfrm>
              <a:off x="1674" y="1434"/>
              <a:ext cx="768" cy="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4" name="AutoShape 5"/>
            <p:cNvSpPr>
              <a:spLocks/>
            </p:cNvSpPr>
            <p:nvPr/>
          </p:nvSpPr>
          <p:spPr bwMode="auto">
            <a:xfrm>
              <a:off x="156" y="3098"/>
              <a:ext cx="739" cy="291"/>
            </a:xfrm>
            <a:prstGeom prst="accentCallout2">
              <a:avLst>
                <a:gd name="adj1" fmla="val 23375"/>
                <a:gd name="adj2" fmla="val 106495"/>
                <a:gd name="adj3" fmla="val 23375"/>
                <a:gd name="adj4" fmla="val 178620"/>
                <a:gd name="adj5" fmla="val -431819"/>
                <a:gd name="adj6" fmla="val 250880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Clause</a:t>
              </a:r>
            </a:p>
          </p:txBody>
        </p:sp>
      </p:grpSp>
      <p:grpSp>
        <p:nvGrpSpPr>
          <p:cNvPr id="370694" name="Group 6"/>
          <p:cNvGrpSpPr>
            <a:grpSpLocks/>
          </p:cNvGrpSpPr>
          <p:nvPr/>
        </p:nvGrpSpPr>
        <p:grpSpPr bwMode="auto">
          <a:xfrm>
            <a:off x="4435475" y="2349501"/>
            <a:ext cx="2076450" cy="3044825"/>
            <a:chOff x="1794" y="1488"/>
            <a:chExt cx="1308" cy="1918"/>
          </a:xfrm>
        </p:grpSpPr>
        <p:sp>
          <p:nvSpPr>
            <p:cNvPr id="8201" name="Oval 7"/>
            <p:cNvSpPr>
              <a:spLocks noChangeArrowheads="1"/>
            </p:cNvSpPr>
            <p:nvPr/>
          </p:nvSpPr>
          <p:spPr bwMode="auto">
            <a:xfrm>
              <a:off x="2862" y="1488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2" name="AutoShape 8"/>
            <p:cNvSpPr>
              <a:spLocks/>
            </p:cNvSpPr>
            <p:nvPr/>
          </p:nvSpPr>
          <p:spPr bwMode="auto">
            <a:xfrm>
              <a:off x="1794" y="2868"/>
              <a:ext cx="816" cy="538"/>
            </a:xfrm>
            <a:prstGeom prst="accentCallout2">
              <a:avLst>
                <a:gd name="adj1" fmla="val 13384"/>
                <a:gd name="adj2" fmla="val 105884"/>
                <a:gd name="adj3" fmla="val 13384"/>
                <a:gd name="adj4" fmla="val 124264"/>
                <a:gd name="adj5" fmla="val -211898"/>
                <a:gd name="adj6" fmla="val 142648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Positive Literal</a:t>
              </a:r>
            </a:p>
          </p:txBody>
        </p:sp>
      </p:grpSp>
      <p:grpSp>
        <p:nvGrpSpPr>
          <p:cNvPr id="370697" name="Group 9"/>
          <p:cNvGrpSpPr>
            <a:grpSpLocks/>
          </p:cNvGrpSpPr>
          <p:nvPr/>
        </p:nvGrpSpPr>
        <p:grpSpPr bwMode="auto">
          <a:xfrm>
            <a:off x="7715250" y="2262189"/>
            <a:ext cx="2952750" cy="3121025"/>
            <a:chOff x="3708" y="1440"/>
            <a:chExt cx="1860" cy="1966"/>
          </a:xfrm>
        </p:grpSpPr>
        <p:sp>
          <p:nvSpPr>
            <p:cNvPr id="8199" name="Oval 10"/>
            <p:cNvSpPr>
              <a:spLocks noChangeArrowheads="1"/>
            </p:cNvSpPr>
            <p:nvPr/>
          </p:nvSpPr>
          <p:spPr bwMode="auto">
            <a:xfrm>
              <a:off x="3708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8200" name="AutoShape 11"/>
            <p:cNvSpPr>
              <a:spLocks/>
            </p:cNvSpPr>
            <p:nvPr/>
          </p:nvSpPr>
          <p:spPr bwMode="auto">
            <a:xfrm>
              <a:off x="4656" y="2868"/>
              <a:ext cx="912" cy="538"/>
            </a:xfrm>
            <a:prstGeom prst="accentCallout2">
              <a:avLst>
                <a:gd name="adj1" fmla="val 13384"/>
                <a:gd name="adj2" fmla="val -5264"/>
                <a:gd name="adj3" fmla="val 13384"/>
                <a:gd name="adj4" fmla="val -45616"/>
                <a:gd name="adj5" fmla="val -210782"/>
                <a:gd name="adj6" fmla="val -86292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Negative Literal</a:t>
              </a:r>
            </a:p>
          </p:txBody>
        </p:sp>
      </p:grp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3676650" y="2286000"/>
            <a:ext cx="527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u-HU" altLang="hu-HU" i="1"/>
              <a:t>S</a:t>
            </a:r>
            <a:r>
              <a:rPr kumimoji="0" lang="en-US" altLang="hu-HU">
                <a:latin typeface="Symbol" panose="05050102010706020507" pitchFamily="18" charset="2"/>
              </a:rPr>
              <a:t> = </a:t>
            </a:r>
            <a:r>
              <a:rPr kumimoji="0" lang="en-US" altLang="hu-HU"/>
              <a:t>( </a:t>
            </a:r>
            <a:r>
              <a:rPr kumimoji="0" lang="en-US" altLang="hu-HU" i="1"/>
              <a:t>a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 </a:t>
            </a:r>
            <a:r>
              <a:rPr kumimoji="0" lang="en-US" altLang="hu-HU" i="1"/>
              <a:t>b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(¬</a:t>
            </a:r>
            <a:r>
              <a:rPr kumimoji="0" lang="en-US" altLang="hu-HU" i="1"/>
              <a:t>a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/>
              <a:t>¬</a:t>
            </a:r>
            <a:r>
              <a:rPr kumimoji="0" lang="en-US" altLang="hu-HU" i="1"/>
              <a:t>b</a:t>
            </a:r>
            <a:r>
              <a:rPr kumimoji="0" lang="en-US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/>
              <a:t> ¬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95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Representations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CNF: (A  or  not B  or  C)  and  (not A  or  not B)  and  (B)</a:t>
            </a:r>
          </a:p>
          <a:p>
            <a:r>
              <a:rPr lang="en-US" dirty="0" smtClean="0"/>
              <a:t>Set based: {{A, not B, C}, {not A, not B}, {B}}</a:t>
            </a:r>
          </a:p>
          <a:p>
            <a:r>
              <a:rPr lang="en-US" dirty="0" smtClean="0"/>
              <a:t>DIMACS:</a:t>
            </a:r>
          </a:p>
          <a:p>
            <a:pPr marL="0" indent="0">
              <a:buNone/>
            </a:pPr>
            <a:r>
              <a:rPr lang="en-US" dirty="0" smtClean="0"/>
              <a:t>	1 -2 3 0</a:t>
            </a:r>
          </a:p>
          <a:p>
            <a:pPr marL="0" indent="0">
              <a:buNone/>
            </a:pPr>
            <a:r>
              <a:rPr lang="en-US" dirty="0" smtClean="0"/>
              <a:t>	-1 -2 0</a:t>
            </a:r>
          </a:p>
          <a:p>
            <a:pPr marL="0" indent="0">
              <a:buNone/>
            </a:pPr>
            <a:r>
              <a:rPr lang="en-US" dirty="0" smtClean="0"/>
              <a:t>	2 0</a:t>
            </a:r>
          </a:p>
          <a:p>
            <a:r>
              <a:rPr lang="en-US" dirty="0" smtClean="0"/>
              <a:t>A solution: B = true, A = false, C = true</a:t>
            </a:r>
          </a:p>
          <a:p>
            <a:r>
              <a:rPr lang="en-US" dirty="0" smtClean="0"/>
              <a:t>Actually, there is no other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Subsumed</a:t>
            </a:r>
            <a:r>
              <a:rPr lang="hu-HU" dirty="0" smtClean="0"/>
              <a:t> </a:t>
            </a:r>
            <a:r>
              <a:rPr lang="hu-HU" dirty="0"/>
              <a:t>f</a:t>
            </a:r>
            <a:r>
              <a:rPr lang="en-US" dirty="0" err="1" smtClean="0"/>
              <a:t>ull</a:t>
            </a:r>
            <a:r>
              <a:rPr lang="en-US" dirty="0" smtClean="0"/>
              <a:t> length </a:t>
            </a:r>
            <a:r>
              <a:rPr lang="en-US" dirty="0" smtClean="0"/>
              <a:t>clauses</a:t>
            </a:r>
            <a:endParaRPr lang="en-US" dirty="0" smtClean="0"/>
          </a:p>
        </p:txBody>
      </p:sp>
      <p:grpSp>
        <p:nvGrpSpPr>
          <p:cNvPr id="16" name="Csoportba foglalás 15"/>
          <p:cNvGrpSpPr>
            <a:grpSpLocks/>
          </p:cNvGrpSpPr>
          <p:nvPr/>
        </p:nvGrpSpPr>
        <p:grpSpPr bwMode="auto">
          <a:xfrm>
            <a:off x="1722438" y="2360614"/>
            <a:ext cx="3371850" cy="3559175"/>
            <a:chOff x="198797" y="2359871"/>
            <a:chExt cx="3371131" cy="3559718"/>
          </a:xfrm>
        </p:grpSpPr>
        <p:sp>
          <p:nvSpPr>
            <p:cNvPr id="14347" name="Oval 4"/>
            <p:cNvSpPr>
              <a:spLocks noChangeArrowheads="1"/>
            </p:cNvSpPr>
            <p:nvPr/>
          </p:nvSpPr>
          <p:spPr bwMode="auto">
            <a:xfrm>
              <a:off x="2668948" y="2359871"/>
              <a:ext cx="900980" cy="381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14348" name="AutoShape 5"/>
            <p:cNvSpPr>
              <a:spLocks/>
            </p:cNvSpPr>
            <p:nvPr/>
          </p:nvSpPr>
          <p:spPr bwMode="auto">
            <a:xfrm>
              <a:off x="198797" y="3611265"/>
              <a:ext cx="2400301" cy="2308324"/>
            </a:xfrm>
            <a:prstGeom prst="accentCallout2">
              <a:avLst>
                <a:gd name="adj1" fmla="val 23375"/>
                <a:gd name="adj2" fmla="val 106495"/>
                <a:gd name="adj3" fmla="val 23995"/>
                <a:gd name="adj4" fmla="val 128620"/>
                <a:gd name="adj5" fmla="val -36704"/>
                <a:gd name="adj6" fmla="val 119824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u-HU" altLang="hu-HU"/>
                <a:t>Subsumed full length clauses: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/>
                <a:t>¬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¬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  <a:endParaRPr kumimoji="0" lang="hu-HU" altLang="hu-HU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/>
                <a:t>¬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¬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  <a:endParaRPr kumimoji="0" lang="hu-HU" altLang="hu-HU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  <a:endParaRPr kumimoji="0" lang="hu-HU" altLang="hu-HU"/>
            </a:p>
          </p:txBody>
        </p:sp>
      </p:grpSp>
      <p:grpSp>
        <p:nvGrpSpPr>
          <p:cNvPr id="15" name="Csoportba foglalás 14"/>
          <p:cNvGrpSpPr>
            <a:grpSpLocks/>
          </p:cNvGrpSpPr>
          <p:nvPr/>
        </p:nvGrpSpPr>
        <p:grpSpPr bwMode="auto">
          <a:xfrm>
            <a:off x="4435475" y="2219326"/>
            <a:ext cx="2846388" cy="3890963"/>
            <a:chOff x="2911475" y="2219325"/>
            <a:chExt cx="2846388" cy="3890585"/>
          </a:xfrm>
        </p:grpSpPr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3653091" y="2219325"/>
              <a:ext cx="1118934" cy="7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14346" name="AutoShape 8"/>
            <p:cNvSpPr>
              <a:spLocks/>
            </p:cNvSpPr>
            <p:nvPr/>
          </p:nvSpPr>
          <p:spPr bwMode="auto">
            <a:xfrm>
              <a:off x="2911475" y="4540250"/>
              <a:ext cx="2846388" cy="1569660"/>
            </a:xfrm>
            <a:prstGeom prst="accentCallout2">
              <a:avLst>
                <a:gd name="adj1" fmla="val 13384"/>
                <a:gd name="adj2" fmla="val 105884"/>
                <a:gd name="adj3" fmla="val 13384"/>
                <a:gd name="adj4" fmla="val 124264"/>
                <a:gd name="adj5" fmla="val -103579"/>
                <a:gd name="adj6" fmla="val 51796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Subsumed full length clauses: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(¬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hu-HU"/>
                <a:t>(</a:t>
              </a:r>
              <a:r>
                <a:rPr kumimoji="0" lang="en-US" altLang="hu-HU" i="1"/>
                <a:t>a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>
                  <a:latin typeface="Symbol" panose="05050102010706020507" pitchFamily="18" charset="2"/>
                </a:rPr>
                <a:t> </a:t>
              </a:r>
              <a:r>
                <a:rPr kumimoji="0" lang="en-US" altLang="hu-HU" i="1"/>
                <a:t>b</a:t>
              </a:r>
              <a:r>
                <a:rPr kumimoji="0" lang="en-US" altLang="hu-HU"/>
                <a:t> </a:t>
              </a:r>
              <a:r>
                <a:rPr kumimoji="0" lang="en-US" altLang="hu-HU">
                  <a:sym typeface="Symbol" panose="05050102010706020507" pitchFamily="18" charset="2"/>
                </a:rPr>
                <a:t></a:t>
              </a:r>
              <a:r>
                <a:rPr kumimoji="0" lang="en-US" altLang="hu-HU"/>
                <a:t> </a:t>
              </a:r>
              <a:r>
                <a:rPr kumimoji="0" lang="en-US" altLang="hu-HU" i="1"/>
                <a:t>c </a:t>
              </a:r>
              <a:r>
                <a:rPr kumimoji="0" lang="en-US" altLang="hu-HU"/>
                <a:t>)</a:t>
              </a:r>
            </a:p>
          </p:txBody>
        </p:sp>
      </p:grpSp>
      <p:grpSp>
        <p:nvGrpSpPr>
          <p:cNvPr id="14" name="Csoportba foglalás 13"/>
          <p:cNvGrpSpPr>
            <a:grpSpLocks/>
          </p:cNvGrpSpPr>
          <p:nvPr/>
        </p:nvGrpSpPr>
        <p:grpSpPr bwMode="auto">
          <a:xfrm>
            <a:off x="6481764" y="2189164"/>
            <a:ext cx="4186237" cy="3170237"/>
            <a:chOff x="4957762" y="2188833"/>
            <a:chExt cx="4186238" cy="3171302"/>
          </a:xfrm>
        </p:grpSpPr>
        <p:sp>
          <p:nvSpPr>
            <p:cNvPr id="14343" name="Oval 10"/>
            <p:cNvSpPr>
              <a:spLocks noChangeArrowheads="1"/>
            </p:cNvSpPr>
            <p:nvPr/>
          </p:nvSpPr>
          <p:spPr bwMode="auto">
            <a:xfrm>
              <a:off x="4957762" y="2188833"/>
              <a:ext cx="2006059" cy="72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hu-HU" altLang="en-US" sz="2000"/>
            </a:p>
          </p:txBody>
        </p:sp>
        <p:sp>
          <p:nvSpPr>
            <p:cNvPr id="14344" name="AutoShape 11"/>
            <p:cNvSpPr>
              <a:spLocks/>
            </p:cNvSpPr>
            <p:nvPr/>
          </p:nvSpPr>
          <p:spPr bwMode="auto">
            <a:xfrm>
              <a:off x="7243763" y="4529138"/>
              <a:ext cx="1900237" cy="830997"/>
            </a:xfrm>
            <a:prstGeom prst="accentCallout2">
              <a:avLst>
                <a:gd name="adj1" fmla="val 13384"/>
                <a:gd name="adj2" fmla="val -5264"/>
                <a:gd name="adj3" fmla="val -33037"/>
                <a:gd name="adj4" fmla="val -40352"/>
                <a:gd name="adj5" fmla="val -194116"/>
                <a:gd name="adj6" fmla="val -57204"/>
              </a:avLst>
            </a:prstGeom>
            <a:solidFill>
              <a:schemeClr val="accent1"/>
            </a:solidFill>
            <a:ln w="317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u-HU" altLang="hu-HU"/>
                <a:t>A full length clause</a:t>
              </a:r>
              <a:endParaRPr kumimoji="0" lang="en-US" altLang="hu-HU"/>
            </a:p>
          </p:txBody>
        </p:sp>
      </p:grp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3676651" y="2286001"/>
            <a:ext cx="4943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u-HU" altLang="hu-HU" i="1"/>
              <a:t>S</a:t>
            </a:r>
            <a:r>
              <a:rPr kumimoji="0" lang="en-US" altLang="hu-HU">
                <a:latin typeface="Symbol" panose="05050102010706020507" pitchFamily="18" charset="2"/>
              </a:rPr>
              <a:t> = </a:t>
            </a:r>
            <a:r>
              <a:rPr kumimoji="0" lang="en-US" altLang="hu-HU"/>
              <a:t>( </a:t>
            </a:r>
            <a:r>
              <a:rPr kumimoji="0" lang="en-US" altLang="hu-HU" i="1"/>
              <a:t>a 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 </a:t>
            </a:r>
            <a:r>
              <a:rPr kumimoji="0" lang="en-US" altLang="hu-HU" i="1"/>
              <a:t>b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  <a:r>
              <a:rPr kumimoji="0" lang="hu-HU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</a:t>
            </a:r>
            <a:r>
              <a:rPr kumimoji="0" lang="hu-HU" altLang="hu-HU" sz="2000">
                <a:sym typeface="Symbol" panose="05050102010706020507" pitchFamily="18" charset="2"/>
              </a:rPr>
              <a:t> </a:t>
            </a:r>
            <a:r>
              <a:rPr kumimoji="0" lang="en-US" altLang="hu-HU"/>
              <a:t>(¬</a:t>
            </a:r>
            <a:r>
              <a:rPr kumimoji="0" lang="en-US" altLang="hu-HU" i="1"/>
              <a:t>a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>
                <a:latin typeface="Symbol" panose="05050102010706020507" pitchFamily="18" charset="2"/>
              </a:rPr>
              <a:t> </a:t>
            </a:r>
            <a:r>
              <a:rPr kumimoji="0" lang="en-US" altLang="hu-HU"/>
              <a:t>¬</a:t>
            </a:r>
            <a:r>
              <a:rPr kumimoji="0" lang="en-US" altLang="hu-HU" i="1"/>
              <a:t>b</a:t>
            </a:r>
            <a:r>
              <a:rPr kumimoji="0" lang="en-US" altLang="hu-HU"/>
              <a:t> </a:t>
            </a:r>
            <a:r>
              <a:rPr kumimoji="0" lang="en-US" altLang="hu-HU" sz="2000">
                <a:sym typeface="Symbol" panose="05050102010706020507" pitchFamily="18" charset="2"/>
              </a:rPr>
              <a:t></a:t>
            </a:r>
            <a:r>
              <a:rPr kumimoji="0" lang="en-US" altLang="hu-HU"/>
              <a:t> ¬</a:t>
            </a:r>
            <a:r>
              <a:rPr kumimoji="0" lang="en-US" altLang="hu-HU" i="1"/>
              <a:t>c </a:t>
            </a:r>
            <a:r>
              <a:rPr kumimoji="0" lang="en-US" alt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43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Minimal</a:t>
            </a:r>
            <a:r>
              <a:rPr lang="hu-HU" dirty="0" smtClean="0"/>
              <a:t> </a:t>
            </a:r>
            <a:r>
              <a:rPr lang="hu-HU" dirty="0" err="1"/>
              <a:t>U</a:t>
            </a:r>
            <a:r>
              <a:rPr lang="hu-HU" dirty="0" err="1" smtClean="0"/>
              <a:t>nsatisfiable</a:t>
            </a:r>
            <a:r>
              <a:rPr lang="hu-HU" dirty="0" smtClean="0"/>
              <a:t> </a:t>
            </a:r>
            <a:r>
              <a:rPr lang="hu-HU" dirty="0" err="1" smtClean="0"/>
              <a:t>Clause</a:t>
            </a:r>
            <a:r>
              <a:rPr lang="hu-HU" dirty="0" smtClean="0"/>
              <a:t> </a:t>
            </a:r>
            <a:r>
              <a:rPr lang="hu-HU" dirty="0" err="1" smtClean="0"/>
              <a:t>Sets</a:t>
            </a:r>
            <a:r>
              <a:rPr lang="hu-HU" dirty="0" smtClean="0"/>
              <a:t> (</a:t>
            </a:r>
            <a:r>
              <a:rPr lang="hu-HU" dirty="0" err="1" smtClean="0"/>
              <a:t>MUs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full-length clause C is independent in S </a:t>
            </a:r>
            <a:r>
              <a:rPr lang="en-US" dirty="0" err="1" smtClean="0"/>
              <a:t>iff</a:t>
            </a:r>
            <a:r>
              <a:rPr lang="en-US" dirty="0" smtClean="0"/>
              <a:t> C is not subsumed by S \ {C}</a:t>
            </a:r>
          </a:p>
          <a:p>
            <a:r>
              <a:rPr lang="en-US" dirty="0" smtClean="0"/>
              <a:t>The clause C is independent in S </a:t>
            </a:r>
            <a:r>
              <a:rPr lang="en-US" dirty="0" err="1" smtClean="0"/>
              <a:t>iff</a:t>
            </a:r>
            <a:r>
              <a:rPr lang="en-US" dirty="0" smtClean="0"/>
              <a:t> there exists a full-length clause D such that C subsumes D and D is independent in S \ {C}.</a:t>
            </a:r>
          </a:p>
          <a:p>
            <a:r>
              <a:rPr lang="en-US" dirty="0" smtClean="0"/>
              <a:t>The clause set S is a MU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hu-HU" dirty="0" smtClean="0"/>
              <a:t>S is UNSAT and </a:t>
            </a:r>
            <a:r>
              <a:rPr lang="en-US" dirty="0" smtClean="0"/>
              <a:t>all clauses C in S is independent in S.</a:t>
            </a:r>
          </a:p>
          <a:p>
            <a:r>
              <a:rPr lang="en-US" dirty="0" smtClean="0"/>
              <a:t>Some MUs:</a:t>
            </a:r>
          </a:p>
          <a:p>
            <a:r>
              <a:rPr lang="en-US" dirty="0" smtClean="0"/>
              <a:t> { { } }</a:t>
            </a:r>
          </a:p>
          <a:p>
            <a:r>
              <a:rPr lang="en-US" dirty="0" smtClean="0"/>
              <a:t>{ { A }, { </a:t>
            </a:r>
            <a:r>
              <a:rPr lang="en-US" dirty="0" err="1" smtClean="0"/>
              <a:t>notA</a:t>
            </a:r>
            <a:r>
              <a:rPr lang="en-US" dirty="0" smtClean="0"/>
              <a:t> } }</a:t>
            </a:r>
          </a:p>
          <a:p>
            <a:r>
              <a:rPr lang="en-US" dirty="0" smtClean="0"/>
              <a:t>{ { A }, { B }, { </a:t>
            </a:r>
            <a:r>
              <a:rPr lang="en-US" dirty="0" err="1" smtClean="0"/>
              <a:t>notA</a:t>
            </a:r>
            <a:r>
              <a:rPr lang="en-US" dirty="0" smtClean="0"/>
              <a:t>,  </a:t>
            </a:r>
            <a:r>
              <a:rPr lang="en-US" dirty="0" err="1" smtClean="0"/>
              <a:t>notB</a:t>
            </a:r>
            <a:r>
              <a:rPr lang="en-US" dirty="0" smtClean="0"/>
              <a:t> } }</a:t>
            </a:r>
          </a:p>
          <a:p>
            <a:r>
              <a:rPr lang="en-US" dirty="0" smtClean="0"/>
              <a:t>{ { A, B }, { A, not B }, { </a:t>
            </a:r>
            <a:r>
              <a:rPr lang="en-US" dirty="0" err="1" smtClean="0"/>
              <a:t>notA</a:t>
            </a:r>
            <a:r>
              <a:rPr lang="en-US" dirty="0" smtClean="0"/>
              <a:t>, B }, { </a:t>
            </a:r>
            <a:r>
              <a:rPr lang="en-US" dirty="0" err="1" smtClean="0"/>
              <a:t>notA</a:t>
            </a:r>
            <a:r>
              <a:rPr lang="en-US" dirty="0" smtClean="0"/>
              <a:t>, </a:t>
            </a:r>
            <a:r>
              <a:rPr lang="en-US" dirty="0" err="1" smtClean="0"/>
              <a:t>notB</a:t>
            </a:r>
            <a:r>
              <a:rPr lang="en-US" dirty="0" smtClean="0"/>
              <a:t> } }</a:t>
            </a:r>
          </a:p>
          <a:p>
            <a:r>
              <a:rPr lang="en-US" dirty="0" smtClean="0"/>
              <a:t>{ { A, </a:t>
            </a:r>
            <a:r>
              <a:rPr lang="en-US" dirty="0" err="1" smtClean="0"/>
              <a:t>notB</a:t>
            </a:r>
            <a:r>
              <a:rPr lang="en-US" dirty="0" smtClean="0"/>
              <a:t> }, { </a:t>
            </a:r>
            <a:r>
              <a:rPr lang="en-US" dirty="0" err="1" smtClean="0"/>
              <a:t>notB</a:t>
            </a:r>
            <a:r>
              <a:rPr lang="en-US" dirty="0" smtClean="0"/>
              <a:t>, C }, { </a:t>
            </a:r>
            <a:r>
              <a:rPr lang="en-US" dirty="0" err="1" smtClean="0"/>
              <a:t>notC</a:t>
            </a:r>
            <a:r>
              <a:rPr lang="en-US" dirty="0" smtClean="0"/>
              <a:t>, A}, { A, B, C }, { </a:t>
            </a:r>
            <a:r>
              <a:rPr lang="en-US" dirty="0" err="1" smtClean="0"/>
              <a:t>notA</a:t>
            </a:r>
            <a:r>
              <a:rPr lang="en-US" dirty="0" smtClean="0"/>
              <a:t>, </a:t>
            </a:r>
            <a:r>
              <a:rPr lang="en-US" dirty="0" err="1" smtClean="0"/>
              <a:t>notB</a:t>
            </a:r>
            <a:r>
              <a:rPr lang="en-US" dirty="0" smtClean="0"/>
              <a:t>, </a:t>
            </a:r>
            <a:r>
              <a:rPr lang="en-US" dirty="0" err="1" smtClean="0"/>
              <a:t>notC</a:t>
            </a:r>
            <a:r>
              <a:rPr lang="en-US" dirty="0" smtClean="0"/>
              <a:t>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Black-and-White SAT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white </a:t>
            </a:r>
            <a:r>
              <a:rPr lang="en-US" dirty="0" smtClean="0"/>
              <a:t>assignment</a:t>
            </a:r>
            <a:r>
              <a:rPr lang="hu-HU" dirty="0" smtClean="0"/>
              <a:t> (</a:t>
            </a:r>
            <a:r>
              <a:rPr lang="hu-HU" b="1" dirty="0" smtClean="0"/>
              <a:t>WW</a:t>
            </a:r>
            <a:r>
              <a:rPr lang="hu-H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assigns to each variable true.</a:t>
            </a:r>
          </a:p>
          <a:p>
            <a:r>
              <a:rPr lang="en-US" dirty="0" smtClean="0"/>
              <a:t>Example: A = true, B = true, C = true</a:t>
            </a:r>
          </a:p>
          <a:p>
            <a:r>
              <a:rPr lang="en-US" dirty="0" smtClean="0"/>
              <a:t>The black assignment </a:t>
            </a:r>
            <a:r>
              <a:rPr lang="hu-HU" dirty="0" smtClean="0"/>
              <a:t>(</a:t>
            </a:r>
            <a:r>
              <a:rPr lang="hu-HU" b="1" dirty="0" smtClean="0"/>
              <a:t>BB</a:t>
            </a:r>
            <a:r>
              <a:rPr lang="hu-HU" dirty="0" smtClean="0"/>
              <a:t>) </a:t>
            </a:r>
            <a:r>
              <a:rPr lang="en-US" dirty="0" smtClean="0"/>
              <a:t>assigns </a:t>
            </a:r>
            <a:r>
              <a:rPr lang="en-US" dirty="0" smtClean="0"/>
              <a:t>to each variable false.</a:t>
            </a:r>
          </a:p>
          <a:p>
            <a:r>
              <a:rPr lang="en-US" dirty="0" smtClean="0"/>
              <a:t>Example: A = false, B = false, C = false</a:t>
            </a:r>
          </a:p>
          <a:p>
            <a:r>
              <a:rPr lang="en-US" dirty="0" smtClean="0"/>
              <a:t>A SAT problem is black-and-white </a:t>
            </a:r>
            <a:r>
              <a:rPr lang="en-US" dirty="0" err="1" smtClean="0"/>
              <a:t>iff</a:t>
            </a:r>
            <a:r>
              <a:rPr lang="en-US" dirty="0" smtClean="0"/>
              <a:t> it has only two solutions, the white assignment, and the black one.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-1 2 0</a:t>
            </a:r>
          </a:p>
          <a:p>
            <a:pPr marL="0" indent="0">
              <a:buNone/>
            </a:pPr>
            <a:r>
              <a:rPr lang="en-US" dirty="0" smtClean="0"/>
              <a:t>	-2 3 0</a:t>
            </a:r>
          </a:p>
          <a:p>
            <a:pPr marL="0" indent="0">
              <a:buNone/>
            </a:pPr>
            <a:r>
              <a:rPr lang="en-US" dirty="0" smtClean="0"/>
              <a:t>	-3 1 0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(V</a:t>
            </a:r>
            <a:r>
              <a:rPr lang="hu-HU" dirty="0" smtClean="0"/>
              <a:t>, </a:t>
            </a:r>
            <a:r>
              <a:rPr lang="en-US" dirty="0" smtClean="0"/>
              <a:t>E) </a:t>
            </a:r>
            <a:r>
              <a:rPr lang="en-US" dirty="0"/>
              <a:t>is a </a:t>
            </a:r>
            <a:r>
              <a:rPr lang="en-US" dirty="0" smtClean="0"/>
              <a:t>digraph</a:t>
            </a:r>
            <a:r>
              <a:rPr lang="en-US" dirty="0"/>
              <a:t>, </a:t>
            </a:r>
            <a:r>
              <a:rPr lang="en-US" dirty="0" smtClean="0"/>
              <a:t>where</a:t>
            </a:r>
            <a:r>
              <a:rPr lang="hu-HU" dirty="0" smtClean="0"/>
              <a:t> </a:t>
            </a:r>
          </a:p>
          <a:p>
            <a:pPr lvl="1"/>
            <a:r>
              <a:rPr lang="en-US" dirty="0" smtClean="0"/>
              <a:t>V is the set of vertices, and </a:t>
            </a:r>
            <a:endParaRPr lang="hu-HU" dirty="0"/>
          </a:p>
          <a:p>
            <a:pPr lvl="1"/>
            <a:r>
              <a:rPr lang="en-US" dirty="0" smtClean="0"/>
              <a:t>E </a:t>
            </a:r>
            <a:r>
              <a:rPr lang="en-US" dirty="0"/>
              <a:t>is the set of </a:t>
            </a:r>
            <a:r>
              <a:rPr lang="en-US" dirty="0" smtClean="0"/>
              <a:t>edges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endParaRPr lang="hu-HU" dirty="0" smtClean="0"/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dges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ordered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 of </a:t>
            </a:r>
            <a:r>
              <a:rPr lang="hu-HU" dirty="0" err="1" smtClean="0"/>
              <a:t>vertices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 V = {a, b, c}, E = {(</a:t>
            </a:r>
            <a:r>
              <a:rPr lang="hu-HU" dirty="0" err="1" smtClean="0"/>
              <a:t>a,b</a:t>
            </a:r>
            <a:r>
              <a:rPr lang="hu-HU" dirty="0" smtClean="0"/>
              <a:t>), (</a:t>
            </a:r>
            <a:r>
              <a:rPr lang="hu-HU" dirty="0" err="1" smtClean="0"/>
              <a:t>b,c</a:t>
            </a:r>
            <a:r>
              <a:rPr lang="hu-HU" dirty="0" smtClean="0"/>
              <a:t>), (</a:t>
            </a:r>
            <a:r>
              <a:rPr lang="hu-HU" dirty="0" err="1" smtClean="0"/>
              <a:t>c,a</a:t>
            </a:r>
            <a:r>
              <a:rPr lang="hu-HU" dirty="0" smtClean="0"/>
              <a:t>)}.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digraph</a:t>
            </a:r>
            <a:r>
              <a:rPr lang="hu-HU" dirty="0" smtClean="0"/>
              <a:t> </a:t>
            </a:r>
            <a:r>
              <a:rPr lang="hu-HU" dirty="0" smtClean="0"/>
              <a:t>is </a:t>
            </a:r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iff</a:t>
            </a:r>
            <a:endParaRPr lang="hu-HU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path from each vertex to each other </a:t>
            </a:r>
            <a:r>
              <a:rPr lang="en-US" dirty="0" smtClean="0"/>
              <a:t>vertex</a:t>
            </a:r>
            <a:r>
              <a:rPr lang="hu-HU" dirty="0" smtClean="0"/>
              <a:t>.</a:t>
            </a:r>
          </a:p>
          <a:p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2088285"/>
              </p:ext>
            </p:extLst>
          </p:nvPr>
        </p:nvGraphicFramePr>
        <p:xfrm>
          <a:off x="8011886" y="2090056"/>
          <a:ext cx="4093028" cy="3777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(V, E) </a:t>
            </a:r>
            <a:r>
              <a:rPr lang="en-US" dirty="0" smtClean="0"/>
              <a:t>is </a:t>
            </a:r>
            <a:r>
              <a:rPr lang="en-US" dirty="0"/>
              <a:t>a communication graph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hu-HU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dirty="0" smtClean="0"/>
              <a:t>a </a:t>
            </a:r>
            <a:r>
              <a:rPr lang="en-US" dirty="0"/>
              <a:t>in </a:t>
            </a:r>
            <a:r>
              <a:rPr lang="en-US" dirty="0" smtClean="0"/>
              <a:t>V </a:t>
            </a:r>
            <a:r>
              <a:rPr lang="en-US" dirty="0"/>
              <a:t>have that </a:t>
            </a:r>
            <a:r>
              <a:rPr lang="en-US" dirty="0" smtClean="0"/>
              <a:t>(</a:t>
            </a:r>
            <a:r>
              <a:rPr lang="en-US" dirty="0"/>
              <a:t>a, a</a:t>
            </a:r>
            <a:r>
              <a:rPr lang="en-US" dirty="0" smtClean="0"/>
              <a:t>) </a:t>
            </a:r>
            <a:r>
              <a:rPr lang="en-US" dirty="0"/>
              <a:t>is not in </a:t>
            </a:r>
            <a:r>
              <a:rPr lang="en-US" dirty="0" smtClean="0"/>
              <a:t>E, and </a:t>
            </a:r>
            <a:endParaRPr lang="hu-HU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element of V </a:t>
            </a:r>
            <a:r>
              <a:rPr lang="en-US" dirty="0"/>
              <a:t>then </a:t>
            </a:r>
            <a:r>
              <a:rPr lang="en-US" b="1" dirty="0" smtClean="0"/>
              <a:t>n</a:t>
            </a:r>
            <a:r>
              <a:rPr lang="hu-HU" b="1" dirty="0" err="1" smtClean="0"/>
              <a:t>ot</a:t>
            </a:r>
            <a:r>
              <a:rPr lang="en-US" b="1" dirty="0" smtClean="0"/>
              <a:t> x</a:t>
            </a:r>
            <a:r>
              <a:rPr lang="en-US" dirty="0" smtClean="0"/>
              <a:t> </a:t>
            </a:r>
            <a:r>
              <a:rPr lang="en-US" dirty="0"/>
              <a:t>must not be an element of </a:t>
            </a:r>
            <a:r>
              <a:rPr lang="en-US" dirty="0" smtClean="0"/>
              <a:t>V.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1615572"/>
              </p:ext>
            </p:extLst>
          </p:nvPr>
        </p:nvGraphicFramePr>
        <p:xfrm>
          <a:off x="2926080" y="3579223"/>
          <a:ext cx="5033554" cy="327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relationship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graphs</a:t>
            </a:r>
            <a:r>
              <a:rPr lang="hu-HU" dirty="0" smtClean="0"/>
              <a:t> and </a:t>
            </a:r>
            <a:r>
              <a:rPr lang="hu-HU" dirty="0" err="1" smtClean="0"/>
              <a:t>black</a:t>
            </a:r>
            <a:r>
              <a:rPr lang="hu-HU" dirty="0" smtClean="0"/>
              <a:t>-and-</a:t>
            </a:r>
            <a:r>
              <a:rPr lang="hu-HU" dirty="0" err="1" smtClean="0"/>
              <a:t>white</a:t>
            </a:r>
            <a:r>
              <a:rPr lang="hu-HU" dirty="0" smtClean="0"/>
              <a:t> SAT </a:t>
            </a:r>
            <a:r>
              <a:rPr lang="hu-HU" dirty="0" err="1" smtClean="0"/>
              <a:t>problems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</a:t>
            </a:r>
            <a:r>
              <a:rPr lang="en-US" dirty="0"/>
              <a:t>be a communication graph. </a:t>
            </a:r>
            <a:endParaRPr lang="hu-HU" dirty="0" smtClean="0"/>
          </a:p>
          <a:p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dirty="0" smtClean="0"/>
              <a:t>SM </a:t>
            </a:r>
            <a:r>
              <a:rPr lang="en-US" dirty="0"/>
              <a:t>be the strong model of </a:t>
            </a:r>
            <a:r>
              <a:rPr lang="en-US" dirty="0" smtClean="0"/>
              <a:t>D. 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WM </a:t>
            </a:r>
            <a:r>
              <a:rPr lang="en-US" dirty="0"/>
              <a:t>be the </a:t>
            </a:r>
            <a:r>
              <a:rPr lang="hu-HU" dirty="0" err="1" smtClean="0"/>
              <a:t>weak</a:t>
            </a:r>
            <a:r>
              <a:rPr lang="en-US" dirty="0" smtClean="0"/>
              <a:t> </a:t>
            </a:r>
            <a:r>
              <a:rPr lang="en-US" dirty="0"/>
              <a:t>model of 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hu-HU" dirty="0" err="1" smtClean="0"/>
              <a:t>Let</a:t>
            </a:r>
            <a:r>
              <a:rPr lang="hu-HU" dirty="0" smtClean="0"/>
              <a:t> </a:t>
            </a:r>
            <a:r>
              <a:rPr lang="hu-HU" dirty="0" err="1" smtClean="0"/>
              <a:t>BBog</a:t>
            </a:r>
            <a:r>
              <a:rPr lang="hu-HU" dirty="0" smtClean="0"/>
              <a:t> </a:t>
            </a:r>
            <a:r>
              <a:rPr lang="hu-HU" dirty="0" smtClean="0"/>
              <a:t>be </a:t>
            </a:r>
            <a:r>
              <a:rPr lang="hu-HU" dirty="0" err="1" smtClean="0"/>
              <a:t>the</a:t>
            </a:r>
            <a:r>
              <a:rPr lang="hu-HU" dirty="0" smtClean="0"/>
              <a:t> Balatonboglár </a:t>
            </a:r>
            <a:r>
              <a:rPr lang="hu-HU" dirty="0" err="1" smtClean="0"/>
              <a:t>model</a:t>
            </a:r>
            <a:r>
              <a:rPr lang="hu-HU" dirty="0" smtClean="0"/>
              <a:t> of D.</a:t>
            </a:r>
            <a:endParaRPr lang="hu-HU" dirty="0"/>
          </a:p>
          <a:p>
            <a:r>
              <a:rPr lang="en-US" dirty="0" smtClean="0"/>
              <a:t>Then SM</a:t>
            </a:r>
            <a:r>
              <a:rPr lang="hu-HU" dirty="0" smtClean="0"/>
              <a:t>, WM, and </a:t>
            </a:r>
            <a:r>
              <a:rPr lang="hu-HU" dirty="0" err="1" smtClean="0"/>
              <a:t>BBog</a:t>
            </a:r>
            <a:r>
              <a:rPr lang="en-US" dirty="0" smtClean="0"/>
              <a:t> </a:t>
            </a:r>
            <a:r>
              <a:rPr lang="hu-HU" dirty="0" err="1" smtClean="0"/>
              <a:t>are</a:t>
            </a:r>
            <a:r>
              <a:rPr lang="en-US" dirty="0" smtClean="0"/>
              <a:t> </a:t>
            </a:r>
            <a:endParaRPr lang="hu-HU" dirty="0" smtClean="0"/>
          </a:p>
          <a:p>
            <a:pPr marL="0" indent="0" algn="ctr">
              <a:buNone/>
            </a:pPr>
            <a:r>
              <a:rPr lang="en-US" sz="2800" dirty="0" smtClean="0"/>
              <a:t>Black-and-White SAT problem</a:t>
            </a:r>
            <a:r>
              <a:rPr lang="hu-HU" sz="2800" dirty="0" smtClean="0"/>
              <a:t>s</a:t>
            </a:r>
            <a:r>
              <a:rPr lang="en-US" sz="2800" dirty="0" smtClean="0"/>
              <a:t> if</a:t>
            </a:r>
            <a:r>
              <a:rPr lang="hu-HU" sz="2800" dirty="0" smtClean="0"/>
              <a:t>f</a:t>
            </a:r>
            <a:r>
              <a:rPr lang="en-US" sz="2800" dirty="0" smtClean="0"/>
              <a:t> D </a:t>
            </a:r>
            <a:r>
              <a:rPr lang="en-US" sz="2800" dirty="0"/>
              <a:t>is strongly connected.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788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Strong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Let</a:t>
            </a:r>
            <a:r>
              <a:rPr lang="hu-HU" dirty="0" smtClean="0"/>
              <a:t> D =(V, E) </a:t>
            </a:r>
            <a:r>
              <a:rPr lang="hu-HU" dirty="0"/>
              <a:t>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</a:t>
            </a:r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 err="1"/>
              <a:t>strong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smtClean="0"/>
              <a:t>of D </a:t>
            </a:r>
            <a:r>
              <a:rPr lang="hu-HU" dirty="0"/>
              <a:t>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SM, </a:t>
            </a:r>
            <a:r>
              <a:rPr lang="hu-HU" dirty="0"/>
              <a:t>and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follows</a:t>
            </a:r>
            <a:r>
              <a:rPr lang="hu-HU" dirty="0"/>
              <a:t>: </a:t>
            </a:r>
            <a:endParaRPr lang="hu-HU" dirty="0" smtClean="0"/>
          </a:p>
          <a:p>
            <a:r>
              <a:rPr lang="hu-HU" dirty="0" smtClean="0"/>
              <a:t>SM </a:t>
            </a:r>
            <a:r>
              <a:rPr lang="hu-HU" dirty="0"/>
              <a:t>:= </a:t>
            </a:r>
            <a:r>
              <a:rPr lang="hu-HU" dirty="0" smtClean="0"/>
              <a:t>{{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 } 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b) </a:t>
            </a:r>
            <a:r>
              <a:rPr lang="hu-HU" dirty="0" smtClean="0"/>
              <a:t>in E</a:t>
            </a:r>
            <a:r>
              <a:rPr lang="hu-HU" dirty="0"/>
              <a:t>} </a:t>
            </a:r>
            <a:r>
              <a:rPr lang="hu-HU" dirty="0" smtClean="0"/>
              <a:t>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smtClean="0"/>
              <a:t>SM ={{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a},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</a:t>
            </a:r>
            <a:endParaRPr lang="hu-HU" dirty="0"/>
          </a:p>
          <a:p>
            <a:r>
              <a:rPr lang="hu-HU" dirty="0" smtClean="0"/>
              <a:t>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e},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e, </a:t>
            </a:r>
            <a:r>
              <a:rPr lang="hu-HU" dirty="0" smtClean="0"/>
              <a:t>c}}.</a:t>
            </a:r>
          </a:p>
          <a:p>
            <a:r>
              <a:rPr lang="hu-HU" dirty="0" err="1" smtClean="0"/>
              <a:t>Solutions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a = b = c = d = e = </a:t>
            </a:r>
            <a:r>
              <a:rPr lang="hu-HU" dirty="0" err="1" smtClean="0"/>
              <a:t>true</a:t>
            </a:r>
            <a:endParaRPr lang="hu-HU" dirty="0" smtClean="0"/>
          </a:p>
          <a:p>
            <a:pPr lvl="1"/>
            <a:r>
              <a:rPr lang="hu-HU" dirty="0"/>
              <a:t>a = b = </a:t>
            </a:r>
            <a:r>
              <a:rPr lang="hu-HU" dirty="0" smtClean="0"/>
              <a:t>c </a:t>
            </a:r>
            <a:r>
              <a:rPr lang="hu-HU" dirty="0"/>
              <a:t>= e = </a:t>
            </a:r>
            <a:r>
              <a:rPr lang="hu-HU" dirty="0" err="1" smtClean="0"/>
              <a:t>true</a:t>
            </a:r>
            <a:r>
              <a:rPr lang="hu-HU" dirty="0" smtClean="0"/>
              <a:t>, d = </a:t>
            </a:r>
            <a:r>
              <a:rPr lang="hu-HU" dirty="0" err="1" smtClean="0"/>
              <a:t>false</a:t>
            </a:r>
            <a:endParaRPr lang="hu-HU" dirty="0" smtClean="0"/>
          </a:p>
          <a:p>
            <a:pPr lvl="1"/>
            <a:r>
              <a:rPr lang="hu-HU" dirty="0"/>
              <a:t>a = b = c = d = e = </a:t>
            </a:r>
            <a:r>
              <a:rPr lang="hu-HU" dirty="0" err="1" smtClean="0"/>
              <a:t>false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3590925"/>
            <a:ext cx="42672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14994"/>
            <a:ext cx="9601200" cy="4630783"/>
          </a:xfrm>
        </p:spPr>
        <p:txBody>
          <a:bodyPr>
            <a:normAutofit/>
          </a:bodyPr>
          <a:lstStyle/>
          <a:p>
            <a:r>
              <a:rPr lang="hu-HU" dirty="0" err="1"/>
              <a:t>Let</a:t>
            </a:r>
            <a:r>
              <a:rPr lang="hu-HU" dirty="0"/>
              <a:t> D =(V, E) be a </a:t>
            </a: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. The </a:t>
            </a:r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/>
              <a:t>model</a:t>
            </a:r>
            <a:r>
              <a:rPr lang="hu-HU" dirty="0"/>
              <a:t> of D is </a:t>
            </a:r>
            <a:r>
              <a:rPr lang="hu-HU" dirty="0" err="1"/>
              <a:t>denoted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smtClean="0"/>
              <a:t>WM: </a:t>
            </a:r>
            <a:endParaRPr lang="hu-HU" dirty="0"/>
          </a:p>
          <a:p>
            <a:r>
              <a:rPr lang="hu-HU" dirty="0" err="1" smtClean="0"/>
              <a:t>OutE</a:t>
            </a:r>
            <a:r>
              <a:rPr lang="hu-HU" dirty="0" smtClean="0"/>
              <a:t>(a) := { </a:t>
            </a:r>
            <a:r>
              <a:rPr lang="hu-HU" dirty="0"/>
              <a:t>b </a:t>
            </a:r>
            <a:r>
              <a:rPr lang="hu-HU" dirty="0" smtClean="0"/>
              <a:t> </a:t>
            </a:r>
            <a:r>
              <a:rPr lang="hu-HU" dirty="0"/>
              <a:t>| </a:t>
            </a:r>
            <a:r>
              <a:rPr lang="hu-HU" dirty="0" smtClean="0"/>
              <a:t> </a:t>
            </a:r>
            <a:r>
              <a:rPr lang="hu-HU" dirty="0"/>
              <a:t>(a, b</a:t>
            </a:r>
            <a:r>
              <a:rPr lang="hu-HU" dirty="0" smtClean="0"/>
              <a:t>)  in  E }.</a:t>
            </a:r>
            <a:endParaRPr lang="hu-HU" dirty="0"/>
          </a:p>
          <a:p>
            <a:r>
              <a:rPr lang="hu-HU" dirty="0" err="1" smtClean="0"/>
              <a:t>Cycles</a:t>
            </a:r>
            <a:r>
              <a:rPr lang="hu-HU" dirty="0" smtClean="0"/>
              <a:t> </a:t>
            </a:r>
            <a:r>
              <a:rPr lang="hu-HU" dirty="0"/>
              <a:t>:= </a:t>
            </a:r>
            <a:r>
              <a:rPr lang="hu-HU" dirty="0" smtClean="0"/>
              <a:t>{ (a</a:t>
            </a:r>
            <a:r>
              <a:rPr lang="hu-HU" baseline="-25000" dirty="0" smtClean="0"/>
              <a:t>1</a:t>
            </a:r>
            <a:r>
              <a:rPr lang="hu-HU" dirty="0" smtClean="0"/>
              <a:t>, a</a:t>
            </a:r>
            <a:r>
              <a:rPr lang="hu-HU" baseline="-25000" dirty="0" smtClean="0"/>
              <a:t>2</a:t>
            </a:r>
            <a:r>
              <a:rPr lang="hu-HU" dirty="0"/>
              <a:t>, </a:t>
            </a:r>
            <a:r>
              <a:rPr lang="hu-HU" dirty="0" smtClean="0"/>
              <a:t>…,  </a:t>
            </a:r>
            <a:r>
              <a:rPr lang="hu-HU" dirty="0" err="1" smtClean="0"/>
              <a:t>a</a:t>
            </a:r>
            <a:r>
              <a:rPr lang="hu-HU" baseline="-25000" dirty="0" err="1" smtClean="0"/>
              <a:t>k</a:t>
            </a:r>
            <a:r>
              <a:rPr lang="hu-HU" dirty="0" smtClean="0"/>
              <a:t>) | k=1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i=1..k we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a</a:t>
            </a:r>
            <a:r>
              <a:rPr lang="hu-HU" baseline="-25000" dirty="0" smtClean="0"/>
              <a:t>(i </a:t>
            </a:r>
            <a:r>
              <a:rPr lang="hu-HU" baseline="-25000" dirty="0" err="1" smtClean="0"/>
              <a:t>mod</a:t>
            </a:r>
            <a:r>
              <a:rPr lang="hu-HU" baseline="-25000" dirty="0" smtClean="0"/>
              <a:t> </a:t>
            </a:r>
            <a:r>
              <a:rPr lang="hu-HU" baseline="-25000" dirty="0"/>
              <a:t>k)+</a:t>
            </a:r>
            <a:r>
              <a:rPr lang="hu-HU" baseline="-25000" dirty="0" smtClean="0"/>
              <a:t>1</a:t>
            </a:r>
            <a:r>
              <a:rPr lang="hu-HU" dirty="0" smtClean="0"/>
              <a:t>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/>
              <a:t>) </a:t>
            </a:r>
            <a:r>
              <a:rPr lang="hu-HU" dirty="0" smtClean="0"/>
              <a:t>}.</a:t>
            </a:r>
            <a:endParaRPr lang="hu-HU" dirty="0"/>
          </a:p>
          <a:p>
            <a:r>
              <a:rPr lang="hu-HU" dirty="0" err="1" smtClean="0"/>
              <a:t>ExitPonts</a:t>
            </a:r>
            <a:r>
              <a:rPr lang="hu-HU" dirty="0" smtClean="0"/>
              <a:t>(</a:t>
            </a:r>
            <a:r>
              <a:rPr lang="hu-HU" dirty="0"/>
              <a:t>(a</a:t>
            </a:r>
            <a:r>
              <a:rPr lang="hu-HU" baseline="-25000" dirty="0"/>
              <a:t>1</a:t>
            </a:r>
            <a:r>
              <a:rPr lang="hu-HU" dirty="0"/>
              <a:t>, a</a:t>
            </a:r>
            <a:r>
              <a:rPr lang="hu-HU" baseline="-25000" dirty="0"/>
              <a:t>2</a:t>
            </a:r>
            <a:r>
              <a:rPr lang="hu-HU" dirty="0"/>
              <a:t>, …,  </a:t>
            </a:r>
            <a:r>
              <a:rPr lang="hu-HU" dirty="0" err="1"/>
              <a:t>a</a:t>
            </a:r>
            <a:r>
              <a:rPr lang="hu-HU" baseline="-25000" dirty="0" err="1"/>
              <a:t>k</a:t>
            </a:r>
            <a:r>
              <a:rPr lang="hu-HU" dirty="0" smtClean="0"/>
              <a:t>) ) := {</a:t>
            </a:r>
            <a:r>
              <a:rPr lang="hu-HU" dirty="0"/>
              <a:t>b </a:t>
            </a:r>
            <a:r>
              <a:rPr lang="hu-HU" dirty="0" smtClean="0"/>
              <a:t>| </a:t>
            </a:r>
            <a:r>
              <a:rPr lang="hu-HU" dirty="0" err="1" smtClean="0"/>
              <a:t>exists</a:t>
            </a:r>
            <a:r>
              <a:rPr lang="hu-HU" dirty="0" smtClean="0"/>
              <a:t> i=1..k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b is in </a:t>
            </a:r>
            <a:r>
              <a:rPr lang="hu-HU" dirty="0" err="1" smtClean="0"/>
              <a:t>OutE</a:t>
            </a:r>
            <a:r>
              <a:rPr lang="hu-HU" dirty="0" smtClean="0"/>
              <a:t>(</a:t>
            </a:r>
            <a:r>
              <a:rPr lang="hu-HU" dirty="0" err="1" smtClean="0"/>
              <a:t>a</a:t>
            </a:r>
            <a:r>
              <a:rPr lang="hu-HU" baseline="-25000" dirty="0" err="1" smtClean="0"/>
              <a:t>i</a:t>
            </a:r>
            <a:r>
              <a:rPr lang="hu-HU" dirty="0" smtClean="0"/>
              <a:t>)) and  </a:t>
            </a:r>
            <a:br>
              <a:rPr lang="hu-HU" dirty="0" smtClean="0"/>
            </a:br>
            <a:r>
              <a:rPr lang="hu-HU" dirty="0" smtClean="0"/>
              <a:t>                                                      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exists</a:t>
            </a:r>
            <a:r>
              <a:rPr lang="hu-HU" dirty="0" smtClean="0"/>
              <a:t> j=1..k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taht</a:t>
            </a:r>
            <a:r>
              <a:rPr lang="hu-HU" dirty="0" smtClean="0"/>
              <a:t> b </a:t>
            </a:r>
            <a:r>
              <a:rPr lang="hu-HU" dirty="0"/>
              <a:t>= </a:t>
            </a:r>
            <a:r>
              <a:rPr lang="hu-HU" dirty="0" smtClean="0"/>
              <a:t>a</a:t>
            </a:r>
            <a:r>
              <a:rPr lang="hu-HU" baseline="-25000" dirty="0" smtClean="0"/>
              <a:t>j</a:t>
            </a:r>
            <a:r>
              <a:rPr lang="hu-HU" dirty="0" smtClean="0"/>
              <a:t>) }.</a:t>
            </a:r>
            <a:endParaRPr lang="hu-HU" dirty="0"/>
          </a:p>
          <a:p>
            <a:r>
              <a:rPr lang="hu-HU" dirty="0" smtClean="0"/>
              <a:t>WM </a:t>
            </a:r>
            <a:r>
              <a:rPr lang="hu-HU" dirty="0"/>
              <a:t>:= </a:t>
            </a:r>
            <a:r>
              <a:rPr lang="hu-HU" dirty="0" smtClean="0"/>
              <a:t>{ </a:t>
            </a:r>
            <a:r>
              <a:rPr lang="hu-HU" dirty="0" err="1" smtClean="0"/>
              <a:t>not</a:t>
            </a:r>
            <a:r>
              <a:rPr lang="hu-HU" dirty="0" smtClean="0"/>
              <a:t> C </a:t>
            </a:r>
            <a:r>
              <a:rPr lang="hu-HU" dirty="0" err="1" smtClean="0"/>
              <a:t>union</a:t>
            </a:r>
            <a:r>
              <a:rPr lang="hu-HU" dirty="0" smtClean="0"/>
              <a:t>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 | </a:t>
            </a:r>
            <a:r>
              <a:rPr lang="hu-HU" dirty="0"/>
              <a:t>C </a:t>
            </a:r>
            <a:r>
              <a:rPr lang="hu-HU" dirty="0" smtClean="0"/>
              <a:t>in </a:t>
            </a:r>
            <a:r>
              <a:rPr lang="hu-HU" dirty="0" err="1"/>
              <a:t>Cycles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/>
              <a:t>ExitPonts</a:t>
            </a:r>
            <a:r>
              <a:rPr lang="hu-HU" dirty="0"/>
              <a:t>(C) </a:t>
            </a:r>
            <a:r>
              <a:rPr lang="hu-HU" dirty="0" smtClean="0"/>
              <a:t>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r>
              <a:rPr lang="hu-HU" dirty="0" smtClean="0"/>
              <a:t> }.</a:t>
            </a:r>
          </a:p>
          <a:p>
            <a:r>
              <a:rPr lang="hu-HU" dirty="0" err="1" smtClean="0"/>
              <a:t>Example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Cycles</a:t>
            </a:r>
            <a:r>
              <a:rPr lang="hu-HU" dirty="0" smtClean="0"/>
              <a:t>: (a), (b), (c), (d),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), (</a:t>
            </a:r>
            <a:r>
              <a:rPr lang="en-US" dirty="0" err="1"/>
              <a:t>b,c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a,b,c,b</a:t>
            </a:r>
            <a:r>
              <a:rPr lang="en-US" dirty="0" smtClean="0"/>
              <a:t>)</a:t>
            </a:r>
            <a:r>
              <a:rPr lang="hu-HU" dirty="0" smtClean="0"/>
              <a:t>, </a:t>
            </a:r>
            <a:r>
              <a:rPr lang="en-US" dirty="0"/>
              <a:t>(</a:t>
            </a:r>
            <a:r>
              <a:rPr lang="en-US" dirty="0" err="1"/>
              <a:t>a,b,c,d</a:t>
            </a:r>
            <a:r>
              <a:rPr lang="en-US" dirty="0" smtClean="0"/>
              <a:t>)</a:t>
            </a:r>
            <a:r>
              <a:rPr lang="hu-HU" dirty="0" smtClean="0"/>
              <a:t>.</a:t>
            </a:r>
          </a:p>
          <a:p>
            <a:r>
              <a:rPr lang="hu-HU" dirty="0" smtClean="0"/>
              <a:t>WM </a:t>
            </a:r>
            <a:r>
              <a:rPr lang="hu-HU" dirty="0"/>
              <a:t>= </a:t>
            </a:r>
            <a:r>
              <a:rPr lang="hu-HU" dirty="0" smtClean="0"/>
              <a:t>{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smtClean="0"/>
              <a:t>b},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a,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b, </a:t>
            </a:r>
            <a:r>
              <a:rPr lang="hu-HU" dirty="0" smtClean="0"/>
              <a:t>d},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d, </a:t>
            </a:r>
            <a:r>
              <a:rPr lang="hu-HU" dirty="0" smtClean="0"/>
              <a:t>a},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b, </a:t>
            </a:r>
            <a:r>
              <a:rPr lang="hu-HU" dirty="0" smtClean="0"/>
              <a:t>c},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a, </a:t>
            </a:r>
            <a:r>
              <a:rPr lang="hu-HU" dirty="0" smtClean="0"/>
              <a:t>d},</a:t>
            </a:r>
            <a:br>
              <a:rPr lang="hu-HU" dirty="0" smtClean="0"/>
            </a:br>
            <a:r>
              <a:rPr lang="hu-HU" dirty="0" smtClean="0"/>
              <a:t>             {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a,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/>
              <a:t>c, </a:t>
            </a:r>
            <a:r>
              <a:rPr lang="hu-HU" dirty="0" smtClean="0"/>
              <a:t>d} }.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4" y="3787004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hu-HU" smtClean="0"/>
              <a:t>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hu-HU" dirty="0" smtClean="0"/>
              <a:t>Motivation</a:t>
            </a:r>
            <a:endParaRPr lang="hu-HU" altLang="hu-HU" dirty="0" smtClean="0"/>
          </a:p>
          <a:p>
            <a:r>
              <a:rPr lang="hu-HU" altLang="hu-HU" dirty="0" smtClean="0"/>
              <a:t>I</a:t>
            </a:r>
            <a:r>
              <a:rPr lang="en-US" altLang="hu-HU" dirty="0" smtClean="0"/>
              <a:t>n </a:t>
            </a:r>
            <a:r>
              <a:rPr lang="en-US" altLang="hu-HU" dirty="0"/>
              <a:t>media res</a:t>
            </a:r>
            <a:endParaRPr lang="en-US" altLang="hu-HU" dirty="0" smtClean="0"/>
          </a:p>
          <a:p>
            <a:r>
              <a:rPr lang="en-US" altLang="hu-HU" dirty="0" smtClean="0"/>
              <a:t>SAT, CNF, Clause Set, Clause, Literal</a:t>
            </a:r>
          </a:p>
          <a:p>
            <a:r>
              <a:rPr lang="hu-HU" altLang="hu-HU" dirty="0" smtClean="0"/>
              <a:t>BB, WW</a:t>
            </a:r>
          </a:p>
          <a:p>
            <a:r>
              <a:rPr lang="hu-HU" altLang="hu-HU" dirty="0" smtClean="0"/>
              <a:t>Black-and-White SAT </a:t>
            </a:r>
            <a:r>
              <a:rPr lang="hu-HU" altLang="hu-HU" dirty="0" err="1" smtClean="0"/>
              <a:t>Proble</a:t>
            </a:r>
            <a:r>
              <a:rPr lang="hu-HU" altLang="hu-HU" dirty="0" err="1"/>
              <a:t>m</a:t>
            </a:r>
            <a:endParaRPr lang="en-US" altLang="hu-HU" dirty="0" smtClean="0"/>
          </a:p>
          <a:p>
            <a:r>
              <a:rPr lang="hu-HU" altLang="hu-HU" dirty="0" err="1" smtClean="0"/>
              <a:t>Communication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Graph</a:t>
            </a:r>
            <a:endParaRPr lang="en-US" altLang="hu-HU" dirty="0" smtClean="0"/>
          </a:p>
          <a:p>
            <a:r>
              <a:rPr lang="hu-HU" altLang="hu-HU" dirty="0" smtClean="0"/>
              <a:t>Strong </a:t>
            </a:r>
            <a:r>
              <a:rPr lang="hu-HU" altLang="hu-HU" dirty="0" err="1"/>
              <a:t>M</a:t>
            </a:r>
            <a:r>
              <a:rPr lang="hu-HU" altLang="hu-HU" dirty="0" err="1" smtClean="0"/>
              <a:t>odel</a:t>
            </a:r>
            <a:r>
              <a:rPr lang="hu-HU" altLang="hu-HU" dirty="0" smtClean="0"/>
              <a:t>, </a:t>
            </a:r>
            <a:r>
              <a:rPr lang="hu-HU" altLang="hu-HU" dirty="0" err="1" smtClean="0"/>
              <a:t>Weak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Model</a:t>
            </a:r>
            <a:endParaRPr lang="en-US" altLang="hu-HU" dirty="0" smtClean="0"/>
          </a:p>
          <a:p>
            <a:r>
              <a:rPr lang="hu-HU" altLang="hu-HU" dirty="0" err="1" smtClean="0"/>
              <a:t>Minimal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Unsatisfiable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Clause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Sets</a:t>
            </a:r>
            <a:r>
              <a:rPr lang="hu-HU" altLang="hu-HU" dirty="0" smtClean="0"/>
              <a:t> (</a:t>
            </a:r>
            <a:r>
              <a:rPr lang="hu-HU" altLang="hu-HU" dirty="0" err="1" smtClean="0"/>
              <a:t>MUs</a:t>
            </a:r>
            <a:r>
              <a:rPr lang="hu-HU" altLang="hu-HU" dirty="0" smtClean="0"/>
              <a:t>)</a:t>
            </a:r>
            <a:endParaRPr lang="en-US" altLang="hu-HU" dirty="0" smtClean="0"/>
          </a:p>
          <a:p>
            <a:r>
              <a:rPr lang="en-US" altLang="hu-HU" dirty="0" smtClean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4370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Lemma 1.</a:t>
            </a:r>
            <a:r>
              <a:rPr lang="en-US" dirty="0"/>
              <a:t> Let </a:t>
            </a:r>
            <a:r>
              <a:rPr lang="en-US" b="1" dirty="0"/>
              <a:t>F</a:t>
            </a:r>
            <a:r>
              <a:rPr lang="en-US" dirty="0"/>
              <a:t> be a Black-and-White SAT problem. Then </a:t>
            </a:r>
            <a:r>
              <a:rPr lang="en-US" b="1" dirty="0"/>
              <a:t>F </a:t>
            </a:r>
            <a:r>
              <a:rPr lang="hu-HU" b="1" dirty="0" err="1" smtClean="0"/>
              <a:t>union</a:t>
            </a:r>
            <a:r>
              <a:rPr lang="en-US" b="1" dirty="0" smtClean="0"/>
              <a:t> </a:t>
            </a:r>
            <a:r>
              <a:rPr lang="hu-HU" b="1" dirty="0" smtClean="0"/>
              <a:t>{ </a:t>
            </a:r>
            <a:r>
              <a:rPr lang="en-US" b="1" dirty="0" smtClean="0"/>
              <a:t>BB</a:t>
            </a:r>
            <a:r>
              <a:rPr lang="hu-HU" b="1" dirty="0" smtClean="0"/>
              <a:t>, </a:t>
            </a:r>
            <a:r>
              <a:rPr lang="en-US" b="1" dirty="0" smtClean="0"/>
              <a:t>WW</a:t>
            </a:r>
            <a:r>
              <a:rPr lang="hu-HU" b="1" dirty="0" smtClean="0"/>
              <a:t>}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 err="1" smtClean="0"/>
              <a:t>unsatisfiable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b="1" dirty="0" smtClean="0"/>
              <a:t>BB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black</a:t>
            </a:r>
            <a:r>
              <a:rPr lang="hu-HU" dirty="0" smtClean="0"/>
              <a:t> </a:t>
            </a:r>
            <a:r>
              <a:rPr lang="hu-HU" dirty="0" err="1" smtClean="0"/>
              <a:t>clause</a:t>
            </a:r>
            <a:r>
              <a:rPr lang="hu-HU" dirty="0" smtClean="0"/>
              <a:t>, and </a:t>
            </a:r>
            <a:r>
              <a:rPr lang="hu-HU" b="1" dirty="0" smtClean="0"/>
              <a:t>WW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white</a:t>
            </a:r>
            <a:r>
              <a:rPr lang="hu-HU" dirty="0" smtClean="0"/>
              <a:t> </a:t>
            </a:r>
            <a:r>
              <a:rPr lang="hu-HU" dirty="0" err="1" smtClean="0"/>
              <a:t>clause</a:t>
            </a:r>
            <a:r>
              <a:rPr lang="hu-HU" dirty="0" smtClean="0"/>
              <a:t>.</a:t>
            </a:r>
          </a:p>
          <a:p>
            <a:r>
              <a:rPr lang="hu-HU" b="1" dirty="0" smtClean="0"/>
              <a:t>Lemma 2.</a:t>
            </a:r>
            <a:r>
              <a:rPr lang="hu-HU" dirty="0" smtClean="0"/>
              <a:t> </a:t>
            </a:r>
            <a:r>
              <a:rPr lang="en-US" dirty="0" smtClean="0"/>
              <a:t>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SM</a:t>
            </a:r>
            <a:r>
              <a:rPr lang="en-US" dirty="0"/>
              <a:t> be the strong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implies the formula </a:t>
            </a:r>
            <a:r>
              <a:rPr lang="hu-HU" b="1" dirty="0" smtClean="0"/>
              <a:t>(</a:t>
            </a:r>
            <a:r>
              <a:rPr lang="hu-HU" b="1" dirty="0" err="1" smtClean="0"/>
              <a:t>notA</a:t>
            </a:r>
            <a:r>
              <a:rPr lang="en-US" b="1" dirty="0" smtClean="0"/>
              <a:t> </a:t>
            </a:r>
            <a:r>
              <a:rPr lang="hu-HU" b="1" dirty="0" err="1" smtClean="0"/>
              <a:t>or</a:t>
            </a:r>
            <a:r>
              <a:rPr lang="en-US" b="1" dirty="0" smtClean="0"/>
              <a:t> </a:t>
            </a:r>
            <a:r>
              <a:rPr lang="hu-HU" b="1" dirty="0"/>
              <a:t>B</a:t>
            </a:r>
            <a:r>
              <a:rPr lang="hu-HU" b="1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iff</a:t>
            </a:r>
            <a:r>
              <a:rPr lang="en-US" dirty="0"/>
              <a:t> there is path from vertex </a:t>
            </a:r>
            <a:r>
              <a:rPr lang="hu-HU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/>
              <a:t>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 smtClean="0"/>
              <a:t>Theorem 1.</a:t>
            </a:r>
            <a:r>
              <a:rPr lang="en-US" dirty="0" smtClean="0"/>
              <a:t> Let </a:t>
            </a:r>
            <a:r>
              <a:rPr lang="en-US" b="1" dirty="0" smtClean="0"/>
              <a:t>D</a:t>
            </a:r>
            <a:r>
              <a:rPr lang="en-US" dirty="0" smtClean="0"/>
              <a:t> be a communication graph. Let </a:t>
            </a:r>
            <a:r>
              <a:rPr lang="en-US" b="1" dirty="0" smtClean="0"/>
              <a:t>SM</a:t>
            </a:r>
            <a:r>
              <a:rPr lang="en-US" dirty="0" smtClean="0"/>
              <a:t> be the strong model of </a:t>
            </a:r>
            <a:r>
              <a:rPr lang="en-US" b="1" dirty="0" smtClean="0"/>
              <a:t>D</a:t>
            </a:r>
            <a:r>
              <a:rPr lang="en-US" dirty="0" smtClean="0"/>
              <a:t>. Then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is a Black-and-White 2-SAT problem </a:t>
            </a:r>
            <a:r>
              <a:rPr lang="en-US" dirty="0" err="1"/>
              <a:t>iff</a:t>
            </a:r>
            <a:r>
              <a:rPr lang="en-US" dirty="0"/>
              <a:t> the graph </a:t>
            </a:r>
            <a:r>
              <a:rPr lang="en-US" b="1" dirty="0"/>
              <a:t>D</a:t>
            </a:r>
            <a:r>
              <a:rPr lang="en-US" dirty="0"/>
              <a:t> is </a:t>
            </a:r>
            <a:r>
              <a:rPr lang="en-US" dirty="0" smtClean="0"/>
              <a:t>strongly </a:t>
            </a:r>
            <a:r>
              <a:rPr lang="en-US" dirty="0"/>
              <a:t>connected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Theorem 2.</a:t>
            </a:r>
            <a:r>
              <a:rPr lang="en-US" dirty="0"/>
              <a:t> Let </a:t>
            </a:r>
            <a:r>
              <a:rPr lang="en-US" b="1" dirty="0"/>
              <a:t>F</a:t>
            </a:r>
            <a:r>
              <a:rPr lang="en-US" dirty="0"/>
              <a:t> be a Black-and-White 2-SAT problem. Then we need linear time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show </a:t>
            </a:r>
            <a:r>
              <a:rPr lang="en-US" dirty="0"/>
              <a:t>that </a:t>
            </a:r>
            <a:r>
              <a:rPr lang="en-US" b="1" dirty="0"/>
              <a:t>F </a:t>
            </a:r>
            <a:r>
              <a:rPr lang="hu-HU" b="1" dirty="0" err="1" smtClean="0"/>
              <a:t>union</a:t>
            </a:r>
            <a:r>
              <a:rPr lang="en-US" b="1" dirty="0" smtClean="0"/>
              <a:t> </a:t>
            </a:r>
            <a:r>
              <a:rPr lang="hu-HU" b="1" dirty="0"/>
              <a:t>{</a:t>
            </a:r>
            <a:r>
              <a:rPr lang="en-US" b="1" dirty="0" smtClean="0"/>
              <a:t>BB</a:t>
            </a:r>
            <a:r>
              <a:rPr lang="hu-HU" b="1" dirty="0" smtClean="0"/>
              <a:t>, </a:t>
            </a:r>
            <a:r>
              <a:rPr lang="en-US" b="1" dirty="0" smtClean="0"/>
              <a:t>WW</a:t>
            </a:r>
            <a:r>
              <a:rPr lang="hu-HU" b="1" dirty="0" smtClean="0"/>
              <a:t>}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/>
              <a:t>unsatisfiable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3.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b="1" dirty="0" smtClean="0"/>
              <a:t>SM</a:t>
            </a:r>
            <a:r>
              <a:rPr lang="en-US" dirty="0" smtClean="0"/>
              <a:t> </a:t>
            </a:r>
            <a:r>
              <a:rPr lang="en-US" dirty="0"/>
              <a:t>be the strong model of D. Then </a:t>
            </a:r>
            <a:r>
              <a:rPr lang="en-US" b="1" dirty="0"/>
              <a:t>WM</a:t>
            </a:r>
            <a:r>
              <a:rPr lang="en-US" dirty="0"/>
              <a:t> has at least two solutions, namely the </a:t>
            </a:r>
            <a:r>
              <a:rPr lang="en-US" dirty="0" smtClean="0"/>
              <a:t>white</a:t>
            </a:r>
            <a:r>
              <a:rPr lang="hu-HU" dirty="0" smtClean="0"/>
              <a:t> </a:t>
            </a:r>
            <a:r>
              <a:rPr lang="en-US" dirty="0" smtClean="0"/>
              <a:t>assignment </a:t>
            </a:r>
            <a:r>
              <a:rPr lang="en-US" dirty="0"/>
              <a:t>(</a:t>
            </a:r>
            <a:r>
              <a:rPr lang="en-US" b="1" dirty="0"/>
              <a:t>WW</a:t>
            </a:r>
            <a:r>
              <a:rPr lang="en-US" dirty="0"/>
              <a:t>) and the black assignment (</a:t>
            </a:r>
            <a:r>
              <a:rPr lang="en-US" b="1" dirty="0"/>
              <a:t>BB</a:t>
            </a:r>
            <a:r>
              <a:rPr lang="en-US" dirty="0"/>
              <a:t>). The same is true for </a:t>
            </a:r>
            <a:r>
              <a:rPr lang="en-US" b="1" dirty="0"/>
              <a:t>SM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07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Lemma 4.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Assume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b="1" dirty="0"/>
              <a:t>WM</a:t>
            </a:r>
            <a:r>
              <a:rPr lang="en-US" dirty="0"/>
              <a:t> has only two solutions. Then for each cycle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hu-HU" dirty="0" smtClean="0"/>
              <a:t>in</a:t>
            </a:r>
            <a:r>
              <a:rPr lang="en-US" dirty="0" smtClean="0"/>
              <a:t> </a:t>
            </a:r>
            <a:r>
              <a:rPr lang="en-US" b="1" dirty="0"/>
              <a:t>Cycles</a:t>
            </a:r>
            <a:r>
              <a:rPr lang="en-US" dirty="0"/>
              <a:t> we have </a:t>
            </a:r>
            <a:r>
              <a:rPr lang="en-US" dirty="0" smtClean="0"/>
              <a:t>that</a:t>
            </a:r>
            <a:r>
              <a:rPr lang="hu-HU" dirty="0" smtClean="0"/>
              <a:t> </a:t>
            </a:r>
            <a:r>
              <a:rPr lang="en-US" b="1" dirty="0" err="1" smtClean="0"/>
              <a:t>ExitPoints</a:t>
            </a:r>
            <a:r>
              <a:rPr lang="en-US" b="1" dirty="0" smtClean="0"/>
              <a:t>(C</a:t>
            </a:r>
            <a:r>
              <a:rPr lang="en-US" b="1" dirty="0"/>
              <a:t>)</a:t>
            </a:r>
            <a:r>
              <a:rPr lang="en-US" dirty="0"/>
              <a:t> is not empty or </a:t>
            </a:r>
            <a:r>
              <a:rPr lang="en-US" b="1" dirty="0"/>
              <a:t>C</a:t>
            </a:r>
            <a:r>
              <a:rPr lang="en-US" dirty="0"/>
              <a:t> contains all vertices of </a:t>
            </a:r>
            <a:r>
              <a:rPr lang="en-US" b="1" dirty="0"/>
              <a:t>D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 smtClean="0"/>
              <a:t>Lemma </a:t>
            </a:r>
            <a:r>
              <a:rPr lang="en-US" b="1" dirty="0"/>
              <a:t>5.</a:t>
            </a:r>
            <a:r>
              <a:rPr lang="en-US" dirty="0"/>
              <a:t> If </a:t>
            </a:r>
            <a:r>
              <a:rPr lang="en-US" b="1" dirty="0"/>
              <a:t>S</a:t>
            </a:r>
            <a:r>
              <a:rPr lang="en-US" dirty="0"/>
              <a:t> is a Black-and-White SAT problem, then it contains no pure literal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6.</a:t>
            </a:r>
            <a:r>
              <a:rPr lang="en-US" dirty="0"/>
              <a:t> If </a:t>
            </a:r>
            <a:r>
              <a:rPr lang="en-US" b="1" dirty="0"/>
              <a:t>D</a:t>
            </a:r>
            <a:r>
              <a:rPr lang="en-US" dirty="0"/>
              <a:t> is a complete communication graph, and </a:t>
            </a:r>
            <a:r>
              <a:rPr lang="en-US" b="1" dirty="0"/>
              <a:t>WM</a:t>
            </a:r>
            <a:r>
              <a:rPr lang="en-US" dirty="0"/>
              <a:t> is the weak model of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b="1" dirty="0"/>
              <a:t>WM</a:t>
            </a:r>
            <a:r>
              <a:rPr lang="en-US" dirty="0"/>
              <a:t> is a Black-and-White SAT problem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Theorem 3.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b="1" dirty="0" smtClean="0"/>
              <a:t>WM</a:t>
            </a:r>
            <a:r>
              <a:rPr lang="en-US" dirty="0" smtClean="0"/>
              <a:t> </a:t>
            </a:r>
            <a:r>
              <a:rPr lang="en-US" dirty="0"/>
              <a:t>is a Black-and-White SAT problem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247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Lemma 7.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SM</a:t>
            </a:r>
            <a:r>
              <a:rPr lang="en-US" dirty="0"/>
              <a:t> be the strong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Let</a:t>
            </a:r>
            <a:r>
              <a:rPr lang="hu-HU" dirty="0" smtClean="0"/>
              <a:t> </a:t>
            </a:r>
            <a:r>
              <a:rPr lang="en-US" b="1" dirty="0" smtClean="0"/>
              <a:t>WM</a:t>
            </a:r>
            <a:r>
              <a:rPr lang="hu-HU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the weak model of </a:t>
            </a:r>
            <a:r>
              <a:rPr lang="en-US" b="1" dirty="0"/>
              <a:t>D</a:t>
            </a:r>
            <a:r>
              <a:rPr lang="en-US" dirty="0"/>
              <a:t>. Then </a:t>
            </a:r>
            <a:r>
              <a:rPr lang="en-US" b="1" dirty="0" smtClean="0"/>
              <a:t>SM</a:t>
            </a:r>
            <a:r>
              <a:rPr lang="hu-HU" dirty="0" smtClean="0"/>
              <a:t> &gt;= </a:t>
            </a:r>
            <a:r>
              <a:rPr lang="en-US" b="1" dirty="0" smtClean="0"/>
              <a:t>WM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8.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SM</a:t>
            </a:r>
            <a:r>
              <a:rPr lang="en-US" dirty="0"/>
              <a:t> be the strong model of </a:t>
            </a:r>
            <a:r>
              <a:rPr lang="en-US" b="1" dirty="0"/>
              <a:t>D</a:t>
            </a:r>
            <a:r>
              <a:rPr lang="en-US" dirty="0"/>
              <a:t>. Let </a:t>
            </a:r>
            <a:r>
              <a:rPr lang="en-US" b="1" dirty="0" smtClean="0"/>
              <a:t>WM</a:t>
            </a:r>
            <a:r>
              <a:rPr lang="hu-HU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the weak model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/>
              <a:t>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is strongly connected, </a:t>
            </a:r>
            <a:r>
              <a:rPr lang="en-US" dirty="0" smtClean="0"/>
              <a:t>or</a:t>
            </a:r>
            <a:r>
              <a:rPr lang="hu-HU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vertex in </a:t>
            </a:r>
            <a:r>
              <a:rPr lang="en-US" b="1" dirty="0"/>
              <a:t>D</a:t>
            </a:r>
            <a:r>
              <a:rPr lang="en-US" dirty="0"/>
              <a:t> has only one </a:t>
            </a:r>
            <a:r>
              <a:rPr lang="en-US" dirty="0" smtClean="0"/>
              <a:t>child,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b="1" dirty="0"/>
              <a:t>SM</a:t>
            </a:r>
            <a:r>
              <a:rPr lang="en-US" dirty="0"/>
              <a:t> and </a:t>
            </a:r>
            <a:r>
              <a:rPr lang="en-US" b="1" dirty="0"/>
              <a:t>WM</a:t>
            </a:r>
            <a:r>
              <a:rPr lang="en-US" dirty="0"/>
              <a:t> are equivalent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b="1" dirty="0"/>
              <a:t>Lemma 9.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SM</a:t>
            </a:r>
            <a:r>
              <a:rPr lang="en-US" dirty="0"/>
              <a:t> be the strong model of </a:t>
            </a:r>
            <a:r>
              <a:rPr lang="en-US" b="1" dirty="0"/>
              <a:t>D</a:t>
            </a:r>
            <a:r>
              <a:rPr lang="en-US" dirty="0"/>
              <a:t>. Let </a:t>
            </a:r>
            <a:r>
              <a:rPr lang="en-US" b="1" dirty="0" smtClean="0"/>
              <a:t>WM</a:t>
            </a:r>
            <a:r>
              <a:rPr lang="hu-HU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the weak model of </a:t>
            </a:r>
            <a:r>
              <a:rPr lang="en-US" b="1" dirty="0"/>
              <a:t>D</a:t>
            </a:r>
            <a:r>
              <a:rPr lang="en-US" dirty="0"/>
              <a:t>. Then </a:t>
            </a:r>
            <a:r>
              <a:rPr lang="en-US" b="1" dirty="0" smtClean="0"/>
              <a:t>SM</a:t>
            </a:r>
            <a:r>
              <a:rPr lang="hu-HU" b="1" dirty="0" smtClean="0"/>
              <a:t> </a:t>
            </a:r>
            <a:r>
              <a:rPr lang="en-US" b="1" dirty="0" smtClean="0"/>
              <a:t>&gt; </a:t>
            </a:r>
            <a:r>
              <a:rPr lang="en-US" b="1" dirty="0"/>
              <a:t>WM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not strongly connected, and there is </a:t>
            </a:r>
            <a:r>
              <a:rPr lang="en-US" dirty="0" smtClean="0"/>
              <a:t>at</a:t>
            </a:r>
            <a:r>
              <a:rPr lang="hu-HU" dirty="0" smtClean="0"/>
              <a:t> </a:t>
            </a:r>
            <a:r>
              <a:rPr lang="en-US" dirty="0" smtClean="0"/>
              <a:t>least </a:t>
            </a:r>
            <a:r>
              <a:rPr lang="en-US" dirty="0"/>
              <a:t>one vertex in it which has more than one child vertex</a:t>
            </a:r>
            <a:r>
              <a:rPr lang="en-US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74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 4 (Transitions Theorem). </a:t>
            </a:r>
            <a:r>
              <a:rPr lang="en-US" dirty="0"/>
              <a:t>If for all communication graphs </a:t>
            </a:r>
            <a:r>
              <a:rPr lang="en-US" b="1" dirty="0"/>
              <a:t>D</a:t>
            </a:r>
            <a:r>
              <a:rPr lang="en-US" dirty="0"/>
              <a:t> we have that </a:t>
            </a:r>
            <a:r>
              <a:rPr lang="en-US" b="1" dirty="0"/>
              <a:t>SM</a:t>
            </a:r>
            <a:r>
              <a:rPr lang="hu-HU" b="1" dirty="0"/>
              <a:t> &gt;= </a:t>
            </a:r>
            <a:r>
              <a:rPr lang="en-US" b="1" dirty="0"/>
              <a:t>MM</a:t>
            </a:r>
            <a:r>
              <a:rPr lang="hu-HU" b="1" dirty="0"/>
              <a:t> &gt;= </a:t>
            </a:r>
            <a:r>
              <a:rPr lang="en-US" b="1" dirty="0"/>
              <a:t>WM</a:t>
            </a:r>
            <a:r>
              <a:rPr lang="en-US" dirty="0"/>
              <a:t>, where </a:t>
            </a:r>
            <a:r>
              <a:rPr lang="en-US" b="1" dirty="0"/>
              <a:t>SM</a:t>
            </a:r>
            <a:r>
              <a:rPr lang="en-US" dirty="0"/>
              <a:t> is the strong model of </a:t>
            </a:r>
            <a:r>
              <a:rPr lang="en-US" b="1" dirty="0"/>
              <a:t>D</a:t>
            </a:r>
            <a:r>
              <a:rPr lang="en-US" dirty="0"/>
              <a:t>, and </a:t>
            </a:r>
            <a:r>
              <a:rPr lang="en-US" b="1" dirty="0"/>
              <a:t>WM</a:t>
            </a:r>
            <a:r>
              <a:rPr lang="en-US" dirty="0"/>
              <a:t> is the weak model of </a:t>
            </a:r>
            <a:r>
              <a:rPr lang="en-US" b="1" dirty="0"/>
              <a:t>D</a:t>
            </a:r>
            <a:r>
              <a:rPr lang="en-US" dirty="0"/>
              <a:t>, and</a:t>
            </a:r>
            <a:r>
              <a:rPr lang="hu-HU" dirty="0"/>
              <a:t> </a:t>
            </a:r>
            <a:r>
              <a:rPr lang="en-US" b="1" dirty="0"/>
              <a:t>MM</a:t>
            </a:r>
            <a:r>
              <a:rPr lang="en-US" dirty="0"/>
              <a:t> is an arbitrary but fixed model of </a:t>
            </a:r>
            <a:r>
              <a:rPr lang="en-US" b="1" dirty="0"/>
              <a:t>D</a:t>
            </a:r>
            <a:r>
              <a:rPr lang="en-US" dirty="0"/>
              <a:t>, then </a:t>
            </a:r>
            <a:r>
              <a:rPr lang="en-US" b="1" dirty="0"/>
              <a:t>MM</a:t>
            </a:r>
            <a:r>
              <a:rPr lang="en-US" dirty="0"/>
              <a:t> is a Black-and-White SAT problem</a:t>
            </a:r>
            <a:r>
              <a:rPr lang="hu-HU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b="1" dirty="0" smtClean="0"/>
          </a:p>
          <a:p>
            <a:r>
              <a:rPr lang="en-US" b="1" dirty="0" smtClean="0"/>
              <a:t>Theorem </a:t>
            </a:r>
            <a:r>
              <a:rPr lang="en-US" b="1" dirty="0"/>
              <a:t>5.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 smtClean="0"/>
              <a:t>B</a:t>
            </a:r>
            <a:r>
              <a:rPr lang="hu-HU" b="1" dirty="0" smtClean="0"/>
              <a:t>Bog</a:t>
            </a:r>
            <a:r>
              <a:rPr lang="en-US" b="1" dirty="0" smtClean="0"/>
              <a:t> </a:t>
            </a:r>
            <a:r>
              <a:rPr lang="en-US" dirty="0"/>
              <a:t>be a </a:t>
            </a:r>
            <a:r>
              <a:rPr lang="en-US" dirty="0" err="1"/>
              <a:t>Balatonboglár</a:t>
            </a:r>
            <a:r>
              <a:rPr lang="en-US" dirty="0"/>
              <a:t> model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b="1" dirty="0"/>
              <a:t>SM </a:t>
            </a:r>
            <a:r>
              <a:rPr lang="hu-HU" b="1" dirty="0" smtClean="0"/>
              <a:t>&gt;= </a:t>
            </a:r>
            <a:r>
              <a:rPr lang="hu-HU" b="1" dirty="0" err="1" smtClean="0"/>
              <a:t>BBog</a:t>
            </a:r>
            <a:r>
              <a:rPr lang="hu-HU" b="1" dirty="0" smtClean="0"/>
              <a:t> &gt;= </a:t>
            </a:r>
            <a:r>
              <a:rPr lang="hu-HU" b="1" dirty="0"/>
              <a:t>WM</a:t>
            </a:r>
            <a:r>
              <a:rPr lang="hu-HU" dirty="0" smtClean="0"/>
              <a:t>.</a:t>
            </a:r>
          </a:p>
          <a:p>
            <a:r>
              <a:rPr lang="en-US" b="1" dirty="0"/>
              <a:t>Theorem 6.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 smtClean="0"/>
              <a:t>B</a:t>
            </a:r>
            <a:r>
              <a:rPr lang="hu-HU" b="1" dirty="0" smtClean="0"/>
              <a:t>Bog</a:t>
            </a:r>
            <a:r>
              <a:rPr lang="en-US" dirty="0" smtClean="0"/>
              <a:t> </a:t>
            </a:r>
            <a:r>
              <a:rPr lang="en-US" dirty="0"/>
              <a:t>be a </a:t>
            </a:r>
            <a:r>
              <a:rPr lang="en-US" dirty="0" err="1"/>
              <a:t>Balatonboglár</a:t>
            </a:r>
            <a:r>
              <a:rPr lang="en-US" dirty="0"/>
              <a:t> model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b="1" dirty="0" smtClean="0"/>
              <a:t>B</a:t>
            </a:r>
            <a:r>
              <a:rPr lang="hu-HU" b="1" dirty="0" smtClean="0"/>
              <a:t>Bog</a:t>
            </a:r>
            <a:r>
              <a:rPr lang="en-US" dirty="0" smtClean="0"/>
              <a:t> </a:t>
            </a:r>
            <a:r>
              <a:rPr lang="en-US" dirty="0"/>
              <a:t>is a Black-and-White 3-SAT problem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is strongly connected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48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r>
              <a:rPr lang="en-US" b="1" dirty="0"/>
              <a:t>Lemma 10.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b="1" dirty="0"/>
              <a:t>C</a:t>
            </a:r>
            <a:r>
              <a:rPr lang="en-US" dirty="0"/>
              <a:t> in </a:t>
            </a:r>
            <a:r>
              <a:rPr lang="en-US" b="1" dirty="0"/>
              <a:t>WM</a:t>
            </a:r>
            <a:r>
              <a:rPr lang="en-US" dirty="0"/>
              <a:t> we have that </a:t>
            </a:r>
            <a:r>
              <a:rPr lang="en-US" b="1" dirty="0"/>
              <a:t>C</a:t>
            </a:r>
            <a:r>
              <a:rPr lang="en-US" dirty="0"/>
              <a:t> is not subsumed by </a:t>
            </a:r>
            <a:r>
              <a:rPr lang="en-US" b="1" dirty="0" smtClean="0"/>
              <a:t>WM</a:t>
            </a:r>
            <a:r>
              <a:rPr lang="hu-HU" b="1" dirty="0" smtClean="0"/>
              <a:t> \ {</a:t>
            </a:r>
            <a:r>
              <a:rPr lang="en-US" b="1" dirty="0" smtClean="0"/>
              <a:t>C</a:t>
            </a:r>
            <a:r>
              <a:rPr lang="hu-HU" b="1" dirty="0" smtClean="0"/>
              <a:t>}</a:t>
            </a:r>
            <a:r>
              <a:rPr lang="hu-HU" dirty="0" smtClean="0"/>
              <a:t>.</a:t>
            </a:r>
          </a:p>
          <a:p>
            <a:r>
              <a:rPr lang="en-US" b="1" dirty="0"/>
              <a:t>Theorem 9.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communication graph. Let </a:t>
            </a:r>
            <a:r>
              <a:rPr lang="en-US" b="1" dirty="0"/>
              <a:t>WM</a:t>
            </a:r>
            <a:r>
              <a:rPr lang="en-US" dirty="0"/>
              <a:t> be the weak model of </a:t>
            </a:r>
            <a:r>
              <a:rPr lang="en-US" b="1" dirty="0"/>
              <a:t>D</a:t>
            </a:r>
            <a:r>
              <a:rPr lang="en-US" dirty="0"/>
              <a:t>.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b="1" dirty="0"/>
              <a:t>C</a:t>
            </a:r>
            <a:r>
              <a:rPr lang="en-US" dirty="0"/>
              <a:t> in </a:t>
            </a:r>
            <a:r>
              <a:rPr lang="en-US" b="1" dirty="0"/>
              <a:t>WM</a:t>
            </a:r>
            <a:r>
              <a:rPr lang="en-US" dirty="0"/>
              <a:t> we have that </a:t>
            </a:r>
            <a:r>
              <a:rPr lang="en-US" b="1" dirty="0"/>
              <a:t>C</a:t>
            </a:r>
            <a:r>
              <a:rPr lang="en-US" dirty="0"/>
              <a:t> is independent </a:t>
            </a:r>
            <a:r>
              <a:rPr lang="en-US" dirty="0" smtClean="0"/>
              <a:t>in</a:t>
            </a:r>
            <a:r>
              <a:rPr lang="hu-HU" dirty="0" smtClean="0"/>
              <a:t> </a:t>
            </a:r>
            <a:r>
              <a:rPr lang="en-US" b="1" dirty="0"/>
              <a:t>WM</a:t>
            </a:r>
            <a:r>
              <a:rPr lang="hu-HU" b="1" dirty="0"/>
              <a:t> \ {</a:t>
            </a:r>
            <a:r>
              <a:rPr lang="en-US" b="1" dirty="0"/>
              <a:t>C</a:t>
            </a:r>
            <a:r>
              <a:rPr lang="hu-HU" b="1" dirty="0"/>
              <a:t>}</a:t>
            </a:r>
            <a:r>
              <a:rPr lang="hu-HU" dirty="0"/>
              <a:t>.</a:t>
            </a:r>
          </a:p>
          <a:p>
            <a:r>
              <a:rPr lang="en-US" b="1" dirty="0"/>
              <a:t>Corollary 1.</a:t>
            </a:r>
            <a:r>
              <a:rPr lang="en-US" dirty="0"/>
              <a:t> Let </a:t>
            </a:r>
            <a:r>
              <a:rPr lang="en-US" b="1" dirty="0"/>
              <a:t>D</a:t>
            </a:r>
            <a:r>
              <a:rPr lang="en-US" dirty="0"/>
              <a:t> be a strongly connected communication graph. Let </a:t>
            </a:r>
            <a:r>
              <a:rPr lang="en-US" b="1" dirty="0"/>
              <a:t>WM</a:t>
            </a:r>
            <a:r>
              <a:rPr lang="en-US" dirty="0"/>
              <a:t> be the </a:t>
            </a:r>
            <a:r>
              <a:rPr lang="en-US" dirty="0" smtClean="0"/>
              <a:t>weak</a:t>
            </a:r>
            <a:r>
              <a:rPr lang="hu-HU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of </a:t>
            </a:r>
            <a:r>
              <a:rPr lang="en-US" b="1" dirty="0"/>
              <a:t>D</a:t>
            </a:r>
            <a:r>
              <a:rPr lang="en-US" dirty="0"/>
              <a:t>. Then </a:t>
            </a:r>
            <a:r>
              <a:rPr lang="en-US" b="1" dirty="0" smtClean="0"/>
              <a:t>WM</a:t>
            </a:r>
            <a:r>
              <a:rPr lang="hu-HU" b="1" dirty="0" smtClean="0"/>
              <a:t> </a:t>
            </a:r>
            <a:r>
              <a:rPr lang="hu-HU" b="1" dirty="0" err="1" smtClean="0"/>
              <a:t>union</a:t>
            </a:r>
            <a:r>
              <a:rPr lang="hu-HU" b="1" dirty="0" smtClean="0"/>
              <a:t> {</a:t>
            </a:r>
            <a:r>
              <a:rPr lang="en-US" b="1" dirty="0" smtClean="0"/>
              <a:t>BB</a:t>
            </a:r>
            <a:r>
              <a:rPr lang="hu-HU" b="1" dirty="0" smtClean="0"/>
              <a:t>, </a:t>
            </a:r>
            <a:r>
              <a:rPr lang="en-US" b="1" dirty="0" smtClean="0"/>
              <a:t>WW</a:t>
            </a:r>
            <a:r>
              <a:rPr lang="hu-HU" b="1" dirty="0" smtClean="0"/>
              <a:t>}</a:t>
            </a:r>
            <a:r>
              <a:rPr lang="en-US" dirty="0" smtClean="0"/>
              <a:t> </a:t>
            </a:r>
            <a:r>
              <a:rPr lang="en-US" dirty="0"/>
              <a:t>is a minimal </a:t>
            </a:r>
            <a:r>
              <a:rPr lang="en-US" dirty="0" err="1" smtClean="0"/>
              <a:t>unsatisfiab</a:t>
            </a:r>
            <a:r>
              <a:rPr lang="hu-HU" dirty="0" smtClean="0"/>
              <a:t>le</a:t>
            </a:r>
            <a:r>
              <a:rPr lang="en-US" dirty="0" smtClean="0"/>
              <a:t> </a:t>
            </a:r>
            <a:r>
              <a:rPr lang="en-US" dirty="0"/>
              <a:t>SAT instance.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060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DEMO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1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Testset</a:t>
            </a:r>
            <a:r>
              <a:rPr lang="hu-HU" dirty="0" smtClean="0"/>
              <a:t> 1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1371600" y="1602382"/>
          <a:ext cx="9601200" cy="50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611">
                  <a:extLst>
                    <a:ext uri="{9D8B030D-6E8A-4147-A177-3AD203B41FA5}">
                      <a16:colId xmlns:a16="http://schemas.microsoft.com/office/drawing/2014/main" val="1396570707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val="21696108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233501171"/>
                    </a:ext>
                  </a:extLst>
                </a:gridCol>
                <a:gridCol w="1663338">
                  <a:extLst>
                    <a:ext uri="{9D8B030D-6E8A-4147-A177-3AD203B41FA5}">
                      <a16:colId xmlns:a16="http://schemas.microsoft.com/office/drawing/2014/main" val="907188329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3430991862"/>
                    </a:ext>
                  </a:extLst>
                </a:gridCol>
              </a:tblGrid>
              <a:tr h="688606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Size</a:t>
                      </a:r>
                      <a:r>
                        <a:rPr lang="hu-HU" dirty="0" smtClean="0"/>
                        <a:t> in </a:t>
                      </a:r>
                      <a:r>
                        <a:rPr lang="hu-HU" dirty="0" err="1" smtClean="0"/>
                        <a:t>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Density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6662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10_32_0.36_WM.cnf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13.963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141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11_36_0.33_WM.cnf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30.444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7300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12_40_0.30_WM.cnf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58.861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073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13_44_0.28_WM.cnf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148.890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45312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14_48_0.26_WM.cnf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219.728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0746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15_52_0.25_WM.cnf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553.685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0618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16_56_0.23_WM.cnf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1.041.500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5310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17_60_0.22_WM.cnf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2.120.068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136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18_64_0.21_WM.cnf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5.263.719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5240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19_68_0.20_WM.cnf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7.889.500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4952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20_72_0.19_WM.cnf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16.420.037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0.19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1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-42863"/>
            <a:ext cx="6257925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Testset</a:t>
            </a:r>
            <a:r>
              <a:rPr lang="hu-HU" dirty="0" smtClean="0"/>
              <a:t> 2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1371600" y="1602382"/>
          <a:ext cx="9601200" cy="50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611">
                  <a:extLst>
                    <a:ext uri="{9D8B030D-6E8A-4147-A177-3AD203B41FA5}">
                      <a16:colId xmlns:a16="http://schemas.microsoft.com/office/drawing/2014/main" val="1396570707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val="21696108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233501171"/>
                    </a:ext>
                  </a:extLst>
                </a:gridCol>
                <a:gridCol w="1663338">
                  <a:extLst>
                    <a:ext uri="{9D8B030D-6E8A-4147-A177-3AD203B41FA5}">
                      <a16:colId xmlns:a16="http://schemas.microsoft.com/office/drawing/2014/main" val="907188329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3430991862"/>
                    </a:ext>
                  </a:extLst>
                </a:gridCol>
              </a:tblGrid>
              <a:tr h="688606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Size</a:t>
                      </a:r>
                      <a:r>
                        <a:rPr lang="hu-HU" dirty="0" smtClean="0"/>
                        <a:t> in </a:t>
                      </a:r>
                      <a:r>
                        <a:rPr lang="hu-HU" dirty="0" err="1" smtClean="0"/>
                        <a:t>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Density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6662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10_90_1.00_WM.cnf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29.721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90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141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11_110_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66.586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7300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12_132_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147.483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073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13_156_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323.612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45312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14_182_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704.542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0746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15_210_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1.523.743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0618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16_240_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3.276.832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5310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17_272_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7.012.386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272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136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18_306_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14.942.243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5240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19_342_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31.719.460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4952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20_380_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67.108.902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380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-147638"/>
            <a:ext cx="6334125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hu-HU" smtClean="0"/>
              <a:t>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 smtClean="0"/>
              <a:t>Since 2012 we have a research group, called:</a:t>
            </a:r>
          </a:p>
          <a:p>
            <a:r>
              <a:rPr lang="en-US" altLang="hu-HU" dirty="0" smtClean="0"/>
              <a:t>Formal Methods and Verifications Research Group</a:t>
            </a:r>
          </a:p>
          <a:p>
            <a:r>
              <a:rPr lang="en-US" altLang="hu-HU" dirty="0" smtClean="0"/>
              <a:t>We have a SAT solver: CSFLOC</a:t>
            </a:r>
          </a:p>
          <a:p>
            <a:r>
              <a:rPr lang="en-US" altLang="hu-HU" dirty="0" smtClean="0"/>
              <a:t>We study links between </a:t>
            </a:r>
            <a:r>
              <a:rPr lang="en-US" altLang="hu-HU" dirty="0" smtClean="0"/>
              <a:t>G</a:t>
            </a:r>
            <a:r>
              <a:rPr lang="en-US" altLang="hu-HU" dirty="0" smtClean="0"/>
              <a:t>raph Theory and SAT Problem</a:t>
            </a:r>
          </a:p>
          <a:p>
            <a:r>
              <a:rPr lang="en-US" altLang="hu-HU" dirty="0" smtClean="0"/>
              <a:t>We have several models</a:t>
            </a:r>
          </a:p>
          <a:p>
            <a:r>
              <a:rPr lang="en-US" altLang="hu-HU" dirty="0" smtClean="0"/>
              <a:t>One of our m</a:t>
            </a:r>
            <a:r>
              <a:rPr lang="hu-HU" altLang="hu-HU" dirty="0" smtClean="0"/>
              <a:t>o</a:t>
            </a:r>
            <a:r>
              <a:rPr lang="en-US" altLang="hu-HU" dirty="0" smtClean="0"/>
              <a:t>del is suitable to generate Mus</a:t>
            </a:r>
          </a:p>
          <a:p>
            <a:r>
              <a:rPr lang="en-US" altLang="hu-HU" dirty="0" smtClean="0"/>
              <a:t>MUs are very difficult problems for SAT solvers</a:t>
            </a:r>
            <a:endParaRPr lang="en-US" altLang="hu-HU" dirty="0" smtClean="0"/>
          </a:p>
          <a:p>
            <a:endParaRPr lang="en-US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31661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smtClean="0"/>
              <a:t>kusper.gabor@uni-eszterhazy.hu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34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smtClean="0"/>
              <a:t>medias </a:t>
            </a:r>
            <a:r>
              <a:rPr lang="hu-HU" dirty="0"/>
              <a:t>res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Test </a:t>
            </a:r>
            <a:r>
              <a:rPr lang="hu-HU" dirty="0" err="1" smtClean="0"/>
              <a:t>results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9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Testset</a:t>
            </a:r>
            <a:r>
              <a:rPr lang="hu-HU" dirty="0" smtClean="0"/>
              <a:t> 1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60046"/>
              </p:ext>
            </p:extLst>
          </p:nvPr>
        </p:nvGraphicFramePr>
        <p:xfrm>
          <a:off x="1371600" y="1602382"/>
          <a:ext cx="9601200" cy="50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611">
                  <a:extLst>
                    <a:ext uri="{9D8B030D-6E8A-4147-A177-3AD203B41FA5}">
                      <a16:colId xmlns:a16="http://schemas.microsoft.com/office/drawing/2014/main" val="1396570707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val="21696108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233501171"/>
                    </a:ext>
                  </a:extLst>
                </a:gridCol>
                <a:gridCol w="1663338">
                  <a:extLst>
                    <a:ext uri="{9D8B030D-6E8A-4147-A177-3AD203B41FA5}">
                      <a16:colId xmlns:a16="http://schemas.microsoft.com/office/drawing/2014/main" val="907188329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3430991862"/>
                    </a:ext>
                  </a:extLst>
                </a:gridCol>
              </a:tblGrid>
              <a:tr h="688606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Size</a:t>
                      </a:r>
                      <a:r>
                        <a:rPr lang="hu-HU" dirty="0" smtClean="0"/>
                        <a:t> in </a:t>
                      </a:r>
                      <a:r>
                        <a:rPr lang="hu-HU" dirty="0" err="1" smtClean="0"/>
                        <a:t>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Density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6662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10_32_0.36_WM.cnf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13.963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141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11_36_0.33_WM.cnf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30.444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7300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12_40_0.30_WM.cnf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58.861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0.30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073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13_44_0.28_WM.cnf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148.890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45312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14_48_0.26_WM.cnf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219.728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0746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15_52_0.25_WM.cnf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553.685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0.25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0618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16_56_0.23_WM.cnf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1.041.500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5310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17_60_0.22_WM.cnf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2.120.068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0.22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136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18_64_0.21_WM.cnf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5.263.719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0.21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5240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19_68_0.20_WM.cnf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7.889.500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0.20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4952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20_72_0.19_WM.cnf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16.420.037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0.19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-42863"/>
            <a:ext cx="6257925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Weak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Testset</a:t>
            </a:r>
            <a:r>
              <a:rPr lang="hu-HU" dirty="0" smtClean="0"/>
              <a:t> 2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69104"/>
              </p:ext>
            </p:extLst>
          </p:nvPr>
        </p:nvGraphicFramePr>
        <p:xfrm>
          <a:off x="1371600" y="1602382"/>
          <a:ext cx="9601200" cy="507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611">
                  <a:extLst>
                    <a:ext uri="{9D8B030D-6E8A-4147-A177-3AD203B41FA5}">
                      <a16:colId xmlns:a16="http://schemas.microsoft.com/office/drawing/2014/main" val="1396570707"/>
                    </a:ext>
                  </a:extLst>
                </a:gridCol>
                <a:gridCol w="2290355">
                  <a:extLst>
                    <a:ext uri="{9D8B030D-6E8A-4147-A177-3AD203B41FA5}">
                      <a16:colId xmlns:a16="http://schemas.microsoft.com/office/drawing/2014/main" val="216961084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233501171"/>
                    </a:ext>
                  </a:extLst>
                </a:gridCol>
                <a:gridCol w="1663338">
                  <a:extLst>
                    <a:ext uri="{9D8B030D-6E8A-4147-A177-3AD203B41FA5}">
                      <a16:colId xmlns:a16="http://schemas.microsoft.com/office/drawing/2014/main" val="907188329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3430991862"/>
                    </a:ext>
                  </a:extLst>
                </a:gridCol>
              </a:tblGrid>
              <a:tr h="688606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Size</a:t>
                      </a:r>
                      <a:r>
                        <a:rPr lang="hu-HU" dirty="0" smtClean="0"/>
                        <a:t> in </a:t>
                      </a:r>
                      <a:r>
                        <a:rPr lang="hu-HU" dirty="0" err="1" smtClean="0"/>
                        <a:t>Bytes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nodes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 of </a:t>
                      </a:r>
                      <a:r>
                        <a:rPr lang="hu-HU" dirty="0" err="1" smtClean="0"/>
                        <a:t>edges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Density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6662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10_90_1.00_WM.cnf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29.721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90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141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11_110_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66.586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73004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12_132_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147.483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073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13_156_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323.612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45312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14_182_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704.542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0746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15_210_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1.523.743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0618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16_240_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3.276.832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53101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17_272_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7.012.386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272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136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18_306_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14.942.243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52409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19_342_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31.719.460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342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49526"/>
                  </a:ext>
                </a:extLst>
              </a:tr>
              <a:tr h="398953">
                <a:tc>
                  <a:txBody>
                    <a:bodyPr/>
                    <a:lstStyle/>
                    <a:p>
                      <a:r>
                        <a:rPr lang="hu-HU" dirty="0" smtClean="0"/>
                        <a:t>20_380_</a:t>
                      </a:r>
                      <a:r>
                        <a:rPr lang="hu-HU" dirty="0" smtClean="0"/>
                        <a:t>1.00</a:t>
                      </a:r>
                      <a:r>
                        <a:rPr lang="hu-HU" dirty="0" smtClean="0"/>
                        <a:t>_WM.cnf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67.108.902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380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6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-147638"/>
            <a:ext cx="6334125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hu-HU" dirty="0" smtClean="0"/>
              <a:t>Boolean Satisfiability (SAT)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92276"/>
            <a:ext cx="7947025" cy="4403725"/>
          </a:xfrm>
        </p:spPr>
        <p:txBody>
          <a:bodyPr/>
          <a:lstStyle/>
          <a:p>
            <a:r>
              <a:rPr lang="en-GB" altLang="hu-HU" smtClean="0"/>
              <a:t>Identify truth assignment that satisfies boolean formula or prove it does not exist</a:t>
            </a:r>
          </a:p>
          <a:p>
            <a:pPr lvl="1"/>
            <a:endParaRPr lang="en-GB" altLang="hu-HU" smtClean="0"/>
          </a:p>
          <a:p>
            <a:r>
              <a:rPr lang="en-GB" altLang="hu-HU" smtClean="0"/>
              <a:t>Well-known NP-complete problem</a:t>
            </a:r>
          </a:p>
          <a:p>
            <a:pPr lvl="1"/>
            <a:endParaRPr lang="en-GB" altLang="hu-HU" smtClean="0"/>
          </a:p>
          <a:p>
            <a:endParaRPr lang="en-GB" altLang="hu-HU" smtClean="0"/>
          </a:p>
        </p:txBody>
      </p:sp>
    </p:spTree>
    <p:extLst>
      <p:ext uri="{BB962C8B-B14F-4D97-AF65-F5344CB8AC3E}">
        <p14:creationId xmlns:p14="http://schemas.microsoft.com/office/powerpoint/2010/main" val="15042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1655</TotalTime>
  <Words>2182</Words>
  <Application>Microsoft Office PowerPoint</Application>
  <PresentationFormat>Szélesvásznú</PresentationFormat>
  <Paragraphs>391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4" baseType="lpstr">
      <vt:lpstr>Arial</vt:lpstr>
      <vt:lpstr>Franklin Gothic Book</vt:lpstr>
      <vt:lpstr>Symbol</vt:lpstr>
      <vt:lpstr>Crop</vt:lpstr>
      <vt:lpstr>Generating Minimal Unsatisfiable SAT Instances from Strong Digraphs </vt:lpstr>
      <vt:lpstr>Outline</vt:lpstr>
      <vt:lpstr>Motivation</vt:lpstr>
      <vt:lpstr>in medias res</vt:lpstr>
      <vt:lpstr>Weak models, Testset 1</vt:lpstr>
      <vt:lpstr>PowerPoint-bemutató</vt:lpstr>
      <vt:lpstr>Weak models, Testset 2</vt:lpstr>
      <vt:lpstr>PowerPoint-bemutató</vt:lpstr>
      <vt:lpstr>Boolean Satisfiability (SAT)</vt:lpstr>
      <vt:lpstr>Conjunctive Normal Form (CNF)</vt:lpstr>
      <vt:lpstr>Representations</vt:lpstr>
      <vt:lpstr>Subsumed full length clauses</vt:lpstr>
      <vt:lpstr>Minimal Unsatisfiable Clause Sets (MUs)</vt:lpstr>
      <vt:lpstr>The Black-and-White SAT problem</vt:lpstr>
      <vt:lpstr>Digraph</vt:lpstr>
      <vt:lpstr>Communication graph</vt:lpstr>
      <vt:lpstr>A relationship between directed graphs and black-and-white SAT problems.</vt:lpstr>
      <vt:lpstr>The Strong Model</vt:lpstr>
      <vt:lpstr>The Weak Model</vt:lpstr>
      <vt:lpstr>Theoretical Results</vt:lpstr>
      <vt:lpstr>Theoretical Results</vt:lpstr>
      <vt:lpstr>Theoretical Results</vt:lpstr>
      <vt:lpstr>Theoretical Results</vt:lpstr>
      <vt:lpstr>Theoretical Results</vt:lpstr>
      <vt:lpstr>DEMO</vt:lpstr>
      <vt:lpstr>Weak models, Testset 1</vt:lpstr>
      <vt:lpstr>PowerPoint-bemutató</vt:lpstr>
      <vt:lpstr>Weak models, Testset 2</vt:lpstr>
      <vt:lpstr>PowerPoint-bemutató</vt:lpstr>
      <vt:lpstr>Thank you for your attention!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 and white SAT problem and relationship with directed graphs</dc:title>
  <dc:creator>Hewlett-Packard Company</dc:creator>
  <cp:lastModifiedBy>Dr. Kusper Gábor</cp:lastModifiedBy>
  <cp:revision>69</cp:revision>
  <dcterms:created xsi:type="dcterms:W3CDTF">2019-10-18T07:14:39Z</dcterms:created>
  <dcterms:modified xsi:type="dcterms:W3CDTF">2020-09-01T13:51:43Z</dcterms:modified>
</cp:coreProperties>
</file>