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0" r:id="rId3"/>
    <p:sldId id="291" r:id="rId4"/>
    <p:sldId id="292" r:id="rId5"/>
    <p:sldId id="293" r:id="rId6"/>
    <p:sldId id="295" r:id="rId7"/>
    <p:sldId id="294" r:id="rId8"/>
    <p:sldId id="296" r:id="rId9"/>
    <p:sldId id="297" r:id="rId10"/>
    <p:sldId id="299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08" r:id="rId22"/>
    <p:sldId id="310" r:id="rId23"/>
    <p:sldId id="311" r:id="rId24"/>
    <p:sldId id="313" r:id="rId25"/>
    <p:sldId id="314" r:id="rId26"/>
    <p:sldId id="315" r:id="rId27"/>
    <p:sldId id="316" r:id="rId28"/>
    <p:sldId id="31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5A9E7-646D-4873-B218-47E19BF6A5C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D92E0-7E42-4C06-BB3E-4F252EB4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 Revisited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Back to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 height;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::area()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 * height;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0800" y="2667000"/>
            <a:ext cx="762000" cy="213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86200" y="2667000"/>
            <a:ext cx="495300" cy="213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4900" y="1828800"/>
            <a:ext cx="3924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area( ) is a member of Rectangle it has implicit access to the width and height 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1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Instantiating Rectangle and Calling Area 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05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r.height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4;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r.area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"Area is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6019800" y="1295400"/>
            <a:ext cx="2667000" cy="204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66598" y="1600200"/>
            <a:ext cx="1219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0984" y="1610380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width</a:t>
            </a: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266598" y="2217738"/>
            <a:ext cx="1219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9291" y="2225070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height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84232" y="2818405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area()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53300" y="3371846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36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41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Instantiating Multiple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56388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r, r2;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r.height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4;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r.area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r2.width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5;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r2.height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3;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r2.area();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"Area is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"Area is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6019800" y="1171092"/>
            <a:ext cx="2667000" cy="204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66598" y="1475892"/>
            <a:ext cx="1219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0984" y="1486072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width</a:t>
            </a: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266598" y="2093430"/>
            <a:ext cx="1219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9291" y="2100762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height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84232" y="2694097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area()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53300" y="3247538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019800" y="3925228"/>
            <a:ext cx="2667000" cy="204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266598" y="4230028"/>
            <a:ext cx="1219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0984" y="4240208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width</a:t>
            </a:r>
            <a:endParaRPr lang="en-US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7266598" y="4847566"/>
            <a:ext cx="1219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9291" y="4854898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height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84232" y="5448233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area()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53300" y="600167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r2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00" y="4343400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10973" y="410606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15</a:t>
            </a:r>
            <a:endParaRPr lang="en-US" sz="28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04227" y="3193046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86200" y="295570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59436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 height;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::set(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height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981200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 method overwrites the values of width and height to the object to which it is applied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29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Method with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4582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r.height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296" y="5021239"/>
            <a:ext cx="812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Here width and height or </a:t>
            </a:r>
            <a:r>
              <a:rPr lang="en-US" sz="2800" i="1" dirty="0" smtClean="0"/>
              <a:t>r </a:t>
            </a:r>
            <a:r>
              <a:rPr lang="en-US" sz="2800" dirty="0" smtClean="0"/>
              <a:t>is set to 2 and 4 respectively.</a:t>
            </a:r>
          </a:p>
          <a:p>
            <a:r>
              <a:rPr lang="en-US" sz="2800" dirty="0" smtClean="0"/>
              <a:t>Thus “2, 4” is printed to the console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38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constructor is always called once and only once on instantiation of an object</a:t>
            </a:r>
          </a:p>
          <a:p>
            <a:pPr lvl="1"/>
            <a:r>
              <a:rPr lang="en-US" dirty="0" smtClean="0"/>
              <a:t>If no constructor is provided, an empty one is provided by default</a:t>
            </a:r>
          </a:p>
          <a:p>
            <a:pPr lvl="1"/>
            <a:endParaRPr lang="en-US" dirty="0"/>
          </a:p>
          <a:p>
            <a:r>
              <a:rPr lang="en-US" dirty="0" smtClean="0"/>
              <a:t>A constructor with no parameters is called the default constructor</a:t>
            </a:r>
          </a:p>
          <a:p>
            <a:endParaRPr lang="en-US" dirty="0" smtClean="0"/>
          </a:p>
          <a:p>
            <a:r>
              <a:rPr lang="en-US" dirty="0" smtClean="0"/>
              <a:t>A constructor may also have parameters</a:t>
            </a:r>
          </a:p>
          <a:p>
            <a:endParaRPr lang="en-US" dirty="0"/>
          </a:p>
          <a:p>
            <a:r>
              <a:rPr lang="en-US" dirty="0" smtClean="0"/>
              <a:t>Purpose: Initialize the object to a set of values</a:t>
            </a:r>
          </a:p>
        </p:txBody>
      </p:sp>
    </p:spTree>
    <p:extLst>
      <p:ext uri="{BB962C8B-B14F-4D97-AF65-F5344CB8AC3E}">
        <p14:creationId xmlns:p14="http://schemas.microsoft.com/office/powerpoint/2010/main" val="333514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Class_Name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var1, ...,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18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572000"/>
            <a:ext cx="8305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52800" y="3914958"/>
            <a:ext cx="2438400" cy="657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4800" y="2147214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Constructor is a member function which is named the same as the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800" y="3410317"/>
            <a:ext cx="762000" cy="1009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30381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 return type, not even void</a:t>
            </a:r>
          </a:p>
        </p:txBody>
      </p:sp>
    </p:spTree>
    <p:extLst>
      <p:ext uri="{BB962C8B-B14F-4D97-AF65-F5344CB8AC3E}">
        <p14:creationId xmlns:p14="http://schemas.microsoft.com/office/powerpoint/2010/main" val="268888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961" y="1600200"/>
            <a:ext cx="3802039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 height;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::Rectangle()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height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width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65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7935"/>
            <a:ext cx="7772400" cy="1143000"/>
          </a:xfrm>
        </p:spPr>
        <p:txBody>
          <a:bodyPr/>
          <a:lstStyle/>
          <a:p>
            <a:r>
              <a:rPr lang="en-US" dirty="0" smtClean="0"/>
              <a:t>Calling 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205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r.height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00400" y="2133600"/>
            <a:ext cx="13716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1824335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Call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971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A member function is a function specific to the class and can only be accessed using the dot operator</a:t>
            </a:r>
          </a:p>
          <a:p>
            <a:endParaRPr lang="en-US" dirty="0"/>
          </a:p>
          <a:p>
            <a:r>
              <a:rPr lang="en-US" dirty="0" smtClean="0"/>
              <a:t>Member function implicitly has access to all data members of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93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r.height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967" y="3810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both cases the width and height is set to zero, and therefore 0,0 is printed to the console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340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 height;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Rectangle(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::Rectangle(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height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6200" y="3695700"/>
            <a:ext cx="838200" cy="6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3695700"/>
            <a:ext cx="1676400" cy="596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3172480"/>
            <a:ext cx="621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Parameters for initializing internals of the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757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Non-Default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3223146"/>
            <a:ext cx="7772400" cy="2514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r(3, 5);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r.height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5200" y="25146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1427515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Explicit call and passing parameters. Parameters maybe constants, variables, or expressions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6854" y="5481949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Here: 3,5 is printed to the console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572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Classes also have a </a:t>
            </a:r>
            <a:r>
              <a:rPr lang="en-US" dirty="0" err="1" smtClean="0"/>
              <a:t>deconstructor</a:t>
            </a:r>
            <a:r>
              <a:rPr lang="en-US" dirty="0" smtClean="0"/>
              <a:t> which is called anytime the object is destroyed. </a:t>
            </a:r>
          </a:p>
          <a:p>
            <a:endParaRPr lang="en-US" dirty="0"/>
          </a:p>
          <a:p>
            <a:r>
              <a:rPr lang="en-US" dirty="0" err="1" smtClean="0"/>
              <a:t>Deconstructors</a:t>
            </a:r>
            <a:r>
              <a:rPr lang="en-US" dirty="0" smtClean="0"/>
              <a:t> are very useful in preventing memory leaks when dynamic memory is used.</a:t>
            </a:r>
          </a:p>
          <a:p>
            <a:endParaRPr lang="en-US" dirty="0"/>
          </a:p>
          <a:p>
            <a:r>
              <a:rPr lang="en-US" dirty="0" smtClean="0"/>
              <a:t>Since we have not introduced dynamic memory, the </a:t>
            </a:r>
            <a:r>
              <a:rPr lang="en-US" dirty="0" err="1" smtClean="0"/>
              <a:t>deconstructor</a:t>
            </a:r>
            <a:r>
              <a:rPr lang="en-US" dirty="0" smtClean="0"/>
              <a:t> will be covered at a later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39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vs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Public members are </a:t>
            </a:r>
            <a:r>
              <a:rPr lang="en-US" sz="3600" dirty="0" err="1" smtClean="0"/>
              <a:t>accessable</a:t>
            </a:r>
            <a:r>
              <a:rPr lang="en-US" sz="3600" dirty="0" smtClean="0"/>
              <a:t> by non-member functions (such as main) and member functions</a:t>
            </a:r>
          </a:p>
          <a:p>
            <a:endParaRPr lang="en-US" sz="3600" dirty="0" smtClean="0"/>
          </a:p>
          <a:p>
            <a:r>
              <a:rPr lang="en-US" sz="3600" dirty="0" smtClean="0"/>
              <a:t>Private members can only be accessed by member functions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788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Rectangle(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 height;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::Rectangle(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width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height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::area()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 * height;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14800" y="3124200"/>
            <a:ext cx="144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2862590"/>
            <a:ext cx="240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Private Members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7200" y="5145262"/>
            <a:ext cx="1524000" cy="569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4883652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Accessible by member functions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124200" y="4419600"/>
            <a:ext cx="2667000" cy="72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r(3, 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r.area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r.height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24200" y="3280559"/>
            <a:ext cx="7239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4447386"/>
            <a:ext cx="5134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Illegal, since width and height are private and main is not a member of rectangle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Will Cause a syntax error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33800" y="1800381"/>
            <a:ext cx="1524000" cy="569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1423973"/>
            <a:ext cx="2978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Legal, since accessing public members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24400" y="2211435"/>
            <a:ext cx="666750" cy="379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3900" y="3280559"/>
            <a:ext cx="523875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private?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variables inside a class can only change states under a strict set of circumstances, otherwise the object can “break”</a:t>
            </a:r>
          </a:p>
          <a:p>
            <a:pPr lvl="1"/>
            <a:r>
              <a:rPr lang="en-US" dirty="0" smtClean="0"/>
              <a:t>Giving access to functions outside the class risks incorrectly setting those variables</a:t>
            </a:r>
          </a:p>
          <a:p>
            <a:pPr lvl="1"/>
            <a:endParaRPr lang="en-US" dirty="0"/>
          </a:p>
          <a:p>
            <a:r>
              <a:rPr lang="en-US" dirty="0" smtClean="0"/>
              <a:t>Example: Imagine there is a class that represents a car, and inside the state of the transmission is kept. </a:t>
            </a:r>
          </a:p>
          <a:p>
            <a:pPr lvl="1"/>
            <a:r>
              <a:rPr lang="en-US" dirty="0" smtClean="0"/>
              <a:t>Let us say the transmission state is public</a:t>
            </a:r>
          </a:p>
          <a:p>
            <a:pPr lvl="1"/>
            <a:r>
              <a:rPr lang="en-US" dirty="0" smtClean="0"/>
              <a:t>Inside the main the user changes the transmission state from </a:t>
            </a:r>
            <a:r>
              <a:rPr lang="en-US" i="1" dirty="0" smtClean="0"/>
              <a:t>Drive</a:t>
            </a:r>
            <a:r>
              <a:rPr lang="en-US" dirty="0" smtClean="0"/>
              <a:t> to </a:t>
            </a:r>
            <a:r>
              <a:rPr lang="en-US" i="1" dirty="0" smtClean="0"/>
              <a:t>Reverse</a:t>
            </a:r>
            <a:r>
              <a:rPr lang="en-US" dirty="0" smtClean="0"/>
              <a:t> while the car is going at 80 mph in the simulation</a:t>
            </a:r>
          </a:p>
          <a:p>
            <a:pPr lvl="1"/>
            <a:r>
              <a:rPr lang="en-US" dirty="0" smtClean="0"/>
              <a:t>This not only doesn’t model the car properly, but also may cause an issue in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32109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Classes organize data and functions into single concepts</a:t>
            </a:r>
          </a:p>
          <a:p>
            <a:endParaRPr lang="en-US" dirty="0"/>
          </a:p>
          <a:p>
            <a:r>
              <a:rPr lang="en-US" dirty="0" smtClean="0"/>
              <a:t>A member function has access to all internal variables used.</a:t>
            </a:r>
          </a:p>
          <a:p>
            <a:endParaRPr lang="en-US" dirty="0"/>
          </a:p>
          <a:p>
            <a:r>
              <a:rPr lang="en-US" dirty="0" smtClean="0"/>
              <a:t>A constructor is used to initialized the variables internal to the object</a:t>
            </a:r>
          </a:p>
          <a:p>
            <a:pPr lvl="1"/>
            <a:r>
              <a:rPr lang="en-US" dirty="0" smtClean="0"/>
              <a:t>The default constructor is implicitly called if the object is instantiated without the ( ) at the end of the name.</a:t>
            </a:r>
          </a:p>
          <a:p>
            <a:pPr lvl="1"/>
            <a:endParaRPr lang="en-US" dirty="0"/>
          </a:p>
          <a:p>
            <a:r>
              <a:rPr lang="en-US" dirty="0" smtClean="0"/>
              <a:t>Some internals of classes should be kept private to protect the state of the class for outside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2169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Function Member: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Prototype in Class Definition</a:t>
            </a:r>
          </a:p>
          <a:p>
            <a:pPr marL="0" indent="0">
              <a:buNone/>
            </a:pPr>
            <a:r>
              <a:rPr lang="en-US" dirty="0" smtClean="0"/>
              <a:t>Member Function Defined outside Class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1336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var1, ...,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3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2169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Function Member: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609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21336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 height;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::area()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 * height;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8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2169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Function Member: 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Prototype</a:t>
            </a:r>
          </a:p>
          <a:p>
            <a:pPr marL="0" indent="0">
              <a:buNone/>
            </a:pPr>
            <a:r>
              <a:rPr lang="en-US" dirty="0" smtClean="0"/>
              <a:t>Member Function Defined inside Class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1336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2169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a Function Member: 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1905000"/>
            <a:ext cx="571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width, height;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 * height;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 1</a:t>
            </a:r>
          </a:p>
          <a:p>
            <a:pPr lvl="1"/>
            <a:r>
              <a:rPr lang="en-US" dirty="0" smtClean="0"/>
              <a:t>More conducive to multi-file programming</a:t>
            </a:r>
          </a:p>
          <a:p>
            <a:pPr lvl="1"/>
            <a:r>
              <a:rPr lang="en-US" dirty="0" smtClean="0"/>
              <a:t>Typically class definition is in the header file, and function members are defined in the source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Method 2</a:t>
            </a:r>
          </a:p>
          <a:p>
            <a:pPr lvl="1"/>
            <a:r>
              <a:rPr lang="en-US" dirty="0" smtClean="0"/>
              <a:t>Requires less coding</a:t>
            </a:r>
          </a:p>
          <a:p>
            <a:pPr lvl="1"/>
            <a:r>
              <a:rPr lang="en-US" dirty="0" smtClean="0"/>
              <a:t>Intuitively shows which class the function is in</a:t>
            </a:r>
          </a:p>
          <a:p>
            <a:pPr lvl="1"/>
            <a:r>
              <a:rPr lang="en-US" dirty="0" smtClean="0"/>
              <a:t>In large classes, the class definition becomes muddled</a:t>
            </a:r>
          </a:p>
          <a:p>
            <a:pPr lvl="1"/>
            <a:endParaRPr lang="en-US" dirty="0"/>
          </a:p>
          <a:p>
            <a:r>
              <a:rPr lang="en-US" dirty="0" smtClean="0"/>
              <a:t>For the remainder I will use Method 1 since it is the most commonly used.</a:t>
            </a:r>
          </a:p>
        </p:txBody>
      </p:sp>
    </p:spTree>
    <p:extLst>
      <p:ext uri="{BB962C8B-B14F-4D97-AF65-F5344CB8AC3E}">
        <p14:creationId xmlns:p14="http://schemas.microsoft.com/office/powerpoint/2010/main" val="7073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Back to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 height;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::area()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 * height;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09800" y="3276600"/>
            <a:ext cx="2286000" cy="685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2140059"/>
            <a:ext cx="40895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Specifies the class the function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ember belongs to.</a:t>
            </a:r>
          </a:p>
          <a:p>
            <a:endParaRPr lang="en-US" sz="2800" dirty="0"/>
          </a:p>
          <a:p>
            <a:r>
              <a:rPr lang="en-US" sz="2800" dirty="0" smtClean="0"/>
              <a:t>Why is this needed?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Specify Class of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 height;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area();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::area()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 * height;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514600" y="3733800"/>
            <a:ext cx="2133600" cy="1447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5400" y="2362200"/>
            <a:ext cx="312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Without specifying the class area( ) would be ambiguous between the Rectangle and Circle classes</a:t>
            </a:r>
          </a:p>
        </p:txBody>
      </p:sp>
    </p:spTree>
    <p:extLst>
      <p:ext uri="{BB962C8B-B14F-4D97-AF65-F5344CB8AC3E}">
        <p14:creationId xmlns:p14="http://schemas.microsoft.com/office/powerpoint/2010/main" val="26732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21784</TotalTime>
  <Words>1420</Words>
  <Application>Microsoft Office PowerPoint</Application>
  <PresentationFormat>On-screen Show (4:3)</PresentationFormat>
  <Paragraphs>321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Consolas</vt:lpstr>
      <vt:lpstr>Franklin Gothic Book</vt:lpstr>
      <vt:lpstr>Perpetua</vt:lpstr>
      <vt:lpstr>Wingdings 2</vt:lpstr>
      <vt:lpstr>Equity</vt:lpstr>
      <vt:lpstr>Classes Methods</vt:lpstr>
      <vt:lpstr>Member Functions</vt:lpstr>
      <vt:lpstr>Defining a Function Member: Method 1</vt:lpstr>
      <vt:lpstr>Defining a Function Member: Method 1</vt:lpstr>
      <vt:lpstr>Defining a Function Member: Method 2</vt:lpstr>
      <vt:lpstr>Defining a Function Member: Method 2</vt:lpstr>
      <vt:lpstr>Comparison of Methods</vt:lpstr>
      <vt:lpstr>Back to the Example</vt:lpstr>
      <vt:lpstr>Specify Class of Member Function</vt:lpstr>
      <vt:lpstr>Back to the Example</vt:lpstr>
      <vt:lpstr>Instantiating Rectangle and Calling Area ( )</vt:lpstr>
      <vt:lpstr>Instantiating Multiple Rectangles</vt:lpstr>
      <vt:lpstr>Method with Parameters</vt:lpstr>
      <vt:lpstr>Calling Method with Params</vt:lpstr>
      <vt:lpstr>Constructors</vt:lpstr>
      <vt:lpstr>Constructor Syntax</vt:lpstr>
      <vt:lpstr>Constructor Syntax</vt:lpstr>
      <vt:lpstr>Default Constructor Example</vt:lpstr>
      <vt:lpstr>Calling Default Constructor</vt:lpstr>
      <vt:lpstr>Calling Default Constructor</vt:lpstr>
      <vt:lpstr>Non-Default Constructor</vt:lpstr>
      <vt:lpstr>Calling Non-Default Constructor</vt:lpstr>
      <vt:lpstr>Deconstructor</vt:lpstr>
      <vt:lpstr>Private vs Public</vt:lpstr>
      <vt:lpstr>Example of Private</vt:lpstr>
      <vt:lpstr>Example of Private</vt:lpstr>
      <vt:lpstr>Why use private?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320</cp:revision>
  <dcterms:created xsi:type="dcterms:W3CDTF">2006-08-16T00:00:00Z</dcterms:created>
  <dcterms:modified xsi:type="dcterms:W3CDTF">2015-04-03T20:18:50Z</dcterms:modified>
</cp:coreProperties>
</file>