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sldIdLst>
    <p:sldId id="256" r:id="rId3"/>
    <p:sldId id="267" r:id="rId4"/>
    <p:sldId id="305" r:id="rId5"/>
    <p:sldId id="269" r:id="rId6"/>
    <p:sldId id="270" r:id="rId7"/>
    <p:sldId id="257" r:id="rId8"/>
    <p:sldId id="271" r:id="rId9"/>
    <p:sldId id="272" r:id="rId10"/>
    <p:sldId id="273" r:id="rId11"/>
    <p:sldId id="274" r:id="rId12"/>
    <p:sldId id="275" r:id="rId13"/>
    <p:sldId id="276" r:id="rId14"/>
    <p:sldId id="283" r:id="rId15"/>
    <p:sldId id="282" r:id="rId16"/>
    <p:sldId id="277" r:id="rId17"/>
    <p:sldId id="279" r:id="rId18"/>
    <p:sldId id="280" r:id="rId19"/>
    <p:sldId id="281" r:id="rId20"/>
    <p:sldId id="314" r:id="rId21"/>
    <p:sldId id="315" r:id="rId22"/>
    <p:sldId id="316" r:id="rId23"/>
    <p:sldId id="317" r:id="rId24"/>
    <p:sldId id="318" r:id="rId25"/>
    <p:sldId id="266" r:id="rId26"/>
    <p:sldId id="312" r:id="rId27"/>
    <p:sldId id="286" r:id="rId28"/>
    <p:sldId id="287" r:id="rId29"/>
    <p:sldId id="288" r:id="rId30"/>
    <p:sldId id="308" r:id="rId31"/>
    <p:sldId id="289" r:id="rId32"/>
    <p:sldId id="291" r:id="rId33"/>
    <p:sldId id="313" r:id="rId34"/>
    <p:sldId id="306" r:id="rId35"/>
    <p:sldId id="307" r:id="rId36"/>
    <p:sldId id="310" r:id="rId37"/>
    <p:sldId id="309" r:id="rId38"/>
    <p:sldId id="311"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56" autoAdjust="0"/>
    <p:restoredTop sz="94660"/>
  </p:normalViewPr>
  <p:slideViewPr>
    <p:cSldViewPr>
      <p:cViewPr varScale="1">
        <p:scale>
          <a:sx n="70" d="100"/>
          <a:sy n="70" d="100"/>
        </p:scale>
        <p:origin x="1398"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3600" b="0" i="0" u="none" strike="noStrike" baseline="0" dirty="0" smtClean="0">
                <a:effectLst/>
              </a:rPr>
              <a:t>Software Development Time</a:t>
            </a:r>
            <a:endParaRPr lang="en-US" sz="3600" dirty="0"/>
          </a:p>
        </c:rich>
      </c:tx>
      <c:layout>
        <c:manualLayout>
          <c:xMode val="edge"/>
          <c:yMode val="edge"/>
          <c:x val="0.23150641025641025"/>
          <c:y val="1.2740384615384615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percentStacked"/>
        <c:varyColors val="0"/>
        <c:ser>
          <c:idx val="0"/>
          <c:order val="0"/>
          <c:tx>
            <c:strRef>
              <c:f>Sheet1!$B$1</c:f>
              <c:strCache>
                <c:ptCount val="1"/>
                <c:pt idx="0">
                  <c:v>Writing Code</c:v>
                </c:pt>
              </c:strCache>
            </c:strRef>
          </c:tx>
          <c:spPr>
            <a:solidFill>
              <a:srgbClr val="0070C0"/>
            </a:solidFill>
            <a:ln>
              <a:noFill/>
            </a:ln>
            <a:effectLst/>
          </c:spPr>
          <c:invertIfNegative val="0"/>
          <c:cat>
            <c:strRef>
              <c:f>Sheet1!$A$2:$A$3</c:f>
              <c:strCache>
                <c:ptCount val="2"/>
                <c:pt idx="0">
                  <c:v>Global Software Development</c:v>
                </c:pt>
                <c:pt idx="1">
                  <c:v>Typical Student</c:v>
                </c:pt>
              </c:strCache>
            </c:strRef>
          </c:cat>
          <c:val>
            <c:numRef>
              <c:f>Sheet1!$B$2:$B$3</c:f>
              <c:numCache>
                <c:formatCode>General</c:formatCode>
                <c:ptCount val="2"/>
                <c:pt idx="0" formatCode="&quot;$&quot;#,##0_);[Red]\(&quot;$&quot;#,##0\)">
                  <c:v>94</c:v>
                </c:pt>
                <c:pt idx="1">
                  <c:v>20</c:v>
                </c:pt>
              </c:numCache>
            </c:numRef>
          </c:val>
        </c:ser>
        <c:ser>
          <c:idx val="1"/>
          <c:order val="1"/>
          <c:tx>
            <c:strRef>
              <c:f>Sheet1!$C$1</c:f>
              <c:strCache>
                <c:ptCount val="1"/>
                <c:pt idx="0">
                  <c:v>Designing Code</c:v>
                </c:pt>
              </c:strCache>
            </c:strRef>
          </c:tx>
          <c:spPr>
            <a:solidFill>
              <a:srgbClr val="00B0F0"/>
            </a:solidFill>
            <a:ln>
              <a:noFill/>
            </a:ln>
            <a:effectLst/>
          </c:spPr>
          <c:invertIfNegative val="0"/>
          <c:cat>
            <c:strRef>
              <c:f>Sheet1!$A$2:$A$3</c:f>
              <c:strCache>
                <c:ptCount val="2"/>
                <c:pt idx="0">
                  <c:v>Global Software Development</c:v>
                </c:pt>
                <c:pt idx="1">
                  <c:v>Typical Student</c:v>
                </c:pt>
              </c:strCache>
            </c:strRef>
          </c:cat>
          <c:val>
            <c:numRef>
              <c:f>Sheet1!$C$2:$C$3</c:f>
              <c:numCache>
                <c:formatCode>General</c:formatCode>
                <c:ptCount val="2"/>
                <c:pt idx="0" formatCode="&quot;$&quot;#,##0_);[Red]\(&quot;$&quot;#,##0\)">
                  <c:v>62</c:v>
                </c:pt>
                <c:pt idx="1">
                  <c:v>5</c:v>
                </c:pt>
              </c:numCache>
            </c:numRef>
          </c:val>
        </c:ser>
        <c:ser>
          <c:idx val="2"/>
          <c:order val="2"/>
          <c:tx>
            <c:strRef>
              <c:f>Sheet1!$D$1</c:f>
              <c:strCache>
                <c:ptCount val="1"/>
                <c:pt idx="0">
                  <c:v>Making Code Work</c:v>
                </c:pt>
              </c:strCache>
            </c:strRef>
          </c:tx>
          <c:spPr>
            <a:solidFill>
              <a:schemeClr val="accent1"/>
            </a:solidFill>
            <a:ln>
              <a:noFill/>
            </a:ln>
            <a:effectLst/>
          </c:spPr>
          <c:invertIfNegative val="0"/>
          <c:cat>
            <c:strRef>
              <c:f>Sheet1!$A$2:$A$3</c:f>
              <c:strCache>
                <c:ptCount val="2"/>
                <c:pt idx="0">
                  <c:v>Global Software Development</c:v>
                </c:pt>
                <c:pt idx="1">
                  <c:v>Typical Student</c:v>
                </c:pt>
              </c:strCache>
            </c:strRef>
          </c:cat>
          <c:val>
            <c:numRef>
              <c:f>Sheet1!$D$2:$D$3</c:f>
              <c:numCache>
                <c:formatCode>General</c:formatCode>
                <c:ptCount val="2"/>
                <c:pt idx="0" formatCode="&quot;$&quot;#,##0_);[Red]\(&quot;$&quot;#,##0\)">
                  <c:v>78</c:v>
                </c:pt>
                <c:pt idx="1">
                  <c:v>70</c:v>
                </c:pt>
              </c:numCache>
            </c:numRef>
          </c:val>
        </c:ser>
        <c:ser>
          <c:idx val="3"/>
          <c:order val="3"/>
          <c:tx>
            <c:strRef>
              <c:f>Sheet1!$E$1</c:f>
              <c:strCache>
                <c:ptCount val="1"/>
                <c:pt idx="0">
                  <c:v>Debugging Code</c:v>
                </c:pt>
              </c:strCache>
            </c:strRef>
          </c:tx>
          <c:spPr>
            <a:solidFill>
              <a:srgbClr val="C00000"/>
            </a:solidFill>
            <a:ln>
              <a:noFill/>
            </a:ln>
            <a:effectLst/>
          </c:spPr>
          <c:invertIfNegative val="0"/>
          <c:cat>
            <c:strRef>
              <c:f>Sheet1!$A$2:$A$3</c:f>
              <c:strCache>
                <c:ptCount val="2"/>
                <c:pt idx="0">
                  <c:v>Global Software Development</c:v>
                </c:pt>
                <c:pt idx="1">
                  <c:v>Typical Student</c:v>
                </c:pt>
              </c:strCache>
            </c:strRef>
          </c:cat>
          <c:val>
            <c:numRef>
              <c:f>Sheet1!$E$2:$E$3</c:f>
              <c:numCache>
                <c:formatCode>General</c:formatCode>
                <c:ptCount val="2"/>
                <c:pt idx="0" formatCode="&quot;$&quot;#,##0_);[Red]\(&quot;$&quot;#,##0\)">
                  <c:v>78</c:v>
                </c:pt>
                <c:pt idx="1">
                  <c:v>5</c:v>
                </c:pt>
              </c:numCache>
            </c:numRef>
          </c:val>
        </c:ser>
        <c:dLbls>
          <c:showLegendKey val="0"/>
          <c:showVal val="0"/>
          <c:showCatName val="0"/>
          <c:showSerName val="0"/>
          <c:showPercent val="0"/>
          <c:showBubbleSize val="0"/>
        </c:dLbls>
        <c:gapWidth val="150"/>
        <c:overlap val="100"/>
        <c:axId val="339493312"/>
        <c:axId val="337896576"/>
      </c:barChart>
      <c:catAx>
        <c:axId val="3394933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crossAx val="337896576"/>
        <c:crosses val="autoZero"/>
        <c:auto val="1"/>
        <c:lblAlgn val="ctr"/>
        <c:lblOffset val="100"/>
        <c:noMultiLvlLbl val="0"/>
      </c:catAx>
      <c:valAx>
        <c:axId val="337896576"/>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solidFill>
              <a:schemeClr val="accent1"/>
            </a:solid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39493312"/>
        <c:crosses val="autoZero"/>
        <c:crossBetween val="between"/>
        <c:majorUnit val="0.2"/>
      </c:valAx>
      <c:spPr>
        <a:noFill/>
        <a:ln>
          <a:noFill/>
        </a:ln>
        <a:effectLst/>
      </c:spPr>
    </c:plotArea>
    <c:legend>
      <c:legendPos val="b"/>
      <c:layout>
        <c:manualLayout>
          <c:xMode val="edge"/>
          <c:yMode val="edge"/>
          <c:x val="0"/>
          <c:y val="0.82942345548152629"/>
          <c:w val="0.99866873611952356"/>
          <c:h val="0.15615346759539672"/>
        </c:manualLayout>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4/3/2015</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endParaRPr lang="en-US">
              <a:solidFill>
                <a:prstClr val="white"/>
              </a:solidFill>
            </a:endParaRPr>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solidFill>
                  <a:srgbClr val="696464"/>
                </a:solidFill>
              </a:rPr>
              <a:pPr/>
              <a:t>4/3/2015</a:t>
            </a:fld>
            <a:endParaRPr lang="en-US">
              <a:solidFill>
                <a:srgbClr val="696464"/>
              </a:solidFill>
            </a:endParaRPr>
          </a:p>
        </p:txBody>
      </p:sp>
      <p:sp>
        <p:nvSpPr>
          <p:cNvPr id="17" name="Footer Placeholder 16"/>
          <p:cNvSpPr>
            <a:spLocks noGrp="1"/>
          </p:cNvSpPr>
          <p:nvPr>
            <p:ph type="ftr" sz="quarter" idx="11"/>
          </p:nvPr>
        </p:nvSpPr>
        <p:spPr/>
        <p:txBody>
          <a:bodyPr/>
          <a:lstStyle/>
          <a:p>
            <a:endParaRPr lang="en-US">
              <a:solidFill>
                <a:srgbClr val="696464"/>
              </a:solidFill>
            </a:endParaRPr>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extLst>
      <p:ext uri="{BB962C8B-B14F-4D97-AF65-F5344CB8AC3E}">
        <p14:creationId xmlns:p14="http://schemas.microsoft.com/office/powerpoint/2010/main" val="3456746484"/>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srgbClr val="696464"/>
                </a:solidFill>
              </a:rPr>
              <a:pPr/>
              <a:t>4/3/2015</a:t>
            </a:fld>
            <a:endParaRPr lang="en-US">
              <a:solidFill>
                <a:srgbClr val="696464"/>
              </a:solidFill>
            </a:endParaRPr>
          </a:p>
        </p:txBody>
      </p:sp>
      <p:sp>
        <p:nvSpPr>
          <p:cNvPr id="5" name="Footer Placeholder 4"/>
          <p:cNvSpPr>
            <a:spLocks noGrp="1"/>
          </p:cNvSpPr>
          <p:nvPr>
            <p:ph type="ftr" sz="quarter" idx="11"/>
          </p:nvPr>
        </p:nvSpPr>
        <p:spPr/>
        <p:txBody>
          <a:bodyPr/>
          <a:lstStyle/>
          <a:p>
            <a:endParaRPr lang="en-US">
              <a:solidFill>
                <a:srgbClr val="696464"/>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23441080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a:endParaRPr lang="en-US">
              <a:solidFill>
                <a:prstClr val="white"/>
              </a:solidFill>
            </a:endParaRPr>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srgbClr val="696464"/>
                </a:solidFill>
              </a:rPr>
              <a:pPr/>
              <a:t>4/3/2015</a:t>
            </a:fld>
            <a:endParaRPr lang="en-US">
              <a:solidFill>
                <a:srgbClr val="696464"/>
              </a:solidFill>
            </a:endParaRPr>
          </a:p>
        </p:txBody>
      </p:sp>
      <p:sp>
        <p:nvSpPr>
          <p:cNvPr id="5" name="Footer Placeholder 4"/>
          <p:cNvSpPr>
            <a:spLocks noGrp="1"/>
          </p:cNvSpPr>
          <p:nvPr>
            <p:ph type="ftr" sz="quarter" idx="11"/>
          </p:nvPr>
        </p:nvSpPr>
        <p:spPr>
          <a:xfrm>
            <a:off x="800100" y="6172200"/>
            <a:ext cx="4000500" cy="457200"/>
          </a:xfrm>
        </p:spPr>
        <p:txBody>
          <a:bodyPr/>
          <a:lstStyle/>
          <a:p>
            <a:endParaRPr lang="en-US">
              <a:solidFill>
                <a:srgbClr val="696464"/>
              </a:solidFill>
            </a:endParaRPr>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51071806"/>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solidFill>
                  <a:srgbClr val="696464"/>
                </a:solidFill>
              </a:rPr>
              <a:pPr/>
              <a:t>4/3/2015</a:t>
            </a:fld>
            <a:endParaRPr lang="en-US">
              <a:solidFill>
                <a:srgbClr val="696464"/>
              </a:solidFill>
            </a:endParaRPr>
          </a:p>
        </p:txBody>
      </p:sp>
      <p:sp>
        <p:nvSpPr>
          <p:cNvPr id="6" name="Footer Placeholder 5"/>
          <p:cNvSpPr>
            <a:spLocks noGrp="1"/>
          </p:cNvSpPr>
          <p:nvPr>
            <p:ph type="ftr" sz="quarter" idx="11"/>
          </p:nvPr>
        </p:nvSpPr>
        <p:spPr/>
        <p:txBody>
          <a:bodyPr/>
          <a:lstStyle/>
          <a:p>
            <a:endParaRPr lang="en-US">
              <a:solidFill>
                <a:srgbClr val="696464"/>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9844806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solidFill>
                  <a:srgbClr val="696464"/>
                </a:solidFill>
              </a:rPr>
              <a:pPr/>
              <a:t>4/3/2015</a:t>
            </a:fld>
            <a:endParaRPr lang="en-US">
              <a:solidFill>
                <a:srgbClr val="696464"/>
              </a:solidFill>
            </a:endParaRPr>
          </a:p>
        </p:txBody>
      </p:sp>
      <p:sp>
        <p:nvSpPr>
          <p:cNvPr id="8" name="Footer Placeholder 7"/>
          <p:cNvSpPr>
            <a:spLocks noGrp="1"/>
          </p:cNvSpPr>
          <p:nvPr>
            <p:ph type="ftr" sz="quarter" idx="11"/>
          </p:nvPr>
        </p:nvSpPr>
        <p:spPr/>
        <p:txBody>
          <a:bodyPr/>
          <a:lstStyle/>
          <a:p>
            <a:endParaRPr lang="en-US">
              <a:solidFill>
                <a:srgbClr val="696464"/>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1053152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solidFill>
                  <a:srgbClr val="696464"/>
                </a:solidFill>
              </a:rPr>
              <a:pPr/>
              <a:t>4/3/2015</a:t>
            </a:fld>
            <a:endParaRPr lang="en-US">
              <a:solidFill>
                <a:srgbClr val="696464"/>
              </a:solidFill>
            </a:endParaRPr>
          </a:p>
        </p:txBody>
      </p:sp>
      <p:sp>
        <p:nvSpPr>
          <p:cNvPr id="4" name="Footer Placeholder 3"/>
          <p:cNvSpPr>
            <a:spLocks noGrp="1"/>
          </p:cNvSpPr>
          <p:nvPr>
            <p:ph type="ftr" sz="quarter" idx="11"/>
          </p:nvPr>
        </p:nvSpPr>
        <p:spPr/>
        <p:txBody>
          <a:bodyPr/>
          <a:lstStyle/>
          <a:p>
            <a:endParaRPr lang="en-US">
              <a:solidFill>
                <a:srgbClr val="696464"/>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921750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srgbClr val="696464"/>
                </a:solidFill>
              </a:rPr>
              <a:pPr/>
              <a:t>4/3/2015</a:t>
            </a:fld>
            <a:endParaRPr lang="en-US">
              <a:solidFill>
                <a:srgbClr val="696464"/>
              </a:solidFill>
            </a:endParaRPr>
          </a:p>
        </p:txBody>
      </p:sp>
      <p:sp>
        <p:nvSpPr>
          <p:cNvPr id="3" name="Footer Placeholder 2"/>
          <p:cNvSpPr>
            <a:spLocks noGrp="1"/>
          </p:cNvSpPr>
          <p:nvPr>
            <p:ph type="ftr" sz="quarter" idx="11"/>
          </p:nvPr>
        </p:nvSpPr>
        <p:spPr/>
        <p:txBody>
          <a:bodyPr/>
          <a:lstStyle/>
          <a:p>
            <a:endParaRPr lang="en-US">
              <a:solidFill>
                <a:srgbClr val="696464"/>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499490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endParaRPr lang="en-US">
              <a:solidFill>
                <a:prstClr val="white"/>
              </a:solidFill>
            </a:endParaRPr>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srgbClr val="696464"/>
                </a:solidFill>
              </a:rPr>
              <a:pPr/>
              <a:t>4/3/2015</a:t>
            </a:fld>
            <a:endParaRPr lang="en-US">
              <a:solidFill>
                <a:srgbClr val="696464"/>
              </a:solidFill>
            </a:endParaRPr>
          </a:p>
        </p:txBody>
      </p:sp>
      <p:sp>
        <p:nvSpPr>
          <p:cNvPr id="6" name="Footer Placeholder 5"/>
          <p:cNvSpPr>
            <a:spLocks noGrp="1"/>
          </p:cNvSpPr>
          <p:nvPr>
            <p:ph type="ftr" sz="quarter" idx="11"/>
          </p:nvPr>
        </p:nvSpPr>
        <p:spPr/>
        <p:txBody>
          <a:bodyPr/>
          <a:lstStyle/>
          <a:p>
            <a:endParaRPr lang="en-US">
              <a:solidFill>
                <a:srgbClr val="696464"/>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3648076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srgbClr val="696464"/>
                </a:solidFill>
              </a:rPr>
              <a:pPr/>
              <a:t>4/3/2015</a:t>
            </a:fld>
            <a:endParaRPr lang="en-US">
              <a:solidFill>
                <a:srgbClr val="696464"/>
              </a:solidFill>
            </a:endParaRPr>
          </a:p>
        </p:txBody>
      </p:sp>
      <p:sp>
        <p:nvSpPr>
          <p:cNvPr id="6" name="Footer Placeholder 5"/>
          <p:cNvSpPr>
            <a:spLocks noGrp="1"/>
          </p:cNvSpPr>
          <p:nvPr>
            <p:ph type="ftr" sz="quarter" idx="11"/>
          </p:nvPr>
        </p:nvSpPr>
        <p:spPr>
          <a:xfrm>
            <a:off x="914400" y="6172200"/>
            <a:ext cx="3886200" cy="457200"/>
          </a:xfrm>
        </p:spPr>
        <p:txBody>
          <a:bodyPr/>
          <a:lstStyle/>
          <a:p>
            <a:endParaRPr lang="en-US">
              <a:solidFill>
                <a:srgbClr val="696464"/>
              </a:solidFill>
            </a:endParaRPr>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extLst>
      <p:ext uri="{BB962C8B-B14F-4D97-AF65-F5344CB8AC3E}">
        <p14:creationId xmlns:p14="http://schemas.microsoft.com/office/powerpoint/2010/main" val="4948651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srgbClr val="696464"/>
                </a:solidFill>
              </a:rPr>
              <a:pPr/>
              <a:t>4/3/2015</a:t>
            </a:fld>
            <a:endParaRPr lang="en-US">
              <a:solidFill>
                <a:srgbClr val="696464"/>
              </a:solidFill>
            </a:endParaRPr>
          </a:p>
        </p:txBody>
      </p:sp>
      <p:sp>
        <p:nvSpPr>
          <p:cNvPr id="5" name="Footer Placeholder 4"/>
          <p:cNvSpPr>
            <a:spLocks noGrp="1"/>
          </p:cNvSpPr>
          <p:nvPr>
            <p:ph type="ftr" sz="quarter" idx="11"/>
          </p:nvPr>
        </p:nvSpPr>
        <p:spPr/>
        <p:txBody>
          <a:bodyPr/>
          <a:lstStyle/>
          <a:p>
            <a:endParaRPr lang="en-US">
              <a:solidFill>
                <a:srgbClr val="696464"/>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559609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srgbClr val="696464"/>
                </a:solidFill>
              </a:rPr>
              <a:pPr/>
              <a:t>4/3/2015</a:t>
            </a:fld>
            <a:endParaRPr lang="en-US">
              <a:solidFill>
                <a:srgbClr val="696464"/>
              </a:solidFill>
            </a:endParaRPr>
          </a:p>
        </p:txBody>
      </p:sp>
      <p:sp>
        <p:nvSpPr>
          <p:cNvPr id="5" name="Footer Placeholder 4"/>
          <p:cNvSpPr>
            <a:spLocks noGrp="1"/>
          </p:cNvSpPr>
          <p:nvPr>
            <p:ph type="ftr" sz="quarter" idx="11"/>
          </p:nvPr>
        </p:nvSpPr>
        <p:spPr/>
        <p:txBody>
          <a:bodyPr/>
          <a:lstStyle/>
          <a:p>
            <a:endParaRPr lang="en-US">
              <a:solidFill>
                <a:srgbClr val="696464"/>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35776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4/3/2015</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4/3/2015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4/3/2015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4/3/2015</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D8BD707-D9CF-40AE-B4C6-C98DA3205C09}" type="datetimeFigureOut">
              <a:rPr lang="en-US" smtClean="0"/>
              <a:pPr/>
              <a:t>4/3/2015</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endParaRPr lang="en-US">
              <a:solidFill>
                <a:prstClr val="white"/>
              </a:solidFill>
            </a:endParaRPr>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D8BD707-D9CF-40AE-B4C6-C98DA3205C09}" type="datetimeFigureOut">
              <a:rPr lang="en-US" smtClean="0">
                <a:solidFill>
                  <a:srgbClr val="696464"/>
                </a:solidFill>
              </a:rPr>
              <a:pPr/>
              <a:t>4/3/2015</a:t>
            </a:fld>
            <a:endParaRPr lang="en-US">
              <a:solidFill>
                <a:srgbClr val="696464"/>
              </a:solidFill>
            </a:endParaRPr>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solidFill>
                <a:srgbClr val="696464"/>
              </a:solidFill>
            </a:endParaRPr>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13702032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Chapter 7</a:t>
            </a:r>
          </a:p>
          <a:p>
            <a:r>
              <a:rPr lang="en-US" dirty="0" smtClean="0"/>
              <a:t>Functions, Pass by Value, Pass by Reference</a:t>
            </a:r>
            <a:endParaRPr lang="en-US" dirty="0"/>
          </a:p>
        </p:txBody>
      </p:sp>
      <p:sp>
        <p:nvSpPr>
          <p:cNvPr id="2" name="Title 1"/>
          <p:cNvSpPr>
            <a:spLocks noGrp="1"/>
          </p:cNvSpPr>
          <p:nvPr>
            <p:ph type="ctrTitle"/>
          </p:nvPr>
        </p:nvSpPr>
        <p:spPr/>
        <p:txBody>
          <a:bodyPr/>
          <a:lstStyle/>
          <a:p>
            <a:r>
              <a:rPr lang="en-US" dirty="0" smtClean="0"/>
              <a:t>Functions</a:t>
            </a:r>
            <a:endParaRPr lang="en-US" dirty="0"/>
          </a:p>
        </p:txBody>
      </p:sp>
    </p:spTree>
    <p:extLst>
      <p:ext uri="{BB962C8B-B14F-4D97-AF65-F5344CB8AC3E}">
        <p14:creationId xmlns:p14="http://schemas.microsoft.com/office/powerpoint/2010/main" val="29599511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Scoping In Practice</a:t>
            </a:r>
            <a:endParaRPr lang="en-US" dirty="0"/>
          </a:p>
        </p:txBody>
      </p:sp>
      <p:sp>
        <p:nvSpPr>
          <p:cNvPr id="3" name="Content Placeholder 2"/>
          <p:cNvSpPr>
            <a:spLocks noGrp="1"/>
          </p:cNvSpPr>
          <p:nvPr>
            <p:ph sz="quarter" idx="1"/>
          </p:nvPr>
        </p:nvSpPr>
        <p:spPr>
          <a:xfrm>
            <a:off x="914400" y="3756124"/>
            <a:ext cx="7772400" cy="2263676"/>
          </a:xfrm>
        </p:spPr>
        <p:txBody>
          <a:bodyPr/>
          <a:lstStyle/>
          <a:p>
            <a:r>
              <a:rPr lang="en-US" dirty="0" smtClean="0"/>
              <a:t>Often variables are declared inside a loop or conditional if they are temporarily needed</a:t>
            </a:r>
          </a:p>
          <a:p>
            <a:r>
              <a:rPr lang="en-US" dirty="0" smtClean="0"/>
              <a:t>In the above case the </a:t>
            </a:r>
            <a:r>
              <a:rPr lang="en-US" dirty="0" err="1" smtClean="0"/>
              <a:t>boolean</a:t>
            </a:r>
            <a:r>
              <a:rPr lang="en-US" dirty="0" smtClean="0"/>
              <a:t> </a:t>
            </a:r>
            <a:r>
              <a:rPr lang="en-US" i="1" dirty="0" smtClean="0"/>
              <a:t>b</a:t>
            </a:r>
            <a:r>
              <a:rPr lang="en-US" dirty="0" smtClean="0"/>
              <a:t> exists inside both loops</a:t>
            </a:r>
          </a:p>
          <a:p>
            <a:r>
              <a:rPr lang="en-US" dirty="0" smtClean="0"/>
              <a:t>Every time a new iteration of the loop occurs, the variable is destroyed and recreated</a:t>
            </a:r>
            <a:endParaRPr lang="en-US" dirty="0"/>
          </a:p>
        </p:txBody>
      </p:sp>
      <p:sp>
        <p:nvSpPr>
          <p:cNvPr id="4" name="Rectangle 3"/>
          <p:cNvSpPr/>
          <p:nvPr/>
        </p:nvSpPr>
        <p:spPr>
          <a:xfrm>
            <a:off x="914400" y="1447800"/>
            <a:ext cx="6324600" cy="2308324"/>
          </a:xfrm>
          <a:prstGeom prst="rect">
            <a:avLst/>
          </a:prstGeom>
        </p:spPr>
        <p:txBody>
          <a:bodyPr wrap="square">
            <a:spAutoFit/>
          </a:bodyPr>
          <a:lstStyle/>
          <a:p>
            <a:r>
              <a:rPr lang="nn-NO" dirty="0">
                <a:solidFill>
                  <a:srgbClr val="0000FF"/>
                </a:solidFill>
                <a:latin typeface="Consolas"/>
              </a:rPr>
              <a:t>for</a:t>
            </a:r>
            <a:r>
              <a:rPr lang="nn-NO" dirty="0">
                <a:solidFill>
                  <a:prstClr val="black"/>
                </a:solidFill>
                <a:latin typeface="Consolas"/>
              </a:rPr>
              <a:t>(i = 0; i &lt; 8; i++)</a:t>
            </a:r>
          </a:p>
          <a:p>
            <a:r>
              <a:rPr lang="en-US" dirty="0">
                <a:solidFill>
                  <a:prstClr val="black"/>
                </a:solidFill>
                <a:latin typeface="Consolas"/>
              </a:rPr>
              <a:t>{</a:t>
            </a:r>
          </a:p>
          <a:p>
            <a:r>
              <a:rPr lang="en-US" dirty="0" smtClean="0">
                <a:solidFill>
                  <a:srgbClr val="0000FF"/>
                </a:solidFill>
                <a:latin typeface="Consolas"/>
              </a:rPr>
              <a:t>    </a:t>
            </a:r>
            <a:r>
              <a:rPr lang="en-US" dirty="0" err="1" smtClean="0">
                <a:solidFill>
                  <a:srgbClr val="0000FF"/>
                </a:solidFill>
                <a:latin typeface="Consolas"/>
              </a:rPr>
              <a:t>bool</a:t>
            </a:r>
            <a:r>
              <a:rPr lang="en-US" dirty="0" smtClean="0">
                <a:solidFill>
                  <a:prstClr val="black"/>
                </a:solidFill>
                <a:latin typeface="Consolas"/>
              </a:rPr>
              <a:t> </a:t>
            </a:r>
            <a:r>
              <a:rPr lang="en-US" dirty="0">
                <a:solidFill>
                  <a:prstClr val="black"/>
                </a:solidFill>
                <a:latin typeface="Consolas"/>
              </a:rPr>
              <a:t>b = </a:t>
            </a:r>
            <a:r>
              <a:rPr lang="en-US" dirty="0">
                <a:solidFill>
                  <a:srgbClr val="0000FF"/>
                </a:solidFill>
                <a:latin typeface="Consolas"/>
              </a:rPr>
              <a:t>true</a:t>
            </a:r>
            <a:r>
              <a:rPr lang="en-US" dirty="0">
                <a:solidFill>
                  <a:prstClr val="black"/>
                </a:solidFill>
                <a:latin typeface="Consolas"/>
              </a:rPr>
              <a:t>;</a:t>
            </a:r>
          </a:p>
          <a:p>
            <a:r>
              <a:rPr lang="en-US" dirty="0" smtClean="0">
                <a:solidFill>
                  <a:srgbClr val="0000FF"/>
                </a:solidFill>
                <a:latin typeface="Consolas"/>
              </a:rPr>
              <a:t>    for</a:t>
            </a:r>
            <a:r>
              <a:rPr lang="en-US" dirty="0" smtClean="0">
                <a:solidFill>
                  <a:prstClr val="black"/>
                </a:solidFill>
                <a:latin typeface="Consolas"/>
              </a:rPr>
              <a:t>(j </a:t>
            </a:r>
            <a:r>
              <a:rPr lang="en-US" dirty="0">
                <a:solidFill>
                  <a:prstClr val="black"/>
                </a:solidFill>
                <a:latin typeface="Consolas"/>
              </a:rPr>
              <a:t>= 0; j &lt; 4; j++)</a:t>
            </a:r>
          </a:p>
          <a:p>
            <a:r>
              <a:rPr lang="en-US" dirty="0" smtClean="0">
                <a:solidFill>
                  <a:prstClr val="black"/>
                </a:solidFill>
                <a:latin typeface="Consolas"/>
              </a:rPr>
              <a:t>    {</a:t>
            </a:r>
            <a:endParaRPr lang="en-US" dirty="0">
              <a:solidFill>
                <a:prstClr val="black"/>
              </a:solidFill>
              <a:latin typeface="Consolas"/>
            </a:endParaRPr>
          </a:p>
          <a:p>
            <a:r>
              <a:rPr lang="en-US" dirty="0" smtClean="0">
                <a:solidFill>
                  <a:prstClr val="black"/>
                </a:solidFill>
                <a:latin typeface="Consolas"/>
              </a:rPr>
              <a:t>       ...</a:t>
            </a:r>
            <a:endParaRPr lang="en-US" dirty="0">
              <a:solidFill>
                <a:prstClr val="black"/>
              </a:solidFill>
              <a:latin typeface="Consolas"/>
            </a:endParaRPr>
          </a:p>
          <a:p>
            <a:r>
              <a:rPr lang="en-US" dirty="0" smtClean="0">
                <a:solidFill>
                  <a:prstClr val="black"/>
                </a:solidFill>
                <a:latin typeface="Consolas"/>
              </a:rPr>
              <a:t>    }</a:t>
            </a:r>
            <a:endParaRPr lang="en-US" dirty="0">
              <a:solidFill>
                <a:prstClr val="black"/>
              </a:solidFill>
              <a:latin typeface="Consolas"/>
            </a:endParaRPr>
          </a:p>
          <a:p>
            <a:r>
              <a:rPr lang="en-US" dirty="0">
                <a:solidFill>
                  <a:prstClr val="black"/>
                </a:solidFill>
                <a:latin typeface="Consolas"/>
              </a:rPr>
              <a:t>}</a:t>
            </a:r>
          </a:p>
        </p:txBody>
      </p:sp>
    </p:spTree>
    <p:extLst>
      <p:ext uri="{BB962C8B-B14F-4D97-AF65-F5344CB8AC3E}">
        <p14:creationId xmlns:p14="http://schemas.microsoft.com/office/powerpoint/2010/main" val="30826742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Naming Conflicts</a:t>
            </a:r>
            <a:endParaRPr lang="en-US" dirty="0"/>
          </a:p>
        </p:txBody>
      </p:sp>
      <p:sp>
        <p:nvSpPr>
          <p:cNvPr id="3" name="Content Placeholder 2"/>
          <p:cNvSpPr>
            <a:spLocks noGrp="1"/>
          </p:cNvSpPr>
          <p:nvPr>
            <p:ph sz="quarter" idx="1"/>
          </p:nvPr>
        </p:nvSpPr>
        <p:spPr>
          <a:xfrm>
            <a:off x="685800" y="1600200"/>
            <a:ext cx="3505200" cy="600164"/>
          </a:xfrm>
        </p:spPr>
        <p:txBody>
          <a:bodyPr/>
          <a:lstStyle/>
          <a:p>
            <a:r>
              <a:rPr lang="en-US" dirty="0" smtClean="0"/>
              <a:t>Syntax Error</a:t>
            </a:r>
            <a:endParaRPr lang="en-US" dirty="0"/>
          </a:p>
        </p:txBody>
      </p:sp>
      <p:sp>
        <p:nvSpPr>
          <p:cNvPr id="5" name="Rectangle 4"/>
          <p:cNvSpPr/>
          <p:nvPr/>
        </p:nvSpPr>
        <p:spPr>
          <a:xfrm>
            <a:off x="907473" y="2209800"/>
            <a:ext cx="4572000" cy="1200329"/>
          </a:xfrm>
          <a:prstGeom prst="rect">
            <a:avLst/>
          </a:prstGeom>
        </p:spPr>
        <p:txBody>
          <a:bodyPr>
            <a:spAutoFit/>
          </a:bodyPr>
          <a:lstStyle/>
          <a:p>
            <a:r>
              <a:rPr lang="en-US" dirty="0" smtClean="0">
                <a:solidFill>
                  <a:prstClr val="black"/>
                </a:solidFill>
                <a:latin typeface="Consolas"/>
              </a:rPr>
              <a:t>{</a:t>
            </a:r>
            <a:endParaRPr lang="en-US" dirty="0">
              <a:solidFill>
                <a:prstClr val="black"/>
              </a:solidFill>
              <a:latin typeface="Consolas"/>
            </a:endParaRPr>
          </a:p>
          <a:p>
            <a:r>
              <a:rPr lang="en-US" dirty="0" smtClean="0">
                <a:solidFill>
                  <a:srgbClr val="0000FF"/>
                </a:solidFill>
                <a:latin typeface="Consolas"/>
              </a:rPr>
              <a:t>    </a:t>
            </a:r>
            <a:r>
              <a:rPr lang="en-US" dirty="0" err="1" smtClean="0">
                <a:solidFill>
                  <a:srgbClr val="0000FF"/>
                </a:solidFill>
                <a:latin typeface="Consolas"/>
              </a:rPr>
              <a:t>int</a:t>
            </a:r>
            <a:r>
              <a:rPr lang="en-US" dirty="0" smtClean="0">
                <a:solidFill>
                  <a:prstClr val="black"/>
                </a:solidFill>
                <a:latin typeface="Consolas"/>
              </a:rPr>
              <a:t> </a:t>
            </a:r>
            <a:r>
              <a:rPr lang="en-US" dirty="0">
                <a:solidFill>
                  <a:prstClr val="black"/>
                </a:solidFill>
                <a:latin typeface="Consolas"/>
              </a:rPr>
              <a:t>x;</a:t>
            </a:r>
          </a:p>
          <a:p>
            <a:r>
              <a:rPr lang="en-US" dirty="0" smtClean="0">
                <a:solidFill>
                  <a:srgbClr val="0000FF"/>
                </a:solidFill>
                <a:latin typeface="Consolas"/>
              </a:rPr>
              <a:t>    </a:t>
            </a:r>
            <a:r>
              <a:rPr lang="en-US" dirty="0" err="1" smtClean="0">
                <a:solidFill>
                  <a:srgbClr val="0000FF"/>
                </a:solidFill>
                <a:latin typeface="Consolas"/>
              </a:rPr>
              <a:t>int</a:t>
            </a:r>
            <a:r>
              <a:rPr lang="en-US" dirty="0" smtClean="0">
                <a:solidFill>
                  <a:prstClr val="black"/>
                </a:solidFill>
                <a:latin typeface="Consolas"/>
              </a:rPr>
              <a:t> </a:t>
            </a:r>
            <a:r>
              <a:rPr lang="en-US" dirty="0">
                <a:solidFill>
                  <a:prstClr val="black"/>
                </a:solidFill>
                <a:latin typeface="Consolas"/>
              </a:rPr>
              <a:t>x;</a:t>
            </a:r>
          </a:p>
          <a:p>
            <a:r>
              <a:rPr lang="en-US" dirty="0" smtClean="0">
                <a:solidFill>
                  <a:prstClr val="black"/>
                </a:solidFill>
                <a:latin typeface="Consolas"/>
              </a:rPr>
              <a:t>}</a:t>
            </a:r>
            <a:endParaRPr lang="en-US" dirty="0">
              <a:solidFill>
                <a:prstClr val="black"/>
              </a:solidFill>
              <a:latin typeface="Consolas"/>
            </a:endParaRPr>
          </a:p>
        </p:txBody>
      </p:sp>
      <p:sp>
        <p:nvSpPr>
          <p:cNvPr id="6" name="Rectangle 5"/>
          <p:cNvSpPr/>
          <p:nvPr/>
        </p:nvSpPr>
        <p:spPr>
          <a:xfrm>
            <a:off x="872837" y="4419600"/>
            <a:ext cx="4572000" cy="1754326"/>
          </a:xfrm>
          <a:prstGeom prst="rect">
            <a:avLst/>
          </a:prstGeom>
        </p:spPr>
        <p:txBody>
          <a:bodyPr>
            <a:spAutoFit/>
          </a:bodyPr>
          <a:lstStyle/>
          <a:p>
            <a:r>
              <a:rPr lang="en-US" dirty="0">
                <a:solidFill>
                  <a:prstClr val="black"/>
                </a:solidFill>
                <a:latin typeface="Consolas"/>
              </a:rPr>
              <a:t>{</a:t>
            </a:r>
          </a:p>
          <a:p>
            <a:r>
              <a:rPr lang="en-US" dirty="0" smtClean="0">
                <a:solidFill>
                  <a:srgbClr val="0000FF"/>
                </a:solidFill>
                <a:latin typeface="Consolas"/>
              </a:rPr>
              <a:t>    </a:t>
            </a:r>
            <a:r>
              <a:rPr lang="en-US" dirty="0" err="1" smtClean="0">
                <a:solidFill>
                  <a:srgbClr val="0000FF"/>
                </a:solidFill>
                <a:latin typeface="Consolas"/>
              </a:rPr>
              <a:t>int</a:t>
            </a:r>
            <a:r>
              <a:rPr lang="en-US" dirty="0" smtClean="0">
                <a:solidFill>
                  <a:prstClr val="black"/>
                </a:solidFill>
                <a:latin typeface="Consolas"/>
              </a:rPr>
              <a:t> </a:t>
            </a:r>
            <a:r>
              <a:rPr lang="en-US" dirty="0">
                <a:solidFill>
                  <a:prstClr val="black"/>
                </a:solidFill>
                <a:latin typeface="Consolas"/>
              </a:rPr>
              <a:t>x;</a:t>
            </a:r>
          </a:p>
          <a:p>
            <a:r>
              <a:rPr lang="en-US" dirty="0" smtClean="0">
                <a:solidFill>
                  <a:prstClr val="black"/>
                </a:solidFill>
                <a:latin typeface="Consolas"/>
              </a:rPr>
              <a:t>    {</a:t>
            </a:r>
            <a:endParaRPr lang="en-US" dirty="0">
              <a:solidFill>
                <a:prstClr val="black"/>
              </a:solidFill>
              <a:latin typeface="Consolas"/>
            </a:endParaRPr>
          </a:p>
          <a:p>
            <a:r>
              <a:rPr lang="en-US" dirty="0" smtClean="0">
                <a:solidFill>
                  <a:srgbClr val="0000FF"/>
                </a:solidFill>
                <a:latin typeface="Consolas"/>
              </a:rPr>
              <a:t>        </a:t>
            </a:r>
            <a:r>
              <a:rPr lang="en-US" dirty="0" err="1" smtClean="0">
                <a:solidFill>
                  <a:srgbClr val="0000FF"/>
                </a:solidFill>
                <a:latin typeface="Consolas"/>
              </a:rPr>
              <a:t>int</a:t>
            </a:r>
            <a:r>
              <a:rPr lang="en-US" dirty="0" smtClean="0">
                <a:solidFill>
                  <a:prstClr val="black"/>
                </a:solidFill>
                <a:latin typeface="Consolas"/>
              </a:rPr>
              <a:t> </a:t>
            </a:r>
            <a:r>
              <a:rPr lang="en-US" dirty="0">
                <a:solidFill>
                  <a:prstClr val="black"/>
                </a:solidFill>
                <a:latin typeface="Consolas"/>
              </a:rPr>
              <a:t>x;</a:t>
            </a:r>
          </a:p>
          <a:p>
            <a:r>
              <a:rPr lang="en-US" dirty="0" smtClean="0">
                <a:solidFill>
                  <a:prstClr val="black"/>
                </a:solidFill>
                <a:latin typeface="Consolas"/>
              </a:rPr>
              <a:t>    }</a:t>
            </a:r>
            <a:endParaRPr lang="en-US" dirty="0">
              <a:solidFill>
                <a:prstClr val="black"/>
              </a:solidFill>
              <a:latin typeface="Consolas"/>
            </a:endParaRPr>
          </a:p>
          <a:p>
            <a:r>
              <a:rPr lang="en-US" dirty="0">
                <a:solidFill>
                  <a:prstClr val="black"/>
                </a:solidFill>
                <a:latin typeface="Consolas"/>
              </a:rPr>
              <a:t>}</a:t>
            </a:r>
          </a:p>
        </p:txBody>
      </p:sp>
      <p:sp>
        <p:nvSpPr>
          <p:cNvPr id="7" name="Content Placeholder 2"/>
          <p:cNvSpPr txBox="1">
            <a:spLocks/>
          </p:cNvSpPr>
          <p:nvPr/>
        </p:nvSpPr>
        <p:spPr>
          <a:xfrm>
            <a:off x="609600" y="3657600"/>
            <a:ext cx="2667000" cy="600164"/>
          </a:xfrm>
          <a:prstGeom prst="rect">
            <a:avLst/>
          </a:prstGeom>
        </p:spPr>
        <p:txBody>
          <a:bodyPr vert="horz">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a:buClr>
                <a:srgbClr val="D34817"/>
              </a:buClr>
            </a:pPr>
            <a:r>
              <a:rPr lang="en-US" dirty="0" smtClean="0">
                <a:solidFill>
                  <a:prstClr val="black"/>
                </a:solidFill>
              </a:rPr>
              <a:t>Allowed</a:t>
            </a:r>
            <a:endParaRPr lang="en-US" dirty="0">
              <a:solidFill>
                <a:prstClr val="black"/>
              </a:solidFill>
            </a:endParaRPr>
          </a:p>
        </p:txBody>
      </p:sp>
      <p:sp>
        <p:nvSpPr>
          <p:cNvPr id="8" name="Content Placeholder 2"/>
          <p:cNvSpPr txBox="1">
            <a:spLocks/>
          </p:cNvSpPr>
          <p:nvPr/>
        </p:nvSpPr>
        <p:spPr>
          <a:xfrm>
            <a:off x="3304308" y="1676400"/>
            <a:ext cx="5306291" cy="4497526"/>
          </a:xfrm>
          <a:prstGeom prst="rect">
            <a:avLst/>
          </a:prstGeom>
        </p:spPr>
        <p:txBody>
          <a:bodyPr vert="horz">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a:buClr>
                <a:srgbClr val="D34817"/>
              </a:buClr>
            </a:pPr>
            <a:r>
              <a:rPr lang="en-US" dirty="0" smtClean="0">
                <a:solidFill>
                  <a:prstClr val="black"/>
                </a:solidFill>
              </a:rPr>
              <a:t>Upper example violates the syntax of C++ since the same variable is declared twice in the same scope</a:t>
            </a:r>
          </a:p>
          <a:p>
            <a:pPr lvl="1">
              <a:buClr>
                <a:srgbClr val="9B2D1F"/>
              </a:buClr>
            </a:pPr>
            <a:r>
              <a:rPr lang="en-US" dirty="0" smtClean="0">
                <a:solidFill>
                  <a:prstClr val="black"/>
                </a:solidFill>
              </a:rPr>
              <a:t>Generates re-declaration error</a:t>
            </a:r>
          </a:p>
          <a:p>
            <a:pPr>
              <a:buClr>
                <a:srgbClr val="D34817"/>
              </a:buClr>
            </a:pPr>
            <a:r>
              <a:rPr lang="en-US" dirty="0" smtClean="0">
                <a:solidFill>
                  <a:prstClr val="black"/>
                </a:solidFill>
              </a:rPr>
              <a:t>Lower example is allowed since the variable is declared twice in the same scope</a:t>
            </a:r>
          </a:p>
          <a:p>
            <a:pPr>
              <a:buClr>
                <a:srgbClr val="D34817"/>
              </a:buClr>
            </a:pPr>
            <a:endParaRPr lang="en-US" dirty="0">
              <a:solidFill>
                <a:prstClr val="black"/>
              </a:solidFill>
            </a:endParaRPr>
          </a:p>
          <a:p>
            <a:pPr>
              <a:buClr>
                <a:srgbClr val="D34817"/>
              </a:buClr>
            </a:pPr>
            <a:r>
              <a:rPr lang="en-US" dirty="0" smtClean="0">
                <a:solidFill>
                  <a:prstClr val="black"/>
                </a:solidFill>
              </a:rPr>
              <a:t>Since both </a:t>
            </a:r>
            <a:r>
              <a:rPr lang="en-US" dirty="0" err="1" smtClean="0">
                <a:solidFill>
                  <a:prstClr val="black"/>
                </a:solidFill>
              </a:rPr>
              <a:t>Xs</a:t>
            </a:r>
            <a:r>
              <a:rPr lang="en-US" dirty="0" smtClean="0">
                <a:solidFill>
                  <a:prstClr val="black"/>
                </a:solidFill>
              </a:rPr>
              <a:t> are present in the inner curly braces isn’t there a conflict?</a:t>
            </a:r>
          </a:p>
          <a:p>
            <a:pPr lvl="1">
              <a:buClr>
                <a:srgbClr val="9B2D1F"/>
              </a:buClr>
            </a:pPr>
            <a:endParaRPr lang="en-US" dirty="0">
              <a:solidFill>
                <a:prstClr val="black"/>
              </a:solidFill>
            </a:endParaRPr>
          </a:p>
        </p:txBody>
      </p:sp>
    </p:spTree>
    <p:extLst>
      <p:ext uri="{BB962C8B-B14F-4D97-AF65-F5344CB8AC3E}">
        <p14:creationId xmlns:p14="http://schemas.microsoft.com/office/powerpoint/2010/main" val="6759147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Naming Conflicts</a:t>
            </a:r>
            <a:endParaRPr lang="en-US" dirty="0"/>
          </a:p>
        </p:txBody>
      </p:sp>
      <p:sp>
        <p:nvSpPr>
          <p:cNvPr id="4" name="Content Placeholder 2"/>
          <p:cNvSpPr txBox="1">
            <a:spLocks/>
          </p:cNvSpPr>
          <p:nvPr/>
        </p:nvSpPr>
        <p:spPr>
          <a:xfrm>
            <a:off x="914400" y="1447800"/>
            <a:ext cx="7772400" cy="1143000"/>
          </a:xfrm>
          <a:prstGeom prst="rect">
            <a:avLst/>
          </a:prstGeom>
        </p:spPr>
        <p:txBody>
          <a:bodyPr vert="horz">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a:buClr>
                <a:srgbClr val="D34817"/>
              </a:buClr>
            </a:pPr>
            <a:r>
              <a:rPr lang="en-US" dirty="0" smtClean="0">
                <a:solidFill>
                  <a:prstClr val="black"/>
                </a:solidFill>
              </a:rPr>
              <a:t>Rule: If two or more variables with the same name exist in a given scope, the variable most local to the scope is used.</a:t>
            </a:r>
            <a:endParaRPr lang="en-US" dirty="0">
              <a:solidFill>
                <a:prstClr val="black"/>
              </a:solidFill>
            </a:endParaRPr>
          </a:p>
        </p:txBody>
      </p:sp>
      <p:sp>
        <p:nvSpPr>
          <p:cNvPr id="5" name="Rectangle 4"/>
          <p:cNvSpPr/>
          <p:nvPr/>
        </p:nvSpPr>
        <p:spPr>
          <a:xfrm>
            <a:off x="381000" y="2590800"/>
            <a:ext cx="8458200" cy="3416320"/>
          </a:xfrm>
          <a:prstGeom prst="rect">
            <a:avLst/>
          </a:prstGeom>
        </p:spPr>
        <p:txBody>
          <a:bodyPr wrap="square">
            <a:spAutoFit/>
          </a:bodyPr>
          <a:lstStyle/>
          <a:p>
            <a:r>
              <a:rPr lang="en-US" dirty="0" err="1">
                <a:solidFill>
                  <a:srgbClr val="0000FF"/>
                </a:solidFill>
                <a:latin typeface="Consolas"/>
              </a:rPr>
              <a:t>int</a:t>
            </a:r>
            <a:r>
              <a:rPr lang="en-US" dirty="0">
                <a:solidFill>
                  <a:prstClr val="black"/>
                </a:solidFill>
                <a:latin typeface="Consolas"/>
              </a:rPr>
              <a:t> main()</a:t>
            </a:r>
          </a:p>
          <a:p>
            <a:r>
              <a:rPr lang="en-US" dirty="0">
                <a:solidFill>
                  <a:prstClr val="black"/>
                </a:solidFill>
                <a:latin typeface="Consolas"/>
              </a:rPr>
              <a:t>{</a:t>
            </a:r>
          </a:p>
          <a:p>
            <a:r>
              <a:rPr lang="en-US" dirty="0" smtClean="0">
                <a:solidFill>
                  <a:srgbClr val="0000FF"/>
                </a:solidFill>
                <a:latin typeface="Consolas"/>
              </a:rPr>
              <a:t>    </a:t>
            </a:r>
            <a:r>
              <a:rPr lang="en-US" dirty="0" err="1" smtClean="0">
                <a:solidFill>
                  <a:srgbClr val="0000FF"/>
                </a:solidFill>
                <a:latin typeface="Consolas"/>
              </a:rPr>
              <a:t>int</a:t>
            </a:r>
            <a:r>
              <a:rPr lang="en-US" dirty="0" smtClean="0">
                <a:solidFill>
                  <a:prstClr val="black"/>
                </a:solidFill>
                <a:latin typeface="Consolas"/>
              </a:rPr>
              <a:t> </a:t>
            </a:r>
            <a:r>
              <a:rPr lang="en-US" dirty="0">
                <a:solidFill>
                  <a:prstClr val="black"/>
                </a:solidFill>
                <a:latin typeface="Consolas"/>
              </a:rPr>
              <a:t>x = 1;</a:t>
            </a:r>
          </a:p>
          <a:p>
            <a:r>
              <a:rPr lang="en-US" dirty="0" smtClean="0">
                <a:solidFill>
                  <a:prstClr val="black"/>
                </a:solidFill>
                <a:latin typeface="Consolas"/>
              </a:rPr>
              <a:t>    {</a:t>
            </a:r>
            <a:endParaRPr lang="en-US" dirty="0">
              <a:solidFill>
                <a:prstClr val="black"/>
              </a:solidFill>
              <a:latin typeface="Consolas"/>
            </a:endParaRPr>
          </a:p>
          <a:p>
            <a:r>
              <a:rPr lang="en-US" dirty="0" smtClean="0">
                <a:solidFill>
                  <a:srgbClr val="0000FF"/>
                </a:solidFill>
                <a:latin typeface="Consolas"/>
              </a:rPr>
              <a:t>       </a:t>
            </a:r>
            <a:r>
              <a:rPr lang="en-US" dirty="0" err="1" smtClean="0">
                <a:solidFill>
                  <a:srgbClr val="0000FF"/>
                </a:solidFill>
                <a:latin typeface="Consolas"/>
              </a:rPr>
              <a:t>int</a:t>
            </a:r>
            <a:r>
              <a:rPr lang="en-US" dirty="0" smtClean="0">
                <a:solidFill>
                  <a:prstClr val="black"/>
                </a:solidFill>
                <a:latin typeface="Consolas"/>
              </a:rPr>
              <a:t> </a:t>
            </a:r>
            <a:r>
              <a:rPr lang="en-US" dirty="0">
                <a:solidFill>
                  <a:prstClr val="black"/>
                </a:solidFill>
                <a:latin typeface="Consolas"/>
              </a:rPr>
              <a:t>x = 2;</a:t>
            </a:r>
          </a:p>
          <a:p>
            <a:r>
              <a:rPr lang="en-US" dirty="0" smtClean="0">
                <a:solidFill>
                  <a:prstClr val="black"/>
                </a:solidFill>
                <a:latin typeface="Consolas"/>
              </a:rPr>
              <a:t>       </a:t>
            </a:r>
            <a:r>
              <a:rPr lang="en-US" dirty="0" err="1" smtClean="0">
                <a:solidFill>
                  <a:prstClr val="black"/>
                </a:solidFill>
                <a:latin typeface="Consolas"/>
              </a:rPr>
              <a:t>cout</a:t>
            </a:r>
            <a:r>
              <a:rPr lang="en-US" dirty="0" smtClean="0">
                <a:solidFill>
                  <a:prstClr val="black"/>
                </a:solidFill>
                <a:latin typeface="Consolas"/>
              </a:rPr>
              <a:t> </a:t>
            </a:r>
            <a:r>
              <a:rPr lang="en-US" dirty="0">
                <a:solidFill>
                  <a:prstClr val="black"/>
                </a:solidFill>
                <a:latin typeface="Consolas"/>
              </a:rPr>
              <a:t>&lt;&lt; x  &lt;&lt; </a:t>
            </a:r>
            <a:r>
              <a:rPr lang="en-US" dirty="0" err="1">
                <a:solidFill>
                  <a:prstClr val="black"/>
                </a:solidFill>
                <a:latin typeface="Consolas"/>
              </a:rPr>
              <a:t>endl</a:t>
            </a:r>
            <a:r>
              <a:rPr lang="en-US" dirty="0">
                <a:solidFill>
                  <a:prstClr val="black"/>
                </a:solidFill>
                <a:latin typeface="Consolas"/>
              </a:rPr>
              <a:t>; </a:t>
            </a:r>
            <a:r>
              <a:rPr lang="en-US" dirty="0">
                <a:solidFill>
                  <a:srgbClr val="008000"/>
                </a:solidFill>
                <a:latin typeface="Consolas"/>
              </a:rPr>
              <a:t>// Prints 2 since x = 2 is more local</a:t>
            </a:r>
            <a:endParaRPr lang="en-US" dirty="0">
              <a:solidFill>
                <a:prstClr val="black"/>
              </a:solidFill>
              <a:latin typeface="Consolas"/>
            </a:endParaRPr>
          </a:p>
          <a:p>
            <a:r>
              <a:rPr lang="en-US" dirty="0" smtClean="0">
                <a:solidFill>
                  <a:prstClr val="black"/>
                </a:solidFill>
                <a:latin typeface="Consolas"/>
              </a:rPr>
              <a:t>       {</a:t>
            </a:r>
            <a:endParaRPr lang="en-US" dirty="0">
              <a:solidFill>
                <a:prstClr val="black"/>
              </a:solidFill>
              <a:latin typeface="Consolas"/>
            </a:endParaRPr>
          </a:p>
          <a:p>
            <a:r>
              <a:rPr lang="en-US" dirty="0" smtClean="0">
                <a:solidFill>
                  <a:prstClr val="black"/>
                </a:solidFill>
                <a:latin typeface="Consolas"/>
              </a:rPr>
              <a:t>             </a:t>
            </a:r>
            <a:r>
              <a:rPr lang="en-US" dirty="0" err="1" smtClean="0">
                <a:solidFill>
                  <a:prstClr val="black"/>
                </a:solidFill>
                <a:latin typeface="Consolas"/>
              </a:rPr>
              <a:t>cout</a:t>
            </a:r>
            <a:r>
              <a:rPr lang="en-US" dirty="0" smtClean="0">
                <a:solidFill>
                  <a:prstClr val="black"/>
                </a:solidFill>
                <a:latin typeface="Consolas"/>
              </a:rPr>
              <a:t> </a:t>
            </a:r>
            <a:r>
              <a:rPr lang="en-US" dirty="0">
                <a:solidFill>
                  <a:prstClr val="black"/>
                </a:solidFill>
                <a:latin typeface="Consolas"/>
              </a:rPr>
              <a:t>&lt;&lt; x &lt;&lt; </a:t>
            </a:r>
            <a:r>
              <a:rPr lang="en-US" dirty="0" err="1">
                <a:solidFill>
                  <a:prstClr val="black"/>
                </a:solidFill>
                <a:latin typeface="Consolas"/>
              </a:rPr>
              <a:t>endl</a:t>
            </a:r>
            <a:r>
              <a:rPr lang="en-US" dirty="0">
                <a:solidFill>
                  <a:prstClr val="black"/>
                </a:solidFill>
                <a:latin typeface="Consolas"/>
              </a:rPr>
              <a:t>; </a:t>
            </a:r>
            <a:r>
              <a:rPr lang="en-US" dirty="0">
                <a:solidFill>
                  <a:srgbClr val="008000"/>
                </a:solidFill>
                <a:latin typeface="Consolas"/>
              </a:rPr>
              <a:t>// Prints 2 since x = </a:t>
            </a:r>
            <a:r>
              <a:rPr lang="en-US" dirty="0" smtClean="0">
                <a:solidFill>
                  <a:srgbClr val="008000"/>
                </a:solidFill>
                <a:latin typeface="Consolas"/>
              </a:rPr>
              <a:t>2</a:t>
            </a:r>
            <a:endParaRPr lang="en-US" dirty="0">
              <a:solidFill>
                <a:prstClr val="black"/>
              </a:solidFill>
              <a:latin typeface="Consolas"/>
            </a:endParaRPr>
          </a:p>
          <a:p>
            <a:r>
              <a:rPr lang="en-US" dirty="0" smtClean="0">
                <a:solidFill>
                  <a:prstClr val="black"/>
                </a:solidFill>
                <a:latin typeface="Consolas"/>
              </a:rPr>
              <a:t>       }</a:t>
            </a:r>
            <a:endParaRPr lang="en-US" dirty="0">
              <a:solidFill>
                <a:prstClr val="black"/>
              </a:solidFill>
              <a:latin typeface="Consolas"/>
            </a:endParaRPr>
          </a:p>
          <a:p>
            <a:r>
              <a:rPr lang="en-US" dirty="0" smtClean="0">
                <a:solidFill>
                  <a:prstClr val="black"/>
                </a:solidFill>
                <a:latin typeface="Consolas"/>
              </a:rPr>
              <a:t>    }</a:t>
            </a:r>
            <a:endParaRPr lang="en-US" dirty="0">
              <a:solidFill>
                <a:prstClr val="black"/>
              </a:solidFill>
              <a:latin typeface="Consolas"/>
            </a:endParaRPr>
          </a:p>
          <a:p>
            <a:r>
              <a:rPr lang="en-US" dirty="0" smtClean="0">
                <a:solidFill>
                  <a:prstClr val="black"/>
                </a:solidFill>
                <a:latin typeface="Consolas"/>
              </a:rPr>
              <a:t>    </a:t>
            </a:r>
            <a:r>
              <a:rPr lang="en-US" dirty="0" err="1" smtClean="0">
                <a:solidFill>
                  <a:prstClr val="black"/>
                </a:solidFill>
                <a:latin typeface="Consolas"/>
              </a:rPr>
              <a:t>cout</a:t>
            </a:r>
            <a:r>
              <a:rPr lang="en-US" dirty="0" smtClean="0">
                <a:solidFill>
                  <a:prstClr val="black"/>
                </a:solidFill>
                <a:latin typeface="Consolas"/>
              </a:rPr>
              <a:t> </a:t>
            </a:r>
            <a:r>
              <a:rPr lang="en-US" dirty="0">
                <a:solidFill>
                  <a:prstClr val="black"/>
                </a:solidFill>
                <a:latin typeface="Consolas"/>
              </a:rPr>
              <a:t>&lt;&lt; x &lt;&lt; </a:t>
            </a:r>
            <a:r>
              <a:rPr lang="en-US" dirty="0" err="1">
                <a:solidFill>
                  <a:prstClr val="black"/>
                </a:solidFill>
                <a:latin typeface="Consolas"/>
              </a:rPr>
              <a:t>endl</a:t>
            </a:r>
            <a:r>
              <a:rPr lang="en-US" dirty="0">
                <a:solidFill>
                  <a:prstClr val="black"/>
                </a:solidFill>
                <a:latin typeface="Consolas"/>
              </a:rPr>
              <a:t>; </a:t>
            </a:r>
            <a:r>
              <a:rPr lang="en-US" dirty="0">
                <a:solidFill>
                  <a:srgbClr val="008000"/>
                </a:solidFill>
                <a:latin typeface="Consolas"/>
              </a:rPr>
              <a:t>// Prints </a:t>
            </a:r>
            <a:r>
              <a:rPr lang="en-US" dirty="0" smtClean="0">
                <a:solidFill>
                  <a:srgbClr val="008000"/>
                </a:solidFill>
                <a:latin typeface="Consolas"/>
              </a:rPr>
              <a:t>1, only </a:t>
            </a:r>
            <a:r>
              <a:rPr lang="en-US" dirty="0">
                <a:solidFill>
                  <a:srgbClr val="008000"/>
                </a:solidFill>
                <a:latin typeface="Consolas"/>
              </a:rPr>
              <a:t>one x </a:t>
            </a:r>
            <a:r>
              <a:rPr lang="en-US" dirty="0" smtClean="0">
                <a:solidFill>
                  <a:srgbClr val="008000"/>
                </a:solidFill>
                <a:latin typeface="Consolas"/>
              </a:rPr>
              <a:t>now exists</a:t>
            </a:r>
            <a:endParaRPr lang="en-US" dirty="0">
              <a:solidFill>
                <a:prstClr val="black"/>
              </a:solidFill>
              <a:latin typeface="Consolas"/>
            </a:endParaRPr>
          </a:p>
          <a:p>
            <a:r>
              <a:rPr lang="en-US" dirty="0">
                <a:solidFill>
                  <a:prstClr val="black"/>
                </a:solidFill>
                <a:latin typeface="Consolas"/>
              </a:rPr>
              <a:t>}</a:t>
            </a:r>
          </a:p>
        </p:txBody>
      </p:sp>
    </p:spTree>
    <p:extLst>
      <p:ext uri="{BB962C8B-B14F-4D97-AF65-F5344CB8AC3E}">
        <p14:creationId xmlns:p14="http://schemas.microsoft.com/office/powerpoint/2010/main" val="41911622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and Functions</a:t>
            </a:r>
            <a:endParaRPr lang="en-US" dirty="0"/>
          </a:p>
        </p:txBody>
      </p:sp>
      <p:sp>
        <p:nvSpPr>
          <p:cNvPr id="3" name="Content Placeholder 2"/>
          <p:cNvSpPr>
            <a:spLocks noGrp="1"/>
          </p:cNvSpPr>
          <p:nvPr>
            <p:ph sz="quarter" idx="1"/>
          </p:nvPr>
        </p:nvSpPr>
        <p:spPr>
          <a:xfrm>
            <a:off x="533400" y="5410200"/>
            <a:ext cx="8056418" cy="1135082"/>
          </a:xfrm>
        </p:spPr>
        <p:txBody>
          <a:bodyPr/>
          <a:lstStyle/>
          <a:p>
            <a:r>
              <a:rPr lang="en-US" dirty="0" smtClean="0"/>
              <a:t>Only </a:t>
            </a:r>
            <a:r>
              <a:rPr lang="en-US" dirty="0" err="1" smtClean="0"/>
              <a:t>globals</a:t>
            </a:r>
            <a:r>
              <a:rPr lang="en-US" dirty="0" smtClean="0"/>
              <a:t>, variables passed as parameters, or local variables to the function are </a:t>
            </a:r>
            <a:r>
              <a:rPr lang="en-US" dirty="0" err="1" smtClean="0"/>
              <a:t>accessable</a:t>
            </a:r>
            <a:endParaRPr lang="en-US" dirty="0"/>
          </a:p>
        </p:txBody>
      </p:sp>
      <p:sp>
        <p:nvSpPr>
          <p:cNvPr id="4" name="Rectangle 3"/>
          <p:cNvSpPr/>
          <p:nvPr/>
        </p:nvSpPr>
        <p:spPr>
          <a:xfrm>
            <a:off x="824345" y="1371600"/>
            <a:ext cx="8305800" cy="3970318"/>
          </a:xfrm>
          <a:prstGeom prst="rect">
            <a:avLst/>
          </a:prstGeom>
        </p:spPr>
        <p:txBody>
          <a:bodyPr wrap="square">
            <a:spAutoFit/>
          </a:bodyPr>
          <a:lstStyle/>
          <a:p>
            <a:r>
              <a:rPr lang="en-US" dirty="0" err="1">
                <a:solidFill>
                  <a:srgbClr val="0000FF"/>
                </a:solidFill>
                <a:latin typeface="Consolas"/>
              </a:rPr>
              <a:t>int</a:t>
            </a:r>
            <a:r>
              <a:rPr lang="en-US" dirty="0">
                <a:solidFill>
                  <a:prstClr val="black"/>
                </a:solidFill>
                <a:latin typeface="Consolas"/>
              </a:rPr>
              <a:t> main()</a:t>
            </a:r>
          </a:p>
          <a:p>
            <a:r>
              <a:rPr lang="en-US" dirty="0">
                <a:solidFill>
                  <a:prstClr val="black"/>
                </a:solidFill>
                <a:latin typeface="Consolas"/>
              </a:rPr>
              <a:t>{</a:t>
            </a:r>
          </a:p>
          <a:p>
            <a:r>
              <a:rPr lang="en-US" dirty="0" smtClean="0">
                <a:solidFill>
                  <a:srgbClr val="0000FF"/>
                </a:solidFill>
                <a:latin typeface="Consolas"/>
              </a:rPr>
              <a:t>    </a:t>
            </a:r>
            <a:r>
              <a:rPr lang="en-US" dirty="0" err="1" smtClean="0">
                <a:solidFill>
                  <a:srgbClr val="0000FF"/>
                </a:solidFill>
                <a:latin typeface="Consolas"/>
              </a:rPr>
              <a:t>int</a:t>
            </a:r>
            <a:r>
              <a:rPr lang="en-US" dirty="0" smtClean="0">
                <a:solidFill>
                  <a:prstClr val="black"/>
                </a:solidFill>
                <a:latin typeface="Consolas"/>
              </a:rPr>
              <a:t> </a:t>
            </a:r>
            <a:r>
              <a:rPr lang="en-US" dirty="0">
                <a:solidFill>
                  <a:prstClr val="black"/>
                </a:solidFill>
                <a:latin typeface="Consolas"/>
              </a:rPr>
              <a:t>x = 4</a:t>
            </a:r>
            <a:r>
              <a:rPr lang="en-US" dirty="0" smtClean="0">
                <a:solidFill>
                  <a:prstClr val="black"/>
                </a:solidFill>
                <a:latin typeface="Consolas"/>
              </a:rPr>
              <a:t>;</a:t>
            </a:r>
            <a:endParaRPr lang="en-US" dirty="0">
              <a:solidFill>
                <a:prstClr val="black"/>
              </a:solidFill>
              <a:latin typeface="Consolas"/>
            </a:endParaRPr>
          </a:p>
          <a:p>
            <a:r>
              <a:rPr lang="en-US" dirty="0">
                <a:solidFill>
                  <a:srgbClr val="0000FF"/>
                </a:solidFill>
                <a:latin typeface="Consolas"/>
              </a:rPr>
              <a:t> </a:t>
            </a:r>
            <a:r>
              <a:rPr lang="en-US" dirty="0" smtClean="0">
                <a:solidFill>
                  <a:srgbClr val="0000FF"/>
                </a:solidFill>
                <a:latin typeface="Consolas"/>
              </a:rPr>
              <a:t>   </a:t>
            </a:r>
            <a:r>
              <a:rPr lang="en-US" dirty="0" smtClean="0">
                <a:solidFill>
                  <a:srgbClr val="008000"/>
                </a:solidFill>
                <a:latin typeface="Consolas"/>
              </a:rPr>
              <a:t>// </a:t>
            </a:r>
            <a:r>
              <a:rPr lang="en-US" dirty="0">
                <a:solidFill>
                  <a:srgbClr val="008000"/>
                </a:solidFill>
                <a:latin typeface="Consolas"/>
              </a:rPr>
              <a:t>Variable y is outside the scope</a:t>
            </a:r>
            <a:endParaRPr lang="en-US" dirty="0">
              <a:solidFill>
                <a:prstClr val="black"/>
              </a:solidFill>
              <a:latin typeface="Consolas"/>
            </a:endParaRPr>
          </a:p>
          <a:p>
            <a:r>
              <a:rPr lang="en-US" dirty="0">
                <a:solidFill>
                  <a:srgbClr val="0000FF"/>
                </a:solidFill>
                <a:latin typeface="Consolas"/>
              </a:rPr>
              <a:t> </a:t>
            </a:r>
            <a:r>
              <a:rPr lang="en-US" dirty="0" smtClean="0">
                <a:solidFill>
                  <a:srgbClr val="0000FF"/>
                </a:solidFill>
                <a:latin typeface="Consolas"/>
              </a:rPr>
              <a:t>   </a:t>
            </a:r>
            <a:r>
              <a:rPr lang="en-US" dirty="0" smtClean="0">
                <a:solidFill>
                  <a:srgbClr val="008000"/>
                </a:solidFill>
                <a:latin typeface="Consolas"/>
              </a:rPr>
              <a:t>// </a:t>
            </a:r>
            <a:r>
              <a:rPr lang="en-US" dirty="0">
                <a:solidFill>
                  <a:srgbClr val="008000"/>
                </a:solidFill>
                <a:latin typeface="Consolas"/>
              </a:rPr>
              <a:t>therefore ii cannot be accessed</a:t>
            </a:r>
            <a:endParaRPr lang="en-US" dirty="0">
              <a:solidFill>
                <a:prstClr val="black"/>
              </a:solidFill>
              <a:latin typeface="Consolas"/>
            </a:endParaRPr>
          </a:p>
          <a:p>
            <a:r>
              <a:rPr lang="en-US" dirty="0" smtClean="0">
                <a:solidFill>
                  <a:srgbClr val="0000FF"/>
                </a:solidFill>
                <a:latin typeface="Consolas"/>
              </a:rPr>
              <a:t>    return</a:t>
            </a:r>
            <a:r>
              <a:rPr lang="en-US" dirty="0" smtClean="0">
                <a:solidFill>
                  <a:prstClr val="black"/>
                </a:solidFill>
                <a:latin typeface="Consolas"/>
              </a:rPr>
              <a:t> </a:t>
            </a:r>
            <a:r>
              <a:rPr lang="en-US" dirty="0">
                <a:solidFill>
                  <a:prstClr val="black"/>
                </a:solidFill>
                <a:latin typeface="Consolas"/>
              </a:rPr>
              <a:t>0;</a:t>
            </a:r>
          </a:p>
          <a:p>
            <a:r>
              <a:rPr lang="en-US" dirty="0">
                <a:solidFill>
                  <a:prstClr val="black"/>
                </a:solidFill>
                <a:latin typeface="Consolas"/>
              </a:rPr>
              <a:t>}</a:t>
            </a:r>
          </a:p>
          <a:p>
            <a:endParaRPr lang="en-US" dirty="0">
              <a:solidFill>
                <a:prstClr val="black"/>
              </a:solidFill>
              <a:latin typeface="Consolas"/>
            </a:endParaRPr>
          </a:p>
          <a:p>
            <a:r>
              <a:rPr lang="en-US" dirty="0">
                <a:solidFill>
                  <a:srgbClr val="0000FF"/>
                </a:solidFill>
                <a:latin typeface="Consolas"/>
              </a:rPr>
              <a:t>void</a:t>
            </a:r>
            <a:r>
              <a:rPr lang="en-US" dirty="0">
                <a:solidFill>
                  <a:prstClr val="black"/>
                </a:solidFill>
                <a:latin typeface="Consolas"/>
              </a:rPr>
              <a:t> </a:t>
            </a:r>
            <a:r>
              <a:rPr lang="en-US" dirty="0" err="1">
                <a:solidFill>
                  <a:prstClr val="black"/>
                </a:solidFill>
                <a:latin typeface="Consolas"/>
              </a:rPr>
              <a:t>someFunction</a:t>
            </a:r>
            <a:r>
              <a:rPr lang="en-US" dirty="0">
                <a:solidFill>
                  <a:prstClr val="black"/>
                </a:solidFill>
                <a:latin typeface="Consolas"/>
              </a:rPr>
              <a:t>()</a:t>
            </a:r>
          </a:p>
          <a:p>
            <a:r>
              <a:rPr lang="en-US" dirty="0">
                <a:solidFill>
                  <a:prstClr val="black"/>
                </a:solidFill>
                <a:latin typeface="Consolas"/>
              </a:rPr>
              <a:t>{</a:t>
            </a:r>
          </a:p>
          <a:p>
            <a:r>
              <a:rPr lang="en-US" dirty="0" smtClean="0">
                <a:solidFill>
                  <a:srgbClr val="0000FF"/>
                </a:solidFill>
                <a:latin typeface="Consolas"/>
              </a:rPr>
              <a:t>    </a:t>
            </a:r>
            <a:r>
              <a:rPr lang="en-US" dirty="0" err="1" smtClean="0">
                <a:solidFill>
                  <a:srgbClr val="0000FF"/>
                </a:solidFill>
                <a:latin typeface="Consolas"/>
              </a:rPr>
              <a:t>int</a:t>
            </a:r>
            <a:r>
              <a:rPr lang="en-US" dirty="0" smtClean="0">
                <a:solidFill>
                  <a:prstClr val="black"/>
                </a:solidFill>
                <a:latin typeface="Consolas"/>
              </a:rPr>
              <a:t> </a:t>
            </a:r>
            <a:r>
              <a:rPr lang="en-US" dirty="0">
                <a:solidFill>
                  <a:prstClr val="black"/>
                </a:solidFill>
                <a:latin typeface="Consolas"/>
              </a:rPr>
              <a:t>y = 10;</a:t>
            </a:r>
          </a:p>
          <a:p>
            <a:r>
              <a:rPr lang="en-US" dirty="0" smtClean="0">
                <a:solidFill>
                  <a:srgbClr val="008000"/>
                </a:solidFill>
                <a:latin typeface="Consolas"/>
              </a:rPr>
              <a:t>    // </a:t>
            </a:r>
            <a:r>
              <a:rPr lang="en-US" dirty="0">
                <a:solidFill>
                  <a:srgbClr val="008000"/>
                </a:solidFill>
                <a:latin typeface="Consolas"/>
              </a:rPr>
              <a:t>Variable x is outside the scope</a:t>
            </a:r>
            <a:endParaRPr lang="en-US" dirty="0">
              <a:solidFill>
                <a:prstClr val="black"/>
              </a:solidFill>
              <a:latin typeface="Consolas"/>
            </a:endParaRPr>
          </a:p>
          <a:p>
            <a:r>
              <a:rPr lang="en-US" dirty="0" smtClean="0">
                <a:solidFill>
                  <a:srgbClr val="008000"/>
                </a:solidFill>
                <a:latin typeface="Consolas"/>
              </a:rPr>
              <a:t>    // </a:t>
            </a:r>
            <a:r>
              <a:rPr lang="en-US" dirty="0">
                <a:solidFill>
                  <a:srgbClr val="008000"/>
                </a:solidFill>
                <a:latin typeface="Consolas"/>
              </a:rPr>
              <a:t>therefore it cannot be accessed</a:t>
            </a:r>
            <a:endParaRPr lang="en-US" dirty="0">
              <a:solidFill>
                <a:prstClr val="black"/>
              </a:solidFill>
              <a:latin typeface="Consolas"/>
            </a:endParaRPr>
          </a:p>
          <a:p>
            <a:r>
              <a:rPr lang="en-US" dirty="0">
                <a:solidFill>
                  <a:prstClr val="black"/>
                </a:solidFill>
                <a:latin typeface="Consolas"/>
              </a:rPr>
              <a:t>}</a:t>
            </a:r>
          </a:p>
        </p:txBody>
      </p:sp>
    </p:spTree>
    <p:extLst>
      <p:ext uri="{BB962C8B-B14F-4D97-AF65-F5344CB8AC3E}">
        <p14:creationId xmlns:p14="http://schemas.microsoft.com/office/powerpoint/2010/main" val="20013245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Note on Variable Scope</a:t>
            </a:r>
            <a:endParaRPr lang="en-US" dirty="0"/>
          </a:p>
        </p:txBody>
      </p:sp>
      <p:sp>
        <p:nvSpPr>
          <p:cNvPr id="3" name="Content Placeholder 2"/>
          <p:cNvSpPr>
            <a:spLocks noGrp="1"/>
          </p:cNvSpPr>
          <p:nvPr>
            <p:ph sz="quarter" idx="1"/>
          </p:nvPr>
        </p:nvSpPr>
        <p:spPr>
          <a:xfrm>
            <a:off x="914400" y="1447800"/>
            <a:ext cx="7772400" cy="4953000"/>
          </a:xfrm>
        </p:spPr>
        <p:txBody>
          <a:bodyPr>
            <a:normAutofit/>
          </a:bodyPr>
          <a:lstStyle/>
          <a:p>
            <a:r>
              <a:rPr lang="en-US" dirty="0" smtClean="0"/>
              <a:t>Having multiple variables with the same name at a given scope should be avoided for the following reasons:</a:t>
            </a:r>
          </a:p>
          <a:p>
            <a:pPr lvl="1"/>
            <a:r>
              <a:rPr lang="en-US" dirty="0" smtClean="0"/>
              <a:t>Easy to miss a declaration of a variable inside a scope</a:t>
            </a:r>
          </a:p>
          <a:p>
            <a:pPr lvl="1"/>
            <a:r>
              <a:rPr lang="en-US" dirty="0" smtClean="0"/>
              <a:t>Increases the chances of writing code referring to the wrong variable</a:t>
            </a:r>
          </a:p>
          <a:p>
            <a:pPr lvl="1"/>
            <a:r>
              <a:rPr lang="en-US" dirty="0" smtClean="0"/>
              <a:t>Decreases the readability of your code for other programmers</a:t>
            </a:r>
          </a:p>
          <a:p>
            <a:pPr lvl="1"/>
            <a:endParaRPr lang="en-US" dirty="0"/>
          </a:p>
          <a:p>
            <a:r>
              <a:rPr lang="en-US" dirty="0" smtClean="0"/>
              <a:t>There are 26 letters in the alphabet + 10 digits</a:t>
            </a:r>
          </a:p>
          <a:p>
            <a:pPr lvl="1"/>
            <a:r>
              <a:rPr lang="en-US" dirty="0" smtClean="0"/>
              <a:t>For a four letter word there are 36</a:t>
            </a:r>
            <a:r>
              <a:rPr lang="en-US" baseline="30000" dirty="0" smtClean="0"/>
              <a:t>4  </a:t>
            </a:r>
            <a:r>
              <a:rPr lang="en-US" dirty="0" smtClean="0"/>
              <a:t>equaling</a:t>
            </a:r>
            <a:r>
              <a:rPr lang="en-US" baseline="30000" dirty="0" smtClean="0"/>
              <a:t> </a:t>
            </a:r>
            <a:r>
              <a:rPr lang="en-US" dirty="0" smtClean="0"/>
              <a:t>1,679,616 combinations alone</a:t>
            </a:r>
          </a:p>
          <a:p>
            <a:pPr lvl="1"/>
            <a:r>
              <a:rPr lang="en-US" dirty="0" smtClean="0"/>
              <a:t>There is no reason to repeat variable names within a scope</a:t>
            </a:r>
          </a:p>
          <a:p>
            <a:pPr lvl="1"/>
            <a:endParaRPr lang="en-US" dirty="0" smtClean="0"/>
          </a:p>
        </p:txBody>
      </p:sp>
    </p:spTree>
    <p:extLst>
      <p:ext uri="{BB962C8B-B14F-4D97-AF65-F5344CB8AC3E}">
        <p14:creationId xmlns:p14="http://schemas.microsoft.com/office/powerpoint/2010/main" val="18172574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Globals</a:t>
            </a:r>
            <a:endParaRPr lang="en-US" dirty="0"/>
          </a:p>
        </p:txBody>
      </p:sp>
      <p:sp>
        <p:nvSpPr>
          <p:cNvPr id="3" name="Content Placeholder 2"/>
          <p:cNvSpPr>
            <a:spLocks noGrp="1"/>
          </p:cNvSpPr>
          <p:nvPr>
            <p:ph sz="quarter" idx="1"/>
          </p:nvPr>
        </p:nvSpPr>
        <p:spPr>
          <a:xfrm>
            <a:off x="914400" y="1447800"/>
            <a:ext cx="7772400" cy="457200"/>
          </a:xfrm>
        </p:spPr>
        <p:txBody>
          <a:bodyPr>
            <a:normAutofit lnSpcReduction="10000"/>
          </a:bodyPr>
          <a:lstStyle/>
          <a:p>
            <a:r>
              <a:rPr lang="en-US" dirty="0" smtClean="0"/>
              <a:t>When a variable is declared outside of curly braces </a:t>
            </a:r>
            <a:r>
              <a:rPr lang="en-US" dirty="0" err="1" smtClean="0"/>
              <a:t>i.e</a:t>
            </a:r>
            <a:r>
              <a:rPr lang="en-US" dirty="0" smtClean="0"/>
              <a:t>:</a:t>
            </a:r>
          </a:p>
          <a:p>
            <a:endParaRPr lang="en-US" dirty="0"/>
          </a:p>
        </p:txBody>
      </p:sp>
      <p:sp>
        <p:nvSpPr>
          <p:cNvPr id="4" name="Rectangle 3"/>
          <p:cNvSpPr/>
          <p:nvPr/>
        </p:nvSpPr>
        <p:spPr>
          <a:xfrm>
            <a:off x="1447800" y="1981200"/>
            <a:ext cx="4572000" cy="2031325"/>
          </a:xfrm>
          <a:prstGeom prst="rect">
            <a:avLst/>
          </a:prstGeom>
        </p:spPr>
        <p:txBody>
          <a:bodyPr>
            <a:spAutoFit/>
          </a:bodyPr>
          <a:lstStyle/>
          <a:p>
            <a:r>
              <a:rPr lang="en-US" dirty="0" err="1">
                <a:solidFill>
                  <a:srgbClr val="0000FF"/>
                </a:solidFill>
                <a:latin typeface="Consolas"/>
              </a:rPr>
              <a:t>int</a:t>
            </a:r>
            <a:r>
              <a:rPr lang="en-US" dirty="0">
                <a:solidFill>
                  <a:prstClr val="black"/>
                </a:solidFill>
                <a:latin typeface="Consolas"/>
              </a:rPr>
              <a:t> x;</a:t>
            </a:r>
          </a:p>
          <a:p>
            <a:r>
              <a:rPr lang="en-US" dirty="0" err="1">
                <a:solidFill>
                  <a:srgbClr val="0000FF"/>
                </a:solidFill>
                <a:latin typeface="Consolas"/>
              </a:rPr>
              <a:t>int</a:t>
            </a:r>
            <a:r>
              <a:rPr lang="en-US" dirty="0">
                <a:solidFill>
                  <a:prstClr val="black"/>
                </a:solidFill>
                <a:latin typeface="Consolas"/>
              </a:rPr>
              <a:t> main()</a:t>
            </a:r>
          </a:p>
          <a:p>
            <a:r>
              <a:rPr lang="en-US" dirty="0">
                <a:solidFill>
                  <a:prstClr val="black"/>
                </a:solidFill>
                <a:latin typeface="Consolas"/>
              </a:rPr>
              <a:t>{</a:t>
            </a:r>
          </a:p>
          <a:p>
            <a:r>
              <a:rPr lang="en-US" dirty="0" smtClean="0">
                <a:solidFill>
                  <a:prstClr val="black"/>
                </a:solidFill>
                <a:latin typeface="Consolas"/>
              </a:rPr>
              <a:t>    x </a:t>
            </a:r>
            <a:r>
              <a:rPr lang="en-US" dirty="0">
                <a:solidFill>
                  <a:prstClr val="black"/>
                </a:solidFill>
                <a:latin typeface="Consolas"/>
              </a:rPr>
              <a:t>= 2;</a:t>
            </a:r>
          </a:p>
          <a:p>
            <a:r>
              <a:rPr lang="en-US" dirty="0" smtClean="0">
                <a:solidFill>
                  <a:srgbClr val="0000FF"/>
                </a:solidFill>
                <a:latin typeface="Consolas"/>
              </a:rPr>
              <a:t>    return</a:t>
            </a:r>
            <a:r>
              <a:rPr lang="en-US" dirty="0" smtClean="0">
                <a:solidFill>
                  <a:prstClr val="black"/>
                </a:solidFill>
                <a:latin typeface="Consolas"/>
              </a:rPr>
              <a:t> </a:t>
            </a:r>
            <a:r>
              <a:rPr lang="en-US" dirty="0">
                <a:solidFill>
                  <a:prstClr val="black"/>
                </a:solidFill>
                <a:latin typeface="Consolas"/>
              </a:rPr>
              <a:t>0;</a:t>
            </a:r>
          </a:p>
          <a:p>
            <a:r>
              <a:rPr lang="en-US" dirty="0">
                <a:solidFill>
                  <a:prstClr val="black"/>
                </a:solidFill>
                <a:latin typeface="Consolas"/>
              </a:rPr>
              <a:t>}</a:t>
            </a:r>
          </a:p>
          <a:p>
            <a:endParaRPr lang="en-US" dirty="0">
              <a:solidFill>
                <a:prstClr val="black"/>
              </a:solidFill>
              <a:latin typeface="Consolas"/>
            </a:endParaRPr>
          </a:p>
        </p:txBody>
      </p:sp>
      <p:sp>
        <p:nvSpPr>
          <p:cNvPr id="5" name="Content Placeholder 2"/>
          <p:cNvSpPr txBox="1">
            <a:spLocks/>
          </p:cNvSpPr>
          <p:nvPr/>
        </p:nvSpPr>
        <p:spPr>
          <a:xfrm>
            <a:off x="914400" y="4012525"/>
            <a:ext cx="7772400" cy="1397675"/>
          </a:xfrm>
          <a:prstGeom prst="rect">
            <a:avLst/>
          </a:prstGeom>
        </p:spPr>
        <p:txBody>
          <a:bodyPr vert="horz">
            <a:normAutofit lnSpcReduction="10000"/>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buNone/>
            </a:pPr>
            <a:r>
              <a:rPr lang="en-US" dirty="0" smtClean="0"/>
              <a:t>It is a called a global and is available in:</a:t>
            </a:r>
          </a:p>
          <a:p>
            <a:r>
              <a:rPr lang="en-US" dirty="0" smtClean="0"/>
              <a:t>Every function in the program</a:t>
            </a:r>
          </a:p>
          <a:p>
            <a:r>
              <a:rPr lang="en-US" dirty="0" smtClean="0"/>
              <a:t>Every source file in the program</a:t>
            </a:r>
          </a:p>
          <a:p>
            <a:endParaRPr lang="en-US" dirty="0"/>
          </a:p>
        </p:txBody>
      </p:sp>
    </p:spTree>
    <p:extLst>
      <p:ext uri="{BB962C8B-B14F-4D97-AF65-F5344CB8AC3E}">
        <p14:creationId xmlns:p14="http://schemas.microsoft.com/office/powerpoint/2010/main" val="11122705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772400" cy="884238"/>
          </a:xfrm>
        </p:spPr>
        <p:txBody>
          <a:bodyPr/>
          <a:lstStyle/>
          <a:p>
            <a:r>
              <a:rPr lang="en-US" dirty="0" smtClean="0"/>
              <a:t>Issues with </a:t>
            </a:r>
            <a:r>
              <a:rPr lang="en-US" dirty="0" err="1" smtClean="0"/>
              <a:t>Globals</a:t>
            </a:r>
            <a:endParaRPr lang="en-US" dirty="0"/>
          </a:p>
        </p:txBody>
      </p:sp>
      <p:sp>
        <p:nvSpPr>
          <p:cNvPr id="3" name="Content Placeholder 2"/>
          <p:cNvSpPr>
            <a:spLocks noGrp="1"/>
          </p:cNvSpPr>
          <p:nvPr>
            <p:ph sz="quarter" idx="1"/>
          </p:nvPr>
        </p:nvSpPr>
        <p:spPr>
          <a:xfrm>
            <a:off x="914400" y="1036638"/>
            <a:ext cx="7772400" cy="5440362"/>
          </a:xfrm>
        </p:spPr>
        <p:txBody>
          <a:bodyPr>
            <a:normAutofit lnSpcReduction="10000"/>
          </a:bodyPr>
          <a:lstStyle/>
          <a:p>
            <a:r>
              <a:rPr lang="en-US" dirty="0" err="1" smtClean="0"/>
              <a:t>Globals</a:t>
            </a:r>
            <a:r>
              <a:rPr lang="en-US" dirty="0" smtClean="0"/>
              <a:t> are difficult to track</a:t>
            </a:r>
          </a:p>
          <a:p>
            <a:pPr lvl="1"/>
            <a:r>
              <a:rPr lang="en-US" dirty="0" smtClean="0"/>
              <a:t>A global can be modified in any function, or line of code</a:t>
            </a:r>
          </a:p>
          <a:p>
            <a:pPr lvl="1"/>
            <a:r>
              <a:rPr lang="en-US" dirty="0" smtClean="0"/>
              <a:t>If a bug arises from its use prepare, to spend hours tracking it down</a:t>
            </a:r>
          </a:p>
          <a:p>
            <a:pPr lvl="1"/>
            <a:endParaRPr lang="en-US" dirty="0" smtClean="0"/>
          </a:p>
          <a:p>
            <a:r>
              <a:rPr lang="en-US" dirty="0" smtClean="0"/>
              <a:t>Local variables with the same name can inadvertently mask the global</a:t>
            </a:r>
          </a:p>
          <a:p>
            <a:endParaRPr lang="en-US" dirty="0" smtClean="0"/>
          </a:p>
          <a:p>
            <a:r>
              <a:rPr lang="en-US" dirty="0" smtClean="0"/>
              <a:t>Naming conflicts present issues when merging programs</a:t>
            </a:r>
          </a:p>
          <a:p>
            <a:pPr lvl="1"/>
            <a:r>
              <a:rPr lang="en-US" dirty="0" smtClean="0"/>
              <a:t>Program 1 has global </a:t>
            </a:r>
            <a:r>
              <a:rPr lang="en-US" i="1" dirty="0" err="1" smtClean="0"/>
              <a:t>int</a:t>
            </a:r>
            <a:r>
              <a:rPr lang="en-US" i="1" dirty="0" smtClean="0"/>
              <a:t> x</a:t>
            </a:r>
          </a:p>
          <a:p>
            <a:pPr lvl="1"/>
            <a:r>
              <a:rPr lang="en-US" dirty="0" smtClean="0"/>
              <a:t>Program 2 has global </a:t>
            </a:r>
            <a:r>
              <a:rPr lang="en-US" i="1" dirty="0" err="1" smtClean="0"/>
              <a:t>int</a:t>
            </a:r>
            <a:r>
              <a:rPr lang="en-US" i="1" dirty="0" smtClean="0"/>
              <a:t> x</a:t>
            </a:r>
            <a:r>
              <a:rPr lang="en-US" dirty="0" smtClean="0"/>
              <a:t> but stores different data</a:t>
            </a:r>
          </a:p>
          <a:p>
            <a:pPr lvl="1"/>
            <a:r>
              <a:rPr lang="en-US" dirty="0" smtClean="0"/>
              <a:t>If the source files of the two programs are merged, one of the declared </a:t>
            </a:r>
            <a:r>
              <a:rPr lang="en-US" dirty="0" err="1" smtClean="0"/>
              <a:t>Xs</a:t>
            </a:r>
            <a:r>
              <a:rPr lang="en-US" dirty="0" smtClean="0"/>
              <a:t> will have to be renamed and every reference to it updated</a:t>
            </a:r>
            <a:endParaRPr lang="en-US" dirty="0"/>
          </a:p>
        </p:txBody>
      </p:sp>
    </p:spTree>
    <p:extLst>
      <p:ext uri="{BB962C8B-B14F-4D97-AF65-F5344CB8AC3E}">
        <p14:creationId xmlns:p14="http://schemas.microsoft.com/office/powerpoint/2010/main" val="14567793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with </a:t>
            </a:r>
            <a:r>
              <a:rPr lang="en-US" dirty="0" err="1" smtClean="0"/>
              <a:t>Globals</a:t>
            </a:r>
            <a:endParaRPr lang="en-US" dirty="0"/>
          </a:p>
        </p:txBody>
      </p:sp>
      <p:sp>
        <p:nvSpPr>
          <p:cNvPr id="3" name="Content Placeholder 2"/>
          <p:cNvSpPr>
            <a:spLocks noGrp="1"/>
          </p:cNvSpPr>
          <p:nvPr>
            <p:ph sz="quarter" idx="1"/>
          </p:nvPr>
        </p:nvSpPr>
        <p:spPr>
          <a:xfrm>
            <a:off x="914400" y="1447800"/>
            <a:ext cx="7772400" cy="4495800"/>
          </a:xfrm>
        </p:spPr>
        <p:txBody>
          <a:bodyPr>
            <a:normAutofit/>
          </a:bodyPr>
          <a:lstStyle/>
          <a:p>
            <a:r>
              <a:rPr lang="en-US" dirty="0" err="1" smtClean="0"/>
              <a:t>Globals</a:t>
            </a:r>
            <a:r>
              <a:rPr lang="en-US" dirty="0" smtClean="0"/>
              <a:t> create race conditions in multi-threaded environments</a:t>
            </a:r>
          </a:p>
          <a:p>
            <a:endParaRPr lang="en-US" dirty="0" smtClean="0"/>
          </a:p>
          <a:p>
            <a:r>
              <a:rPr lang="en-US" dirty="0" err="1"/>
              <a:t>Globals</a:t>
            </a:r>
            <a:r>
              <a:rPr lang="en-US" dirty="0"/>
              <a:t> Violates Open-Closed Design Principle of OOP </a:t>
            </a:r>
          </a:p>
          <a:p>
            <a:endParaRPr lang="en-US" dirty="0" smtClean="0"/>
          </a:p>
          <a:p>
            <a:r>
              <a:rPr lang="en-US" dirty="0" err="1" smtClean="0"/>
              <a:t>Globals</a:t>
            </a:r>
            <a:r>
              <a:rPr lang="en-US" dirty="0" smtClean="0"/>
              <a:t> are created the moment a program begins it’s execution</a:t>
            </a:r>
          </a:p>
          <a:p>
            <a:pPr lvl="1"/>
            <a:r>
              <a:rPr lang="en-US" dirty="0" smtClean="0"/>
              <a:t>Always consume memory whether being used or not</a:t>
            </a:r>
          </a:p>
          <a:p>
            <a:pPr lvl="1"/>
            <a:r>
              <a:rPr lang="en-US" dirty="0"/>
              <a:t>E</a:t>
            </a:r>
            <a:r>
              <a:rPr lang="en-US" dirty="0" smtClean="0"/>
              <a:t>specially an issue for large arrays or other data structures</a:t>
            </a:r>
            <a:endParaRPr lang="en-US" dirty="0"/>
          </a:p>
        </p:txBody>
      </p:sp>
    </p:spTree>
    <p:extLst>
      <p:ext uri="{BB962C8B-B14F-4D97-AF65-F5344CB8AC3E}">
        <p14:creationId xmlns:p14="http://schemas.microsoft.com/office/powerpoint/2010/main" val="1447104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Notes on </a:t>
            </a:r>
            <a:r>
              <a:rPr lang="en-US" dirty="0" err="1" smtClean="0"/>
              <a:t>Globals</a:t>
            </a:r>
            <a:endParaRPr lang="en-US" dirty="0"/>
          </a:p>
        </p:txBody>
      </p:sp>
      <p:sp>
        <p:nvSpPr>
          <p:cNvPr id="3" name="Content Placeholder 2"/>
          <p:cNvSpPr>
            <a:spLocks noGrp="1"/>
          </p:cNvSpPr>
          <p:nvPr>
            <p:ph sz="quarter" idx="1"/>
          </p:nvPr>
        </p:nvSpPr>
        <p:spPr>
          <a:xfrm>
            <a:off x="914400" y="1447800"/>
            <a:ext cx="7772400" cy="5181600"/>
          </a:xfrm>
        </p:spPr>
        <p:txBody>
          <a:bodyPr>
            <a:normAutofit fontScale="92500" lnSpcReduction="10000"/>
          </a:bodyPr>
          <a:lstStyle/>
          <a:p>
            <a:r>
              <a:rPr lang="en-US" dirty="0" smtClean="0"/>
              <a:t>There places where </a:t>
            </a:r>
            <a:r>
              <a:rPr lang="en-US" dirty="0" err="1" smtClean="0"/>
              <a:t>globals</a:t>
            </a:r>
            <a:r>
              <a:rPr lang="en-US" dirty="0" smtClean="0"/>
              <a:t> should be used:</a:t>
            </a:r>
          </a:p>
          <a:p>
            <a:pPr lvl="1"/>
            <a:r>
              <a:rPr lang="en-US" dirty="0" smtClean="0"/>
              <a:t>Avoiding passing of parameters from deep function stacks</a:t>
            </a:r>
          </a:p>
          <a:p>
            <a:pPr lvl="1"/>
            <a:r>
              <a:rPr lang="en-US" dirty="0" smtClean="0"/>
              <a:t>If the program written is small and will never be merged into another program</a:t>
            </a:r>
          </a:p>
          <a:p>
            <a:r>
              <a:rPr lang="en-US" dirty="0" smtClean="0"/>
              <a:t>The cases in which the advantages of using a global outweighs the drawbacks are rare</a:t>
            </a:r>
          </a:p>
          <a:p>
            <a:r>
              <a:rPr lang="en-US" dirty="0" smtClean="0"/>
              <a:t>Novices tend to use </a:t>
            </a:r>
            <a:r>
              <a:rPr lang="en-US" dirty="0" err="1" smtClean="0"/>
              <a:t>globals</a:t>
            </a:r>
            <a:r>
              <a:rPr lang="en-US" dirty="0" smtClean="0"/>
              <a:t> to avoid passing data in a function</a:t>
            </a:r>
          </a:p>
          <a:p>
            <a:pPr lvl="1"/>
            <a:r>
              <a:rPr lang="en-US" dirty="0" smtClean="0"/>
              <a:t>This is a poor programming practice</a:t>
            </a:r>
          </a:p>
          <a:p>
            <a:endParaRPr lang="en-US" dirty="0"/>
          </a:p>
          <a:p>
            <a:r>
              <a:rPr lang="en-US" sz="3600" b="1" dirty="0" smtClean="0">
                <a:solidFill>
                  <a:srgbClr val="FF0000"/>
                </a:solidFill>
              </a:rPr>
              <a:t>Since students almost always misuse </a:t>
            </a:r>
            <a:r>
              <a:rPr lang="en-US" sz="3600" b="1" dirty="0" err="1" smtClean="0">
                <a:solidFill>
                  <a:srgbClr val="FF0000"/>
                </a:solidFill>
              </a:rPr>
              <a:t>globals</a:t>
            </a:r>
            <a:r>
              <a:rPr lang="en-US" sz="3600" b="1" dirty="0" smtClean="0">
                <a:solidFill>
                  <a:srgbClr val="FF0000"/>
                </a:solidFill>
              </a:rPr>
              <a:t>, you will not be allowed to use them in this class</a:t>
            </a:r>
          </a:p>
        </p:txBody>
      </p:sp>
    </p:spTree>
    <p:extLst>
      <p:ext uri="{BB962C8B-B14F-4D97-AF65-F5344CB8AC3E}">
        <p14:creationId xmlns:p14="http://schemas.microsoft.com/office/powerpoint/2010/main" val="31434394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 Values</a:t>
            </a:r>
            <a:endParaRPr lang="en-US" dirty="0"/>
          </a:p>
        </p:txBody>
      </p:sp>
      <p:sp>
        <p:nvSpPr>
          <p:cNvPr id="3" name="Content Placeholder 2"/>
          <p:cNvSpPr>
            <a:spLocks noGrp="1"/>
          </p:cNvSpPr>
          <p:nvPr>
            <p:ph sz="quarter" idx="1"/>
          </p:nvPr>
        </p:nvSpPr>
        <p:spPr/>
        <p:txBody>
          <a:bodyPr/>
          <a:lstStyle/>
          <a:p>
            <a:r>
              <a:rPr lang="en-US" dirty="0" smtClean="0"/>
              <a:t>Some parameters can have default values which allow them to be omitted when called.</a:t>
            </a:r>
          </a:p>
          <a:p>
            <a:r>
              <a:rPr lang="en-US" dirty="0" smtClean="0"/>
              <a:t>Example, find from string library:</a:t>
            </a:r>
          </a:p>
          <a:p>
            <a:pPr marL="0" indent="0">
              <a:buNone/>
            </a:pPr>
            <a:endParaRPr lang="en-US" dirty="0" smtClean="0"/>
          </a:p>
          <a:p>
            <a:pPr marL="0" indent="0">
              <a:buNone/>
            </a:pPr>
            <a:endParaRPr lang="en-US" dirty="0" smtClean="0"/>
          </a:p>
          <a:p>
            <a:pPr marL="0" indent="0">
              <a:buNone/>
            </a:pPr>
            <a:r>
              <a:rPr lang="en-US" dirty="0" smtClean="0"/>
              <a:t>Here the </a:t>
            </a:r>
            <a:r>
              <a:rPr lang="en-US" i="1" dirty="0" err="1" smtClean="0"/>
              <a:t>pos</a:t>
            </a:r>
            <a:r>
              <a:rPr lang="en-US" dirty="0" smtClean="0"/>
              <a:t> parameter, represents start of search, defaults to zero. Therefore it can be omitted.</a:t>
            </a:r>
            <a:endParaRPr lang="en-US" dirty="0"/>
          </a:p>
          <a:p>
            <a:pPr marL="0" indent="0">
              <a:buNone/>
            </a:pPr>
            <a:endParaRPr lang="en-US" dirty="0"/>
          </a:p>
        </p:txBody>
      </p:sp>
      <p:sp>
        <p:nvSpPr>
          <p:cNvPr id="4" name="Rectangle 1"/>
          <p:cNvSpPr>
            <a:spLocks noChangeArrowheads="1"/>
          </p:cNvSpPr>
          <p:nvPr/>
        </p:nvSpPr>
        <p:spPr bwMode="auto">
          <a:xfrm>
            <a:off x="1350937" y="2895600"/>
            <a:ext cx="6899325" cy="369332"/>
          </a:xfrm>
          <a:prstGeom prst="rect">
            <a:avLst/>
          </a:prstGeom>
          <a:solidFill>
            <a:srgbClr val="FAFF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smtClean="0">
                <a:ln>
                  <a:noFill/>
                </a:ln>
                <a:effectLst/>
                <a:latin typeface="Arial Unicode MS" panose="020B0604020202020204" pitchFamily="34" charset="-128"/>
              </a:rPr>
              <a:t>size_t</a:t>
            </a:r>
            <a:r>
              <a:rPr kumimoji="0" lang="en-US" altLang="en-US" sz="2400" b="0" i="0" u="none" strike="noStrike" cap="none" normalizeH="0" baseline="0" dirty="0" smtClean="0">
                <a:ln>
                  <a:noFill/>
                </a:ln>
                <a:effectLst/>
                <a:latin typeface="Arial Unicode MS" panose="020B0604020202020204" pitchFamily="34" charset="-128"/>
              </a:rPr>
              <a:t> find (</a:t>
            </a:r>
            <a:r>
              <a:rPr kumimoji="0" lang="en-US" altLang="en-US" sz="2400" b="0" i="0" u="none" strike="noStrike" cap="none" normalizeH="0" baseline="0" dirty="0" err="1" smtClean="0">
                <a:ln>
                  <a:noFill/>
                </a:ln>
                <a:effectLst/>
                <a:latin typeface="Arial Unicode MS" panose="020B0604020202020204" pitchFamily="34" charset="-128"/>
              </a:rPr>
              <a:t>const</a:t>
            </a:r>
            <a:r>
              <a:rPr kumimoji="0" lang="en-US" altLang="en-US" sz="2400" b="0" i="0" u="none" strike="noStrike" cap="none" normalizeH="0" baseline="0" dirty="0" smtClean="0">
                <a:ln>
                  <a:noFill/>
                </a:ln>
                <a:effectLst/>
                <a:latin typeface="Arial Unicode MS" panose="020B0604020202020204" pitchFamily="34" charset="-128"/>
              </a:rPr>
              <a:t> string&amp; </a:t>
            </a:r>
            <a:r>
              <a:rPr kumimoji="0" lang="en-US" altLang="en-US" sz="2400" b="0" i="0" u="none" strike="noStrike" cap="none" normalizeH="0" baseline="0" dirty="0" err="1" smtClean="0">
                <a:ln>
                  <a:noFill/>
                </a:ln>
                <a:effectLst/>
                <a:latin typeface="Arial Unicode MS" panose="020B0604020202020204" pitchFamily="34" charset="-128"/>
              </a:rPr>
              <a:t>str</a:t>
            </a:r>
            <a:r>
              <a:rPr kumimoji="0" lang="en-US" altLang="en-US" sz="2400" b="0" i="0" u="none" strike="noStrike" cap="none" normalizeH="0" baseline="0" dirty="0" smtClean="0">
                <a:ln>
                  <a:noFill/>
                </a:ln>
                <a:effectLst/>
                <a:latin typeface="Arial Unicode MS" panose="020B0604020202020204" pitchFamily="34" charset="-128"/>
              </a:rPr>
              <a:t>, </a:t>
            </a:r>
            <a:r>
              <a:rPr kumimoji="0" lang="en-US" altLang="en-US" sz="2400" b="0" i="0" u="none" strike="noStrike" cap="none" normalizeH="0" baseline="0" dirty="0" err="1" smtClean="0">
                <a:ln>
                  <a:noFill/>
                </a:ln>
                <a:effectLst/>
                <a:latin typeface="Arial Unicode MS" panose="020B0604020202020204" pitchFamily="34" charset="-128"/>
              </a:rPr>
              <a:t>size_t</a:t>
            </a:r>
            <a:r>
              <a:rPr kumimoji="0" lang="en-US" altLang="en-US" sz="2400" b="0" i="0" u="none" strike="noStrike" cap="none" normalizeH="0" baseline="0" dirty="0" smtClean="0">
                <a:ln>
                  <a:noFill/>
                </a:ln>
                <a:effectLst/>
                <a:latin typeface="Arial Unicode MS" panose="020B0604020202020204" pitchFamily="34" charset="-128"/>
              </a:rPr>
              <a:t> </a:t>
            </a:r>
            <a:r>
              <a:rPr kumimoji="0" lang="en-US" altLang="en-US" sz="2400" b="0" i="0" u="none" strike="noStrike" cap="none" normalizeH="0" baseline="0" dirty="0" err="1" smtClean="0">
                <a:ln>
                  <a:noFill/>
                </a:ln>
                <a:effectLst/>
                <a:latin typeface="Arial Unicode MS" panose="020B0604020202020204" pitchFamily="34" charset="-128"/>
              </a:rPr>
              <a:t>pos</a:t>
            </a:r>
            <a:r>
              <a:rPr kumimoji="0" lang="en-US" altLang="en-US" sz="2400" b="0" i="0" u="none" strike="noStrike" cap="none" normalizeH="0" baseline="0" dirty="0" smtClean="0">
                <a:ln>
                  <a:noFill/>
                </a:ln>
                <a:effectLst/>
                <a:latin typeface="Arial Unicode MS" panose="020B0604020202020204" pitchFamily="34" charset="-128"/>
              </a:rPr>
              <a:t> = 0) </a:t>
            </a:r>
            <a:r>
              <a:rPr kumimoji="0" lang="en-US" altLang="en-US" sz="2400" b="0" i="0" u="none" strike="noStrike" cap="none" normalizeH="0" baseline="0" dirty="0" err="1" smtClean="0">
                <a:ln>
                  <a:noFill/>
                </a:ln>
                <a:effectLst/>
                <a:latin typeface="Arial Unicode MS" panose="020B0604020202020204" pitchFamily="34" charset="-128"/>
              </a:rPr>
              <a:t>const</a:t>
            </a:r>
            <a:r>
              <a:rPr kumimoji="0" lang="en-US" altLang="en-US" sz="2400" b="0" i="0" u="none" strike="noStrike" cap="none" normalizeH="0" baseline="0" dirty="0" smtClean="0">
                <a:ln>
                  <a:noFill/>
                </a:ln>
                <a:effectLst/>
                <a:latin typeface="Arial Unicode MS" panose="020B0604020202020204" pitchFamily="34" charset="-128"/>
              </a:rPr>
              <a:t>;</a:t>
            </a:r>
            <a:r>
              <a:rPr kumimoji="0" lang="en-US" altLang="en-US" sz="2400" b="0" i="0" u="none" strike="noStrike" cap="none" normalizeH="0" baseline="0" dirty="0" smtClean="0">
                <a:ln>
                  <a:noFill/>
                </a:ln>
                <a:effectLst/>
              </a:rPr>
              <a:t> </a:t>
            </a:r>
            <a:endParaRPr kumimoji="0" lang="en-US" altLang="en-US" sz="2400" b="0" i="0" u="none" strike="noStrike" cap="none" normalizeH="0" baseline="0" dirty="0" smtClean="0">
              <a:ln>
                <a:noFill/>
              </a:ln>
              <a:effectLst/>
              <a:latin typeface="Arial" panose="020B0604020202020204" pitchFamily="34" charset="0"/>
            </a:endParaRPr>
          </a:p>
        </p:txBody>
      </p:sp>
    </p:spTree>
    <p:extLst>
      <p:ext uri="{BB962C8B-B14F-4D97-AF65-F5344CB8AC3E}">
        <p14:creationId xmlns:p14="http://schemas.microsoft.com/office/powerpoint/2010/main" val="3806712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in Review</a:t>
            </a:r>
            <a:endParaRPr lang="en-US" dirty="0"/>
          </a:p>
        </p:txBody>
      </p:sp>
      <p:sp>
        <p:nvSpPr>
          <p:cNvPr id="3" name="Content Placeholder 2"/>
          <p:cNvSpPr>
            <a:spLocks noGrp="1"/>
          </p:cNvSpPr>
          <p:nvPr>
            <p:ph sz="quarter" idx="1"/>
          </p:nvPr>
        </p:nvSpPr>
        <p:spPr/>
        <p:txBody>
          <a:bodyPr/>
          <a:lstStyle/>
          <a:p>
            <a:r>
              <a:rPr lang="en-US" dirty="0" smtClean="0"/>
              <a:t>Realistic Programs have the Following Properties</a:t>
            </a:r>
          </a:p>
          <a:p>
            <a:pPr lvl="1"/>
            <a:r>
              <a:rPr lang="en-US" dirty="0" smtClean="0"/>
              <a:t>Multiple Source Files (sometimes hundreds)</a:t>
            </a:r>
          </a:p>
          <a:p>
            <a:pPr lvl="1"/>
            <a:r>
              <a:rPr lang="en-US" dirty="0" smtClean="0"/>
              <a:t>Millions of Lines of Code (And you thought the </a:t>
            </a:r>
            <a:r>
              <a:rPr lang="en-US" dirty="0" err="1" smtClean="0"/>
              <a:t>homeworks</a:t>
            </a:r>
            <a:r>
              <a:rPr lang="en-US" dirty="0" smtClean="0"/>
              <a:t> were long)</a:t>
            </a:r>
          </a:p>
          <a:p>
            <a:pPr lvl="1"/>
            <a:r>
              <a:rPr lang="en-US" dirty="0" smtClean="0"/>
              <a:t>Multiple Programmers coding</a:t>
            </a:r>
          </a:p>
          <a:p>
            <a:pPr lvl="1"/>
            <a:endParaRPr lang="en-US" dirty="0" smtClean="0"/>
          </a:p>
          <a:p>
            <a:r>
              <a:rPr lang="en-US" dirty="0" smtClean="0"/>
              <a:t>As such organization of a program is of the up-most importance</a:t>
            </a:r>
            <a:endParaRPr lang="en-US" dirty="0"/>
          </a:p>
        </p:txBody>
      </p:sp>
    </p:spTree>
    <p:extLst>
      <p:ext uri="{BB962C8B-B14F-4D97-AF65-F5344CB8AC3E}">
        <p14:creationId xmlns:p14="http://schemas.microsoft.com/office/powerpoint/2010/main" val="17677981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calls</a:t>
            </a:r>
            <a:endParaRPr lang="en-US" dirty="0"/>
          </a:p>
        </p:txBody>
      </p:sp>
      <p:sp>
        <p:nvSpPr>
          <p:cNvPr id="3" name="Content Placeholder 2"/>
          <p:cNvSpPr>
            <a:spLocks noGrp="1"/>
          </p:cNvSpPr>
          <p:nvPr>
            <p:ph sz="quarter" idx="1"/>
          </p:nvPr>
        </p:nvSpPr>
        <p:spPr>
          <a:xfrm>
            <a:off x="914400" y="2743200"/>
            <a:ext cx="7772400" cy="3276600"/>
          </a:xfrm>
        </p:spPr>
        <p:txBody>
          <a:bodyPr/>
          <a:lstStyle/>
          <a:p>
            <a:pPr marL="0" indent="0">
              <a:buNone/>
            </a:pPr>
            <a:r>
              <a:rPr lang="en-US" dirty="0"/>
              <a:t>string example = "Hello World";</a:t>
            </a:r>
          </a:p>
          <a:p>
            <a:pPr marL="0" indent="0">
              <a:buNone/>
            </a:pPr>
            <a:r>
              <a:rPr lang="en-US" dirty="0" smtClean="0"/>
              <a:t>// Using Default value</a:t>
            </a:r>
          </a:p>
          <a:p>
            <a:pPr marL="0" indent="0">
              <a:buNone/>
            </a:pPr>
            <a:r>
              <a:rPr lang="en-US" dirty="0" err="1" smtClean="0"/>
              <a:t>cout</a:t>
            </a:r>
            <a:r>
              <a:rPr lang="en-US" dirty="0" smtClean="0"/>
              <a:t> </a:t>
            </a:r>
            <a:r>
              <a:rPr lang="en-US" dirty="0"/>
              <a:t>&lt;&lt; </a:t>
            </a:r>
            <a:r>
              <a:rPr lang="en-US" dirty="0" err="1"/>
              <a:t>example.find</a:t>
            </a:r>
            <a:r>
              <a:rPr lang="en-US" dirty="0"/>
              <a:t>("o") &lt;&lt; </a:t>
            </a:r>
            <a:r>
              <a:rPr lang="en-US" dirty="0" err="1"/>
              <a:t>endl</a:t>
            </a:r>
            <a:r>
              <a:rPr lang="en-US" dirty="0" smtClean="0"/>
              <a:t>;</a:t>
            </a:r>
          </a:p>
          <a:p>
            <a:pPr marL="0" indent="0">
              <a:buNone/>
            </a:pPr>
            <a:r>
              <a:rPr lang="en-US" dirty="0" smtClean="0"/>
              <a:t>// Overriding default value</a:t>
            </a:r>
            <a:endParaRPr lang="en-US" dirty="0"/>
          </a:p>
          <a:p>
            <a:pPr marL="0" indent="0">
              <a:buNone/>
            </a:pPr>
            <a:r>
              <a:rPr lang="en-US" dirty="0" err="1"/>
              <a:t>cout</a:t>
            </a:r>
            <a:r>
              <a:rPr lang="en-US" dirty="0"/>
              <a:t> &lt;&lt; </a:t>
            </a:r>
            <a:r>
              <a:rPr lang="en-US" dirty="0" err="1"/>
              <a:t>example.find</a:t>
            </a:r>
            <a:r>
              <a:rPr lang="en-US" dirty="0"/>
              <a:t>("o", 5) &lt;&lt; </a:t>
            </a:r>
            <a:r>
              <a:rPr lang="en-US" dirty="0" err="1"/>
              <a:t>endl</a:t>
            </a:r>
            <a:r>
              <a:rPr lang="en-US" dirty="0"/>
              <a:t>;</a:t>
            </a:r>
          </a:p>
        </p:txBody>
      </p:sp>
      <p:sp>
        <p:nvSpPr>
          <p:cNvPr id="4" name="Rectangle 1"/>
          <p:cNvSpPr>
            <a:spLocks noChangeArrowheads="1"/>
          </p:cNvSpPr>
          <p:nvPr/>
        </p:nvSpPr>
        <p:spPr bwMode="auto">
          <a:xfrm>
            <a:off x="914400" y="1711087"/>
            <a:ext cx="6899325" cy="369332"/>
          </a:xfrm>
          <a:prstGeom prst="rect">
            <a:avLst/>
          </a:prstGeom>
          <a:solidFill>
            <a:srgbClr val="FAFF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smtClean="0">
                <a:ln>
                  <a:noFill/>
                </a:ln>
                <a:effectLst/>
                <a:latin typeface="Arial Unicode MS" panose="020B0604020202020204" pitchFamily="34" charset="-128"/>
              </a:rPr>
              <a:t>size_t</a:t>
            </a:r>
            <a:r>
              <a:rPr kumimoji="0" lang="en-US" altLang="en-US" sz="2400" b="0" i="0" u="none" strike="noStrike" cap="none" normalizeH="0" baseline="0" dirty="0" smtClean="0">
                <a:ln>
                  <a:noFill/>
                </a:ln>
                <a:effectLst/>
                <a:latin typeface="Arial Unicode MS" panose="020B0604020202020204" pitchFamily="34" charset="-128"/>
              </a:rPr>
              <a:t> find (</a:t>
            </a:r>
            <a:r>
              <a:rPr kumimoji="0" lang="en-US" altLang="en-US" sz="2400" b="0" i="0" u="none" strike="noStrike" cap="none" normalizeH="0" baseline="0" dirty="0" err="1" smtClean="0">
                <a:ln>
                  <a:noFill/>
                </a:ln>
                <a:effectLst/>
                <a:latin typeface="Arial Unicode MS" panose="020B0604020202020204" pitchFamily="34" charset="-128"/>
              </a:rPr>
              <a:t>const</a:t>
            </a:r>
            <a:r>
              <a:rPr kumimoji="0" lang="en-US" altLang="en-US" sz="2400" b="0" i="0" u="none" strike="noStrike" cap="none" normalizeH="0" baseline="0" dirty="0" smtClean="0">
                <a:ln>
                  <a:noFill/>
                </a:ln>
                <a:effectLst/>
                <a:latin typeface="Arial Unicode MS" panose="020B0604020202020204" pitchFamily="34" charset="-128"/>
              </a:rPr>
              <a:t> string&amp; </a:t>
            </a:r>
            <a:r>
              <a:rPr kumimoji="0" lang="en-US" altLang="en-US" sz="2400" b="0" i="0" u="none" strike="noStrike" cap="none" normalizeH="0" baseline="0" dirty="0" err="1" smtClean="0">
                <a:ln>
                  <a:noFill/>
                </a:ln>
                <a:effectLst/>
                <a:latin typeface="Arial Unicode MS" panose="020B0604020202020204" pitchFamily="34" charset="-128"/>
              </a:rPr>
              <a:t>str</a:t>
            </a:r>
            <a:r>
              <a:rPr kumimoji="0" lang="en-US" altLang="en-US" sz="2400" b="0" i="0" u="none" strike="noStrike" cap="none" normalizeH="0" baseline="0" dirty="0" smtClean="0">
                <a:ln>
                  <a:noFill/>
                </a:ln>
                <a:effectLst/>
                <a:latin typeface="Arial Unicode MS" panose="020B0604020202020204" pitchFamily="34" charset="-128"/>
              </a:rPr>
              <a:t>, </a:t>
            </a:r>
            <a:r>
              <a:rPr kumimoji="0" lang="en-US" altLang="en-US" sz="2400" b="0" i="0" u="none" strike="noStrike" cap="none" normalizeH="0" baseline="0" dirty="0" err="1" smtClean="0">
                <a:ln>
                  <a:noFill/>
                </a:ln>
                <a:effectLst/>
                <a:latin typeface="Arial Unicode MS" panose="020B0604020202020204" pitchFamily="34" charset="-128"/>
              </a:rPr>
              <a:t>size_t</a:t>
            </a:r>
            <a:r>
              <a:rPr kumimoji="0" lang="en-US" altLang="en-US" sz="2400" b="0" i="0" u="none" strike="noStrike" cap="none" normalizeH="0" baseline="0" dirty="0" smtClean="0">
                <a:ln>
                  <a:noFill/>
                </a:ln>
                <a:effectLst/>
                <a:latin typeface="Arial Unicode MS" panose="020B0604020202020204" pitchFamily="34" charset="-128"/>
              </a:rPr>
              <a:t> </a:t>
            </a:r>
            <a:r>
              <a:rPr kumimoji="0" lang="en-US" altLang="en-US" sz="2400" b="0" i="0" u="none" strike="noStrike" cap="none" normalizeH="0" baseline="0" dirty="0" err="1" smtClean="0">
                <a:ln>
                  <a:noFill/>
                </a:ln>
                <a:effectLst/>
                <a:latin typeface="Arial Unicode MS" panose="020B0604020202020204" pitchFamily="34" charset="-128"/>
              </a:rPr>
              <a:t>pos</a:t>
            </a:r>
            <a:r>
              <a:rPr kumimoji="0" lang="en-US" altLang="en-US" sz="2400" b="0" i="0" u="none" strike="noStrike" cap="none" normalizeH="0" baseline="0" dirty="0" smtClean="0">
                <a:ln>
                  <a:noFill/>
                </a:ln>
                <a:effectLst/>
                <a:latin typeface="Arial Unicode MS" panose="020B0604020202020204" pitchFamily="34" charset="-128"/>
              </a:rPr>
              <a:t> = 0) </a:t>
            </a:r>
            <a:r>
              <a:rPr kumimoji="0" lang="en-US" altLang="en-US" sz="2400" b="0" i="0" u="none" strike="noStrike" cap="none" normalizeH="0" baseline="0" dirty="0" err="1" smtClean="0">
                <a:ln>
                  <a:noFill/>
                </a:ln>
                <a:effectLst/>
                <a:latin typeface="Arial Unicode MS" panose="020B0604020202020204" pitchFamily="34" charset="-128"/>
              </a:rPr>
              <a:t>const</a:t>
            </a:r>
            <a:r>
              <a:rPr kumimoji="0" lang="en-US" altLang="en-US" sz="2400" b="0" i="0" u="none" strike="noStrike" cap="none" normalizeH="0" baseline="0" dirty="0" smtClean="0">
                <a:ln>
                  <a:noFill/>
                </a:ln>
                <a:effectLst/>
                <a:latin typeface="Arial Unicode MS" panose="020B0604020202020204" pitchFamily="34" charset="-128"/>
              </a:rPr>
              <a:t>;</a:t>
            </a:r>
            <a:r>
              <a:rPr kumimoji="0" lang="en-US" altLang="en-US" sz="2400" b="0" i="0" u="none" strike="noStrike" cap="none" normalizeH="0" baseline="0" dirty="0" smtClean="0">
                <a:ln>
                  <a:noFill/>
                </a:ln>
                <a:effectLst/>
              </a:rPr>
              <a:t> </a:t>
            </a:r>
            <a:endParaRPr kumimoji="0" lang="en-US" altLang="en-US" sz="2400" b="0" i="0" u="none" strike="noStrike" cap="none" normalizeH="0" baseline="0" dirty="0" smtClean="0">
              <a:ln>
                <a:noFill/>
              </a:ln>
              <a:effectLst/>
              <a:latin typeface="Arial" panose="020B0604020202020204" pitchFamily="34" charset="0"/>
            </a:endParaRPr>
          </a:p>
        </p:txBody>
      </p:sp>
    </p:spTree>
    <p:extLst>
      <p:ext uri="{BB962C8B-B14F-4D97-AF65-F5344CB8AC3E}">
        <p14:creationId xmlns:p14="http://schemas.microsoft.com/office/powerpoint/2010/main" val="30614935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User Functions and default </a:t>
            </a:r>
            <a:r>
              <a:rPr lang="en-US" dirty="0" err="1" smtClean="0"/>
              <a:t>param</a:t>
            </a:r>
            <a:r>
              <a:rPr lang="en-US" dirty="0" smtClean="0"/>
              <a:t>.</a:t>
            </a:r>
            <a:endParaRPr lang="en-US" dirty="0"/>
          </a:p>
        </p:txBody>
      </p:sp>
      <p:sp>
        <p:nvSpPr>
          <p:cNvPr id="3" name="Content Placeholder 2"/>
          <p:cNvSpPr>
            <a:spLocks noGrp="1"/>
          </p:cNvSpPr>
          <p:nvPr>
            <p:ph sz="quarter" idx="1"/>
          </p:nvPr>
        </p:nvSpPr>
        <p:spPr>
          <a:xfrm>
            <a:off x="718782" y="4953000"/>
            <a:ext cx="7772400" cy="579437"/>
          </a:xfrm>
        </p:spPr>
        <p:txBody>
          <a:bodyPr/>
          <a:lstStyle/>
          <a:p>
            <a:r>
              <a:rPr lang="en-US" dirty="0" smtClean="0"/>
              <a:t>Here width and height will default to zero</a:t>
            </a:r>
            <a:endParaRPr lang="en-US" dirty="0"/>
          </a:p>
        </p:txBody>
      </p:sp>
      <p:sp>
        <p:nvSpPr>
          <p:cNvPr id="5" name="Rectangle 4"/>
          <p:cNvSpPr/>
          <p:nvPr/>
        </p:nvSpPr>
        <p:spPr>
          <a:xfrm>
            <a:off x="1066800" y="1600200"/>
            <a:ext cx="7391400" cy="2585323"/>
          </a:xfrm>
          <a:prstGeom prst="rect">
            <a:avLst/>
          </a:prstGeom>
        </p:spPr>
        <p:txBody>
          <a:bodyPr wrap="square">
            <a:spAutoFit/>
          </a:bodyPr>
          <a:lstStyle/>
          <a:p>
            <a:r>
              <a:rPr lang="en-US" dirty="0">
                <a:solidFill>
                  <a:srgbClr val="008000"/>
                </a:solidFill>
                <a:highlight>
                  <a:srgbClr val="FFFFFF"/>
                </a:highlight>
                <a:latin typeface="Consolas" panose="020B0609020204030204" pitchFamily="49" charset="0"/>
              </a:rPr>
              <a:t>// Set the parameters equal to the default value in</a:t>
            </a:r>
            <a:endParaRPr lang="en-US" dirty="0">
              <a:solidFill>
                <a:srgbClr val="000000"/>
              </a:solidFill>
              <a:highlight>
                <a:srgbClr val="FFFFFF"/>
              </a:highlight>
              <a:latin typeface="Consolas" panose="020B0609020204030204" pitchFamily="49" charset="0"/>
            </a:endParaRPr>
          </a:p>
          <a:p>
            <a:r>
              <a:rPr lang="en-US" dirty="0">
                <a:solidFill>
                  <a:srgbClr val="008000"/>
                </a:solidFill>
                <a:highlight>
                  <a:srgbClr val="FFFFFF"/>
                </a:highlight>
                <a:latin typeface="Consolas" panose="020B0609020204030204" pitchFamily="49" charset="0"/>
              </a:rPr>
              <a:t>// the prototype</a:t>
            </a:r>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float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rectArea</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float</a:t>
            </a:r>
            <a:r>
              <a:rPr lang="en-US" dirty="0">
                <a:solidFill>
                  <a:srgbClr val="000000"/>
                </a:solidFill>
                <a:highlight>
                  <a:srgbClr val="FFFFFF"/>
                </a:highlight>
                <a:latin typeface="Consolas" panose="020B0609020204030204" pitchFamily="49" charset="0"/>
              </a:rPr>
              <a:t> width = 0, </a:t>
            </a:r>
            <a:r>
              <a:rPr lang="en-US" dirty="0">
                <a:solidFill>
                  <a:srgbClr val="0000FF"/>
                </a:solidFill>
                <a:highlight>
                  <a:srgbClr val="FFFFFF"/>
                </a:highlight>
                <a:latin typeface="Consolas" panose="020B0609020204030204" pitchFamily="49" charset="0"/>
              </a:rPr>
              <a:t>float</a:t>
            </a:r>
            <a:r>
              <a:rPr lang="en-US" dirty="0">
                <a:solidFill>
                  <a:srgbClr val="000000"/>
                </a:solidFill>
                <a:highlight>
                  <a:srgbClr val="FFFFFF"/>
                </a:highlight>
                <a:latin typeface="Consolas" panose="020B0609020204030204" pitchFamily="49" charset="0"/>
              </a:rPr>
              <a:t> height = 0);</a:t>
            </a:r>
          </a:p>
          <a:p>
            <a:endParaRPr lang="en-US" dirty="0" smtClean="0">
              <a:solidFill>
                <a:srgbClr val="000000"/>
              </a:solidFill>
              <a:highlight>
                <a:srgbClr val="FFFFFF"/>
              </a:highlight>
              <a:latin typeface="Consolas" panose="020B0609020204030204" pitchFamily="49" charset="0"/>
            </a:endParaRPr>
          </a:p>
          <a:p>
            <a:endParaRPr lang="en-US" dirty="0">
              <a:solidFill>
                <a:srgbClr val="000000"/>
              </a:solidFill>
              <a:highlight>
                <a:srgbClr val="FFFFFF"/>
              </a:highlight>
              <a:latin typeface="Consolas" panose="020B0609020204030204" pitchFamily="49" charset="0"/>
            </a:endParaRPr>
          </a:p>
          <a:p>
            <a:r>
              <a:rPr lang="en-US" dirty="0">
                <a:solidFill>
                  <a:srgbClr val="008000"/>
                </a:solidFill>
                <a:highlight>
                  <a:srgbClr val="FFFFFF"/>
                </a:highlight>
                <a:latin typeface="Consolas" panose="020B0609020204030204" pitchFamily="49" charset="0"/>
              </a:rPr>
              <a:t>// Function definition remains the same</a:t>
            </a:r>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float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rectArea</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float</a:t>
            </a:r>
            <a:r>
              <a:rPr lang="en-US" dirty="0">
                <a:solidFill>
                  <a:srgbClr val="000000"/>
                </a:solidFill>
                <a:highlight>
                  <a:srgbClr val="FFFFFF"/>
                </a:highlight>
                <a:latin typeface="Consolas" panose="020B0609020204030204" pitchFamily="49" charset="0"/>
              </a:rPr>
              <a:t> </a:t>
            </a:r>
            <a:r>
              <a:rPr lang="en-US" dirty="0">
                <a:solidFill>
                  <a:srgbClr val="808080"/>
                </a:solidFill>
                <a:highlight>
                  <a:srgbClr val="FFFFFF"/>
                </a:highlight>
                <a:latin typeface="Consolas" panose="020B0609020204030204" pitchFamily="49" charset="0"/>
              </a:rPr>
              <a:t>width</a:t>
            </a: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float</a:t>
            </a:r>
            <a:r>
              <a:rPr lang="en-US" dirty="0">
                <a:solidFill>
                  <a:srgbClr val="000000"/>
                </a:solidFill>
                <a:highlight>
                  <a:srgbClr val="FFFFFF"/>
                </a:highlight>
                <a:latin typeface="Consolas" panose="020B0609020204030204" pitchFamily="49" charset="0"/>
              </a:rPr>
              <a:t> </a:t>
            </a:r>
            <a:r>
              <a:rPr lang="en-US" dirty="0">
                <a:solidFill>
                  <a:srgbClr val="808080"/>
                </a:solidFill>
                <a:highlight>
                  <a:srgbClr val="FFFFFF"/>
                </a:highlight>
                <a:latin typeface="Consolas" panose="020B0609020204030204" pitchFamily="49" charset="0"/>
              </a:rPr>
              <a:t>height</a:t>
            </a:r>
            <a:r>
              <a:rPr lang="en-US" dirty="0">
                <a:solidFill>
                  <a:srgbClr val="000000"/>
                </a:solidFill>
                <a:highlight>
                  <a:srgbClr val="FFFFFF"/>
                </a:highlight>
                <a:latin typeface="Consolas" panose="020B0609020204030204" pitchFamily="49" charset="0"/>
              </a:rPr>
              <a:t>) {</a:t>
            </a:r>
          </a:p>
          <a:p>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a:t>
            </a:r>
            <a:r>
              <a:rPr lang="en-US" dirty="0">
                <a:solidFill>
                  <a:srgbClr val="808080"/>
                </a:solidFill>
                <a:highlight>
                  <a:srgbClr val="FFFFFF"/>
                </a:highlight>
                <a:latin typeface="Consolas" panose="020B0609020204030204" pitchFamily="49" charset="0"/>
              </a:rPr>
              <a:t>width</a:t>
            </a:r>
            <a:r>
              <a:rPr lang="en-US" dirty="0">
                <a:solidFill>
                  <a:srgbClr val="000000"/>
                </a:solidFill>
                <a:highlight>
                  <a:srgbClr val="FFFFFF"/>
                </a:highlight>
                <a:latin typeface="Consolas" panose="020B0609020204030204" pitchFamily="49" charset="0"/>
              </a:rPr>
              <a:t> * </a:t>
            </a:r>
            <a:r>
              <a:rPr lang="en-US" dirty="0">
                <a:solidFill>
                  <a:srgbClr val="808080"/>
                </a:solidFill>
                <a:highlight>
                  <a:srgbClr val="FFFFFF"/>
                </a:highlight>
                <a:latin typeface="Consolas" panose="020B0609020204030204" pitchFamily="49" charset="0"/>
              </a:rPr>
              <a:t>height</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a:t>
            </a:r>
            <a:endParaRPr lang="en-US" dirty="0"/>
          </a:p>
        </p:txBody>
      </p:sp>
    </p:spTree>
    <p:extLst>
      <p:ext uri="{BB962C8B-B14F-4D97-AF65-F5344CB8AC3E}">
        <p14:creationId xmlns:p14="http://schemas.microsoft.com/office/powerpoint/2010/main" val="34309531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Calls</a:t>
            </a:r>
            <a:endParaRPr lang="en-US" dirty="0"/>
          </a:p>
        </p:txBody>
      </p:sp>
      <p:sp>
        <p:nvSpPr>
          <p:cNvPr id="3" name="Content Placeholder 2"/>
          <p:cNvSpPr>
            <a:spLocks noGrp="1"/>
          </p:cNvSpPr>
          <p:nvPr>
            <p:ph sz="quarter" idx="1"/>
          </p:nvPr>
        </p:nvSpPr>
        <p:spPr>
          <a:xfrm>
            <a:off x="685800" y="5199082"/>
            <a:ext cx="7772400" cy="1277918"/>
          </a:xfrm>
        </p:spPr>
        <p:txBody>
          <a:bodyPr>
            <a:normAutofit/>
          </a:bodyPr>
          <a:lstStyle/>
          <a:p>
            <a:r>
              <a:rPr lang="en-US" dirty="0" smtClean="0"/>
              <a:t>Default parameters are overwritten in the order in which they appear in the prototype</a:t>
            </a:r>
            <a:endParaRPr lang="en-US" dirty="0"/>
          </a:p>
        </p:txBody>
      </p:sp>
      <p:sp>
        <p:nvSpPr>
          <p:cNvPr id="5" name="Rectangle 4"/>
          <p:cNvSpPr/>
          <p:nvPr/>
        </p:nvSpPr>
        <p:spPr>
          <a:xfrm>
            <a:off x="1066800" y="1600200"/>
            <a:ext cx="7391400" cy="3416320"/>
          </a:xfrm>
          <a:prstGeom prst="rect">
            <a:avLst/>
          </a:prstGeom>
        </p:spPr>
        <p:txBody>
          <a:bodyPr wrap="square">
            <a:spAutoFit/>
          </a:bodyPr>
          <a:lstStyle/>
          <a:p>
            <a:r>
              <a:rPr lang="en-US" dirty="0">
                <a:solidFill>
                  <a:srgbClr val="008000"/>
                </a:solidFill>
                <a:highlight>
                  <a:srgbClr val="FFFFFF"/>
                </a:highlight>
                <a:latin typeface="Consolas" panose="020B0609020204030204" pitchFamily="49" charset="0"/>
              </a:rPr>
              <a:t>// Set the parameters equal to the default value in</a:t>
            </a:r>
            <a:endParaRPr lang="en-US" dirty="0">
              <a:solidFill>
                <a:srgbClr val="000000"/>
              </a:solidFill>
              <a:highlight>
                <a:srgbClr val="FFFFFF"/>
              </a:highlight>
              <a:latin typeface="Consolas" panose="020B0609020204030204" pitchFamily="49" charset="0"/>
            </a:endParaRPr>
          </a:p>
          <a:p>
            <a:r>
              <a:rPr lang="en-US" dirty="0">
                <a:solidFill>
                  <a:srgbClr val="008000"/>
                </a:solidFill>
                <a:highlight>
                  <a:srgbClr val="FFFFFF"/>
                </a:highlight>
                <a:latin typeface="Consolas" panose="020B0609020204030204" pitchFamily="49" charset="0"/>
              </a:rPr>
              <a:t>// the prototype</a:t>
            </a:r>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float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rectArea</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float</a:t>
            </a:r>
            <a:r>
              <a:rPr lang="en-US" dirty="0">
                <a:solidFill>
                  <a:srgbClr val="000000"/>
                </a:solidFill>
                <a:highlight>
                  <a:srgbClr val="FFFFFF"/>
                </a:highlight>
                <a:latin typeface="Consolas" panose="020B0609020204030204" pitchFamily="49" charset="0"/>
              </a:rPr>
              <a:t> width = 0, </a:t>
            </a:r>
            <a:r>
              <a:rPr lang="en-US" dirty="0">
                <a:solidFill>
                  <a:srgbClr val="0000FF"/>
                </a:solidFill>
                <a:highlight>
                  <a:srgbClr val="FFFFFF"/>
                </a:highlight>
                <a:latin typeface="Consolas" panose="020B0609020204030204" pitchFamily="49" charset="0"/>
              </a:rPr>
              <a:t>float</a:t>
            </a:r>
            <a:r>
              <a:rPr lang="en-US" dirty="0">
                <a:solidFill>
                  <a:srgbClr val="000000"/>
                </a:solidFill>
                <a:highlight>
                  <a:srgbClr val="FFFFFF"/>
                </a:highlight>
                <a:latin typeface="Consolas" panose="020B0609020204030204" pitchFamily="49" charset="0"/>
              </a:rPr>
              <a:t> height = 0);</a:t>
            </a:r>
          </a:p>
          <a:p>
            <a:endParaRPr lang="en-US" dirty="0" smtClean="0">
              <a:solidFill>
                <a:srgbClr val="000000"/>
              </a:solidFill>
              <a:highlight>
                <a:srgbClr val="FFFFFF"/>
              </a:highlight>
              <a:latin typeface="Consolas" panose="020B0609020204030204" pitchFamily="49" charset="0"/>
            </a:endParaRPr>
          </a:p>
          <a:p>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main()</a:t>
            </a:r>
          </a:p>
          <a:p>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rectArea</a:t>
            </a:r>
            <a:r>
              <a:rPr lang="en-US" dirty="0">
                <a:solidFill>
                  <a:srgbClr val="000000"/>
                </a:solidFill>
                <a:highlight>
                  <a:srgbClr val="FFFFFF"/>
                </a:highlight>
                <a:latin typeface="Consolas" panose="020B0609020204030204" pitchFamily="49" charset="0"/>
              </a:rPr>
              <a:t>();</a:t>
            </a:r>
            <a:r>
              <a:rPr lang="en-US" dirty="0">
                <a:solidFill>
                  <a:srgbClr val="008000"/>
                </a:solidFill>
                <a:highlight>
                  <a:srgbClr val="FFFFFF"/>
                </a:highlight>
                <a:latin typeface="Consolas" panose="020B0609020204030204" pitchFamily="49" charset="0"/>
              </a:rPr>
              <a:t>// Width = 0, height = 0</a:t>
            </a:r>
            <a:endParaRPr lang="en-US" dirty="0">
              <a:solidFill>
                <a:srgbClr val="000000"/>
              </a:solidFill>
              <a:highlight>
                <a:srgbClr val="FFFFFF"/>
              </a:highlight>
              <a:latin typeface="Consolas" panose="020B0609020204030204" pitchFamily="49" charset="0"/>
            </a:endParaRPr>
          </a:p>
          <a:p>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rectArea</a:t>
            </a:r>
            <a:r>
              <a:rPr lang="en-US" dirty="0" smtClean="0">
                <a:solidFill>
                  <a:srgbClr val="000000"/>
                </a:solidFill>
                <a:highlight>
                  <a:srgbClr val="FFFFFF"/>
                </a:highlight>
                <a:latin typeface="Consolas" panose="020B0609020204030204" pitchFamily="49" charset="0"/>
              </a:rPr>
              <a:t>(2</a:t>
            </a:r>
            <a:r>
              <a:rPr lang="en-US" dirty="0">
                <a:solidFill>
                  <a:srgbClr val="000000"/>
                </a:solidFill>
                <a:highlight>
                  <a:srgbClr val="FFFFFF"/>
                </a:highlight>
                <a:latin typeface="Consolas" panose="020B0609020204030204" pitchFamily="49" charset="0"/>
              </a:rPr>
              <a:t>);</a:t>
            </a:r>
            <a:r>
              <a:rPr lang="en-US" dirty="0">
                <a:solidFill>
                  <a:srgbClr val="008000"/>
                </a:solidFill>
                <a:highlight>
                  <a:srgbClr val="FFFFFF"/>
                </a:highlight>
                <a:latin typeface="Consolas" panose="020B0609020204030204" pitchFamily="49" charset="0"/>
              </a:rPr>
              <a:t>// Width = 2, height = 0</a:t>
            </a:r>
            <a:endParaRPr lang="en-US" dirty="0">
              <a:solidFill>
                <a:srgbClr val="000000"/>
              </a:solidFill>
              <a:highlight>
                <a:srgbClr val="FFFFFF"/>
              </a:highlight>
              <a:latin typeface="Consolas" panose="020B0609020204030204" pitchFamily="49" charset="0"/>
            </a:endParaRPr>
          </a:p>
          <a:p>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rectArea</a:t>
            </a:r>
            <a:r>
              <a:rPr lang="en-US" dirty="0" smtClean="0">
                <a:solidFill>
                  <a:srgbClr val="000000"/>
                </a:solidFill>
                <a:highlight>
                  <a:srgbClr val="FFFFFF"/>
                </a:highlight>
                <a:latin typeface="Consolas" panose="020B0609020204030204" pitchFamily="49" charset="0"/>
              </a:rPr>
              <a:t>(2</a:t>
            </a:r>
            <a:r>
              <a:rPr lang="en-US" dirty="0">
                <a:solidFill>
                  <a:srgbClr val="000000"/>
                </a:solidFill>
                <a:highlight>
                  <a:srgbClr val="FFFFFF"/>
                </a:highlight>
                <a:latin typeface="Consolas" panose="020B0609020204030204" pitchFamily="49" charset="0"/>
              </a:rPr>
              <a:t>, 4); </a:t>
            </a:r>
            <a:r>
              <a:rPr lang="en-US" dirty="0">
                <a:solidFill>
                  <a:srgbClr val="008000"/>
                </a:solidFill>
                <a:highlight>
                  <a:srgbClr val="FFFFFF"/>
                </a:highlight>
                <a:latin typeface="Consolas" panose="020B0609020204030204" pitchFamily="49" charset="0"/>
              </a:rPr>
              <a:t>// Width = 2, Height = 4</a:t>
            </a:r>
            <a:endParaRPr lang="en-US" dirty="0">
              <a:solidFill>
                <a:srgbClr val="000000"/>
              </a:solidFill>
              <a:highlight>
                <a:srgbClr val="FFFFFF"/>
              </a:highlight>
              <a:latin typeface="Consolas" panose="020B0609020204030204" pitchFamily="49" charset="0"/>
            </a:endParaRPr>
          </a:p>
          <a:p>
            <a:r>
              <a:rPr lang="en-US" dirty="0" smtClean="0">
                <a:solidFill>
                  <a:srgbClr val="0000FF"/>
                </a:solidFill>
                <a:highlight>
                  <a:srgbClr val="FFFFFF"/>
                </a:highlight>
                <a:latin typeface="Consolas" panose="020B0609020204030204" pitchFamily="49" charset="0"/>
              </a:rPr>
              <a:t>   return</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0;</a:t>
            </a:r>
          </a:p>
          <a:p>
            <a:r>
              <a:rPr lang="en-US" dirty="0">
                <a:solidFill>
                  <a:srgbClr val="000000"/>
                </a:solidFill>
                <a:highlight>
                  <a:srgbClr val="FFFFFF"/>
                </a:highlight>
                <a:latin typeface="Consolas" panose="020B0609020204030204" pitchFamily="49" charset="0"/>
              </a:rPr>
              <a:t>}</a:t>
            </a:r>
          </a:p>
        </p:txBody>
      </p:sp>
    </p:spTree>
    <p:extLst>
      <p:ext uri="{BB962C8B-B14F-4D97-AF65-F5344CB8AC3E}">
        <p14:creationId xmlns:p14="http://schemas.microsoft.com/office/powerpoint/2010/main" val="4019395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 of Default Values</a:t>
            </a:r>
            <a:endParaRPr lang="en-US" dirty="0"/>
          </a:p>
        </p:txBody>
      </p:sp>
      <p:sp>
        <p:nvSpPr>
          <p:cNvPr id="3" name="Content Placeholder 2"/>
          <p:cNvSpPr>
            <a:spLocks noGrp="1"/>
          </p:cNvSpPr>
          <p:nvPr>
            <p:ph sz="quarter" idx="1"/>
          </p:nvPr>
        </p:nvSpPr>
        <p:spPr/>
        <p:txBody>
          <a:bodyPr/>
          <a:lstStyle/>
          <a:p>
            <a:r>
              <a:rPr lang="en-US" dirty="0" smtClean="0"/>
              <a:t>For a given prototype, all parameters after a default parameter appears must also be default parameters.</a:t>
            </a:r>
          </a:p>
          <a:p>
            <a:pPr marL="0" indent="0">
              <a:buNone/>
            </a:pPr>
            <a:endParaRPr lang="en-US" dirty="0" smtClean="0"/>
          </a:p>
          <a:p>
            <a:r>
              <a:rPr lang="en-US" dirty="0" smtClean="0"/>
              <a:t>Valid Prototype</a:t>
            </a:r>
          </a:p>
          <a:p>
            <a:pPr lvl="1"/>
            <a:r>
              <a:rPr lang="en-US" dirty="0">
                <a:solidFill>
                  <a:srgbClr val="0000FF"/>
                </a:solidFill>
                <a:highlight>
                  <a:srgbClr val="FFFFFF"/>
                </a:highlight>
                <a:latin typeface="Consolas" panose="020B0609020204030204" pitchFamily="49" charset="0"/>
              </a:rPr>
              <a:t>float</a:t>
            </a:r>
            <a:r>
              <a:rPr lang="en-US" dirty="0">
                <a:solidFill>
                  <a:srgbClr val="000000"/>
                </a:solidFill>
                <a:highlight>
                  <a:srgbClr val="FFFFFF"/>
                </a:highlight>
                <a:latin typeface="Consolas" panose="020B0609020204030204" pitchFamily="49" charset="0"/>
              </a:rPr>
              <a:t> add(</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b = 1,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c = 1</a:t>
            </a:r>
            <a:r>
              <a:rPr lang="en-US" dirty="0" smtClean="0">
                <a:solidFill>
                  <a:srgbClr val="000000"/>
                </a:solidFill>
                <a:highlight>
                  <a:srgbClr val="FFFFFF"/>
                </a:highlight>
                <a:latin typeface="Consolas" panose="020B0609020204030204" pitchFamily="49" charset="0"/>
              </a:rPr>
              <a:t>);</a:t>
            </a:r>
          </a:p>
          <a:p>
            <a:pPr marL="320040" lvl="1" indent="0">
              <a:buNone/>
            </a:pPr>
            <a:endParaRPr lang="en-US" dirty="0" smtClean="0"/>
          </a:p>
          <a:p>
            <a:r>
              <a:rPr lang="en-US" dirty="0" smtClean="0"/>
              <a:t>Invalid Prototype</a:t>
            </a:r>
          </a:p>
          <a:p>
            <a:pPr lvl="1"/>
            <a:r>
              <a:rPr lang="en-US" dirty="0">
                <a:solidFill>
                  <a:srgbClr val="0000FF"/>
                </a:solidFill>
                <a:highlight>
                  <a:srgbClr val="FFFFFF"/>
                </a:highlight>
                <a:latin typeface="Consolas" panose="020B0609020204030204" pitchFamily="49" charset="0"/>
              </a:rPr>
              <a:t>float</a:t>
            </a:r>
            <a:r>
              <a:rPr lang="en-US" dirty="0">
                <a:solidFill>
                  <a:srgbClr val="000000"/>
                </a:solidFill>
                <a:highlight>
                  <a:srgbClr val="FFFFFF"/>
                </a:highlight>
                <a:latin typeface="Consolas" panose="020B0609020204030204" pitchFamily="49" charset="0"/>
              </a:rPr>
              <a:t> add(</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b = 1,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c);</a:t>
            </a:r>
            <a:endParaRPr lang="en-US" dirty="0" smtClean="0"/>
          </a:p>
        </p:txBody>
      </p:sp>
    </p:spTree>
    <p:extLst>
      <p:ext uri="{BB962C8B-B14F-4D97-AF65-F5344CB8AC3E}">
        <p14:creationId xmlns:p14="http://schemas.microsoft.com/office/powerpoint/2010/main" val="33247849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Basics of Functions</a:t>
            </a:r>
            <a:endParaRPr lang="en-US" dirty="0"/>
          </a:p>
        </p:txBody>
      </p:sp>
      <p:sp>
        <p:nvSpPr>
          <p:cNvPr id="3" name="Content Placeholder 2"/>
          <p:cNvSpPr>
            <a:spLocks noGrp="1"/>
          </p:cNvSpPr>
          <p:nvPr>
            <p:ph sz="quarter" idx="1"/>
          </p:nvPr>
        </p:nvSpPr>
        <p:spPr>
          <a:xfrm>
            <a:off x="914400" y="1447800"/>
            <a:ext cx="7772400" cy="5181600"/>
          </a:xfrm>
        </p:spPr>
        <p:txBody>
          <a:bodyPr>
            <a:normAutofit/>
          </a:bodyPr>
          <a:lstStyle/>
          <a:p>
            <a:r>
              <a:rPr lang="en-US" dirty="0" smtClean="0"/>
              <a:t>Multiple variables can be passed as parameters using the comma operator</a:t>
            </a:r>
          </a:p>
          <a:p>
            <a:pPr marL="0" indent="0">
              <a:buNone/>
            </a:pPr>
            <a:endParaRPr lang="en-US" dirty="0" smtClean="0"/>
          </a:p>
          <a:p>
            <a:r>
              <a:rPr lang="en-US" b="1" dirty="0" smtClean="0"/>
              <a:t>Only one variable can be returned!!!</a:t>
            </a:r>
          </a:p>
          <a:p>
            <a:pPr lvl="1"/>
            <a:r>
              <a:rPr lang="en-US" b="1" dirty="0"/>
              <a:t>r</a:t>
            </a:r>
            <a:r>
              <a:rPr lang="en-US" b="1" dirty="0" smtClean="0"/>
              <a:t>eturn </a:t>
            </a:r>
            <a:r>
              <a:rPr lang="en-US" b="1" dirty="0" err="1" smtClean="0"/>
              <a:t>a,b</a:t>
            </a:r>
            <a:r>
              <a:rPr lang="en-US" b="1" dirty="0" smtClean="0"/>
              <a:t>;   will compile but will not give the desired effect</a:t>
            </a:r>
          </a:p>
          <a:p>
            <a:pPr lvl="1"/>
            <a:endParaRPr lang="en-US" dirty="0"/>
          </a:p>
          <a:p>
            <a:endParaRPr lang="en-US" dirty="0" smtClean="0"/>
          </a:p>
        </p:txBody>
      </p:sp>
    </p:spTree>
    <p:extLst>
      <p:ext uri="{BB962C8B-B14F-4D97-AF65-F5344CB8AC3E}">
        <p14:creationId xmlns:p14="http://schemas.microsoft.com/office/powerpoint/2010/main" val="36320050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Make a Swap Function</a:t>
            </a:r>
            <a:endParaRPr lang="en-US" dirty="0"/>
          </a:p>
        </p:txBody>
      </p:sp>
      <p:sp>
        <p:nvSpPr>
          <p:cNvPr id="4" name="Rectangle 3"/>
          <p:cNvSpPr/>
          <p:nvPr/>
        </p:nvSpPr>
        <p:spPr>
          <a:xfrm>
            <a:off x="914400" y="1828800"/>
            <a:ext cx="4572000" cy="1754326"/>
          </a:xfrm>
          <a:prstGeom prst="rect">
            <a:avLst/>
          </a:prstGeom>
        </p:spPr>
        <p:txBody>
          <a:bodyPr>
            <a:spAutoFit/>
          </a:bodyPr>
          <a:lstStyle/>
          <a:p>
            <a:r>
              <a:rPr lang="en-US" dirty="0">
                <a:solidFill>
                  <a:srgbClr val="0000FF"/>
                </a:solidFill>
                <a:latin typeface="Consolas"/>
              </a:rPr>
              <a:t>void</a:t>
            </a:r>
            <a:r>
              <a:rPr lang="en-US" dirty="0">
                <a:solidFill>
                  <a:prstClr val="black"/>
                </a:solidFill>
                <a:latin typeface="Consolas"/>
              </a:rPr>
              <a:t> swap(</a:t>
            </a:r>
            <a:r>
              <a:rPr lang="en-US" dirty="0" err="1">
                <a:solidFill>
                  <a:srgbClr val="0000FF"/>
                </a:solidFill>
                <a:latin typeface="Consolas"/>
              </a:rPr>
              <a:t>int</a:t>
            </a:r>
            <a:r>
              <a:rPr lang="en-US" dirty="0">
                <a:solidFill>
                  <a:prstClr val="black"/>
                </a:solidFill>
                <a:latin typeface="Consolas"/>
              </a:rPr>
              <a:t> x, </a:t>
            </a:r>
            <a:r>
              <a:rPr lang="en-US" dirty="0" err="1">
                <a:solidFill>
                  <a:srgbClr val="0000FF"/>
                </a:solidFill>
                <a:latin typeface="Consolas"/>
              </a:rPr>
              <a:t>int</a:t>
            </a:r>
            <a:r>
              <a:rPr lang="en-US" dirty="0">
                <a:solidFill>
                  <a:prstClr val="black"/>
                </a:solidFill>
                <a:latin typeface="Consolas"/>
              </a:rPr>
              <a:t> y)</a:t>
            </a:r>
          </a:p>
          <a:p>
            <a:r>
              <a:rPr lang="en-US" dirty="0">
                <a:solidFill>
                  <a:prstClr val="black"/>
                </a:solidFill>
                <a:latin typeface="Consolas"/>
              </a:rPr>
              <a:t>{</a:t>
            </a:r>
          </a:p>
          <a:p>
            <a:r>
              <a:rPr lang="en-US" dirty="0">
                <a:solidFill>
                  <a:srgbClr val="0000FF"/>
                </a:solidFill>
                <a:latin typeface="Consolas"/>
              </a:rPr>
              <a:t>   </a:t>
            </a:r>
            <a:r>
              <a:rPr lang="en-US" dirty="0" err="1">
                <a:solidFill>
                  <a:srgbClr val="0000FF"/>
                </a:solidFill>
                <a:latin typeface="Consolas"/>
              </a:rPr>
              <a:t>int</a:t>
            </a:r>
            <a:r>
              <a:rPr lang="en-US" dirty="0">
                <a:solidFill>
                  <a:prstClr val="black"/>
                </a:solidFill>
                <a:latin typeface="Consolas"/>
              </a:rPr>
              <a:t> </a:t>
            </a:r>
            <a:r>
              <a:rPr lang="en-US" dirty="0" err="1">
                <a:solidFill>
                  <a:prstClr val="black"/>
                </a:solidFill>
                <a:latin typeface="Consolas"/>
              </a:rPr>
              <a:t>tmp</a:t>
            </a:r>
            <a:r>
              <a:rPr lang="en-US" dirty="0">
                <a:solidFill>
                  <a:prstClr val="black"/>
                </a:solidFill>
                <a:latin typeface="Consolas"/>
              </a:rPr>
              <a:t> = x;</a:t>
            </a:r>
          </a:p>
          <a:p>
            <a:r>
              <a:rPr lang="en-US" dirty="0">
                <a:solidFill>
                  <a:prstClr val="black"/>
                </a:solidFill>
                <a:latin typeface="Consolas"/>
              </a:rPr>
              <a:t>   x = y;</a:t>
            </a:r>
          </a:p>
          <a:p>
            <a:r>
              <a:rPr lang="en-US" dirty="0">
                <a:solidFill>
                  <a:prstClr val="black"/>
                </a:solidFill>
                <a:latin typeface="Consolas"/>
              </a:rPr>
              <a:t>   y = </a:t>
            </a:r>
            <a:r>
              <a:rPr lang="en-US" dirty="0" err="1">
                <a:solidFill>
                  <a:prstClr val="black"/>
                </a:solidFill>
                <a:latin typeface="Consolas"/>
              </a:rPr>
              <a:t>tmp</a:t>
            </a:r>
            <a:r>
              <a:rPr lang="en-US" dirty="0">
                <a:solidFill>
                  <a:prstClr val="black"/>
                </a:solidFill>
                <a:latin typeface="Consolas"/>
              </a:rPr>
              <a:t>;</a:t>
            </a:r>
          </a:p>
          <a:p>
            <a:r>
              <a:rPr lang="en-US" dirty="0">
                <a:solidFill>
                  <a:prstClr val="black"/>
                </a:solidFill>
                <a:latin typeface="Consolas"/>
              </a:rPr>
              <a:t>}</a:t>
            </a:r>
          </a:p>
        </p:txBody>
      </p:sp>
      <p:sp>
        <p:nvSpPr>
          <p:cNvPr id="3" name="TextBox 2"/>
          <p:cNvSpPr txBox="1"/>
          <p:nvPr/>
        </p:nvSpPr>
        <p:spPr>
          <a:xfrm>
            <a:off x="685800" y="4114800"/>
            <a:ext cx="8001000" cy="1384995"/>
          </a:xfrm>
          <a:prstGeom prst="rect">
            <a:avLst/>
          </a:prstGeom>
          <a:noFill/>
        </p:spPr>
        <p:txBody>
          <a:bodyPr wrap="square" rtlCol="0">
            <a:spAutoFit/>
          </a:bodyPr>
          <a:lstStyle/>
          <a:p>
            <a:pPr marL="342900" indent="-342900">
              <a:buFont typeface="Arial" panose="020B0604020202020204" pitchFamily="34" charset="0"/>
              <a:buChar char="•"/>
            </a:pPr>
            <a:r>
              <a:rPr lang="en-US" sz="2800" dirty="0" smtClean="0"/>
              <a:t>Here both the values of x and y need to change, but until now there is no known method to return back two values</a:t>
            </a:r>
          </a:p>
          <a:p>
            <a:pPr marL="800100" lvl="1" indent="-342900">
              <a:buFont typeface="Arial" panose="020B0604020202020204" pitchFamily="34" charset="0"/>
              <a:buChar char="•"/>
            </a:pPr>
            <a:r>
              <a:rPr lang="en-US" sz="2800" dirty="0" smtClean="0"/>
              <a:t>Excluding arrays and classes</a:t>
            </a:r>
            <a:endParaRPr lang="en-US" sz="2800" dirty="0"/>
          </a:p>
        </p:txBody>
      </p:sp>
    </p:spTree>
    <p:extLst>
      <p:ext uri="{BB962C8B-B14F-4D97-AF65-F5344CB8AC3E}">
        <p14:creationId xmlns:p14="http://schemas.microsoft.com/office/powerpoint/2010/main" val="3422897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772400" cy="1143000"/>
          </a:xfrm>
        </p:spPr>
        <p:txBody>
          <a:bodyPr/>
          <a:lstStyle/>
          <a:p>
            <a:r>
              <a:rPr lang="en-US" dirty="0" smtClean="0"/>
              <a:t>Passing by Reference</a:t>
            </a:r>
            <a:endParaRPr lang="en-US" dirty="0"/>
          </a:p>
        </p:txBody>
      </p:sp>
      <p:sp>
        <p:nvSpPr>
          <p:cNvPr id="3" name="Content Placeholder 2"/>
          <p:cNvSpPr>
            <a:spLocks noGrp="1"/>
          </p:cNvSpPr>
          <p:nvPr>
            <p:ph sz="quarter" idx="1"/>
          </p:nvPr>
        </p:nvSpPr>
        <p:spPr>
          <a:xfrm>
            <a:off x="381000" y="1143000"/>
            <a:ext cx="4114800" cy="5562600"/>
          </a:xfrm>
        </p:spPr>
        <p:txBody>
          <a:bodyPr>
            <a:normAutofit/>
          </a:bodyPr>
          <a:lstStyle/>
          <a:p>
            <a:r>
              <a:rPr lang="en-US" dirty="0" smtClean="0"/>
              <a:t>By default parameters are passed by value, meaning a copy of the passed variable is used</a:t>
            </a:r>
          </a:p>
          <a:p>
            <a:r>
              <a:rPr lang="en-US" dirty="0" smtClean="0"/>
              <a:t>Problem: Make a function that takes two input variables and swaps their values</a:t>
            </a:r>
          </a:p>
          <a:p>
            <a:r>
              <a:rPr lang="en-US" dirty="0" smtClean="0"/>
              <a:t>The output of this program will be: 1</a:t>
            </a:r>
            <a:r>
              <a:rPr lang="en-US" dirty="0"/>
              <a:t>, 2</a:t>
            </a:r>
          </a:p>
          <a:p>
            <a:pPr marL="0" indent="0">
              <a:buNone/>
            </a:pPr>
            <a:endParaRPr lang="en-US" dirty="0" smtClean="0"/>
          </a:p>
          <a:p>
            <a:pPr marL="0" indent="0">
              <a:buNone/>
            </a:pPr>
            <a:r>
              <a:rPr lang="en-US" dirty="0" smtClean="0"/>
              <a:t>The swap function is unable to modify the original a, b variables</a:t>
            </a:r>
          </a:p>
          <a:p>
            <a:endParaRPr lang="en-US" dirty="0"/>
          </a:p>
          <a:p>
            <a:pPr marL="0" indent="0">
              <a:buNone/>
            </a:pPr>
            <a:endParaRPr lang="en-US" dirty="0"/>
          </a:p>
        </p:txBody>
      </p:sp>
      <p:sp>
        <p:nvSpPr>
          <p:cNvPr id="4" name="Rectangle 3"/>
          <p:cNvSpPr/>
          <p:nvPr/>
        </p:nvSpPr>
        <p:spPr>
          <a:xfrm>
            <a:off x="4572000" y="1828800"/>
            <a:ext cx="4572000" cy="4247317"/>
          </a:xfrm>
          <a:prstGeom prst="rect">
            <a:avLst/>
          </a:prstGeom>
        </p:spPr>
        <p:txBody>
          <a:bodyPr>
            <a:spAutoFit/>
          </a:bodyPr>
          <a:lstStyle/>
          <a:p>
            <a:r>
              <a:rPr lang="en-US" dirty="0">
                <a:solidFill>
                  <a:srgbClr val="0000FF"/>
                </a:solidFill>
                <a:latin typeface="Consolas"/>
              </a:rPr>
              <a:t>void</a:t>
            </a:r>
            <a:r>
              <a:rPr lang="en-US" dirty="0">
                <a:solidFill>
                  <a:prstClr val="black"/>
                </a:solidFill>
                <a:latin typeface="Consolas"/>
              </a:rPr>
              <a:t> swap(</a:t>
            </a:r>
            <a:r>
              <a:rPr lang="en-US" dirty="0" err="1">
                <a:solidFill>
                  <a:srgbClr val="0000FF"/>
                </a:solidFill>
                <a:latin typeface="Consolas"/>
              </a:rPr>
              <a:t>int</a:t>
            </a:r>
            <a:r>
              <a:rPr lang="en-US" dirty="0">
                <a:solidFill>
                  <a:prstClr val="black"/>
                </a:solidFill>
                <a:latin typeface="Consolas"/>
              </a:rPr>
              <a:t> x, </a:t>
            </a:r>
            <a:r>
              <a:rPr lang="en-US" dirty="0" err="1">
                <a:solidFill>
                  <a:srgbClr val="0000FF"/>
                </a:solidFill>
                <a:latin typeface="Consolas"/>
              </a:rPr>
              <a:t>int</a:t>
            </a:r>
            <a:r>
              <a:rPr lang="en-US" dirty="0">
                <a:solidFill>
                  <a:prstClr val="black"/>
                </a:solidFill>
                <a:latin typeface="Consolas"/>
              </a:rPr>
              <a:t> y</a:t>
            </a:r>
            <a:r>
              <a:rPr lang="en-US" dirty="0" smtClean="0">
                <a:solidFill>
                  <a:prstClr val="black"/>
                </a:solidFill>
                <a:latin typeface="Consolas"/>
              </a:rPr>
              <a:t>);</a:t>
            </a:r>
            <a:endParaRPr lang="en-US" dirty="0" smtClean="0">
              <a:solidFill>
                <a:srgbClr val="0000FF"/>
              </a:solidFill>
              <a:latin typeface="Consolas"/>
            </a:endParaRPr>
          </a:p>
          <a:p>
            <a:r>
              <a:rPr lang="en-US" dirty="0" err="1" smtClean="0">
                <a:solidFill>
                  <a:srgbClr val="0000FF"/>
                </a:solidFill>
                <a:latin typeface="Consolas"/>
              </a:rPr>
              <a:t>int</a:t>
            </a:r>
            <a:r>
              <a:rPr lang="en-US" dirty="0" smtClean="0">
                <a:solidFill>
                  <a:prstClr val="black"/>
                </a:solidFill>
                <a:latin typeface="Consolas"/>
              </a:rPr>
              <a:t> </a:t>
            </a:r>
            <a:r>
              <a:rPr lang="en-US" dirty="0">
                <a:solidFill>
                  <a:prstClr val="black"/>
                </a:solidFill>
                <a:latin typeface="Consolas"/>
              </a:rPr>
              <a:t>main()</a:t>
            </a:r>
          </a:p>
          <a:p>
            <a:r>
              <a:rPr lang="en-US" dirty="0">
                <a:solidFill>
                  <a:prstClr val="black"/>
                </a:solidFill>
                <a:latin typeface="Consolas"/>
              </a:rPr>
              <a:t>{</a:t>
            </a:r>
          </a:p>
          <a:p>
            <a:r>
              <a:rPr lang="en-US" dirty="0" smtClean="0">
                <a:solidFill>
                  <a:srgbClr val="0000FF"/>
                </a:solidFill>
                <a:latin typeface="Consolas"/>
              </a:rPr>
              <a:t>   </a:t>
            </a:r>
            <a:r>
              <a:rPr lang="en-US" dirty="0" err="1" smtClean="0">
                <a:solidFill>
                  <a:srgbClr val="0000FF"/>
                </a:solidFill>
                <a:latin typeface="Consolas"/>
              </a:rPr>
              <a:t>int</a:t>
            </a:r>
            <a:r>
              <a:rPr lang="en-US" dirty="0" smtClean="0">
                <a:solidFill>
                  <a:prstClr val="black"/>
                </a:solidFill>
                <a:latin typeface="Consolas"/>
              </a:rPr>
              <a:t> </a:t>
            </a:r>
            <a:r>
              <a:rPr lang="en-US" dirty="0">
                <a:solidFill>
                  <a:prstClr val="black"/>
                </a:solidFill>
                <a:latin typeface="Consolas"/>
              </a:rPr>
              <a:t>a = 1, b = 2;</a:t>
            </a:r>
          </a:p>
          <a:p>
            <a:r>
              <a:rPr lang="en-US" dirty="0" smtClean="0">
                <a:solidFill>
                  <a:prstClr val="black"/>
                </a:solidFill>
                <a:latin typeface="Consolas"/>
              </a:rPr>
              <a:t>   swap(a</a:t>
            </a:r>
            <a:r>
              <a:rPr lang="en-US" dirty="0">
                <a:solidFill>
                  <a:prstClr val="black"/>
                </a:solidFill>
                <a:latin typeface="Consolas"/>
              </a:rPr>
              <a:t>, b);</a:t>
            </a:r>
          </a:p>
          <a:p>
            <a:r>
              <a:rPr lang="en-US" dirty="0" smtClean="0">
                <a:solidFill>
                  <a:prstClr val="black"/>
                </a:solidFill>
                <a:latin typeface="Consolas"/>
              </a:rPr>
              <a:t>   </a:t>
            </a:r>
            <a:r>
              <a:rPr lang="en-US" dirty="0" err="1" smtClean="0">
                <a:solidFill>
                  <a:prstClr val="black"/>
                </a:solidFill>
                <a:latin typeface="Consolas"/>
              </a:rPr>
              <a:t>cout</a:t>
            </a:r>
            <a:r>
              <a:rPr lang="en-US" dirty="0" smtClean="0">
                <a:solidFill>
                  <a:prstClr val="black"/>
                </a:solidFill>
                <a:latin typeface="Consolas"/>
              </a:rPr>
              <a:t> </a:t>
            </a:r>
            <a:r>
              <a:rPr lang="en-US" dirty="0">
                <a:solidFill>
                  <a:prstClr val="black"/>
                </a:solidFill>
                <a:latin typeface="Consolas"/>
              </a:rPr>
              <a:t>&lt;&lt; a &lt;&lt; </a:t>
            </a:r>
            <a:r>
              <a:rPr lang="en-US" dirty="0">
                <a:solidFill>
                  <a:srgbClr val="A31515"/>
                </a:solidFill>
                <a:latin typeface="Consolas"/>
              </a:rPr>
              <a:t>", "</a:t>
            </a:r>
            <a:r>
              <a:rPr lang="en-US" dirty="0">
                <a:solidFill>
                  <a:prstClr val="black"/>
                </a:solidFill>
                <a:latin typeface="Consolas"/>
              </a:rPr>
              <a:t> &lt;&lt; b &lt;&lt; </a:t>
            </a:r>
            <a:r>
              <a:rPr lang="en-US" dirty="0" err="1">
                <a:solidFill>
                  <a:prstClr val="black"/>
                </a:solidFill>
                <a:latin typeface="Consolas"/>
              </a:rPr>
              <a:t>endl</a:t>
            </a:r>
            <a:r>
              <a:rPr lang="en-US" dirty="0">
                <a:solidFill>
                  <a:prstClr val="black"/>
                </a:solidFill>
                <a:latin typeface="Consolas"/>
              </a:rPr>
              <a:t>;</a:t>
            </a:r>
          </a:p>
          <a:p>
            <a:r>
              <a:rPr lang="en-US" dirty="0" smtClean="0">
                <a:solidFill>
                  <a:srgbClr val="0000FF"/>
                </a:solidFill>
                <a:latin typeface="Consolas"/>
              </a:rPr>
              <a:t>   return</a:t>
            </a:r>
            <a:r>
              <a:rPr lang="en-US" dirty="0" smtClean="0">
                <a:solidFill>
                  <a:prstClr val="black"/>
                </a:solidFill>
                <a:latin typeface="Consolas"/>
              </a:rPr>
              <a:t> </a:t>
            </a:r>
            <a:r>
              <a:rPr lang="en-US" dirty="0">
                <a:solidFill>
                  <a:prstClr val="black"/>
                </a:solidFill>
                <a:latin typeface="Consolas"/>
              </a:rPr>
              <a:t>0;</a:t>
            </a:r>
          </a:p>
          <a:p>
            <a:r>
              <a:rPr lang="en-US" dirty="0">
                <a:solidFill>
                  <a:prstClr val="black"/>
                </a:solidFill>
                <a:latin typeface="Consolas"/>
              </a:rPr>
              <a:t>}</a:t>
            </a:r>
          </a:p>
          <a:p>
            <a:endParaRPr lang="en-US" dirty="0">
              <a:solidFill>
                <a:prstClr val="black"/>
              </a:solidFill>
              <a:latin typeface="Consolas"/>
            </a:endParaRPr>
          </a:p>
          <a:p>
            <a:r>
              <a:rPr lang="en-US" dirty="0">
                <a:solidFill>
                  <a:srgbClr val="0000FF"/>
                </a:solidFill>
                <a:latin typeface="Consolas"/>
              </a:rPr>
              <a:t>void</a:t>
            </a:r>
            <a:r>
              <a:rPr lang="en-US" dirty="0">
                <a:solidFill>
                  <a:prstClr val="black"/>
                </a:solidFill>
                <a:latin typeface="Consolas"/>
              </a:rPr>
              <a:t> swap(</a:t>
            </a:r>
            <a:r>
              <a:rPr lang="en-US" dirty="0" err="1">
                <a:solidFill>
                  <a:srgbClr val="0000FF"/>
                </a:solidFill>
                <a:latin typeface="Consolas"/>
              </a:rPr>
              <a:t>int</a:t>
            </a:r>
            <a:r>
              <a:rPr lang="en-US" dirty="0">
                <a:solidFill>
                  <a:prstClr val="black"/>
                </a:solidFill>
                <a:latin typeface="Consolas"/>
              </a:rPr>
              <a:t> x, </a:t>
            </a:r>
            <a:r>
              <a:rPr lang="en-US" dirty="0" err="1">
                <a:solidFill>
                  <a:srgbClr val="0000FF"/>
                </a:solidFill>
                <a:latin typeface="Consolas"/>
              </a:rPr>
              <a:t>int</a:t>
            </a:r>
            <a:r>
              <a:rPr lang="en-US" dirty="0">
                <a:solidFill>
                  <a:prstClr val="black"/>
                </a:solidFill>
                <a:latin typeface="Consolas"/>
              </a:rPr>
              <a:t> y)</a:t>
            </a:r>
          </a:p>
          <a:p>
            <a:r>
              <a:rPr lang="en-US" dirty="0">
                <a:solidFill>
                  <a:prstClr val="black"/>
                </a:solidFill>
                <a:latin typeface="Consolas"/>
              </a:rPr>
              <a:t>{</a:t>
            </a:r>
          </a:p>
          <a:p>
            <a:r>
              <a:rPr lang="en-US" dirty="0" smtClean="0">
                <a:solidFill>
                  <a:srgbClr val="0000FF"/>
                </a:solidFill>
                <a:latin typeface="Consolas"/>
              </a:rPr>
              <a:t>   </a:t>
            </a:r>
            <a:r>
              <a:rPr lang="en-US" dirty="0" err="1" smtClean="0">
                <a:solidFill>
                  <a:srgbClr val="0000FF"/>
                </a:solidFill>
                <a:latin typeface="Consolas"/>
              </a:rPr>
              <a:t>int</a:t>
            </a:r>
            <a:r>
              <a:rPr lang="en-US" dirty="0" smtClean="0">
                <a:solidFill>
                  <a:prstClr val="black"/>
                </a:solidFill>
                <a:latin typeface="Consolas"/>
              </a:rPr>
              <a:t> </a:t>
            </a:r>
            <a:r>
              <a:rPr lang="en-US" dirty="0" err="1">
                <a:solidFill>
                  <a:prstClr val="black"/>
                </a:solidFill>
                <a:latin typeface="Consolas"/>
              </a:rPr>
              <a:t>tmp</a:t>
            </a:r>
            <a:r>
              <a:rPr lang="en-US" dirty="0">
                <a:solidFill>
                  <a:prstClr val="black"/>
                </a:solidFill>
                <a:latin typeface="Consolas"/>
              </a:rPr>
              <a:t> = x;</a:t>
            </a:r>
          </a:p>
          <a:p>
            <a:r>
              <a:rPr lang="en-US" dirty="0" smtClean="0">
                <a:solidFill>
                  <a:prstClr val="black"/>
                </a:solidFill>
                <a:latin typeface="Consolas"/>
              </a:rPr>
              <a:t>   x </a:t>
            </a:r>
            <a:r>
              <a:rPr lang="en-US" dirty="0">
                <a:solidFill>
                  <a:prstClr val="black"/>
                </a:solidFill>
                <a:latin typeface="Consolas"/>
              </a:rPr>
              <a:t>= y;</a:t>
            </a:r>
          </a:p>
          <a:p>
            <a:r>
              <a:rPr lang="en-US" dirty="0" smtClean="0">
                <a:solidFill>
                  <a:prstClr val="black"/>
                </a:solidFill>
                <a:latin typeface="Consolas"/>
              </a:rPr>
              <a:t>   y </a:t>
            </a:r>
            <a:r>
              <a:rPr lang="en-US" dirty="0">
                <a:solidFill>
                  <a:prstClr val="black"/>
                </a:solidFill>
                <a:latin typeface="Consolas"/>
              </a:rPr>
              <a:t>= </a:t>
            </a:r>
            <a:r>
              <a:rPr lang="en-US" dirty="0" err="1">
                <a:solidFill>
                  <a:prstClr val="black"/>
                </a:solidFill>
                <a:latin typeface="Consolas"/>
              </a:rPr>
              <a:t>tmp</a:t>
            </a:r>
            <a:r>
              <a:rPr lang="en-US" dirty="0">
                <a:solidFill>
                  <a:prstClr val="black"/>
                </a:solidFill>
                <a:latin typeface="Consolas"/>
              </a:rPr>
              <a:t>;</a:t>
            </a:r>
          </a:p>
          <a:p>
            <a:r>
              <a:rPr lang="en-US" dirty="0">
                <a:solidFill>
                  <a:prstClr val="black"/>
                </a:solidFill>
                <a:latin typeface="Consolas"/>
              </a:rPr>
              <a:t>}</a:t>
            </a:r>
          </a:p>
        </p:txBody>
      </p:sp>
    </p:spTree>
    <p:extLst>
      <p:ext uri="{BB962C8B-B14F-4D97-AF65-F5344CB8AC3E}">
        <p14:creationId xmlns:p14="http://schemas.microsoft.com/office/powerpoint/2010/main" val="8043874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Style Pass by Reference</a:t>
            </a:r>
            <a:endParaRPr lang="en-US" dirty="0"/>
          </a:p>
        </p:txBody>
      </p:sp>
      <p:sp>
        <p:nvSpPr>
          <p:cNvPr id="3" name="Content Placeholder 2"/>
          <p:cNvSpPr>
            <a:spLocks noGrp="1"/>
          </p:cNvSpPr>
          <p:nvPr>
            <p:ph sz="quarter" idx="1"/>
          </p:nvPr>
        </p:nvSpPr>
        <p:spPr>
          <a:xfrm>
            <a:off x="914400" y="1447800"/>
            <a:ext cx="7772400" cy="2286000"/>
          </a:xfrm>
        </p:spPr>
        <p:txBody>
          <a:bodyPr/>
          <a:lstStyle/>
          <a:p>
            <a:r>
              <a:rPr lang="en-US" dirty="0" smtClean="0"/>
              <a:t>Operator &amp;:</a:t>
            </a:r>
          </a:p>
          <a:p>
            <a:pPr lvl="1"/>
            <a:r>
              <a:rPr lang="en-US" dirty="0" smtClean="0"/>
              <a:t>When used as in a declaration it defines an alias to another variable</a:t>
            </a:r>
          </a:p>
          <a:p>
            <a:pPr lvl="1"/>
            <a:endParaRPr lang="en-US" dirty="0"/>
          </a:p>
          <a:p>
            <a:r>
              <a:rPr lang="en-US" dirty="0" smtClean="0"/>
              <a:t>Example:</a:t>
            </a:r>
            <a:endParaRPr lang="en-US" dirty="0"/>
          </a:p>
        </p:txBody>
      </p:sp>
      <p:sp>
        <p:nvSpPr>
          <p:cNvPr id="4" name="Rectangle 3"/>
          <p:cNvSpPr/>
          <p:nvPr/>
        </p:nvSpPr>
        <p:spPr>
          <a:xfrm>
            <a:off x="1295400" y="3581400"/>
            <a:ext cx="4572000" cy="1200329"/>
          </a:xfrm>
          <a:prstGeom prst="rect">
            <a:avLst/>
          </a:prstGeom>
        </p:spPr>
        <p:txBody>
          <a:bodyPr>
            <a:spAutoFit/>
          </a:bodyPr>
          <a:lstStyle/>
          <a:p>
            <a:r>
              <a:rPr lang="en-US" dirty="0" err="1">
                <a:solidFill>
                  <a:srgbClr val="0000FF"/>
                </a:solidFill>
                <a:latin typeface="Consolas"/>
              </a:rPr>
              <a:t>int</a:t>
            </a:r>
            <a:r>
              <a:rPr lang="en-US" dirty="0">
                <a:solidFill>
                  <a:prstClr val="black"/>
                </a:solidFill>
                <a:latin typeface="Consolas"/>
              </a:rPr>
              <a:t> a = 1;</a:t>
            </a:r>
          </a:p>
          <a:p>
            <a:r>
              <a:rPr lang="en-US" dirty="0" err="1">
                <a:solidFill>
                  <a:srgbClr val="0000FF"/>
                </a:solidFill>
                <a:latin typeface="Consolas"/>
              </a:rPr>
              <a:t>int</a:t>
            </a:r>
            <a:r>
              <a:rPr lang="en-US" dirty="0">
                <a:solidFill>
                  <a:prstClr val="black"/>
                </a:solidFill>
                <a:latin typeface="Consolas"/>
              </a:rPr>
              <a:t> &amp;b = a</a:t>
            </a:r>
            <a:r>
              <a:rPr lang="en-US" dirty="0" smtClean="0">
                <a:solidFill>
                  <a:prstClr val="black"/>
                </a:solidFill>
                <a:latin typeface="Consolas"/>
              </a:rPr>
              <a:t>;</a:t>
            </a:r>
          </a:p>
          <a:p>
            <a:r>
              <a:rPr lang="en-US" dirty="0" smtClean="0">
                <a:solidFill>
                  <a:prstClr val="black"/>
                </a:solidFill>
                <a:latin typeface="Consolas"/>
              </a:rPr>
              <a:t>b = 2;</a:t>
            </a:r>
            <a:endParaRPr lang="en-US" dirty="0">
              <a:solidFill>
                <a:prstClr val="black"/>
              </a:solidFill>
              <a:latin typeface="Consolas"/>
            </a:endParaRPr>
          </a:p>
          <a:p>
            <a:r>
              <a:rPr lang="en-US" dirty="0" err="1">
                <a:solidFill>
                  <a:prstClr val="black"/>
                </a:solidFill>
                <a:latin typeface="Consolas"/>
              </a:rPr>
              <a:t>cout</a:t>
            </a:r>
            <a:r>
              <a:rPr lang="en-US" dirty="0">
                <a:solidFill>
                  <a:prstClr val="black"/>
                </a:solidFill>
                <a:latin typeface="Consolas"/>
              </a:rPr>
              <a:t> &lt;&lt; a &lt;&lt; </a:t>
            </a:r>
            <a:r>
              <a:rPr lang="en-US" dirty="0">
                <a:solidFill>
                  <a:srgbClr val="A31515"/>
                </a:solidFill>
                <a:latin typeface="Consolas"/>
              </a:rPr>
              <a:t>", "</a:t>
            </a:r>
            <a:r>
              <a:rPr lang="en-US" dirty="0">
                <a:solidFill>
                  <a:prstClr val="black"/>
                </a:solidFill>
                <a:latin typeface="Consolas"/>
              </a:rPr>
              <a:t> &lt;&lt; b &lt;&lt; </a:t>
            </a:r>
            <a:r>
              <a:rPr lang="en-US" dirty="0" err="1">
                <a:solidFill>
                  <a:prstClr val="black"/>
                </a:solidFill>
                <a:latin typeface="Consolas"/>
              </a:rPr>
              <a:t>endl</a:t>
            </a:r>
            <a:r>
              <a:rPr lang="en-US" dirty="0">
                <a:solidFill>
                  <a:prstClr val="black"/>
                </a:solidFill>
                <a:latin typeface="Consolas"/>
              </a:rPr>
              <a:t>;</a:t>
            </a:r>
          </a:p>
        </p:txBody>
      </p:sp>
      <p:sp>
        <p:nvSpPr>
          <p:cNvPr id="5" name="Content Placeholder 2"/>
          <p:cNvSpPr txBox="1">
            <a:spLocks/>
          </p:cNvSpPr>
          <p:nvPr/>
        </p:nvSpPr>
        <p:spPr>
          <a:xfrm>
            <a:off x="1066800" y="4800600"/>
            <a:ext cx="7772400" cy="1752600"/>
          </a:xfrm>
          <a:prstGeom prst="rect">
            <a:avLst/>
          </a:prstGeom>
        </p:spPr>
        <p:txBody>
          <a:bodyPr vert="horz">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r>
              <a:rPr lang="en-US" dirty="0" smtClean="0"/>
              <a:t>The above code outputs: 2, 2</a:t>
            </a:r>
          </a:p>
          <a:p>
            <a:r>
              <a:rPr lang="en-US" i="1" dirty="0" smtClean="0"/>
              <a:t>b</a:t>
            </a:r>
            <a:r>
              <a:rPr lang="en-US" dirty="0" smtClean="0"/>
              <a:t> is an alias of </a:t>
            </a:r>
            <a:r>
              <a:rPr lang="en-US" i="1" dirty="0" smtClean="0"/>
              <a:t>a,</a:t>
            </a:r>
            <a:r>
              <a:rPr lang="en-US" dirty="0" smtClean="0"/>
              <a:t> any modifications to </a:t>
            </a:r>
            <a:r>
              <a:rPr lang="en-US" i="1" dirty="0" smtClean="0"/>
              <a:t>b</a:t>
            </a:r>
            <a:r>
              <a:rPr lang="en-US" dirty="0" smtClean="0"/>
              <a:t> are reflected into </a:t>
            </a:r>
            <a:r>
              <a:rPr lang="en-US" i="1" dirty="0" smtClean="0"/>
              <a:t>a</a:t>
            </a:r>
            <a:r>
              <a:rPr lang="en-US" dirty="0" smtClean="0"/>
              <a:t> and vice versa</a:t>
            </a:r>
            <a:endParaRPr lang="en-US" i="1" dirty="0"/>
          </a:p>
        </p:txBody>
      </p:sp>
    </p:spTree>
    <p:extLst>
      <p:ext uri="{BB962C8B-B14F-4D97-AF65-F5344CB8AC3E}">
        <p14:creationId xmlns:p14="http://schemas.microsoft.com/office/powerpoint/2010/main" val="35479375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References in Functions</a:t>
            </a:r>
            <a:endParaRPr lang="en-US" dirty="0"/>
          </a:p>
        </p:txBody>
      </p:sp>
      <p:sp>
        <p:nvSpPr>
          <p:cNvPr id="3" name="Content Placeholder 2"/>
          <p:cNvSpPr>
            <a:spLocks noGrp="1"/>
          </p:cNvSpPr>
          <p:nvPr>
            <p:ph sz="quarter" idx="1"/>
          </p:nvPr>
        </p:nvSpPr>
        <p:spPr>
          <a:xfrm>
            <a:off x="457200" y="1447800"/>
            <a:ext cx="3962400" cy="4572000"/>
          </a:xfrm>
        </p:spPr>
        <p:txBody>
          <a:bodyPr/>
          <a:lstStyle/>
          <a:p>
            <a:r>
              <a:rPr lang="en-US" dirty="0" smtClean="0"/>
              <a:t>Defining the parameters as references means </a:t>
            </a:r>
            <a:r>
              <a:rPr lang="en-US" i="1" dirty="0" smtClean="0"/>
              <a:t>x </a:t>
            </a:r>
            <a:r>
              <a:rPr lang="en-US" dirty="0" smtClean="0"/>
              <a:t>becomes a reference for </a:t>
            </a:r>
            <a:r>
              <a:rPr lang="en-US" i="1" dirty="0" smtClean="0"/>
              <a:t>a</a:t>
            </a:r>
            <a:r>
              <a:rPr lang="en-US" dirty="0" smtClean="0"/>
              <a:t> on the swap call</a:t>
            </a:r>
          </a:p>
          <a:p>
            <a:r>
              <a:rPr lang="en-US" i="1" dirty="0" smtClean="0"/>
              <a:t>a</a:t>
            </a:r>
            <a:r>
              <a:rPr lang="en-US" dirty="0" smtClean="0"/>
              <a:t> is no longer passed by value</a:t>
            </a:r>
          </a:p>
          <a:p>
            <a:r>
              <a:rPr lang="en-US" dirty="0" smtClean="0"/>
              <a:t>Any modifications to </a:t>
            </a:r>
            <a:r>
              <a:rPr lang="en-US" i="1" dirty="0" smtClean="0"/>
              <a:t>x</a:t>
            </a:r>
            <a:r>
              <a:rPr lang="en-US" dirty="0" smtClean="0"/>
              <a:t> are reflected back to the original passed variable </a:t>
            </a:r>
            <a:r>
              <a:rPr lang="en-US" i="1" dirty="0" smtClean="0"/>
              <a:t>a</a:t>
            </a:r>
            <a:endParaRPr lang="en-US" dirty="0" smtClean="0"/>
          </a:p>
          <a:p>
            <a:r>
              <a:rPr lang="en-US" dirty="0" smtClean="0"/>
              <a:t>Therefore the output is:</a:t>
            </a:r>
          </a:p>
          <a:p>
            <a:pPr marL="0" indent="0">
              <a:buNone/>
            </a:pPr>
            <a:r>
              <a:rPr lang="en-US" dirty="0" smtClean="0"/>
              <a:t>    2, 1</a:t>
            </a:r>
            <a:endParaRPr lang="en-US" dirty="0"/>
          </a:p>
        </p:txBody>
      </p:sp>
      <p:sp>
        <p:nvSpPr>
          <p:cNvPr id="4" name="Rectangle 3"/>
          <p:cNvSpPr/>
          <p:nvPr/>
        </p:nvSpPr>
        <p:spPr>
          <a:xfrm>
            <a:off x="4572000" y="1828800"/>
            <a:ext cx="4572000" cy="4247317"/>
          </a:xfrm>
          <a:prstGeom prst="rect">
            <a:avLst/>
          </a:prstGeom>
        </p:spPr>
        <p:txBody>
          <a:bodyPr>
            <a:spAutoFit/>
          </a:bodyPr>
          <a:lstStyle/>
          <a:p>
            <a:r>
              <a:rPr lang="en-US" dirty="0">
                <a:solidFill>
                  <a:srgbClr val="0000FF"/>
                </a:solidFill>
                <a:latin typeface="Consolas"/>
              </a:rPr>
              <a:t>void</a:t>
            </a:r>
            <a:r>
              <a:rPr lang="en-US" dirty="0">
                <a:solidFill>
                  <a:prstClr val="black"/>
                </a:solidFill>
                <a:latin typeface="Consolas"/>
              </a:rPr>
              <a:t> swap(</a:t>
            </a:r>
            <a:r>
              <a:rPr lang="en-US" dirty="0" err="1">
                <a:solidFill>
                  <a:srgbClr val="0000FF"/>
                </a:solidFill>
                <a:latin typeface="Consolas"/>
              </a:rPr>
              <a:t>int</a:t>
            </a:r>
            <a:r>
              <a:rPr lang="en-US" dirty="0">
                <a:solidFill>
                  <a:prstClr val="black"/>
                </a:solidFill>
                <a:latin typeface="Consolas"/>
              </a:rPr>
              <a:t> </a:t>
            </a:r>
            <a:r>
              <a:rPr lang="en-US" dirty="0" smtClean="0">
                <a:solidFill>
                  <a:prstClr val="black"/>
                </a:solidFill>
                <a:latin typeface="Consolas"/>
              </a:rPr>
              <a:t>&amp;x</a:t>
            </a:r>
            <a:r>
              <a:rPr lang="en-US" dirty="0">
                <a:solidFill>
                  <a:prstClr val="black"/>
                </a:solidFill>
                <a:latin typeface="Consolas"/>
              </a:rPr>
              <a:t>, </a:t>
            </a:r>
            <a:r>
              <a:rPr lang="en-US" dirty="0" err="1">
                <a:solidFill>
                  <a:srgbClr val="0000FF"/>
                </a:solidFill>
                <a:latin typeface="Consolas"/>
              </a:rPr>
              <a:t>int</a:t>
            </a:r>
            <a:r>
              <a:rPr lang="en-US" dirty="0">
                <a:solidFill>
                  <a:prstClr val="black"/>
                </a:solidFill>
                <a:latin typeface="Consolas"/>
              </a:rPr>
              <a:t> </a:t>
            </a:r>
            <a:r>
              <a:rPr lang="en-US" dirty="0" smtClean="0">
                <a:solidFill>
                  <a:prstClr val="black"/>
                </a:solidFill>
                <a:latin typeface="Consolas"/>
              </a:rPr>
              <a:t>&amp;y);</a:t>
            </a:r>
            <a:endParaRPr lang="en-US" dirty="0" smtClean="0">
              <a:solidFill>
                <a:srgbClr val="0000FF"/>
              </a:solidFill>
              <a:latin typeface="Consolas"/>
            </a:endParaRPr>
          </a:p>
          <a:p>
            <a:r>
              <a:rPr lang="en-US" dirty="0" err="1" smtClean="0">
                <a:solidFill>
                  <a:srgbClr val="0000FF"/>
                </a:solidFill>
                <a:latin typeface="Consolas"/>
              </a:rPr>
              <a:t>int</a:t>
            </a:r>
            <a:r>
              <a:rPr lang="en-US" dirty="0" smtClean="0">
                <a:solidFill>
                  <a:prstClr val="black"/>
                </a:solidFill>
                <a:latin typeface="Consolas"/>
              </a:rPr>
              <a:t> </a:t>
            </a:r>
            <a:r>
              <a:rPr lang="en-US" dirty="0">
                <a:solidFill>
                  <a:prstClr val="black"/>
                </a:solidFill>
                <a:latin typeface="Consolas"/>
              </a:rPr>
              <a:t>main()</a:t>
            </a:r>
          </a:p>
          <a:p>
            <a:r>
              <a:rPr lang="en-US" dirty="0">
                <a:solidFill>
                  <a:prstClr val="black"/>
                </a:solidFill>
                <a:latin typeface="Consolas"/>
              </a:rPr>
              <a:t>{</a:t>
            </a:r>
          </a:p>
          <a:p>
            <a:r>
              <a:rPr lang="en-US" dirty="0" smtClean="0">
                <a:solidFill>
                  <a:srgbClr val="0000FF"/>
                </a:solidFill>
                <a:latin typeface="Consolas"/>
              </a:rPr>
              <a:t>   </a:t>
            </a:r>
            <a:r>
              <a:rPr lang="en-US" dirty="0" err="1" smtClean="0">
                <a:solidFill>
                  <a:srgbClr val="0000FF"/>
                </a:solidFill>
                <a:latin typeface="Consolas"/>
              </a:rPr>
              <a:t>int</a:t>
            </a:r>
            <a:r>
              <a:rPr lang="en-US" dirty="0" smtClean="0">
                <a:solidFill>
                  <a:prstClr val="black"/>
                </a:solidFill>
                <a:latin typeface="Consolas"/>
              </a:rPr>
              <a:t> </a:t>
            </a:r>
            <a:r>
              <a:rPr lang="en-US" dirty="0">
                <a:solidFill>
                  <a:prstClr val="black"/>
                </a:solidFill>
                <a:latin typeface="Consolas"/>
              </a:rPr>
              <a:t>a = 1, b = 2;</a:t>
            </a:r>
          </a:p>
          <a:p>
            <a:r>
              <a:rPr lang="en-US" dirty="0" smtClean="0">
                <a:solidFill>
                  <a:prstClr val="black"/>
                </a:solidFill>
                <a:latin typeface="Consolas"/>
              </a:rPr>
              <a:t>   swap(a</a:t>
            </a:r>
            <a:r>
              <a:rPr lang="en-US" dirty="0">
                <a:solidFill>
                  <a:prstClr val="black"/>
                </a:solidFill>
                <a:latin typeface="Consolas"/>
              </a:rPr>
              <a:t>, b);</a:t>
            </a:r>
          </a:p>
          <a:p>
            <a:r>
              <a:rPr lang="en-US" dirty="0" smtClean="0">
                <a:solidFill>
                  <a:prstClr val="black"/>
                </a:solidFill>
                <a:latin typeface="Consolas"/>
              </a:rPr>
              <a:t>   </a:t>
            </a:r>
            <a:r>
              <a:rPr lang="en-US" dirty="0" err="1" smtClean="0">
                <a:solidFill>
                  <a:prstClr val="black"/>
                </a:solidFill>
                <a:latin typeface="Consolas"/>
              </a:rPr>
              <a:t>cout</a:t>
            </a:r>
            <a:r>
              <a:rPr lang="en-US" dirty="0" smtClean="0">
                <a:solidFill>
                  <a:prstClr val="black"/>
                </a:solidFill>
                <a:latin typeface="Consolas"/>
              </a:rPr>
              <a:t> </a:t>
            </a:r>
            <a:r>
              <a:rPr lang="en-US" dirty="0">
                <a:solidFill>
                  <a:prstClr val="black"/>
                </a:solidFill>
                <a:latin typeface="Consolas"/>
              </a:rPr>
              <a:t>&lt;&lt; a &lt;&lt; </a:t>
            </a:r>
            <a:r>
              <a:rPr lang="en-US" dirty="0">
                <a:solidFill>
                  <a:srgbClr val="A31515"/>
                </a:solidFill>
                <a:latin typeface="Consolas"/>
              </a:rPr>
              <a:t>", "</a:t>
            </a:r>
            <a:r>
              <a:rPr lang="en-US" dirty="0">
                <a:solidFill>
                  <a:prstClr val="black"/>
                </a:solidFill>
                <a:latin typeface="Consolas"/>
              </a:rPr>
              <a:t> &lt;&lt; b &lt;&lt; </a:t>
            </a:r>
            <a:r>
              <a:rPr lang="en-US" dirty="0" err="1">
                <a:solidFill>
                  <a:prstClr val="black"/>
                </a:solidFill>
                <a:latin typeface="Consolas"/>
              </a:rPr>
              <a:t>endl</a:t>
            </a:r>
            <a:r>
              <a:rPr lang="en-US" dirty="0">
                <a:solidFill>
                  <a:prstClr val="black"/>
                </a:solidFill>
                <a:latin typeface="Consolas"/>
              </a:rPr>
              <a:t>;</a:t>
            </a:r>
          </a:p>
          <a:p>
            <a:r>
              <a:rPr lang="en-US" dirty="0" smtClean="0">
                <a:solidFill>
                  <a:srgbClr val="0000FF"/>
                </a:solidFill>
                <a:latin typeface="Consolas"/>
              </a:rPr>
              <a:t>   return</a:t>
            </a:r>
            <a:r>
              <a:rPr lang="en-US" dirty="0" smtClean="0">
                <a:solidFill>
                  <a:prstClr val="black"/>
                </a:solidFill>
                <a:latin typeface="Consolas"/>
              </a:rPr>
              <a:t> </a:t>
            </a:r>
            <a:r>
              <a:rPr lang="en-US" dirty="0">
                <a:solidFill>
                  <a:prstClr val="black"/>
                </a:solidFill>
                <a:latin typeface="Consolas"/>
              </a:rPr>
              <a:t>0;</a:t>
            </a:r>
          </a:p>
          <a:p>
            <a:r>
              <a:rPr lang="en-US" dirty="0">
                <a:solidFill>
                  <a:prstClr val="black"/>
                </a:solidFill>
                <a:latin typeface="Consolas"/>
              </a:rPr>
              <a:t>}</a:t>
            </a:r>
          </a:p>
          <a:p>
            <a:endParaRPr lang="en-US" dirty="0">
              <a:solidFill>
                <a:prstClr val="black"/>
              </a:solidFill>
              <a:latin typeface="Consolas"/>
            </a:endParaRPr>
          </a:p>
          <a:p>
            <a:r>
              <a:rPr lang="en-US" dirty="0">
                <a:solidFill>
                  <a:srgbClr val="0000FF"/>
                </a:solidFill>
                <a:latin typeface="Consolas"/>
              </a:rPr>
              <a:t>void</a:t>
            </a:r>
            <a:r>
              <a:rPr lang="en-US" dirty="0">
                <a:solidFill>
                  <a:prstClr val="black"/>
                </a:solidFill>
                <a:latin typeface="Consolas"/>
              </a:rPr>
              <a:t> swap(</a:t>
            </a:r>
            <a:r>
              <a:rPr lang="en-US" dirty="0" err="1">
                <a:solidFill>
                  <a:srgbClr val="0000FF"/>
                </a:solidFill>
                <a:latin typeface="Consolas"/>
              </a:rPr>
              <a:t>int</a:t>
            </a:r>
            <a:r>
              <a:rPr lang="en-US" dirty="0">
                <a:solidFill>
                  <a:prstClr val="black"/>
                </a:solidFill>
                <a:latin typeface="Consolas"/>
              </a:rPr>
              <a:t> </a:t>
            </a:r>
            <a:r>
              <a:rPr lang="en-US" dirty="0" smtClean="0">
                <a:solidFill>
                  <a:prstClr val="black"/>
                </a:solidFill>
                <a:latin typeface="Consolas"/>
              </a:rPr>
              <a:t>&amp;x</a:t>
            </a:r>
            <a:r>
              <a:rPr lang="en-US" dirty="0">
                <a:solidFill>
                  <a:prstClr val="black"/>
                </a:solidFill>
                <a:latin typeface="Consolas"/>
              </a:rPr>
              <a:t>, </a:t>
            </a:r>
            <a:r>
              <a:rPr lang="en-US" dirty="0" err="1">
                <a:solidFill>
                  <a:srgbClr val="0000FF"/>
                </a:solidFill>
                <a:latin typeface="Consolas"/>
              </a:rPr>
              <a:t>int</a:t>
            </a:r>
            <a:r>
              <a:rPr lang="en-US" dirty="0">
                <a:solidFill>
                  <a:prstClr val="black"/>
                </a:solidFill>
                <a:latin typeface="Consolas"/>
              </a:rPr>
              <a:t> </a:t>
            </a:r>
            <a:r>
              <a:rPr lang="en-US" dirty="0" smtClean="0">
                <a:solidFill>
                  <a:prstClr val="black"/>
                </a:solidFill>
                <a:latin typeface="Consolas"/>
              </a:rPr>
              <a:t>&amp;y</a:t>
            </a:r>
            <a:r>
              <a:rPr lang="en-US" dirty="0">
                <a:solidFill>
                  <a:prstClr val="black"/>
                </a:solidFill>
                <a:latin typeface="Consolas"/>
              </a:rPr>
              <a:t>)</a:t>
            </a:r>
          </a:p>
          <a:p>
            <a:r>
              <a:rPr lang="en-US" dirty="0">
                <a:solidFill>
                  <a:prstClr val="black"/>
                </a:solidFill>
                <a:latin typeface="Consolas"/>
              </a:rPr>
              <a:t>{</a:t>
            </a:r>
          </a:p>
          <a:p>
            <a:r>
              <a:rPr lang="en-US" dirty="0" smtClean="0">
                <a:solidFill>
                  <a:srgbClr val="0000FF"/>
                </a:solidFill>
                <a:latin typeface="Consolas"/>
              </a:rPr>
              <a:t>   </a:t>
            </a:r>
            <a:r>
              <a:rPr lang="en-US" dirty="0" err="1" smtClean="0">
                <a:solidFill>
                  <a:srgbClr val="0000FF"/>
                </a:solidFill>
                <a:latin typeface="Consolas"/>
              </a:rPr>
              <a:t>int</a:t>
            </a:r>
            <a:r>
              <a:rPr lang="en-US" dirty="0" smtClean="0">
                <a:solidFill>
                  <a:prstClr val="black"/>
                </a:solidFill>
                <a:latin typeface="Consolas"/>
              </a:rPr>
              <a:t> </a:t>
            </a:r>
            <a:r>
              <a:rPr lang="en-US" dirty="0" err="1">
                <a:solidFill>
                  <a:prstClr val="black"/>
                </a:solidFill>
                <a:latin typeface="Consolas"/>
              </a:rPr>
              <a:t>tmp</a:t>
            </a:r>
            <a:r>
              <a:rPr lang="en-US" dirty="0">
                <a:solidFill>
                  <a:prstClr val="black"/>
                </a:solidFill>
                <a:latin typeface="Consolas"/>
              </a:rPr>
              <a:t> = x;</a:t>
            </a:r>
          </a:p>
          <a:p>
            <a:r>
              <a:rPr lang="en-US" dirty="0" smtClean="0">
                <a:solidFill>
                  <a:prstClr val="black"/>
                </a:solidFill>
                <a:latin typeface="Consolas"/>
              </a:rPr>
              <a:t>   x </a:t>
            </a:r>
            <a:r>
              <a:rPr lang="en-US" dirty="0">
                <a:solidFill>
                  <a:prstClr val="black"/>
                </a:solidFill>
                <a:latin typeface="Consolas"/>
              </a:rPr>
              <a:t>= y;</a:t>
            </a:r>
          </a:p>
          <a:p>
            <a:r>
              <a:rPr lang="en-US" dirty="0" smtClean="0">
                <a:solidFill>
                  <a:prstClr val="black"/>
                </a:solidFill>
                <a:latin typeface="Consolas"/>
              </a:rPr>
              <a:t>   y </a:t>
            </a:r>
            <a:r>
              <a:rPr lang="en-US" dirty="0">
                <a:solidFill>
                  <a:prstClr val="black"/>
                </a:solidFill>
                <a:latin typeface="Consolas"/>
              </a:rPr>
              <a:t>= </a:t>
            </a:r>
            <a:r>
              <a:rPr lang="en-US" dirty="0" err="1">
                <a:solidFill>
                  <a:prstClr val="black"/>
                </a:solidFill>
                <a:latin typeface="Consolas"/>
              </a:rPr>
              <a:t>tmp</a:t>
            </a:r>
            <a:r>
              <a:rPr lang="en-US" dirty="0">
                <a:solidFill>
                  <a:prstClr val="black"/>
                </a:solidFill>
                <a:latin typeface="Consolas"/>
              </a:rPr>
              <a:t>;</a:t>
            </a:r>
          </a:p>
          <a:p>
            <a:r>
              <a:rPr lang="en-US" dirty="0">
                <a:solidFill>
                  <a:prstClr val="black"/>
                </a:solidFill>
                <a:latin typeface="Consolas"/>
              </a:rPr>
              <a:t>}</a:t>
            </a:r>
          </a:p>
        </p:txBody>
      </p:sp>
    </p:spTree>
    <p:extLst>
      <p:ext uri="{BB962C8B-B14F-4D97-AF65-F5344CB8AC3E}">
        <p14:creationId xmlns:p14="http://schemas.microsoft.com/office/powerpoint/2010/main" val="13708477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Passing by Reference</a:t>
            </a:r>
            <a:endParaRPr lang="en-US" dirty="0"/>
          </a:p>
        </p:txBody>
      </p:sp>
      <p:sp>
        <p:nvSpPr>
          <p:cNvPr id="3" name="Content Placeholder 2"/>
          <p:cNvSpPr>
            <a:spLocks noGrp="1"/>
          </p:cNvSpPr>
          <p:nvPr>
            <p:ph sz="quarter" idx="1"/>
          </p:nvPr>
        </p:nvSpPr>
        <p:spPr>
          <a:xfrm>
            <a:off x="914400" y="1447800"/>
            <a:ext cx="7772400" cy="4800600"/>
          </a:xfrm>
        </p:spPr>
        <p:txBody>
          <a:bodyPr/>
          <a:lstStyle/>
          <a:p>
            <a:r>
              <a:rPr lang="en-US" dirty="0" smtClean="0"/>
              <a:t>If passing by reference exists, why not pass all variables by reference?</a:t>
            </a:r>
          </a:p>
          <a:p>
            <a:pPr lvl="1"/>
            <a:r>
              <a:rPr lang="en-US" dirty="0" smtClean="0"/>
              <a:t>Passing by reference allows for accidental modification to the variable because of a programmer’s mistake.</a:t>
            </a:r>
          </a:p>
          <a:p>
            <a:pPr lvl="1"/>
            <a:endParaRPr lang="en-US" dirty="0" smtClean="0"/>
          </a:p>
          <a:p>
            <a:pPr lvl="1"/>
            <a:r>
              <a:rPr lang="en-US" dirty="0" smtClean="0"/>
              <a:t>Naively you may assume that if you are careful this will never happen, but even the most veteran programmer can make mistakes.</a:t>
            </a:r>
          </a:p>
          <a:p>
            <a:pPr marL="320040" lvl="1" indent="0">
              <a:buNone/>
            </a:pPr>
            <a:endParaRPr lang="en-US" dirty="0"/>
          </a:p>
        </p:txBody>
      </p:sp>
    </p:spTree>
    <p:extLst>
      <p:ext uri="{BB962C8B-B14F-4D97-AF65-F5344CB8AC3E}">
        <p14:creationId xmlns:p14="http://schemas.microsoft.com/office/powerpoint/2010/main" val="16866257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 name="Chart 30"/>
          <p:cNvGraphicFramePr/>
          <p:nvPr>
            <p:extLst>
              <p:ext uri="{D42A27DB-BD31-4B8C-83A1-F6EECF244321}">
                <p14:modId xmlns:p14="http://schemas.microsoft.com/office/powerpoint/2010/main" val="1120731669"/>
              </p:ext>
            </p:extLst>
          </p:nvPr>
        </p:nvGraphicFramePr>
        <p:xfrm>
          <a:off x="533400" y="304800"/>
          <a:ext cx="7924800" cy="5283200"/>
        </p:xfrm>
        <a:graphic>
          <a:graphicData uri="http://schemas.openxmlformats.org/drawingml/2006/chart">
            <c:chart xmlns:c="http://schemas.openxmlformats.org/drawingml/2006/chart" xmlns:r="http://schemas.openxmlformats.org/officeDocument/2006/relationships" r:id="rId2"/>
          </a:graphicData>
        </a:graphic>
      </p:graphicFrame>
      <p:sp>
        <p:nvSpPr>
          <p:cNvPr id="33" name="TextBox 32"/>
          <p:cNvSpPr txBox="1"/>
          <p:nvPr/>
        </p:nvSpPr>
        <p:spPr>
          <a:xfrm>
            <a:off x="762000" y="5410200"/>
            <a:ext cx="7245317" cy="1200329"/>
          </a:xfrm>
          <a:prstGeom prst="rect">
            <a:avLst/>
          </a:prstGeom>
          <a:noFill/>
        </p:spPr>
        <p:txBody>
          <a:bodyPr wrap="none" rtlCol="0">
            <a:spAutoFit/>
          </a:bodyPr>
          <a:lstStyle/>
          <a:p>
            <a:pPr algn="ctr"/>
            <a:r>
              <a:rPr lang="en-US" sz="2400" dirty="0" smtClean="0"/>
              <a:t>Sources</a:t>
            </a:r>
          </a:p>
          <a:p>
            <a:r>
              <a:rPr lang="en-US" sz="2400" dirty="0" smtClean="0"/>
              <a:t>Left Bar: Reversible Debugging Software Cambridge University</a:t>
            </a:r>
          </a:p>
          <a:p>
            <a:r>
              <a:rPr lang="en-US" sz="2400" dirty="0" smtClean="0"/>
              <a:t>Right Bar: Professor’s </a:t>
            </a:r>
            <a:r>
              <a:rPr lang="en-US" sz="2400" dirty="0"/>
              <a:t>Non-Scientific </a:t>
            </a:r>
            <a:r>
              <a:rPr lang="en-US" sz="2400" dirty="0" smtClean="0"/>
              <a:t>Anecdotal Evidence</a:t>
            </a:r>
            <a:endParaRPr lang="en-US" sz="2400" dirty="0"/>
          </a:p>
        </p:txBody>
      </p:sp>
    </p:spTree>
    <p:extLst>
      <p:ext uri="{BB962C8B-B14F-4D97-AF65-F5344CB8AC3E}">
        <p14:creationId xmlns:p14="http://schemas.microsoft.com/office/powerpoint/2010/main" val="5006777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Returns</a:t>
            </a:r>
            <a:endParaRPr lang="en-US" dirty="0"/>
          </a:p>
        </p:txBody>
      </p:sp>
      <p:sp>
        <p:nvSpPr>
          <p:cNvPr id="3" name="Content Placeholder 2"/>
          <p:cNvSpPr>
            <a:spLocks noGrp="1"/>
          </p:cNvSpPr>
          <p:nvPr>
            <p:ph sz="quarter" idx="1"/>
          </p:nvPr>
        </p:nvSpPr>
        <p:spPr>
          <a:xfrm>
            <a:off x="914400" y="1447800"/>
            <a:ext cx="7772400" cy="4876800"/>
          </a:xfrm>
        </p:spPr>
        <p:txBody>
          <a:bodyPr>
            <a:normAutofit/>
          </a:bodyPr>
          <a:lstStyle/>
          <a:p>
            <a:r>
              <a:rPr lang="en-US" dirty="0" smtClean="0"/>
              <a:t>Pass by Value:</a:t>
            </a:r>
          </a:p>
          <a:p>
            <a:pPr lvl="1"/>
            <a:r>
              <a:rPr lang="en-US" dirty="0" smtClean="0"/>
              <a:t> the return is the only output</a:t>
            </a:r>
          </a:p>
          <a:p>
            <a:pPr lvl="1"/>
            <a:r>
              <a:rPr lang="en-US" dirty="0" smtClean="0"/>
              <a:t>therefore can only output one piece of data</a:t>
            </a:r>
          </a:p>
          <a:p>
            <a:r>
              <a:rPr lang="en-US" dirty="0" smtClean="0"/>
              <a:t>Pass by Reference:</a:t>
            </a:r>
          </a:p>
          <a:p>
            <a:pPr lvl="1"/>
            <a:r>
              <a:rPr lang="en-US" dirty="0" smtClean="0"/>
              <a:t>an input can act also as an output</a:t>
            </a:r>
          </a:p>
          <a:p>
            <a:pPr lvl="1"/>
            <a:r>
              <a:rPr lang="en-US" dirty="0" smtClean="0"/>
              <a:t>allows for outputting more than one piece of data</a:t>
            </a:r>
          </a:p>
          <a:p>
            <a:pPr lvl="1"/>
            <a:r>
              <a:rPr lang="en-US" dirty="0" smtClean="0"/>
              <a:t>Note: you can still use returns when passing by reference</a:t>
            </a:r>
          </a:p>
          <a:p>
            <a:endParaRPr lang="en-US" dirty="0"/>
          </a:p>
          <a:p>
            <a:r>
              <a:rPr lang="en-US" dirty="0" smtClean="0"/>
              <a:t>Golden rule on Use:</a:t>
            </a:r>
          </a:p>
          <a:p>
            <a:pPr lvl="1"/>
            <a:r>
              <a:rPr lang="en-US" dirty="0" smtClean="0"/>
              <a:t>Pass by Value: when returning a single piece of data</a:t>
            </a:r>
          </a:p>
          <a:p>
            <a:pPr lvl="1"/>
            <a:r>
              <a:rPr lang="en-US" dirty="0" smtClean="0"/>
              <a:t>Pass by Reference: when returning two or more pieces of data</a:t>
            </a:r>
            <a:endParaRPr lang="en-US" dirty="0"/>
          </a:p>
        </p:txBody>
      </p:sp>
    </p:spTree>
    <p:extLst>
      <p:ext uri="{BB962C8B-B14F-4D97-AF65-F5344CB8AC3E}">
        <p14:creationId xmlns:p14="http://schemas.microsoft.com/office/powerpoint/2010/main" val="40373392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Guided - Example 10.1</a:t>
            </a:r>
            <a:endParaRPr lang="en-US" dirty="0"/>
          </a:p>
        </p:txBody>
      </p:sp>
      <p:sp>
        <p:nvSpPr>
          <p:cNvPr id="3" name="Content Placeholder 2"/>
          <p:cNvSpPr>
            <a:spLocks noGrp="1"/>
          </p:cNvSpPr>
          <p:nvPr>
            <p:ph sz="quarter" idx="1"/>
          </p:nvPr>
        </p:nvSpPr>
        <p:spPr/>
        <p:txBody>
          <a:bodyPr/>
          <a:lstStyle/>
          <a:p>
            <a:r>
              <a:rPr lang="en-US" dirty="0" smtClean="0"/>
              <a:t>Write a function which takes a radius of a circle as an input and returns both the area and circumference of the circle. Then call the function in the main using various test data.</a:t>
            </a:r>
            <a:endParaRPr lang="en-US" dirty="0"/>
          </a:p>
        </p:txBody>
      </p:sp>
    </p:spTree>
    <p:extLst>
      <p:ext uri="{BB962C8B-B14F-4D97-AF65-F5344CB8AC3E}">
        <p14:creationId xmlns:p14="http://schemas.microsoft.com/office/powerpoint/2010/main" val="209025878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Independent Example 10.2</a:t>
            </a:r>
            <a:endParaRPr lang="en-US" dirty="0"/>
          </a:p>
        </p:txBody>
      </p:sp>
      <p:sp>
        <p:nvSpPr>
          <p:cNvPr id="3" name="Content Placeholder 2"/>
          <p:cNvSpPr>
            <a:spLocks noGrp="1"/>
          </p:cNvSpPr>
          <p:nvPr>
            <p:ph sz="quarter" idx="1"/>
          </p:nvPr>
        </p:nvSpPr>
        <p:spPr/>
        <p:txBody>
          <a:bodyPr/>
          <a:lstStyle/>
          <a:p>
            <a:r>
              <a:rPr lang="en-US" dirty="0" smtClean="0"/>
              <a:t>Create a function which takes seconds as an input, and returns back the number of hours and minutes the seconds represents.</a:t>
            </a:r>
          </a:p>
          <a:p>
            <a:endParaRPr lang="en-US" dirty="0"/>
          </a:p>
          <a:p>
            <a:r>
              <a:rPr lang="en-US" dirty="0" smtClean="0"/>
              <a:t>Test the function by calling it in the main using some sample data.</a:t>
            </a:r>
            <a:endParaRPr lang="en-US" dirty="0"/>
          </a:p>
        </p:txBody>
      </p:sp>
    </p:spTree>
    <p:extLst>
      <p:ext uri="{BB962C8B-B14F-4D97-AF65-F5344CB8AC3E}">
        <p14:creationId xmlns:p14="http://schemas.microsoft.com/office/powerpoint/2010/main" val="276392430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Passing by Reference and Structures</a:t>
            </a:r>
            <a:endParaRPr lang="en-US" dirty="0"/>
          </a:p>
        </p:txBody>
      </p:sp>
      <p:sp>
        <p:nvSpPr>
          <p:cNvPr id="3" name="Content Placeholder 2"/>
          <p:cNvSpPr>
            <a:spLocks noGrp="1"/>
          </p:cNvSpPr>
          <p:nvPr>
            <p:ph sz="quarter" idx="1"/>
          </p:nvPr>
        </p:nvSpPr>
        <p:spPr/>
        <p:txBody>
          <a:bodyPr>
            <a:normAutofit/>
          </a:bodyPr>
          <a:lstStyle/>
          <a:p>
            <a:r>
              <a:rPr lang="en-US" sz="2800" dirty="0" smtClean="0"/>
              <a:t>You may want to pass a structure (class) by reference even if the function has no intention of modifying it. Why?</a:t>
            </a:r>
          </a:p>
          <a:p>
            <a:pPr lvl="1"/>
            <a:r>
              <a:rPr lang="en-US" sz="2800" dirty="0" smtClean="0"/>
              <a:t>The amount of memory allocated to a structure can be very large</a:t>
            </a:r>
          </a:p>
          <a:p>
            <a:pPr lvl="1"/>
            <a:r>
              <a:rPr lang="en-US" sz="2800" dirty="0" smtClean="0"/>
              <a:t>Passing by reference prevents an expensive memory copy</a:t>
            </a:r>
          </a:p>
          <a:p>
            <a:pPr lvl="1"/>
            <a:r>
              <a:rPr lang="en-US" sz="2800" dirty="0" smtClean="0"/>
              <a:t>Saves computations and memory space</a:t>
            </a:r>
            <a:endParaRPr lang="en-US" sz="2800" dirty="0"/>
          </a:p>
        </p:txBody>
      </p:sp>
    </p:spTree>
    <p:extLst>
      <p:ext uri="{BB962C8B-B14F-4D97-AF65-F5344CB8AC3E}">
        <p14:creationId xmlns:p14="http://schemas.microsoft.com/office/powerpoint/2010/main" val="2835380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Passing </a:t>
            </a:r>
            <a:r>
              <a:rPr lang="en-US" dirty="0" err="1" smtClean="0"/>
              <a:t>Struct</a:t>
            </a:r>
            <a:r>
              <a:rPr lang="en-US" dirty="0" smtClean="0"/>
              <a:t> by Ref</a:t>
            </a:r>
            <a:endParaRPr lang="en-US" dirty="0"/>
          </a:p>
        </p:txBody>
      </p:sp>
      <p:sp>
        <p:nvSpPr>
          <p:cNvPr id="4" name="Rectangle 3"/>
          <p:cNvSpPr/>
          <p:nvPr/>
        </p:nvSpPr>
        <p:spPr>
          <a:xfrm>
            <a:off x="762000" y="1417638"/>
            <a:ext cx="7391400" cy="3416320"/>
          </a:xfrm>
          <a:prstGeom prst="rect">
            <a:avLst/>
          </a:prstGeom>
        </p:spPr>
        <p:txBody>
          <a:bodyPr wrap="square">
            <a:spAutoFit/>
          </a:bodyPr>
          <a:lstStyle/>
          <a:p>
            <a:r>
              <a:rPr lang="en-US" dirty="0" err="1">
                <a:solidFill>
                  <a:srgbClr val="0000FF"/>
                </a:solidFill>
                <a:highlight>
                  <a:srgbClr val="FFFFFF"/>
                </a:highlight>
                <a:latin typeface="Consolas" panose="020B0609020204030204" pitchFamily="49" charset="0"/>
              </a:rPr>
              <a:t>struct</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Rectangle</a:t>
            </a:r>
            <a:r>
              <a:rPr lang="en-US" dirty="0">
                <a:solidFill>
                  <a:srgbClr val="000000"/>
                </a:solidFill>
                <a:highlight>
                  <a:srgbClr val="FFFFFF"/>
                </a:highlight>
                <a:latin typeface="Consolas" panose="020B0609020204030204" pitchFamily="49" charset="0"/>
              </a:rPr>
              <a:t> {</a:t>
            </a:r>
          </a:p>
          <a:p>
            <a:r>
              <a:rPr lang="en-US" dirty="0" smtClean="0">
                <a:solidFill>
                  <a:srgbClr val="0000FF"/>
                </a:solidFill>
                <a:highlight>
                  <a:srgbClr val="FFFFFF"/>
                </a:highlight>
                <a:latin typeface="Consolas" panose="020B0609020204030204" pitchFamily="49" charset="0"/>
              </a:rPr>
              <a:t>   double</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x, y;</a:t>
            </a:r>
          </a:p>
          <a:p>
            <a:r>
              <a:rPr lang="en-US" dirty="0" smtClean="0">
                <a:solidFill>
                  <a:srgbClr val="0000FF"/>
                </a:solidFill>
                <a:highlight>
                  <a:srgbClr val="FFFFFF"/>
                </a:highlight>
                <a:latin typeface="Consolas" panose="020B0609020204030204" pitchFamily="49" charset="0"/>
              </a:rPr>
              <a:t>   double</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width;</a:t>
            </a:r>
          </a:p>
          <a:p>
            <a:r>
              <a:rPr lang="en-US" dirty="0" smtClean="0">
                <a:solidFill>
                  <a:srgbClr val="0000FF"/>
                </a:solidFill>
                <a:highlight>
                  <a:srgbClr val="FFFFFF"/>
                </a:highlight>
                <a:latin typeface="Consolas" panose="020B0609020204030204" pitchFamily="49" charset="0"/>
              </a:rPr>
              <a:t>   double</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height;</a:t>
            </a:r>
          </a:p>
          <a:p>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double</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calcArea</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Rectangle</a:t>
            </a:r>
            <a:r>
              <a:rPr lang="en-US" dirty="0">
                <a:solidFill>
                  <a:srgbClr val="000000"/>
                </a:solidFill>
                <a:highlight>
                  <a:srgbClr val="FFFFFF"/>
                </a:highlight>
                <a:latin typeface="Consolas" panose="020B0609020204030204" pitchFamily="49" charset="0"/>
              </a:rPr>
              <a:t> &amp;</a:t>
            </a:r>
            <a:r>
              <a:rPr lang="en-US" dirty="0" err="1">
                <a:solidFill>
                  <a:srgbClr val="808080"/>
                </a:solidFill>
                <a:highlight>
                  <a:srgbClr val="FFFFFF"/>
                </a:highlight>
                <a:latin typeface="Consolas" panose="020B0609020204030204" pitchFamily="49" charset="0"/>
              </a:rPr>
              <a:t>rect</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a:t>
            </a:r>
          </a:p>
          <a:p>
            <a:r>
              <a:rPr lang="en-US" dirty="0" smtClean="0">
                <a:solidFill>
                  <a:srgbClr val="0000FF"/>
                </a:solidFill>
                <a:highlight>
                  <a:srgbClr val="FFFFFF"/>
                </a:highlight>
                <a:latin typeface="Consolas" panose="020B0609020204030204" pitchFamily="49" charset="0"/>
              </a:rPr>
              <a:t>   double</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area = </a:t>
            </a:r>
            <a:r>
              <a:rPr lang="en-US" dirty="0" err="1">
                <a:solidFill>
                  <a:srgbClr val="808080"/>
                </a:solidFill>
                <a:highlight>
                  <a:srgbClr val="FFFFFF"/>
                </a:highlight>
                <a:latin typeface="Consolas" panose="020B0609020204030204" pitchFamily="49" charset="0"/>
              </a:rPr>
              <a:t>rect</a:t>
            </a:r>
            <a:r>
              <a:rPr lang="en-US" dirty="0" err="1">
                <a:solidFill>
                  <a:srgbClr val="000000"/>
                </a:solidFill>
                <a:highlight>
                  <a:srgbClr val="FFFFFF"/>
                </a:highlight>
                <a:latin typeface="Consolas" panose="020B0609020204030204" pitchFamily="49" charset="0"/>
              </a:rPr>
              <a:t>.width</a:t>
            </a:r>
            <a:r>
              <a:rPr lang="en-US" dirty="0">
                <a:solidFill>
                  <a:srgbClr val="000000"/>
                </a:solidFill>
                <a:highlight>
                  <a:srgbClr val="FFFFFF"/>
                </a:highlight>
                <a:latin typeface="Consolas" panose="020B0609020204030204" pitchFamily="49" charset="0"/>
              </a:rPr>
              <a:t> * </a:t>
            </a:r>
            <a:r>
              <a:rPr lang="en-US" dirty="0" err="1">
                <a:solidFill>
                  <a:srgbClr val="808080"/>
                </a:solidFill>
                <a:highlight>
                  <a:srgbClr val="FFFFFF"/>
                </a:highlight>
                <a:latin typeface="Consolas" panose="020B0609020204030204" pitchFamily="49" charset="0"/>
              </a:rPr>
              <a:t>rect</a:t>
            </a:r>
            <a:r>
              <a:rPr lang="en-US" dirty="0" err="1">
                <a:solidFill>
                  <a:srgbClr val="000000"/>
                </a:solidFill>
                <a:highlight>
                  <a:srgbClr val="FFFFFF"/>
                </a:highlight>
                <a:latin typeface="Consolas" panose="020B0609020204030204" pitchFamily="49" charset="0"/>
              </a:rPr>
              <a:t>.height</a:t>
            </a:r>
            <a:r>
              <a:rPr lang="en-US" dirty="0">
                <a:solidFill>
                  <a:srgbClr val="000000"/>
                </a:solidFill>
                <a:highlight>
                  <a:srgbClr val="FFFFFF"/>
                </a:highlight>
                <a:latin typeface="Consolas" panose="020B0609020204030204" pitchFamily="49" charset="0"/>
              </a:rPr>
              <a:t>;</a:t>
            </a:r>
          </a:p>
          <a:p>
            <a:r>
              <a:rPr lang="en-US" dirty="0" smtClean="0">
                <a:solidFill>
                  <a:srgbClr val="0000FF"/>
                </a:solidFill>
                <a:highlight>
                  <a:srgbClr val="FFFFFF"/>
                </a:highlight>
                <a:latin typeface="Consolas" panose="020B0609020204030204" pitchFamily="49" charset="0"/>
              </a:rPr>
              <a:t>   return</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area;</a:t>
            </a:r>
          </a:p>
          <a:p>
            <a:r>
              <a:rPr lang="en-US" dirty="0">
                <a:solidFill>
                  <a:srgbClr val="000000"/>
                </a:solidFill>
                <a:highlight>
                  <a:srgbClr val="FFFFFF"/>
                </a:highlight>
                <a:latin typeface="Consolas" panose="020B0609020204030204" pitchFamily="49" charset="0"/>
              </a:rPr>
              <a:t>}</a:t>
            </a:r>
            <a:endParaRPr lang="en-US" dirty="0"/>
          </a:p>
        </p:txBody>
      </p:sp>
      <p:sp>
        <p:nvSpPr>
          <p:cNvPr id="5" name="TextBox 4"/>
          <p:cNvSpPr txBox="1"/>
          <p:nvPr/>
        </p:nvSpPr>
        <p:spPr>
          <a:xfrm>
            <a:off x="334370" y="5105400"/>
            <a:ext cx="8382000"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The above example avoids an unnecessary memory copy of the Rectangle structure</a:t>
            </a:r>
          </a:p>
          <a:p>
            <a:pPr marL="285750" indent="-285750">
              <a:buFont typeface="Arial" panose="020B0604020202020204" pitchFamily="34" charset="0"/>
              <a:buChar char="•"/>
            </a:pPr>
            <a:r>
              <a:rPr lang="en-US" sz="2400" dirty="0" smtClean="0"/>
              <a:t>In practice this function would be considered unsafe. Why?</a:t>
            </a:r>
            <a:endParaRPr lang="en-US" sz="2400" dirty="0"/>
          </a:p>
        </p:txBody>
      </p:sp>
    </p:spTree>
    <p:extLst>
      <p:ext uri="{BB962C8B-B14F-4D97-AF65-F5344CB8AC3E}">
        <p14:creationId xmlns:p14="http://schemas.microsoft.com/office/powerpoint/2010/main" val="290234267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Passing </a:t>
            </a:r>
            <a:r>
              <a:rPr lang="en-US" dirty="0" err="1" smtClean="0"/>
              <a:t>Struct</a:t>
            </a:r>
            <a:r>
              <a:rPr lang="en-US" dirty="0" smtClean="0"/>
              <a:t> by Ref</a:t>
            </a:r>
            <a:endParaRPr lang="en-US" dirty="0"/>
          </a:p>
        </p:txBody>
      </p:sp>
      <p:sp>
        <p:nvSpPr>
          <p:cNvPr id="4" name="Rectangle 3"/>
          <p:cNvSpPr/>
          <p:nvPr/>
        </p:nvSpPr>
        <p:spPr>
          <a:xfrm>
            <a:off x="762000" y="1417638"/>
            <a:ext cx="7391400" cy="3416320"/>
          </a:xfrm>
          <a:prstGeom prst="rect">
            <a:avLst/>
          </a:prstGeom>
        </p:spPr>
        <p:txBody>
          <a:bodyPr wrap="square">
            <a:spAutoFit/>
          </a:bodyPr>
          <a:lstStyle/>
          <a:p>
            <a:r>
              <a:rPr lang="en-US" dirty="0" err="1">
                <a:solidFill>
                  <a:srgbClr val="0000FF"/>
                </a:solidFill>
                <a:highlight>
                  <a:srgbClr val="FFFFFF"/>
                </a:highlight>
                <a:latin typeface="Consolas" panose="020B0609020204030204" pitchFamily="49" charset="0"/>
              </a:rPr>
              <a:t>struct</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Rectangle</a:t>
            </a:r>
            <a:r>
              <a:rPr lang="en-US" dirty="0">
                <a:solidFill>
                  <a:srgbClr val="000000"/>
                </a:solidFill>
                <a:highlight>
                  <a:srgbClr val="FFFFFF"/>
                </a:highlight>
                <a:latin typeface="Consolas" panose="020B0609020204030204" pitchFamily="49" charset="0"/>
              </a:rPr>
              <a:t> {</a:t>
            </a:r>
          </a:p>
          <a:p>
            <a:r>
              <a:rPr lang="en-US" dirty="0" smtClean="0">
                <a:solidFill>
                  <a:srgbClr val="0000FF"/>
                </a:solidFill>
                <a:highlight>
                  <a:srgbClr val="FFFFFF"/>
                </a:highlight>
                <a:latin typeface="Consolas" panose="020B0609020204030204" pitchFamily="49" charset="0"/>
              </a:rPr>
              <a:t>   double</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x, y;</a:t>
            </a:r>
          </a:p>
          <a:p>
            <a:r>
              <a:rPr lang="en-US" dirty="0" smtClean="0">
                <a:solidFill>
                  <a:srgbClr val="0000FF"/>
                </a:solidFill>
                <a:highlight>
                  <a:srgbClr val="FFFFFF"/>
                </a:highlight>
                <a:latin typeface="Consolas" panose="020B0609020204030204" pitchFamily="49" charset="0"/>
              </a:rPr>
              <a:t>   double</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width;</a:t>
            </a:r>
          </a:p>
          <a:p>
            <a:r>
              <a:rPr lang="en-US" dirty="0" smtClean="0">
                <a:solidFill>
                  <a:srgbClr val="0000FF"/>
                </a:solidFill>
                <a:highlight>
                  <a:srgbClr val="FFFFFF"/>
                </a:highlight>
                <a:latin typeface="Consolas" panose="020B0609020204030204" pitchFamily="49" charset="0"/>
              </a:rPr>
              <a:t>   double</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height;</a:t>
            </a:r>
          </a:p>
          <a:p>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double</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calcArea</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Rectangle</a:t>
            </a:r>
            <a:r>
              <a:rPr lang="en-US" dirty="0">
                <a:solidFill>
                  <a:srgbClr val="000000"/>
                </a:solidFill>
                <a:highlight>
                  <a:srgbClr val="FFFFFF"/>
                </a:highlight>
                <a:latin typeface="Consolas" panose="020B0609020204030204" pitchFamily="49" charset="0"/>
              </a:rPr>
              <a:t> &amp;</a:t>
            </a:r>
            <a:r>
              <a:rPr lang="en-US" dirty="0" err="1">
                <a:solidFill>
                  <a:srgbClr val="808080"/>
                </a:solidFill>
                <a:highlight>
                  <a:srgbClr val="FFFFFF"/>
                </a:highlight>
                <a:latin typeface="Consolas" panose="020B0609020204030204" pitchFamily="49" charset="0"/>
              </a:rPr>
              <a:t>rect</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a:t>
            </a:r>
          </a:p>
          <a:p>
            <a:r>
              <a:rPr lang="en-US" dirty="0" smtClean="0">
                <a:solidFill>
                  <a:srgbClr val="0000FF"/>
                </a:solidFill>
                <a:highlight>
                  <a:srgbClr val="FFFFFF"/>
                </a:highlight>
                <a:latin typeface="Consolas" panose="020B0609020204030204" pitchFamily="49" charset="0"/>
              </a:rPr>
              <a:t>   double</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area = </a:t>
            </a:r>
            <a:r>
              <a:rPr lang="en-US" dirty="0" err="1">
                <a:solidFill>
                  <a:srgbClr val="808080"/>
                </a:solidFill>
                <a:highlight>
                  <a:srgbClr val="FFFFFF"/>
                </a:highlight>
                <a:latin typeface="Consolas" panose="020B0609020204030204" pitchFamily="49" charset="0"/>
              </a:rPr>
              <a:t>rect</a:t>
            </a:r>
            <a:r>
              <a:rPr lang="en-US" dirty="0" err="1">
                <a:solidFill>
                  <a:srgbClr val="000000"/>
                </a:solidFill>
                <a:highlight>
                  <a:srgbClr val="FFFFFF"/>
                </a:highlight>
                <a:latin typeface="Consolas" panose="020B0609020204030204" pitchFamily="49" charset="0"/>
              </a:rPr>
              <a:t>.width</a:t>
            </a:r>
            <a:r>
              <a:rPr lang="en-US" dirty="0">
                <a:solidFill>
                  <a:srgbClr val="000000"/>
                </a:solidFill>
                <a:highlight>
                  <a:srgbClr val="FFFFFF"/>
                </a:highlight>
                <a:latin typeface="Consolas" panose="020B0609020204030204" pitchFamily="49" charset="0"/>
              </a:rPr>
              <a:t> * </a:t>
            </a:r>
            <a:r>
              <a:rPr lang="en-US" dirty="0" err="1" smtClean="0">
                <a:solidFill>
                  <a:srgbClr val="808080"/>
                </a:solidFill>
                <a:highlight>
                  <a:srgbClr val="FFFFFF"/>
                </a:highlight>
                <a:latin typeface="Consolas" panose="020B0609020204030204" pitchFamily="49" charset="0"/>
              </a:rPr>
              <a:t>rect</a:t>
            </a:r>
            <a:r>
              <a:rPr lang="en-US" dirty="0" err="1" smtClean="0">
                <a:solidFill>
                  <a:srgbClr val="000000"/>
                </a:solidFill>
                <a:highlight>
                  <a:srgbClr val="FFFFFF"/>
                </a:highlight>
                <a:latin typeface="Consolas" panose="020B0609020204030204" pitchFamily="49" charset="0"/>
              </a:rPr>
              <a:t>.height</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r>
              <a:rPr lang="en-US" dirty="0" smtClean="0">
                <a:solidFill>
                  <a:srgbClr val="0000FF"/>
                </a:solidFill>
                <a:highlight>
                  <a:srgbClr val="FFFFFF"/>
                </a:highlight>
                <a:latin typeface="Consolas" panose="020B0609020204030204" pitchFamily="49" charset="0"/>
              </a:rPr>
              <a:t>   return</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area;</a:t>
            </a:r>
          </a:p>
          <a:p>
            <a:r>
              <a:rPr lang="en-US" dirty="0">
                <a:solidFill>
                  <a:srgbClr val="000000"/>
                </a:solidFill>
                <a:highlight>
                  <a:srgbClr val="FFFFFF"/>
                </a:highlight>
                <a:latin typeface="Consolas" panose="020B0609020204030204" pitchFamily="49" charset="0"/>
              </a:rPr>
              <a:t>}</a:t>
            </a:r>
            <a:endParaRPr lang="en-US" dirty="0"/>
          </a:p>
        </p:txBody>
      </p:sp>
      <p:sp>
        <p:nvSpPr>
          <p:cNvPr id="5" name="TextBox 4"/>
          <p:cNvSpPr txBox="1"/>
          <p:nvPr/>
        </p:nvSpPr>
        <p:spPr>
          <a:xfrm>
            <a:off x="322997" y="5257800"/>
            <a:ext cx="8382000" cy="523220"/>
          </a:xfrm>
          <a:prstGeom prst="rect">
            <a:avLst/>
          </a:prstGeom>
          <a:noFill/>
        </p:spPr>
        <p:txBody>
          <a:bodyPr wrap="square" rtlCol="0">
            <a:spAutoFit/>
          </a:bodyPr>
          <a:lstStyle/>
          <a:p>
            <a:pPr marL="285750" indent="-285750">
              <a:buFont typeface="Arial" panose="020B0604020202020204" pitchFamily="34" charset="0"/>
              <a:buChar char="•"/>
            </a:pPr>
            <a:r>
              <a:rPr lang="en-US" sz="2800" dirty="0" smtClean="0"/>
              <a:t>It is unsafe because the user can accidentally modify a variable</a:t>
            </a:r>
            <a:endParaRPr lang="en-US" sz="2800" dirty="0"/>
          </a:p>
        </p:txBody>
      </p:sp>
    </p:spTree>
    <p:extLst>
      <p:ext uri="{BB962C8B-B14F-4D97-AF65-F5344CB8AC3E}">
        <p14:creationId xmlns:p14="http://schemas.microsoft.com/office/powerpoint/2010/main" val="414474901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Safe Pass by Reference</a:t>
            </a:r>
            <a:endParaRPr lang="en-US" dirty="0"/>
          </a:p>
        </p:txBody>
      </p:sp>
      <p:sp>
        <p:nvSpPr>
          <p:cNvPr id="4" name="Rectangle 3"/>
          <p:cNvSpPr/>
          <p:nvPr/>
        </p:nvSpPr>
        <p:spPr>
          <a:xfrm>
            <a:off x="762000" y="1417638"/>
            <a:ext cx="7391400" cy="3416320"/>
          </a:xfrm>
          <a:prstGeom prst="rect">
            <a:avLst/>
          </a:prstGeom>
        </p:spPr>
        <p:txBody>
          <a:bodyPr wrap="square">
            <a:spAutoFit/>
          </a:bodyPr>
          <a:lstStyle/>
          <a:p>
            <a:r>
              <a:rPr lang="en-US" dirty="0" err="1" smtClean="0">
                <a:solidFill>
                  <a:srgbClr val="0000FF"/>
                </a:solidFill>
                <a:highlight>
                  <a:srgbClr val="FFFFFF"/>
                </a:highlight>
                <a:latin typeface="Consolas" panose="020B0609020204030204" pitchFamily="49" charset="0"/>
              </a:rPr>
              <a:t>struct</a:t>
            </a:r>
            <a:r>
              <a:rPr lang="en-US" dirty="0" smtClean="0">
                <a:solidFill>
                  <a:srgbClr val="000000"/>
                </a:solidFill>
                <a:highlight>
                  <a:srgbClr val="FFFFFF"/>
                </a:highlight>
                <a:latin typeface="Consolas" panose="020B0609020204030204" pitchFamily="49" charset="0"/>
              </a:rPr>
              <a:t> </a:t>
            </a:r>
            <a:r>
              <a:rPr lang="en-US" dirty="0" smtClean="0">
                <a:solidFill>
                  <a:srgbClr val="2B91AF"/>
                </a:solidFill>
                <a:highlight>
                  <a:srgbClr val="FFFFFF"/>
                </a:highlight>
                <a:latin typeface="Consolas" panose="020B0609020204030204" pitchFamily="49" charset="0"/>
              </a:rPr>
              <a:t>Rectangle</a:t>
            </a:r>
            <a:r>
              <a:rPr lang="en-US" dirty="0" smtClean="0">
                <a:solidFill>
                  <a:srgbClr val="000000"/>
                </a:solidFill>
                <a:highlight>
                  <a:srgbClr val="FFFFFF"/>
                </a:highlight>
                <a:latin typeface="Consolas" panose="020B0609020204030204" pitchFamily="49" charset="0"/>
              </a:rPr>
              <a:t> {</a:t>
            </a:r>
          </a:p>
          <a:p>
            <a:r>
              <a:rPr lang="en-US" dirty="0" smtClean="0">
                <a:solidFill>
                  <a:srgbClr val="0000FF"/>
                </a:solidFill>
                <a:highlight>
                  <a:srgbClr val="FFFFFF"/>
                </a:highlight>
                <a:latin typeface="Consolas" panose="020B0609020204030204" pitchFamily="49" charset="0"/>
              </a:rPr>
              <a:t>   double</a:t>
            </a:r>
            <a:r>
              <a:rPr lang="en-US" dirty="0" smtClean="0">
                <a:solidFill>
                  <a:srgbClr val="000000"/>
                </a:solidFill>
                <a:highlight>
                  <a:srgbClr val="FFFFFF"/>
                </a:highlight>
                <a:latin typeface="Consolas" panose="020B0609020204030204" pitchFamily="49" charset="0"/>
              </a:rPr>
              <a:t> x, y;</a:t>
            </a:r>
          </a:p>
          <a:p>
            <a:r>
              <a:rPr lang="en-US" dirty="0" smtClean="0">
                <a:solidFill>
                  <a:srgbClr val="0000FF"/>
                </a:solidFill>
                <a:highlight>
                  <a:srgbClr val="FFFFFF"/>
                </a:highlight>
                <a:latin typeface="Consolas" panose="020B0609020204030204" pitchFamily="49" charset="0"/>
              </a:rPr>
              <a:t>   double</a:t>
            </a:r>
            <a:r>
              <a:rPr lang="en-US" dirty="0" smtClean="0">
                <a:solidFill>
                  <a:srgbClr val="000000"/>
                </a:solidFill>
                <a:highlight>
                  <a:srgbClr val="FFFFFF"/>
                </a:highlight>
                <a:latin typeface="Consolas" panose="020B0609020204030204" pitchFamily="49" charset="0"/>
              </a:rPr>
              <a:t> width;</a:t>
            </a:r>
          </a:p>
          <a:p>
            <a:r>
              <a:rPr lang="en-US" dirty="0" smtClean="0">
                <a:solidFill>
                  <a:srgbClr val="0000FF"/>
                </a:solidFill>
                <a:highlight>
                  <a:srgbClr val="FFFFFF"/>
                </a:highlight>
                <a:latin typeface="Consolas" panose="020B0609020204030204" pitchFamily="49" charset="0"/>
              </a:rPr>
              <a:t>   double</a:t>
            </a:r>
            <a:r>
              <a:rPr lang="en-US" dirty="0" smtClean="0">
                <a:solidFill>
                  <a:srgbClr val="000000"/>
                </a:solidFill>
                <a:highlight>
                  <a:srgbClr val="FFFFFF"/>
                </a:highlight>
                <a:latin typeface="Consolas" panose="020B0609020204030204" pitchFamily="49" charset="0"/>
              </a:rPr>
              <a:t> height;</a:t>
            </a:r>
          </a:p>
          <a:p>
            <a:r>
              <a:rPr lang="en-US" dirty="0" smtClean="0">
                <a:solidFill>
                  <a:srgbClr val="000000"/>
                </a:solidFill>
                <a:highlight>
                  <a:srgbClr val="FFFFFF"/>
                </a:highlight>
                <a:latin typeface="Consolas" panose="020B0609020204030204" pitchFamily="49" charset="0"/>
              </a:rPr>
              <a:t>};</a:t>
            </a:r>
          </a:p>
          <a:p>
            <a:endParaRPr lang="en-US" dirty="0" smtClean="0">
              <a:solidFill>
                <a:srgbClr val="000000"/>
              </a:solidFill>
              <a:highlight>
                <a:srgbClr val="FFFFFF"/>
              </a:highlight>
              <a:latin typeface="Consolas" panose="020B0609020204030204" pitchFamily="49" charset="0"/>
            </a:endParaRPr>
          </a:p>
          <a:p>
            <a:endParaRPr lang="en-US" dirty="0" smtClean="0">
              <a:solidFill>
                <a:srgbClr val="000000"/>
              </a:solidFill>
              <a:highlight>
                <a:srgbClr val="FFFFFF"/>
              </a:highlight>
              <a:latin typeface="Consolas" panose="020B0609020204030204" pitchFamily="49" charset="0"/>
            </a:endParaRPr>
          </a:p>
          <a:p>
            <a:r>
              <a:rPr lang="en-US" dirty="0" smtClean="0">
                <a:solidFill>
                  <a:srgbClr val="0000FF"/>
                </a:solidFill>
                <a:highlight>
                  <a:srgbClr val="FFFFFF"/>
                </a:highlight>
                <a:latin typeface="Consolas" panose="020B0609020204030204" pitchFamily="49" charset="0"/>
              </a:rPr>
              <a:t>double</a:t>
            </a:r>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calcArea</a:t>
            </a:r>
            <a:r>
              <a:rPr lang="en-US" dirty="0" smtClean="0">
                <a:solidFill>
                  <a:srgbClr val="000000"/>
                </a:solidFill>
                <a:highlight>
                  <a:srgbClr val="FFFFFF"/>
                </a:highlight>
                <a:latin typeface="Consolas" panose="020B0609020204030204" pitchFamily="49" charset="0"/>
              </a:rPr>
              <a:t>(</a:t>
            </a:r>
            <a:r>
              <a:rPr lang="en-US" dirty="0" err="1" smtClean="0">
                <a:solidFill>
                  <a:srgbClr val="0000FF"/>
                </a:solidFill>
                <a:highlight>
                  <a:srgbClr val="FFFFFF"/>
                </a:highlight>
                <a:latin typeface="Consolas" panose="020B0609020204030204" pitchFamily="49" charset="0"/>
              </a:rPr>
              <a:t>const</a:t>
            </a:r>
            <a:r>
              <a:rPr lang="en-US" dirty="0" smtClean="0">
                <a:solidFill>
                  <a:srgbClr val="000000"/>
                </a:solidFill>
                <a:highlight>
                  <a:srgbClr val="FFFFFF"/>
                </a:highlight>
                <a:latin typeface="Consolas" panose="020B0609020204030204" pitchFamily="49" charset="0"/>
              </a:rPr>
              <a:t> </a:t>
            </a:r>
            <a:r>
              <a:rPr lang="en-US" dirty="0" smtClean="0">
                <a:solidFill>
                  <a:srgbClr val="2B91AF"/>
                </a:solidFill>
                <a:highlight>
                  <a:srgbClr val="FFFFFF"/>
                </a:highlight>
                <a:latin typeface="Consolas" panose="020B0609020204030204" pitchFamily="49" charset="0"/>
              </a:rPr>
              <a:t>Rectangle</a:t>
            </a:r>
            <a:r>
              <a:rPr lang="en-US" dirty="0" smtClean="0">
                <a:solidFill>
                  <a:srgbClr val="000000"/>
                </a:solidFill>
                <a:highlight>
                  <a:srgbClr val="FFFFFF"/>
                </a:highlight>
                <a:latin typeface="Consolas" panose="020B0609020204030204" pitchFamily="49" charset="0"/>
              </a:rPr>
              <a:t> &amp;</a:t>
            </a:r>
            <a:r>
              <a:rPr lang="en-US" dirty="0" err="1" smtClean="0">
                <a:solidFill>
                  <a:srgbClr val="808080"/>
                </a:solidFill>
                <a:highlight>
                  <a:srgbClr val="FFFFFF"/>
                </a:highlight>
                <a:latin typeface="Consolas" panose="020B0609020204030204" pitchFamily="49" charset="0"/>
              </a:rPr>
              <a:t>rect</a:t>
            </a:r>
            <a:r>
              <a:rPr lang="en-US" dirty="0" smtClean="0">
                <a:solidFill>
                  <a:srgbClr val="000000"/>
                </a:solidFill>
                <a:highlight>
                  <a:srgbClr val="FFFFFF"/>
                </a:highlight>
                <a:latin typeface="Consolas" panose="020B0609020204030204" pitchFamily="49" charset="0"/>
              </a:rPr>
              <a:t>)</a:t>
            </a:r>
          </a:p>
          <a:p>
            <a:r>
              <a:rPr lang="en-US" dirty="0" smtClean="0">
                <a:solidFill>
                  <a:srgbClr val="000000"/>
                </a:solidFill>
                <a:highlight>
                  <a:srgbClr val="FFFFFF"/>
                </a:highlight>
                <a:latin typeface="Consolas" panose="020B0609020204030204" pitchFamily="49" charset="0"/>
              </a:rPr>
              <a:t>{</a:t>
            </a:r>
          </a:p>
          <a:p>
            <a:r>
              <a:rPr lang="en-US" dirty="0" smtClean="0">
                <a:solidFill>
                  <a:srgbClr val="0000FF"/>
                </a:solidFill>
                <a:highlight>
                  <a:srgbClr val="FFFFFF"/>
                </a:highlight>
                <a:latin typeface="Consolas" panose="020B0609020204030204" pitchFamily="49" charset="0"/>
              </a:rPr>
              <a:t>   double</a:t>
            </a:r>
            <a:r>
              <a:rPr lang="en-US" dirty="0" smtClean="0">
                <a:solidFill>
                  <a:srgbClr val="000000"/>
                </a:solidFill>
                <a:highlight>
                  <a:srgbClr val="FFFFFF"/>
                </a:highlight>
                <a:latin typeface="Consolas" panose="020B0609020204030204" pitchFamily="49" charset="0"/>
              </a:rPr>
              <a:t> area = </a:t>
            </a:r>
            <a:r>
              <a:rPr lang="en-US" dirty="0" err="1" smtClean="0">
                <a:solidFill>
                  <a:srgbClr val="808080"/>
                </a:solidFill>
                <a:highlight>
                  <a:srgbClr val="FFFFFF"/>
                </a:highlight>
                <a:latin typeface="Consolas" panose="020B0609020204030204" pitchFamily="49" charset="0"/>
              </a:rPr>
              <a:t>rect</a:t>
            </a:r>
            <a:r>
              <a:rPr lang="en-US" dirty="0" err="1" smtClean="0">
                <a:solidFill>
                  <a:srgbClr val="000000"/>
                </a:solidFill>
                <a:highlight>
                  <a:srgbClr val="FFFFFF"/>
                </a:highlight>
                <a:latin typeface="Consolas" panose="020B0609020204030204" pitchFamily="49" charset="0"/>
              </a:rPr>
              <a:t>.width</a:t>
            </a:r>
            <a:r>
              <a:rPr lang="en-US" dirty="0" smtClean="0">
                <a:solidFill>
                  <a:srgbClr val="000000"/>
                </a:solidFill>
                <a:highlight>
                  <a:srgbClr val="FFFFFF"/>
                </a:highlight>
                <a:latin typeface="Consolas" panose="020B0609020204030204" pitchFamily="49" charset="0"/>
              </a:rPr>
              <a:t> * </a:t>
            </a:r>
            <a:r>
              <a:rPr lang="en-US" dirty="0" err="1" smtClean="0">
                <a:solidFill>
                  <a:srgbClr val="808080"/>
                </a:solidFill>
                <a:highlight>
                  <a:srgbClr val="FFFFFF"/>
                </a:highlight>
                <a:latin typeface="Consolas" panose="020B0609020204030204" pitchFamily="49" charset="0"/>
              </a:rPr>
              <a:t>rect</a:t>
            </a:r>
            <a:r>
              <a:rPr lang="en-US" dirty="0" err="1" smtClean="0">
                <a:solidFill>
                  <a:srgbClr val="000000"/>
                </a:solidFill>
                <a:highlight>
                  <a:srgbClr val="FFFFFF"/>
                </a:highlight>
                <a:latin typeface="Consolas" panose="020B0609020204030204" pitchFamily="49" charset="0"/>
              </a:rPr>
              <a:t>.height</a:t>
            </a:r>
            <a:r>
              <a:rPr lang="en-US" dirty="0" smtClean="0">
                <a:solidFill>
                  <a:srgbClr val="000000"/>
                </a:solidFill>
                <a:highlight>
                  <a:srgbClr val="FFFFFF"/>
                </a:highlight>
                <a:latin typeface="Consolas" panose="020B0609020204030204" pitchFamily="49" charset="0"/>
              </a:rPr>
              <a:t>;</a:t>
            </a:r>
          </a:p>
          <a:p>
            <a:r>
              <a:rPr lang="en-US" dirty="0" smtClean="0">
                <a:solidFill>
                  <a:srgbClr val="0000FF"/>
                </a:solidFill>
                <a:highlight>
                  <a:srgbClr val="FFFFFF"/>
                </a:highlight>
                <a:latin typeface="Consolas" panose="020B0609020204030204" pitchFamily="49" charset="0"/>
              </a:rPr>
              <a:t>   return</a:t>
            </a:r>
            <a:r>
              <a:rPr lang="en-US" dirty="0" smtClean="0">
                <a:solidFill>
                  <a:srgbClr val="000000"/>
                </a:solidFill>
                <a:highlight>
                  <a:srgbClr val="FFFFFF"/>
                </a:highlight>
                <a:latin typeface="Consolas" panose="020B0609020204030204" pitchFamily="49" charset="0"/>
              </a:rPr>
              <a:t> area;</a:t>
            </a:r>
          </a:p>
          <a:p>
            <a:r>
              <a:rPr lang="en-US" dirty="0" smtClean="0">
                <a:solidFill>
                  <a:srgbClr val="000000"/>
                </a:solidFill>
                <a:highlight>
                  <a:srgbClr val="FFFFFF"/>
                </a:highlight>
                <a:latin typeface="Consolas" panose="020B0609020204030204" pitchFamily="49" charset="0"/>
              </a:rPr>
              <a:t>}</a:t>
            </a:r>
            <a:endParaRPr lang="en-US" dirty="0"/>
          </a:p>
        </p:txBody>
      </p:sp>
      <p:sp>
        <p:nvSpPr>
          <p:cNvPr id="5" name="TextBox 4"/>
          <p:cNvSpPr txBox="1"/>
          <p:nvPr/>
        </p:nvSpPr>
        <p:spPr>
          <a:xfrm>
            <a:off x="322997" y="5257800"/>
            <a:ext cx="8382000" cy="1384995"/>
          </a:xfrm>
          <a:prstGeom prst="rect">
            <a:avLst/>
          </a:prstGeom>
          <a:noFill/>
        </p:spPr>
        <p:txBody>
          <a:bodyPr wrap="square" rtlCol="0">
            <a:spAutoFit/>
          </a:bodyPr>
          <a:lstStyle/>
          <a:p>
            <a:pPr marL="285750" indent="-285750">
              <a:buFont typeface="Arial" panose="020B0604020202020204" pitchFamily="34" charset="0"/>
              <a:buChar char="•"/>
            </a:pPr>
            <a:r>
              <a:rPr lang="en-US" sz="2800" dirty="0" smtClean="0"/>
              <a:t>Placing </a:t>
            </a:r>
            <a:r>
              <a:rPr lang="en-US" sz="2800" i="1" dirty="0" err="1" smtClean="0"/>
              <a:t>const</a:t>
            </a:r>
            <a:r>
              <a:rPr lang="en-US" sz="2800" dirty="0" smtClean="0"/>
              <a:t> in front of the structure name ensures that a compiler error will be thrown if the programmer attempts to modify the structure</a:t>
            </a:r>
            <a:endParaRPr lang="en-US" sz="2800" dirty="0"/>
          </a:p>
        </p:txBody>
      </p:sp>
    </p:spTree>
    <p:extLst>
      <p:ext uri="{BB962C8B-B14F-4D97-AF65-F5344CB8AC3E}">
        <p14:creationId xmlns:p14="http://schemas.microsoft.com/office/powerpoint/2010/main" val="183925507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Safe Passage</a:t>
            </a:r>
            <a:endParaRPr lang="en-US" dirty="0"/>
          </a:p>
        </p:txBody>
      </p:sp>
      <p:sp>
        <p:nvSpPr>
          <p:cNvPr id="3" name="Content Placeholder 2"/>
          <p:cNvSpPr>
            <a:spLocks noGrp="1"/>
          </p:cNvSpPr>
          <p:nvPr>
            <p:ph sz="quarter" idx="1"/>
          </p:nvPr>
        </p:nvSpPr>
        <p:spPr/>
        <p:txBody>
          <a:bodyPr/>
          <a:lstStyle/>
          <a:p>
            <a:r>
              <a:rPr lang="en-US" sz="3200" dirty="0" smtClean="0"/>
              <a:t>If you intend on passing a structure/class by reference but do not intend on altering any of the fields pass using </a:t>
            </a:r>
            <a:r>
              <a:rPr lang="en-US" sz="3200" i="1" dirty="0" err="1" smtClean="0"/>
              <a:t>const</a:t>
            </a:r>
            <a:endParaRPr lang="en-US" sz="3200" i="1" dirty="0" smtClean="0"/>
          </a:p>
          <a:p>
            <a:endParaRPr lang="en-US" i="1" dirty="0"/>
          </a:p>
        </p:txBody>
      </p:sp>
    </p:spTree>
    <p:extLst>
      <p:ext uri="{BB962C8B-B14F-4D97-AF65-F5344CB8AC3E}">
        <p14:creationId xmlns:p14="http://schemas.microsoft.com/office/powerpoint/2010/main" val="21353574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772400" cy="1143000"/>
          </a:xfrm>
        </p:spPr>
        <p:txBody>
          <a:bodyPr/>
          <a:lstStyle/>
          <a:p>
            <a:r>
              <a:rPr lang="en-US" dirty="0" smtClean="0"/>
              <a:t>Scenario:</a:t>
            </a:r>
            <a:endParaRPr lang="en-US" dirty="0"/>
          </a:p>
        </p:txBody>
      </p:sp>
      <p:sp>
        <p:nvSpPr>
          <p:cNvPr id="3" name="Content Placeholder 2"/>
          <p:cNvSpPr>
            <a:spLocks noGrp="1"/>
          </p:cNvSpPr>
          <p:nvPr>
            <p:ph sz="quarter" idx="1"/>
          </p:nvPr>
        </p:nvSpPr>
        <p:spPr>
          <a:xfrm>
            <a:off x="914400" y="1066800"/>
            <a:ext cx="7772400" cy="3505200"/>
          </a:xfrm>
        </p:spPr>
        <p:txBody>
          <a:bodyPr>
            <a:normAutofit/>
          </a:bodyPr>
          <a:lstStyle/>
          <a:p>
            <a:pPr marL="0" indent="0">
              <a:buNone/>
            </a:pPr>
            <a:r>
              <a:rPr lang="en-US" dirty="0" smtClean="0"/>
              <a:t>Programmer timothy is generating a lengthy program for his company that requires using a sorting algorithm in 30 unique places in the code. Due to an irrational fear of functions timothy decides to write the code once, and copy and paste the code each time it is needed.</a:t>
            </a:r>
          </a:p>
          <a:p>
            <a:pPr marL="0" indent="0">
              <a:buNone/>
            </a:pPr>
            <a:endParaRPr lang="en-US" dirty="0"/>
          </a:p>
          <a:p>
            <a:pPr marL="0" indent="0">
              <a:buNone/>
            </a:pPr>
            <a:r>
              <a:rPr lang="en-US" dirty="0" smtClean="0"/>
              <a:t>On verification of his code, timothy discovers a problem with his sorting algorithm. </a:t>
            </a:r>
          </a:p>
        </p:txBody>
      </p:sp>
      <p:sp>
        <p:nvSpPr>
          <p:cNvPr id="4" name="Rectangle 3"/>
          <p:cNvSpPr/>
          <p:nvPr/>
        </p:nvSpPr>
        <p:spPr>
          <a:xfrm>
            <a:off x="914400" y="4552071"/>
            <a:ext cx="7239000" cy="969496"/>
          </a:xfrm>
          <a:prstGeom prst="rect">
            <a:avLst/>
          </a:prstGeom>
        </p:spPr>
        <p:txBody>
          <a:bodyPr wrap="square">
            <a:spAutoFit/>
          </a:bodyPr>
          <a:lstStyle/>
          <a:p>
            <a:pPr lvl="0">
              <a:spcBef>
                <a:spcPts val="580"/>
              </a:spcBef>
              <a:buClr>
                <a:srgbClr val="D34817"/>
              </a:buClr>
              <a:buSzPct val="85000"/>
            </a:pPr>
            <a:endParaRPr lang="en-US" sz="2600" dirty="0">
              <a:solidFill>
                <a:prstClr val="black"/>
              </a:solidFill>
            </a:endParaRPr>
          </a:p>
          <a:p>
            <a:pPr lvl="0">
              <a:spcBef>
                <a:spcPts val="580"/>
              </a:spcBef>
              <a:buClr>
                <a:srgbClr val="D34817"/>
              </a:buClr>
              <a:buSzPct val="85000"/>
            </a:pPr>
            <a:r>
              <a:rPr lang="en-US" sz="2600" dirty="0">
                <a:solidFill>
                  <a:prstClr val="black"/>
                </a:solidFill>
              </a:rPr>
              <a:t>How soon will timothy be collecting unemployment?</a:t>
            </a:r>
          </a:p>
        </p:txBody>
      </p:sp>
    </p:spTree>
    <p:extLst>
      <p:ext uri="{BB962C8B-B14F-4D97-AF65-F5344CB8AC3E}">
        <p14:creationId xmlns:p14="http://schemas.microsoft.com/office/powerpoint/2010/main" val="3295581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 Conclusion</a:t>
            </a:r>
            <a:endParaRPr lang="en-US" dirty="0"/>
          </a:p>
        </p:txBody>
      </p:sp>
      <p:sp>
        <p:nvSpPr>
          <p:cNvPr id="3" name="Content Placeholder 2"/>
          <p:cNvSpPr>
            <a:spLocks noGrp="1"/>
          </p:cNvSpPr>
          <p:nvPr>
            <p:ph sz="quarter" idx="1"/>
          </p:nvPr>
        </p:nvSpPr>
        <p:spPr>
          <a:xfrm>
            <a:off x="914400" y="1447800"/>
            <a:ext cx="7772400" cy="4953000"/>
          </a:xfrm>
        </p:spPr>
        <p:txBody>
          <a:bodyPr>
            <a:normAutofit/>
          </a:bodyPr>
          <a:lstStyle/>
          <a:p>
            <a:r>
              <a:rPr lang="en-US" dirty="0" smtClean="0"/>
              <a:t>Since the code was copied and pasted, timothy will now have to fix his code in 30 separate locations</a:t>
            </a:r>
          </a:p>
          <a:p>
            <a:r>
              <a:rPr lang="en-US" dirty="0" smtClean="0"/>
              <a:t>Timothy runs the risk of fixing it in only 29 of 30 locations leaving behind a bug</a:t>
            </a:r>
          </a:p>
          <a:p>
            <a:r>
              <a:rPr lang="en-US" dirty="0" smtClean="0"/>
              <a:t>If a function was used</a:t>
            </a:r>
          </a:p>
          <a:p>
            <a:pPr lvl="1"/>
            <a:r>
              <a:rPr lang="en-US" dirty="0" smtClean="0"/>
              <a:t>The fix would only have to be applied to the function itself</a:t>
            </a:r>
          </a:p>
          <a:p>
            <a:pPr lvl="1"/>
            <a:r>
              <a:rPr lang="en-US" dirty="0" smtClean="0"/>
              <a:t>The fix would guarantee all 30 of 30 locations to exhibit the corrected behavior</a:t>
            </a:r>
          </a:p>
          <a:p>
            <a:endParaRPr lang="en-US" dirty="0" smtClean="0"/>
          </a:p>
          <a:p>
            <a:r>
              <a:rPr lang="en-US" dirty="0" smtClean="0"/>
              <a:t>Reuse code as often as you can through functions.</a:t>
            </a:r>
          </a:p>
          <a:p>
            <a:r>
              <a:rPr lang="en-US" dirty="0" smtClean="0"/>
              <a:t>Never copy and paste code</a:t>
            </a:r>
            <a:endParaRPr lang="en-US" dirty="0"/>
          </a:p>
        </p:txBody>
      </p:sp>
    </p:spTree>
    <p:extLst>
      <p:ext uri="{BB962C8B-B14F-4D97-AF65-F5344CB8AC3E}">
        <p14:creationId xmlns:p14="http://schemas.microsoft.com/office/powerpoint/2010/main" val="5521132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944562"/>
          </a:xfrm>
        </p:spPr>
        <p:txBody>
          <a:bodyPr>
            <a:normAutofit/>
          </a:bodyPr>
          <a:lstStyle/>
          <a:p>
            <a:r>
              <a:rPr lang="en-US" dirty="0" smtClean="0"/>
              <a:t>Functions - Purpose</a:t>
            </a:r>
            <a:endParaRPr lang="en-US" dirty="0"/>
          </a:p>
        </p:txBody>
      </p:sp>
      <p:sp>
        <p:nvSpPr>
          <p:cNvPr id="3" name="Content Placeholder 2"/>
          <p:cNvSpPr>
            <a:spLocks noGrp="1"/>
          </p:cNvSpPr>
          <p:nvPr>
            <p:ph sz="quarter" idx="1"/>
          </p:nvPr>
        </p:nvSpPr>
        <p:spPr>
          <a:xfrm>
            <a:off x="914400" y="1447800"/>
            <a:ext cx="7772400" cy="5105400"/>
          </a:xfrm>
        </p:spPr>
        <p:txBody>
          <a:bodyPr>
            <a:normAutofit/>
          </a:bodyPr>
          <a:lstStyle/>
          <a:p>
            <a:r>
              <a:rPr lang="en-US" dirty="0" smtClean="0"/>
              <a:t>Functions provide two primary advantages</a:t>
            </a:r>
          </a:p>
          <a:p>
            <a:pPr lvl="1"/>
            <a:r>
              <a:rPr lang="en-US" dirty="0" smtClean="0"/>
              <a:t>Code Reuse</a:t>
            </a:r>
          </a:p>
          <a:p>
            <a:pPr lvl="2"/>
            <a:r>
              <a:rPr lang="en-US" dirty="0" smtClean="0"/>
              <a:t>Generalize the functions as much as possible allowing for greatest reuse</a:t>
            </a:r>
          </a:p>
          <a:p>
            <a:pPr lvl="2"/>
            <a:r>
              <a:rPr lang="en-US" dirty="0" smtClean="0"/>
              <a:t>Less Code, Less Problems</a:t>
            </a:r>
          </a:p>
          <a:p>
            <a:pPr lvl="2"/>
            <a:r>
              <a:rPr lang="en-US" dirty="0" smtClean="0"/>
              <a:t>A problem that occurs in a function only requires fixing once</a:t>
            </a:r>
          </a:p>
          <a:p>
            <a:pPr lvl="1"/>
            <a:endParaRPr lang="en-US" dirty="0" smtClean="0"/>
          </a:p>
          <a:p>
            <a:pPr lvl="1"/>
            <a:r>
              <a:rPr lang="en-US" dirty="0" smtClean="0"/>
              <a:t>Organization</a:t>
            </a:r>
          </a:p>
          <a:p>
            <a:pPr lvl="2"/>
            <a:r>
              <a:rPr lang="en-US" dirty="0" smtClean="0"/>
              <a:t>A large piece of code can be hidden away in a function. When the code is called (“used”) the name of the function is used as one line of code. </a:t>
            </a:r>
          </a:p>
        </p:txBody>
      </p:sp>
    </p:spTree>
    <p:extLst>
      <p:ext uri="{BB962C8B-B14F-4D97-AF65-F5344CB8AC3E}">
        <p14:creationId xmlns:p14="http://schemas.microsoft.com/office/powerpoint/2010/main" val="15570094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a:t>
            </a:r>
            <a:r>
              <a:rPr lang="en-US" dirty="0" smtClean="0"/>
              <a:t>Organization – </a:t>
            </a:r>
            <a:r>
              <a:rPr lang="en-US" dirty="0"/>
              <a:t>Closer Look</a:t>
            </a:r>
          </a:p>
        </p:txBody>
      </p:sp>
      <p:sp>
        <p:nvSpPr>
          <p:cNvPr id="3" name="Content Placeholder 2"/>
          <p:cNvSpPr>
            <a:spLocks noGrp="1"/>
          </p:cNvSpPr>
          <p:nvPr>
            <p:ph sz="quarter" idx="1"/>
          </p:nvPr>
        </p:nvSpPr>
        <p:spPr>
          <a:xfrm>
            <a:off x="914400" y="1447800"/>
            <a:ext cx="7772400" cy="5029200"/>
          </a:xfrm>
        </p:spPr>
        <p:txBody>
          <a:bodyPr>
            <a:normAutofit lnSpcReduction="10000"/>
          </a:bodyPr>
          <a:lstStyle/>
          <a:p>
            <a:r>
              <a:rPr lang="en-US" dirty="0" smtClean="0"/>
              <a:t>Without functions all code would be placed in the main function</a:t>
            </a:r>
          </a:p>
          <a:p>
            <a:pPr lvl="1"/>
            <a:r>
              <a:rPr lang="en-US" dirty="0" smtClean="0"/>
              <a:t>The main function could then be millions of lines long</a:t>
            </a:r>
          </a:p>
          <a:p>
            <a:r>
              <a:rPr lang="en-US" dirty="0" smtClean="0"/>
              <a:t>A typical program is:</a:t>
            </a:r>
          </a:p>
          <a:p>
            <a:pPr lvl="1"/>
            <a:r>
              <a:rPr lang="en-US" dirty="0" smtClean="0"/>
              <a:t>Complex</a:t>
            </a:r>
          </a:p>
          <a:p>
            <a:pPr lvl="1"/>
            <a:r>
              <a:rPr lang="en-US" dirty="0" smtClean="0"/>
              <a:t>Made up of several sub-problems</a:t>
            </a:r>
            <a:endParaRPr lang="en-US" dirty="0"/>
          </a:p>
          <a:p>
            <a:pPr lvl="1"/>
            <a:r>
              <a:rPr lang="en-US" dirty="0" smtClean="0"/>
              <a:t>Requires a strategy to tackle</a:t>
            </a:r>
          </a:p>
          <a:p>
            <a:r>
              <a:rPr lang="en-US" dirty="0" smtClean="0"/>
              <a:t>Functions allow for sub-problems to be abstracted as a concept</a:t>
            </a:r>
          </a:p>
          <a:p>
            <a:pPr lvl="1"/>
            <a:r>
              <a:rPr lang="en-US" dirty="0" smtClean="0"/>
              <a:t>i.e. the sub-problem of sorting can be abstracted as a function called sort. Allowing the programmer to quickly use and understand the code</a:t>
            </a:r>
          </a:p>
          <a:p>
            <a:pPr marL="0" indent="0">
              <a:buNone/>
            </a:pPr>
            <a:endParaRPr lang="en-US" dirty="0" smtClean="0"/>
          </a:p>
        </p:txBody>
      </p:sp>
    </p:spTree>
    <p:extLst>
      <p:ext uri="{BB962C8B-B14F-4D97-AF65-F5344CB8AC3E}">
        <p14:creationId xmlns:p14="http://schemas.microsoft.com/office/powerpoint/2010/main" val="32315372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 of Variable Scope</a:t>
            </a:r>
            <a:endParaRPr lang="en-US" dirty="0"/>
          </a:p>
        </p:txBody>
      </p:sp>
      <p:sp>
        <p:nvSpPr>
          <p:cNvPr id="3" name="Content Placeholder 2"/>
          <p:cNvSpPr>
            <a:spLocks noGrp="1"/>
          </p:cNvSpPr>
          <p:nvPr>
            <p:ph sz="quarter" idx="1"/>
          </p:nvPr>
        </p:nvSpPr>
        <p:spPr>
          <a:xfrm>
            <a:off x="914400" y="1447800"/>
            <a:ext cx="7772400" cy="2286000"/>
          </a:xfrm>
        </p:spPr>
        <p:txBody>
          <a:bodyPr/>
          <a:lstStyle/>
          <a:p>
            <a:r>
              <a:rPr lang="en-US" dirty="0" smtClean="0"/>
              <a:t>Rule: Every variable’s scope is limited to</a:t>
            </a:r>
          </a:p>
          <a:p>
            <a:pPr marL="777240" lvl="1" indent="-457200">
              <a:buFont typeface="+mj-lt"/>
              <a:buAutoNum type="arabicPeriod"/>
            </a:pPr>
            <a:r>
              <a:rPr lang="en-US" dirty="0" smtClean="0"/>
              <a:t> the nearest curly braces which encapsulates the variable’s declaration</a:t>
            </a:r>
          </a:p>
          <a:p>
            <a:pPr marL="777240" lvl="1" indent="-457200">
              <a:buFont typeface="+mj-lt"/>
              <a:buAutoNum type="arabicPeriod"/>
            </a:pPr>
            <a:r>
              <a:rPr lang="en-US" dirty="0" smtClean="0"/>
              <a:t>all subsequent curly braces nested within the encapsulating curly braces </a:t>
            </a:r>
            <a:endParaRPr lang="en-US" dirty="0"/>
          </a:p>
        </p:txBody>
      </p:sp>
      <p:sp>
        <p:nvSpPr>
          <p:cNvPr id="5" name="Rectangle 4"/>
          <p:cNvSpPr/>
          <p:nvPr/>
        </p:nvSpPr>
        <p:spPr>
          <a:xfrm>
            <a:off x="381000" y="3429000"/>
            <a:ext cx="8534400" cy="3139321"/>
          </a:xfrm>
          <a:prstGeom prst="rect">
            <a:avLst/>
          </a:prstGeom>
        </p:spPr>
        <p:txBody>
          <a:bodyPr wrap="square">
            <a:spAutoFit/>
          </a:bodyPr>
          <a:lstStyle/>
          <a:p>
            <a:r>
              <a:rPr lang="en-US" dirty="0" err="1">
                <a:solidFill>
                  <a:srgbClr val="0000FF"/>
                </a:solidFill>
                <a:latin typeface="Consolas"/>
              </a:rPr>
              <a:t>int</a:t>
            </a:r>
            <a:r>
              <a:rPr lang="en-US" dirty="0">
                <a:solidFill>
                  <a:prstClr val="black"/>
                </a:solidFill>
                <a:latin typeface="Consolas"/>
              </a:rPr>
              <a:t> main()</a:t>
            </a:r>
          </a:p>
          <a:p>
            <a:r>
              <a:rPr lang="en-US" dirty="0" smtClean="0">
                <a:solidFill>
                  <a:prstClr val="black"/>
                </a:solidFill>
                <a:latin typeface="Consolas"/>
              </a:rPr>
              <a:t>{</a:t>
            </a:r>
            <a:endParaRPr lang="en-US" dirty="0">
              <a:solidFill>
                <a:prstClr val="black"/>
              </a:solidFill>
              <a:latin typeface="Consolas"/>
            </a:endParaRPr>
          </a:p>
          <a:p>
            <a:r>
              <a:rPr lang="en-US" dirty="0" smtClean="0">
                <a:solidFill>
                  <a:prstClr val="black"/>
                </a:solidFill>
                <a:latin typeface="Consolas"/>
              </a:rPr>
              <a:t>    {</a:t>
            </a:r>
            <a:endParaRPr lang="en-US" dirty="0">
              <a:solidFill>
                <a:prstClr val="black"/>
              </a:solidFill>
              <a:latin typeface="Consolas"/>
            </a:endParaRPr>
          </a:p>
          <a:p>
            <a:r>
              <a:rPr lang="en-US" dirty="0" smtClean="0">
                <a:solidFill>
                  <a:srgbClr val="0000FF"/>
                </a:solidFill>
                <a:latin typeface="Consolas"/>
              </a:rPr>
              <a:t>       </a:t>
            </a:r>
            <a:r>
              <a:rPr lang="en-US" dirty="0" err="1" smtClean="0">
                <a:solidFill>
                  <a:srgbClr val="0000FF"/>
                </a:solidFill>
                <a:latin typeface="Consolas"/>
              </a:rPr>
              <a:t>int</a:t>
            </a:r>
            <a:r>
              <a:rPr lang="en-US" dirty="0" smtClean="0">
                <a:solidFill>
                  <a:prstClr val="black"/>
                </a:solidFill>
                <a:latin typeface="Consolas"/>
              </a:rPr>
              <a:t> </a:t>
            </a:r>
            <a:r>
              <a:rPr lang="en-US" dirty="0">
                <a:solidFill>
                  <a:prstClr val="black"/>
                </a:solidFill>
                <a:latin typeface="Consolas"/>
              </a:rPr>
              <a:t>x;</a:t>
            </a:r>
          </a:p>
          <a:p>
            <a:r>
              <a:rPr lang="en-US" dirty="0" smtClean="0">
                <a:solidFill>
                  <a:srgbClr val="008000"/>
                </a:solidFill>
                <a:latin typeface="Consolas"/>
              </a:rPr>
              <a:t>       // </a:t>
            </a:r>
            <a:r>
              <a:rPr lang="en-US" dirty="0">
                <a:solidFill>
                  <a:srgbClr val="008000"/>
                </a:solidFill>
                <a:latin typeface="Consolas"/>
              </a:rPr>
              <a:t>Exists inside these curly </a:t>
            </a:r>
            <a:r>
              <a:rPr lang="en-US" dirty="0" smtClean="0">
                <a:solidFill>
                  <a:srgbClr val="008000"/>
                </a:solidFill>
                <a:latin typeface="Consolas"/>
              </a:rPr>
              <a:t>braces </a:t>
            </a:r>
          </a:p>
          <a:p>
            <a:r>
              <a:rPr lang="en-US" dirty="0">
                <a:solidFill>
                  <a:srgbClr val="008000"/>
                </a:solidFill>
                <a:latin typeface="Consolas"/>
              </a:rPr>
              <a:t> </a:t>
            </a:r>
            <a:r>
              <a:rPr lang="en-US" dirty="0" smtClean="0">
                <a:solidFill>
                  <a:srgbClr val="008000"/>
                </a:solidFill>
                <a:latin typeface="Consolas"/>
              </a:rPr>
              <a:t>   </a:t>
            </a:r>
            <a:r>
              <a:rPr lang="en-US" dirty="0" smtClean="0">
                <a:solidFill>
                  <a:prstClr val="black"/>
                </a:solidFill>
                <a:latin typeface="Consolas"/>
              </a:rPr>
              <a:t>}</a:t>
            </a:r>
            <a:endParaRPr lang="en-US" dirty="0">
              <a:solidFill>
                <a:prstClr val="black"/>
              </a:solidFill>
              <a:latin typeface="Consolas"/>
            </a:endParaRPr>
          </a:p>
          <a:p>
            <a:r>
              <a:rPr lang="en-US" dirty="0" smtClean="0">
                <a:solidFill>
                  <a:srgbClr val="008000"/>
                </a:solidFill>
                <a:latin typeface="Consolas"/>
              </a:rPr>
              <a:t>    // </a:t>
            </a:r>
            <a:r>
              <a:rPr lang="en-US" dirty="0">
                <a:solidFill>
                  <a:srgbClr val="008000"/>
                </a:solidFill>
                <a:latin typeface="Consolas"/>
              </a:rPr>
              <a:t>No longer </a:t>
            </a:r>
            <a:r>
              <a:rPr lang="en-US" dirty="0" smtClean="0">
                <a:solidFill>
                  <a:srgbClr val="008000"/>
                </a:solidFill>
                <a:latin typeface="Consolas"/>
              </a:rPr>
              <a:t>exists </a:t>
            </a:r>
            <a:r>
              <a:rPr lang="en-US" dirty="0">
                <a:solidFill>
                  <a:srgbClr val="008000"/>
                </a:solidFill>
                <a:latin typeface="Consolas"/>
              </a:rPr>
              <a:t>referencing the variable here will </a:t>
            </a:r>
            <a:r>
              <a:rPr lang="en-US" dirty="0" smtClean="0">
                <a:solidFill>
                  <a:srgbClr val="008000"/>
                </a:solidFill>
                <a:latin typeface="Consolas"/>
              </a:rPr>
              <a:t>result</a:t>
            </a:r>
            <a:endParaRPr lang="en-US" dirty="0">
              <a:solidFill>
                <a:prstClr val="black"/>
              </a:solidFill>
              <a:latin typeface="Consolas"/>
            </a:endParaRPr>
          </a:p>
          <a:p>
            <a:r>
              <a:rPr lang="en-US" dirty="0" smtClean="0">
                <a:solidFill>
                  <a:srgbClr val="008000"/>
                </a:solidFill>
                <a:latin typeface="Consolas"/>
              </a:rPr>
              <a:t>    // </a:t>
            </a:r>
            <a:r>
              <a:rPr lang="en-US" dirty="0">
                <a:solidFill>
                  <a:srgbClr val="008000"/>
                </a:solidFill>
                <a:latin typeface="Consolas"/>
              </a:rPr>
              <a:t>in a syntax </a:t>
            </a:r>
            <a:r>
              <a:rPr lang="en-US" dirty="0" smtClean="0">
                <a:solidFill>
                  <a:srgbClr val="008000"/>
                </a:solidFill>
                <a:latin typeface="Consolas"/>
              </a:rPr>
              <a:t>error</a:t>
            </a:r>
            <a:endParaRPr lang="en-US" dirty="0">
              <a:solidFill>
                <a:prstClr val="black"/>
              </a:solidFill>
              <a:latin typeface="Consolas"/>
            </a:endParaRPr>
          </a:p>
          <a:p>
            <a:r>
              <a:rPr lang="en-US" dirty="0" smtClean="0">
                <a:solidFill>
                  <a:srgbClr val="0000FF"/>
                </a:solidFill>
                <a:latin typeface="Consolas"/>
              </a:rPr>
              <a:t>    return</a:t>
            </a:r>
            <a:r>
              <a:rPr lang="en-US" dirty="0" smtClean="0">
                <a:solidFill>
                  <a:prstClr val="black"/>
                </a:solidFill>
                <a:latin typeface="Consolas"/>
              </a:rPr>
              <a:t> </a:t>
            </a:r>
            <a:r>
              <a:rPr lang="en-US" dirty="0">
                <a:solidFill>
                  <a:prstClr val="black"/>
                </a:solidFill>
                <a:latin typeface="Consolas"/>
              </a:rPr>
              <a:t>0;</a:t>
            </a:r>
          </a:p>
          <a:p>
            <a:r>
              <a:rPr lang="en-US" dirty="0">
                <a:solidFill>
                  <a:prstClr val="black"/>
                </a:solidFill>
                <a:latin typeface="Consolas"/>
              </a:rPr>
              <a:t>}</a:t>
            </a:r>
          </a:p>
          <a:p>
            <a:endParaRPr lang="en-US" dirty="0">
              <a:solidFill>
                <a:prstClr val="black"/>
              </a:solidFill>
              <a:latin typeface="Consolas"/>
            </a:endParaRPr>
          </a:p>
        </p:txBody>
      </p:sp>
    </p:spTree>
    <p:extLst>
      <p:ext uri="{BB962C8B-B14F-4D97-AF65-F5344CB8AC3E}">
        <p14:creationId xmlns:p14="http://schemas.microsoft.com/office/powerpoint/2010/main" val="24056876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 of Variable Scope</a:t>
            </a:r>
            <a:endParaRPr lang="en-US" dirty="0"/>
          </a:p>
        </p:txBody>
      </p:sp>
      <p:sp>
        <p:nvSpPr>
          <p:cNvPr id="6" name="Rectangle 5"/>
          <p:cNvSpPr/>
          <p:nvPr/>
        </p:nvSpPr>
        <p:spPr>
          <a:xfrm>
            <a:off x="457200" y="1524000"/>
            <a:ext cx="8153400" cy="4801314"/>
          </a:xfrm>
          <a:prstGeom prst="rect">
            <a:avLst/>
          </a:prstGeom>
        </p:spPr>
        <p:txBody>
          <a:bodyPr wrap="square">
            <a:spAutoFit/>
          </a:bodyPr>
          <a:lstStyle/>
          <a:p>
            <a:r>
              <a:rPr lang="en-US" dirty="0" err="1">
                <a:solidFill>
                  <a:srgbClr val="0000FF"/>
                </a:solidFill>
                <a:latin typeface="Consolas"/>
              </a:rPr>
              <a:t>int</a:t>
            </a:r>
            <a:r>
              <a:rPr lang="en-US" dirty="0">
                <a:solidFill>
                  <a:prstClr val="black"/>
                </a:solidFill>
                <a:latin typeface="Consolas"/>
              </a:rPr>
              <a:t> main()</a:t>
            </a:r>
          </a:p>
          <a:p>
            <a:r>
              <a:rPr lang="en-US" dirty="0" smtClean="0">
                <a:solidFill>
                  <a:prstClr val="black"/>
                </a:solidFill>
                <a:latin typeface="Consolas"/>
              </a:rPr>
              <a:t>{</a:t>
            </a:r>
            <a:endParaRPr lang="en-US" dirty="0">
              <a:solidFill>
                <a:prstClr val="black"/>
              </a:solidFill>
              <a:latin typeface="Consolas"/>
            </a:endParaRPr>
          </a:p>
          <a:p>
            <a:r>
              <a:rPr lang="en-US" dirty="0" smtClean="0">
                <a:solidFill>
                  <a:prstClr val="black"/>
                </a:solidFill>
                <a:latin typeface="Consolas"/>
              </a:rPr>
              <a:t>    {</a:t>
            </a:r>
            <a:endParaRPr lang="en-US" dirty="0">
              <a:solidFill>
                <a:prstClr val="black"/>
              </a:solidFill>
              <a:latin typeface="Consolas"/>
            </a:endParaRPr>
          </a:p>
          <a:p>
            <a:r>
              <a:rPr lang="en-US" dirty="0" smtClean="0">
                <a:solidFill>
                  <a:srgbClr val="0000FF"/>
                </a:solidFill>
                <a:latin typeface="Consolas"/>
              </a:rPr>
              <a:t>        </a:t>
            </a:r>
            <a:r>
              <a:rPr lang="en-US" dirty="0" err="1" smtClean="0">
                <a:solidFill>
                  <a:srgbClr val="0000FF"/>
                </a:solidFill>
                <a:latin typeface="Consolas"/>
              </a:rPr>
              <a:t>int</a:t>
            </a:r>
            <a:r>
              <a:rPr lang="en-US" dirty="0" smtClean="0">
                <a:solidFill>
                  <a:prstClr val="black"/>
                </a:solidFill>
                <a:latin typeface="Consolas"/>
              </a:rPr>
              <a:t> </a:t>
            </a:r>
            <a:r>
              <a:rPr lang="en-US" dirty="0">
                <a:solidFill>
                  <a:prstClr val="black"/>
                </a:solidFill>
                <a:latin typeface="Consolas"/>
              </a:rPr>
              <a:t>x;</a:t>
            </a:r>
          </a:p>
          <a:p>
            <a:r>
              <a:rPr lang="en-US" dirty="0" smtClean="0">
                <a:solidFill>
                  <a:srgbClr val="008000"/>
                </a:solidFill>
                <a:latin typeface="Consolas"/>
              </a:rPr>
              <a:t>        // </a:t>
            </a:r>
            <a:r>
              <a:rPr lang="en-US" dirty="0">
                <a:solidFill>
                  <a:srgbClr val="008000"/>
                </a:solidFill>
                <a:latin typeface="Consolas"/>
              </a:rPr>
              <a:t>Exists inside these curly braces (Rule 1)</a:t>
            </a:r>
            <a:endParaRPr lang="en-US" dirty="0">
              <a:solidFill>
                <a:prstClr val="black"/>
              </a:solidFill>
              <a:latin typeface="Consolas"/>
            </a:endParaRPr>
          </a:p>
          <a:p>
            <a:r>
              <a:rPr lang="en-US" dirty="0" smtClean="0">
                <a:solidFill>
                  <a:prstClr val="black"/>
                </a:solidFill>
                <a:latin typeface="Consolas"/>
              </a:rPr>
              <a:t>        {</a:t>
            </a:r>
            <a:endParaRPr lang="en-US" dirty="0">
              <a:solidFill>
                <a:prstClr val="black"/>
              </a:solidFill>
              <a:latin typeface="Consolas"/>
            </a:endParaRPr>
          </a:p>
          <a:p>
            <a:r>
              <a:rPr lang="en-US" dirty="0" smtClean="0">
                <a:solidFill>
                  <a:srgbClr val="008000"/>
                </a:solidFill>
                <a:latin typeface="Consolas"/>
              </a:rPr>
              <a:t>           // </a:t>
            </a:r>
            <a:r>
              <a:rPr lang="en-US" dirty="0">
                <a:solidFill>
                  <a:srgbClr val="008000"/>
                </a:solidFill>
                <a:latin typeface="Consolas"/>
              </a:rPr>
              <a:t>Exists inside these sub-curly braces (Rule 2)</a:t>
            </a:r>
            <a:endParaRPr lang="en-US" dirty="0">
              <a:solidFill>
                <a:prstClr val="black"/>
              </a:solidFill>
              <a:latin typeface="Consolas"/>
            </a:endParaRPr>
          </a:p>
          <a:p>
            <a:r>
              <a:rPr lang="en-US" dirty="0" smtClean="0">
                <a:solidFill>
                  <a:prstClr val="black"/>
                </a:solidFill>
                <a:latin typeface="Consolas"/>
              </a:rPr>
              <a:t>        }</a:t>
            </a:r>
            <a:endParaRPr lang="en-US" dirty="0">
              <a:solidFill>
                <a:prstClr val="black"/>
              </a:solidFill>
              <a:latin typeface="Consolas"/>
            </a:endParaRPr>
          </a:p>
          <a:p>
            <a:r>
              <a:rPr lang="en-US" dirty="0" smtClean="0">
                <a:solidFill>
                  <a:prstClr val="black"/>
                </a:solidFill>
                <a:latin typeface="Consolas"/>
              </a:rPr>
              <a:t>    }</a:t>
            </a:r>
            <a:endParaRPr lang="en-US" dirty="0">
              <a:solidFill>
                <a:prstClr val="black"/>
              </a:solidFill>
              <a:latin typeface="Consolas"/>
            </a:endParaRPr>
          </a:p>
          <a:p>
            <a:endParaRPr lang="en-US" dirty="0">
              <a:solidFill>
                <a:prstClr val="black"/>
              </a:solidFill>
              <a:latin typeface="Consolas"/>
            </a:endParaRPr>
          </a:p>
          <a:p>
            <a:r>
              <a:rPr lang="en-US" dirty="0" smtClean="0">
                <a:solidFill>
                  <a:srgbClr val="008000"/>
                </a:solidFill>
                <a:latin typeface="Consolas"/>
              </a:rPr>
              <a:t>    // </a:t>
            </a:r>
            <a:r>
              <a:rPr lang="en-US" dirty="0">
                <a:solidFill>
                  <a:srgbClr val="008000"/>
                </a:solidFill>
                <a:latin typeface="Consolas"/>
              </a:rPr>
              <a:t>No longer exists</a:t>
            </a:r>
            <a:endParaRPr lang="en-US" dirty="0">
              <a:solidFill>
                <a:prstClr val="black"/>
              </a:solidFill>
              <a:latin typeface="Consolas"/>
            </a:endParaRPr>
          </a:p>
          <a:p>
            <a:r>
              <a:rPr lang="en-US" dirty="0" smtClean="0">
                <a:solidFill>
                  <a:srgbClr val="008000"/>
                </a:solidFill>
                <a:latin typeface="Consolas"/>
              </a:rPr>
              <a:t>    // </a:t>
            </a:r>
            <a:r>
              <a:rPr lang="en-US" dirty="0">
                <a:solidFill>
                  <a:srgbClr val="008000"/>
                </a:solidFill>
                <a:latin typeface="Consolas"/>
              </a:rPr>
              <a:t>referencing the variable here will result</a:t>
            </a:r>
            <a:endParaRPr lang="en-US" dirty="0">
              <a:solidFill>
                <a:prstClr val="black"/>
              </a:solidFill>
              <a:latin typeface="Consolas"/>
            </a:endParaRPr>
          </a:p>
          <a:p>
            <a:r>
              <a:rPr lang="en-US" dirty="0" smtClean="0">
                <a:solidFill>
                  <a:srgbClr val="008000"/>
                </a:solidFill>
                <a:latin typeface="Consolas"/>
              </a:rPr>
              <a:t>    // </a:t>
            </a:r>
            <a:r>
              <a:rPr lang="en-US" dirty="0">
                <a:solidFill>
                  <a:srgbClr val="008000"/>
                </a:solidFill>
                <a:latin typeface="Consolas"/>
              </a:rPr>
              <a:t>in a syntax error</a:t>
            </a:r>
            <a:endParaRPr lang="en-US" dirty="0">
              <a:solidFill>
                <a:prstClr val="black"/>
              </a:solidFill>
              <a:latin typeface="Consolas"/>
            </a:endParaRPr>
          </a:p>
          <a:p>
            <a:endParaRPr lang="en-US" dirty="0">
              <a:solidFill>
                <a:prstClr val="black"/>
              </a:solidFill>
              <a:latin typeface="Consolas"/>
            </a:endParaRPr>
          </a:p>
          <a:p>
            <a:r>
              <a:rPr lang="en-US" dirty="0" smtClean="0">
                <a:solidFill>
                  <a:srgbClr val="0000FF"/>
                </a:solidFill>
                <a:latin typeface="Consolas"/>
              </a:rPr>
              <a:t>    return</a:t>
            </a:r>
            <a:r>
              <a:rPr lang="en-US" dirty="0" smtClean="0">
                <a:solidFill>
                  <a:prstClr val="black"/>
                </a:solidFill>
                <a:latin typeface="Consolas"/>
              </a:rPr>
              <a:t> </a:t>
            </a:r>
            <a:r>
              <a:rPr lang="en-US" dirty="0">
                <a:solidFill>
                  <a:prstClr val="black"/>
                </a:solidFill>
                <a:latin typeface="Consolas"/>
              </a:rPr>
              <a:t>0;</a:t>
            </a:r>
          </a:p>
          <a:p>
            <a:r>
              <a:rPr lang="en-US" dirty="0">
                <a:solidFill>
                  <a:prstClr val="black"/>
                </a:solidFill>
                <a:latin typeface="Consolas"/>
              </a:rPr>
              <a:t>}</a:t>
            </a:r>
          </a:p>
          <a:p>
            <a:endParaRPr lang="en-US" dirty="0">
              <a:solidFill>
                <a:prstClr val="black"/>
              </a:solidFill>
              <a:latin typeface="Consolas"/>
            </a:endParaRPr>
          </a:p>
        </p:txBody>
      </p:sp>
    </p:spTree>
    <p:extLst>
      <p:ext uri="{BB962C8B-B14F-4D97-AF65-F5344CB8AC3E}">
        <p14:creationId xmlns:p14="http://schemas.microsoft.com/office/powerpoint/2010/main" val="334875575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1_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12585</TotalTime>
  <Words>2426</Words>
  <Application>Microsoft Office PowerPoint</Application>
  <PresentationFormat>On-screen Show (4:3)</PresentationFormat>
  <Paragraphs>373</Paragraphs>
  <Slides>37</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37</vt:i4>
      </vt:variant>
    </vt:vector>
  </HeadingPairs>
  <TitlesOfParts>
    <vt:vector size="45" baseType="lpstr">
      <vt:lpstr>Arial Unicode MS</vt:lpstr>
      <vt:lpstr>Arial</vt:lpstr>
      <vt:lpstr>Consolas</vt:lpstr>
      <vt:lpstr>Franklin Gothic Book</vt:lpstr>
      <vt:lpstr>Perpetua</vt:lpstr>
      <vt:lpstr>Wingdings 2</vt:lpstr>
      <vt:lpstr>Equity</vt:lpstr>
      <vt:lpstr>1_Equity</vt:lpstr>
      <vt:lpstr>Functions</vt:lpstr>
      <vt:lpstr>Functions in Review</vt:lpstr>
      <vt:lpstr>PowerPoint Presentation</vt:lpstr>
      <vt:lpstr>Scenario:</vt:lpstr>
      <vt:lpstr>Scenario - Conclusion</vt:lpstr>
      <vt:lpstr>Functions - Purpose</vt:lpstr>
      <vt:lpstr>Code Organization – Closer Look</vt:lpstr>
      <vt:lpstr>Concept of Variable Scope</vt:lpstr>
      <vt:lpstr>Concept of Variable Scope</vt:lpstr>
      <vt:lpstr>Scoping In Practice</vt:lpstr>
      <vt:lpstr>Variable Naming Conflicts</vt:lpstr>
      <vt:lpstr>Naming Conflicts</vt:lpstr>
      <vt:lpstr>Scope and Functions</vt:lpstr>
      <vt:lpstr>Final Note on Variable Scope</vt:lpstr>
      <vt:lpstr>Globals</vt:lpstr>
      <vt:lpstr>Issues with Globals</vt:lpstr>
      <vt:lpstr>Issues with Globals</vt:lpstr>
      <vt:lpstr>Final Notes on Globals</vt:lpstr>
      <vt:lpstr>Default Values</vt:lpstr>
      <vt:lpstr>Example calls</vt:lpstr>
      <vt:lpstr>User Functions and default param.</vt:lpstr>
      <vt:lpstr>Example Calls</vt:lpstr>
      <vt:lpstr>Rule of Default Values</vt:lpstr>
      <vt:lpstr>Other Basics of Functions</vt:lpstr>
      <vt:lpstr>Make a Swap Function</vt:lpstr>
      <vt:lpstr>Passing by Reference</vt:lpstr>
      <vt:lpstr>C++ Style Pass by Reference</vt:lpstr>
      <vt:lpstr>Using References in Functions</vt:lpstr>
      <vt:lpstr>Passing by Reference</vt:lpstr>
      <vt:lpstr>Returns</vt:lpstr>
      <vt:lpstr>Guided - Example 10.1</vt:lpstr>
      <vt:lpstr>Independent Example 10.2</vt:lpstr>
      <vt:lpstr>Passing by Reference and Structures</vt:lpstr>
      <vt:lpstr>Example of Passing Struct by Ref</vt:lpstr>
      <vt:lpstr>Example of Passing Struct by Ref</vt:lpstr>
      <vt:lpstr>Safe Pass by Reference</vt:lpstr>
      <vt:lpstr>Safe Passage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 Statements</dc:title>
  <dc:creator>lukepier</dc:creator>
  <cp:lastModifiedBy>Luke Pierce</cp:lastModifiedBy>
  <cp:revision>281</cp:revision>
  <dcterms:created xsi:type="dcterms:W3CDTF">2006-08-16T00:00:00Z</dcterms:created>
  <dcterms:modified xsi:type="dcterms:W3CDTF">2015-04-03T20:21:02Z</dcterms:modified>
</cp:coreProperties>
</file>