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9" r:id="rId11"/>
    <p:sldId id="270" r:id="rId12"/>
    <p:sldId id="267" r:id="rId13"/>
    <p:sldId id="268" r:id="rId14"/>
    <p:sldId id="279" r:id="rId15"/>
    <p:sldId id="280" r:id="rId16"/>
    <p:sldId id="281" r:id="rId17"/>
    <p:sldId id="283" r:id="rId18"/>
    <p:sldId id="271" r:id="rId19"/>
    <p:sldId id="274" r:id="rId20"/>
    <p:sldId id="275" r:id="rId21"/>
    <p:sldId id="273" r:id="rId22"/>
    <p:sldId id="276" r:id="rId23"/>
    <p:sldId id="277" r:id="rId24"/>
    <p:sldId id="272" r:id="rId25"/>
    <p:sldId id="284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96" autoAdjust="0"/>
  </p:normalViewPr>
  <p:slideViewPr>
    <p:cSldViewPr>
      <p:cViewPr>
        <p:scale>
          <a:sx n="50" d="100"/>
          <a:sy n="50" d="100"/>
        </p:scale>
        <p:origin x="195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2FF1-1441-4A00-A339-058AC2F439CF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41BE3-50A4-45E6-B552-43FC6358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3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1BE3-50A4-45E6-B552-43FC6358D1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1BE3-50A4-45E6-B552-43FC6358D1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1BE3-50A4-45E6-B552-43FC6358D1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Twinge of Chapter 9 </a:t>
            </a:r>
          </a:p>
          <a:p>
            <a:r>
              <a:rPr lang="en-US" dirty="0" smtClean="0"/>
              <a:t>Pages 447-457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Multi-File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4000" y="1399418"/>
            <a:ext cx="2870200" cy="11021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1944" y="25016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source1.cpp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1351562"/>
            <a:ext cx="2818557" cy="1905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79119" y="1592862"/>
            <a:ext cx="199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func1(…);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func2(…);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func3(…);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latin typeface="Consolas"/>
              </a:rPr>
              <a:t>…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funcn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(…)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4722" y="3406429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source1.h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254000" y="3109286"/>
            <a:ext cx="2870200" cy="11021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1944" y="421146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source2.cpp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266700" y="4988647"/>
            <a:ext cx="2857500" cy="11021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4644" y="6090829"/>
            <a:ext cx="1589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sourceN.cpp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644" y="1485937"/>
            <a:ext cx="153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Contains Function Defines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2496" y="5185794"/>
            <a:ext cx="31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source1.h“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…</a:t>
            </a:r>
            <a:endParaRPr lang="en-US" dirty="0">
              <a:solidFill>
                <a:srgbClr val="A31515"/>
              </a:solidFill>
              <a:latin typeface="Consola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4191000" y="3962400"/>
            <a:ext cx="4724400" cy="2590094"/>
          </a:xfrm>
        </p:spPr>
        <p:txBody>
          <a:bodyPr>
            <a:normAutofit/>
          </a:bodyPr>
          <a:lstStyle/>
          <a:p>
            <a:r>
              <a:rPr lang="en-US" dirty="0" smtClean="0"/>
              <a:t>Using the include directive, the prototypes can be included into multiple files</a:t>
            </a:r>
          </a:p>
          <a:p>
            <a:endParaRPr lang="en-US" dirty="0" smtClean="0"/>
          </a:p>
          <a:p>
            <a:r>
              <a:rPr lang="en-US" dirty="0" smtClean="0"/>
              <a:t>One line per file instead of dozens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4000" y="3406429"/>
            <a:ext cx="31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source1.h“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…</a:t>
            </a:r>
            <a:endParaRPr lang="en-US" dirty="0">
              <a:solidFill>
                <a:srgbClr val="A31515"/>
              </a:solidFill>
              <a:latin typeface="Consolas"/>
            </a:endParaRPr>
          </a:p>
        </p:txBody>
      </p:sp>
      <p:cxnSp>
        <p:nvCxnSpPr>
          <p:cNvPr id="4" name="Straight Arrow Connector 3"/>
          <p:cNvCxnSpPr>
            <a:stCxn id="27" idx="3"/>
          </p:cNvCxnSpPr>
          <p:nvPr/>
        </p:nvCxnSpPr>
        <p:spPr>
          <a:xfrm flipV="1">
            <a:off x="3429000" y="2501600"/>
            <a:ext cx="1143000" cy="300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70504" y="2225914"/>
            <a:ext cx="1201496" cy="1503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7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4000" y="1399418"/>
            <a:ext cx="2870200" cy="11021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1944" y="25016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source1.cpp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1351562"/>
            <a:ext cx="2818557" cy="1905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79119" y="1592862"/>
            <a:ext cx="199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func1(…);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func2(…);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func3(…);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latin typeface="Consolas"/>
              </a:rPr>
              <a:t>…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funcn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(…)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4722" y="3406429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source1.h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254000" y="3109286"/>
            <a:ext cx="2870200" cy="11021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1944" y="421146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source2.cpp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266700" y="4988647"/>
            <a:ext cx="2857500" cy="11021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4644" y="6090829"/>
            <a:ext cx="1589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sourceN.cpp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12496" y="5185794"/>
            <a:ext cx="31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source1.h“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…</a:t>
            </a:r>
            <a:endParaRPr lang="en-US" dirty="0">
              <a:solidFill>
                <a:srgbClr val="A31515"/>
              </a:solidFill>
              <a:latin typeface="Consola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4191000" y="3962400"/>
            <a:ext cx="4724400" cy="2590094"/>
          </a:xfrm>
        </p:spPr>
        <p:txBody>
          <a:bodyPr>
            <a:normAutofit/>
          </a:bodyPr>
          <a:lstStyle/>
          <a:p>
            <a:r>
              <a:rPr lang="en-US" dirty="0" smtClean="0"/>
              <a:t>Often there are some interdependencies between functions in source1.cpp</a:t>
            </a:r>
          </a:p>
          <a:p>
            <a:r>
              <a:rPr lang="en-US" dirty="0" smtClean="0"/>
              <a:t>Rather than correctly ordering the functions we can call include and just prototype them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4000" y="3406429"/>
            <a:ext cx="31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source1.h“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…</a:t>
            </a:r>
            <a:endParaRPr lang="en-US" dirty="0">
              <a:solidFill>
                <a:srgbClr val="A31515"/>
              </a:solidFill>
              <a:latin typeface="Consolas"/>
            </a:endParaRPr>
          </a:p>
        </p:txBody>
      </p:sp>
      <p:cxnSp>
        <p:nvCxnSpPr>
          <p:cNvPr id="4" name="Straight Arrow Connector 3"/>
          <p:cNvCxnSpPr>
            <a:stCxn id="27" idx="3"/>
          </p:cNvCxnSpPr>
          <p:nvPr/>
        </p:nvCxnSpPr>
        <p:spPr>
          <a:xfrm flipV="1">
            <a:off x="3429000" y="2501600"/>
            <a:ext cx="1143000" cy="300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70504" y="2225914"/>
            <a:ext cx="1201496" cy="1503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944" y="1690557"/>
            <a:ext cx="31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source1.h“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…</a:t>
            </a:r>
            <a:endParaRPr lang="en-US" dirty="0">
              <a:solidFill>
                <a:srgbClr val="A31515"/>
              </a:solidFill>
              <a:latin typeface="Consola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370504" y="1950508"/>
            <a:ext cx="1201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524000"/>
          </a:xfrm>
        </p:spPr>
        <p:txBody>
          <a:bodyPr/>
          <a:lstStyle/>
          <a:p>
            <a:r>
              <a:rPr lang="en-US" dirty="0" smtClean="0"/>
              <a:t>Typically for each new source file (*.</a:t>
            </a:r>
            <a:r>
              <a:rPr lang="en-US" dirty="0" err="1" smtClean="0"/>
              <a:t>cpp</a:t>
            </a:r>
            <a:r>
              <a:rPr lang="en-US" dirty="0" smtClean="0"/>
              <a:t>) there will be an associated header file (*.h)</a:t>
            </a:r>
          </a:p>
          <a:p>
            <a:pPr lvl="1"/>
            <a:r>
              <a:rPr lang="en-US" dirty="0" smtClean="0"/>
              <a:t>Common exception is the main.cpp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59824"/>
              </p:ext>
            </p:extLst>
          </p:nvPr>
        </p:nvGraphicFramePr>
        <p:xfrm>
          <a:off x="1371600" y="28194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Typically Contain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Don’t Contain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Function Prototypes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Class/Structure Defines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Enumerations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Templates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Function Defines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Globals</a:t>
                      </a:r>
                      <a:r>
                        <a:rPr lang="en-US" dirty="0" smtClean="0"/>
                        <a:t>!!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Defines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562600"/>
            <a:ext cx="77724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Header files are there to declare the existence of code to other 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source file named </a:t>
            </a:r>
            <a:r>
              <a:rPr lang="en-US" i="1" dirty="0" smtClean="0"/>
              <a:t>geometry</a:t>
            </a:r>
          </a:p>
          <a:p>
            <a:pPr lvl="1"/>
            <a:r>
              <a:rPr lang="en-US" dirty="0" smtClean="0"/>
              <a:t>In this source file create two functions that calculate the area of a triangle and a rectangle</a:t>
            </a:r>
          </a:p>
          <a:p>
            <a:r>
              <a:rPr lang="en-US" dirty="0" smtClean="0"/>
              <a:t>Create a header file to prototype the functions</a:t>
            </a:r>
          </a:p>
          <a:p>
            <a:r>
              <a:rPr lang="en-US" dirty="0" smtClean="0"/>
              <a:t>Create a source file named </a:t>
            </a:r>
            <a:r>
              <a:rPr lang="en-US" i="1" dirty="0" smtClean="0"/>
              <a:t>main</a:t>
            </a:r>
          </a:p>
          <a:p>
            <a:pPr lvl="1"/>
            <a:r>
              <a:rPr lang="en-US" dirty="0" smtClean="0"/>
              <a:t>Include geometry header file</a:t>
            </a:r>
          </a:p>
          <a:p>
            <a:pPr lvl="1"/>
            <a:r>
              <a:rPr lang="en-US" dirty="0" smtClean="0"/>
              <a:t>Call the functions from the geometry file using data of your choice</a:t>
            </a:r>
          </a:p>
          <a:p>
            <a:pPr lvl="1"/>
            <a:r>
              <a:rPr lang="en-US" dirty="0" smtClean="0"/>
              <a:t>Print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Classes and Multi-File Compilation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1302223"/>
            <a:ext cx="8534400" cy="3025349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Create a Rectangle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Class with: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3200" dirty="0" smtClean="0"/>
              <a:t>Four data members</a:t>
            </a:r>
          </a:p>
          <a:p>
            <a:pPr marL="1188720" lvl="2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3200" dirty="0" smtClean="0"/>
              <a:t>X, Y, Width, Height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3200" dirty="0" smtClean="0"/>
              <a:t>Default Constructor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3200" dirty="0" smtClean="0"/>
              <a:t>Non-Default Constructor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Member function for calculating area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3200" dirty="0" smtClean="0"/>
              <a:t>Member function for calculating perimeter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04800" y="4526588"/>
            <a:ext cx="8534400" cy="18851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Header file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Class Definition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3200" noProof="0" dirty="0" smtClean="0"/>
              <a:t>Source file                 Member Function </a:t>
            </a:r>
            <a:r>
              <a:rPr lang="en-US" sz="3200" dirty="0"/>
              <a:t>Definition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62200" y="46482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362200" y="5786351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 Class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600200"/>
            <a:ext cx="769620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8100" y="5059362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Rectangle.h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028700" y="1905000"/>
            <a:ext cx="7277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perimeter();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y, width, height;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084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808038"/>
          </a:xfrm>
        </p:spPr>
        <p:txBody>
          <a:bodyPr/>
          <a:lstStyle/>
          <a:p>
            <a:r>
              <a:rPr lang="en-US" dirty="0" smtClean="0"/>
              <a:t>Rectangle Class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295400"/>
            <a:ext cx="8382000" cy="46021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3300" y="589756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Rectangle.cpp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::Rectangle()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::Rectangle(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808038"/>
          </a:xfrm>
        </p:spPr>
        <p:txBody>
          <a:bodyPr/>
          <a:lstStyle/>
          <a:p>
            <a:r>
              <a:rPr lang="en-US" dirty="0" smtClean="0"/>
              <a:t>Rectangle Class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295400"/>
            <a:ext cx="8382000" cy="41148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548208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main.cpp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598116"/>
            <a:ext cx="7772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r(0, 0, 4, 8);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r.area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433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Visiting the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3429000" cy="685800"/>
          </a:xfrm>
        </p:spPr>
        <p:txBody>
          <a:bodyPr/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2478652"/>
            <a:ext cx="289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grandfather.h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father.h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foo pa;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7500" y="2250248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grandfather.h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2438400"/>
            <a:ext cx="3327400" cy="21023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05400" y="2133600"/>
            <a:ext cx="3505200" cy="838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81600" y="4572000"/>
            <a:ext cx="3352800" cy="1143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2600" y="4724400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member;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3048000"/>
            <a:ext cx="885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father.h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5791200"/>
            <a:ext cx="141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grandfather.h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22400" y="4648200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main.cpp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810000" y="25908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9800" y="3124200"/>
            <a:ext cx="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3733800"/>
            <a:ext cx="12192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5105400"/>
            <a:ext cx="4800600" cy="1600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included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twice by in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this will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cause a redefinition compiler error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45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1: Remove Include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2478652"/>
            <a:ext cx="289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grandfather.h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6600"/>
                </a:solidFill>
                <a:latin typeface="Consolas"/>
              </a:rPr>
              <a:t>//#include “</a:t>
            </a:r>
            <a:r>
              <a:rPr lang="en-US" sz="1600" dirty="0" err="1" smtClean="0">
                <a:solidFill>
                  <a:srgbClr val="006600"/>
                </a:solidFill>
                <a:latin typeface="Consolas"/>
              </a:rPr>
              <a:t>father.h</a:t>
            </a:r>
            <a:r>
              <a:rPr lang="en-US" sz="1600" dirty="0" smtClean="0">
                <a:solidFill>
                  <a:srgbClr val="006600"/>
                </a:solidFill>
                <a:latin typeface="Consolas"/>
              </a:rPr>
              <a:t>"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foo pa;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7500" y="2250248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grandfather.h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2438400"/>
            <a:ext cx="3327400" cy="21023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05400" y="2133600"/>
            <a:ext cx="3505200" cy="838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81600" y="4572000"/>
            <a:ext cx="3352800" cy="1143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2600" y="4724400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member;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3048000"/>
            <a:ext cx="885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father.h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5791200"/>
            <a:ext cx="141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grandfather.h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22400" y="4648200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main.cpp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810000" y="25908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9800" y="3124200"/>
            <a:ext cx="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3733800"/>
            <a:ext cx="12192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5105400"/>
            <a:ext cx="4800600" cy="1600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may not always be obvious as to which include is causing the problem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Includes may be complex and difficult to untangle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45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Programs can be very large</a:t>
            </a:r>
          </a:p>
          <a:p>
            <a:pPr lvl="1"/>
            <a:r>
              <a:rPr lang="en-US" dirty="0" smtClean="0"/>
              <a:t>All the code in a single file is unacceptable</a:t>
            </a:r>
          </a:p>
          <a:p>
            <a:endParaRPr lang="en-US" dirty="0" smtClean="0"/>
          </a:p>
          <a:p>
            <a:r>
              <a:rPr lang="en-US" dirty="0" smtClean="0"/>
              <a:t>Programs can be broken up into sub problems known as functions</a:t>
            </a:r>
          </a:p>
          <a:p>
            <a:endParaRPr lang="en-US" dirty="0" smtClean="0"/>
          </a:p>
          <a:p>
            <a:r>
              <a:rPr lang="en-US" dirty="0" smtClean="0"/>
              <a:t>The main() function is like highlander, there can only be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2: Header Guards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2478652"/>
            <a:ext cx="289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grandfather.h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father.h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foo pa;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7500" y="2250248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grandfather.h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2438400"/>
            <a:ext cx="3327400" cy="21023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05400" y="2133600"/>
            <a:ext cx="3505200" cy="838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81600" y="3962400"/>
            <a:ext cx="3352800" cy="1752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4038600"/>
            <a:ext cx="312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ifndef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GRANDFATHER_H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#define GRANDFATHER_H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foo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member;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endif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3048000"/>
            <a:ext cx="885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father.h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5791200"/>
            <a:ext cx="141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grandfather.h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22400" y="4648200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main.cpp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810000" y="25908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9800" y="3124200"/>
            <a:ext cx="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3733800"/>
            <a:ext cx="12192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5105400"/>
            <a:ext cx="48006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practice is to protect all headers with a header guard to protect against redefinition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errors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45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Header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505200"/>
            <a:ext cx="7772400" cy="2514600"/>
          </a:xfrm>
        </p:spPr>
        <p:txBody>
          <a:bodyPr/>
          <a:lstStyle/>
          <a:p>
            <a:r>
              <a:rPr lang="en-US" dirty="0" smtClean="0"/>
              <a:t>Remember any command with a # is a preprocessor directive</a:t>
            </a:r>
          </a:p>
          <a:p>
            <a:pPr lvl="1"/>
            <a:r>
              <a:rPr lang="en-US" dirty="0" smtClean="0"/>
              <a:t>Not in final program</a:t>
            </a:r>
          </a:p>
          <a:p>
            <a:pPr lvl="1"/>
            <a:r>
              <a:rPr lang="en-US" dirty="0" smtClean="0"/>
              <a:t>Executed before compilation commences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447800"/>
            <a:ext cx="3124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ifndef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GRANDFATHER_H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#define GRANDFATHER_H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foo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member;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endif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Header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657600"/>
            <a:ext cx="7772400" cy="2362200"/>
          </a:xfrm>
        </p:spPr>
        <p:txBody>
          <a:bodyPr/>
          <a:lstStyle/>
          <a:p>
            <a:r>
              <a:rPr lang="en-US" dirty="0" err="1" smtClean="0"/>
              <a:t>ifndef</a:t>
            </a:r>
            <a:r>
              <a:rPr lang="en-US" dirty="0" smtClean="0"/>
              <a:t>:  a if statement that will execute if the identifier (GRANDFATHER_H) isn’t defined</a:t>
            </a:r>
          </a:p>
          <a:p>
            <a:r>
              <a:rPr lang="en-US" dirty="0" smtClean="0"/>
              <a:t>define: defines the identifier</a:t>
            </a:r>
          </a:p>
          <a:p>
            <a:r>
              <a:rPr lang="en-US" dirty="0" err="1" smtClean="0"/>
              <a:t>endif</a:t>
            </a:r>
            <a:r>
              <a:rPr lang="en-US" dirty="0" smtClean="0"/>
              <a:t>: defines the end of </a:t>
            </a:r>
            <a:r>
              <a:rPr lang="en-US" dirty="0" err="1" smtClean="0"/>
              <a:t>ifndef</a:t>
            </a:r>
            <a:r>
              <a:rPr lang="en-US" dirty="0" smtClean="0"/>
              <a:t> (or any other preprocessor conditional)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447800"/>
            <a:ext cx="3124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ifndef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GRANDFATHER_H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#define GRANDFATHER_H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foo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member;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endif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Solution 2: Header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276600"/>
            <a:ext cx="8610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Stepping through the preprocessor steps of main.cpp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/>
              <a:t>Grandfather.h</a:t>
            </a:r>
            <a:r>
              <a:rPr lang="en-US" dirty="0" smtClean="0"/>
              <a:t> is included first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GRANDFATHER_H hasn’t been defined so the condition is executed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GRANDFATHER_H is defined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is defined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Father is included which includes </a:t>
            </a:r>
            <a:r>
              <a:rPr lang="en-US" dirty="0" err="1" smtClean="0"/>
              <a:t>Grandfather.h</a:t>
            </a:r>
            <a:r>
              <a:rPr lang="en-US" dirty="0" smtClean="0"/>
              <a:t> again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GRANDFATHER_H so contents of the header are skipped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143000"/>
            <a:ext cx="3124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ifndef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GRANDFATHER_H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#define GRANDFATHER_H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foo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member;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endif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of Multi-File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should be grouped into files based on commonality</a:t>
            </a:r>
          </a:p>
          <a:p>
            <a:r>
              <a:rPr lang="en-US" dirty="0" smtClean="0"/>
              <a:t>Each source file should have a associated header file of the same name</a:t>
            </a:r>
          </a:p>
          <a:p>
            <a:pPr lvl="1"/>
            <a:r>
              <a:rPr lang="en-US" dirty="0" smtClean="0"/>
              <a:t>All functions in the source should be defined in the header file</a:t>
            </a:r>
          </a:p>
          <a:p>
            <a:r>
              <a:rPr lang="en-US" dirty="0" smtClean="0"/>
              <a:t>Some functions are only meant to be used locally in the *.cpp file</a:t>
            </a:r>
          </a:p>
          <a:p>
            <a:pPr lvl="1"/>
            <a:r>
              <a:rPr lang="en-US" dirty="0" smtClean="0"/>
              <a:t>Keep the prototyping local to the *.cpp file</a:t>
            </a:r>
          </a:p>
          <a:p>
            <a:pPr lvl="1"/>
            <a:r>
              <a:rPr lang="en-US" dirty="0" smtClean="0"/>
              <a:t>Reduces unnecessary function conflicts</a:t>
            </a:r>
          </a:p>
          <a:p>
            <a:r>
              <a:rPr lang="en-US" dirty="0" smtClean="0"/>
              <a:t>Often a header file will be used just for defines and structures</a:t>
            </a:r>
          </a:p>
          <a:p>
            <a:r>
              <a:rPr lang="en-US" dirty="0" smtClean="0"/>
              <a:t>For class programming</a:t>
            </a:r>
          </a:p>
          <a:p>
            <a:pPr lvl="1"/>
            <a:r>
              <a:rPr lang="en-US" dirty="0" smtClean="0"/>
              <a:t>Each class should occupy a separate source and header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13.2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191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Restructure the Bank Employee Example such that:</a:t>
            </a:r>
          </a:p>
          <a:p>
            <a:pPr lvl="1"/>
            <a:r>
              <a:rPr lang="en-US" sz="3000" dirty="0" smtClean="0"/>
              <a:t>Only the main function is in the main.cpp</a:t>
            </a:r>
          </a:p>
          <a:p>
            <a:pPr lvl="1"/>
            <a:r>
              <a:rPr lang="en-US" sz="3000" dirty="0" smtClean="0"/>
              <a:t>Bank Class is in its own set of files</a:t>
            </a:r>
          </a:p>
          <a:p>
            <a:pPr lvl="1"/>
            <a:r>
              <a:rPr lang="en-US" sz="3000" dirty="0" smtClean="0"/>
              <a:t>Employee Class is in its own set of files</a:t>
            </a:r>
          </a:p>
        </p:txBody>
      </p:sp>
    </p:spTree>
    <p:extLst>
      <p:ext uri="{BB962C8B-B14F-4D97-AF65-F5344CB8AC3E}">
        <p14:creationId xmlns:p14="http://schemas.microsoft.com/office/powerpoint/2010/main" val="44563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13.3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time class with the following properties:</a:t>
            </a:r>
          </a:p>
          <a:p>
            <a:pPr lvl="1"/>
            <a:r>
              <a:rPr lang="en-US" dirty="0" smtClean="0"/>
              <a:t>Member representing seconds</a:t>
            </a:r>
          </a:p>
          <a:p>
            <a:pPr lvl="1"/>
            <a:r>
              <a:rPr lang="en-US" dirty="0" smtClean="0"/>
              <a:t>Member representing minutes</a:t>
            </a:r>
          </a:p>
          <a:p>
            <a:pPr lvl="1"/>
            <a:r>
              <a:rPr lang="en-US" dirty="0" smtClean="0"/>
              <a:t>Default constructor initializing members to zero</a:t>
            </a:r>
          </a:p>
          <a:p>
            <a:pPr lvl="1"/>
            <a:r>
              <a:rPr lang="en-US" dirty="0" smtClean="0"/>
              <a:t>Method which adds a second, when 60 seconds are reached, the seconds reset and minute increases</a:t>
            </a:r>
          </a:p>
          <a:p>
            <a:pPr lvl="1"/>
            <a:endParaRPr lang="en-US" dirty="0"/>
          </a:p>
          <a:p>
            <a:r>
              <a:rPr lang="en-US" dirty="0" smtClean="0"/>
              <a:t>Place the time class in its own set of files</a:t>
            </a:r>
          </a:p>
          <a:p>
            <a:r>
              <a:rPr lang="en-US" dirty="0" smtClean="0"/>
              <a:t>In the main.cpp, use initiate a time object and increase </a:t>
            </a:r>
            <a:r>
              <a:rPr lang="en-US" smtClean="0"/>
              <a:t>the seconds.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772400" cy="1143000"/>
          </a:xfrm>
        </p:spPr>
        <p:txBody>
          <a:bodyPr/>
          <a:lstStyle/>
          <a:p>
            <a:r>
              <a:rPr lang="en-US" dirty="0" smtClean="0"/>
              <a:t>Study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7850" y="5181600"/>
            <a:ext cx="77597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Source files are compiled first independently, then functions are linked together with the linker</a:t>
            </a:r>
          </a:p>
          <a:p>
            <a:r>
              <a:rPr lang="en-US" dirty="0" smtClean="0"/>
              <a:t>Problem: the compiler is unaware of the </a:t>
            </a:r>
            <a:r>
              <a:rPr lang="en-US" dirty="0" err="1" smtClean="0"/>
              <a:t>existance</a:t>
            </a:r>
            <a:r>
              <a:rPr lang="en-US" dirty="0" smtClean="0"/>
              <a:t> of </a:t>
            </a:r>
            <a:r>
              <a:rPr lang="en-US" dirty="0" err="1" smtClean="0"/>
              <a:t>inc</a:t>
            </a:r>
            <a:r>
              <a:rPr lang="en-US" dirty="0" smtClean="0"/>
              <a:t>() in main.cpp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03850" y="1453822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850" y="1355676"/>
            <a:ext cx="3035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cmath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2450" y="1184910"/>
            <a:ext cx="327660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60950" y="1148537"/>
            <a:ext cx="327660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80647" y="4639289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ain.cpp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27244" y="461767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source1.cpp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13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772400" cy="1143000"/>
          </a:xfrm>
        </p:spPr>
        <p:txBody>
          <a:bodyPr/>
          <a:lstStyle/>
          <a:p>
            <a:r>
              <a:rPr lang="en-US" dirty="0" smtClean="0"/>
              <a:t>Study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7850" y="5562600"/>
            <a:ext cx="77597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Easy solution: prototype the function in main.cpp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403850" y="1453822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850" y="1355676"/>
            <a:ext cx="3035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cmath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2450" y="1184910"/>
            <a:ext cx="327660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60950" y="1148537"/>
            <a:ext cx="327660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80647" y="4639289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ain.cpp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27244" y="461767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source1.cpp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35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257800"/>
            <a:ext cx="7772400" cy="1295400"/>
          </a:xfrm>
        </p:spPr>
        <p:txBody>
          <a:bodyPr/>
          <a:lstStyle/>
          <a:p>
            <a:r>
              <a:rPr lang="en-US" dirty="0" smtClean="0"/>
              <a:t>Ok, now we need to prototype </a:t>
            </a:r>
            <a:r>
              <a:rPr lang="en-US" dirty="0" err="1" smtClean="0"/>
              <a:t>func</a:t>
            </a:r>
            <a:r>
              <a:rPr lang="en-US" dirty="0" smtClean="0"/>
              <a:t>() in main.cpp, and </a:t>
            </a:r>
            <a:r>
              <a:rPr lang="en-US" dirty="0" err="1" smtClean="0"/>
              <a:t>inc</a:t>
            </a:r>
            <a:r>
              <a:rPr lang="en-US" dirty="0" smtClean="0"/>
              <a:t>() in source2.cpp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490195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355676"/>
            <a:ext cx="3035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cmath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x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(x);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1184910"/>
            <a:ext cx="297180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97250" y="1184910"/>
            <a:ext cx="254635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6797" y="4639289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ain.cpp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98419" y="463928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source1.cpp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43650" y="1476104"/>
            <a:ext cx="259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*= 2;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35700" y="1204624"/>
            <a:ext cx="254635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6869" y="465900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source2.cpp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9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791200"/>
            <a:ext cx="7772400" cy="884570"/>
          </a:xfrm>
        </p:spPr>
        <p:txBody>
          <a:bodyPr/>
          <a:lstStyle/>
          <a:p>
            <a:r>
              <a:rPr lang="en-US" dirty="0" smtClean="0"/>
              <a:t>Phew! Little bit more work but we got it.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490195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355676"/>
            <a:ext cx="3035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cmath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x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(x);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1184910"/>
            <a:ext cx="2971800" cy="370492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97250" y="1184910"/>
            <a:ext cx="254635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6797" y="4870120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ain.cpp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98419" y="463928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source1.cpp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43650" y="1476104"/>
            <a:ext cx="259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*= 2;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35700" y="1204624"/>
            <a:ext cx="254635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6869" y="465900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source2.cpp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4225" y="5638800"/>
            <a:ext cx="7772400" cy="884570"/>
          </a:xfrm>
        </p:spPr>
        <p:txBody>
          <a:bodyPr/>
          <a:lstStyle/>
          <a:p>
            <a:r>
              <a:rPr lang="en-US" dirty="0" smtClean="0"/>
              <a:t>Got a situation here.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490195"/>
            <a:ext cx="259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func1(…)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… 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func2(…)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… 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func3(…)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…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…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funcn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(…)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…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355676"/>
            <a:ext cx="3035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cmath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func1</a:t>
            </a:r>
            <a:r>
              <a:rPr lang="en-US" dirty="0">
                <a:latin typeface="Consolas"/>
              </a:rPr>
              <a:t>(…);</a:t>
            </a:r>
          </a:p>
          <a:p>
            <a:r>
              <a:rPr lang="en-US" dirty="0">
                <a:latin typeface="Consolas"/>
              </a:rPr>
              <a:t>   func2(…);</a:t>
            </a:r>
          </a:p>
          <a:p>
            <a:r>
              <a:rPr lang="en-US" dirty="0">
                <a:latin typeface="Consolas"/>
              </a:rPr>
              <a:t>   func3(…);</a:t>
            </a:r>
          </a:p>
          <a:p>
            <a:r>
              <a:rPr lang="en-US" dirty="0">
                <a:latin typeface="Consolas"/>
              </a:rPr>
              <a:t>   …</a:t>
            </a:r>
          </a:p>
          <a:p>
            <a:r>
              <a:rPr lang="en-US" dirty="0">
                <a:latin typeface="Consolas"/>
              </a:rPr>
              <a:t>   </a:t>
            </a:r>
            <a:r>
              <a:rPr lang="en-US" dirty="0" err="1">
                <a:latin typeface="Consolas"/>
              </a:rPr>
              <a:t>funcn</a:t>
            </a:r>
            <a:r>
              <a:rPr lang="en-US" dirty="0">
                <a:latin typeface="Consolas"/>
              </a:rPr>
              <a:t>(…);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1184910"/>
            <a:ext cx="2971800" cy="370492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97250" y="1184910"/>
            <a:ext cx="254635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6797" y="4870120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ain.cpp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98419" y="463928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source1.cpp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43650" y="1476104"/>
            <a:ext cx="259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someFunc</a:t>
            </a:r>
            <a:r>
              <a:rPr lang="en-US" dirty="0" smtClean="0">
                <a:latin typeface="Consolas"/>
              </a:rPr>
              <a:t>()</a:t>
            </a: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   func1(…);</a:t>
            </a:r>
          </a:p>
          <a:p>
            <a:r>
              <a:rPr lang="en-US" dirty="0" smtClean="0">
                <a:latin typeface="Consolas"/>
              </a:rPr>
              <a:t>   func2(…);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func3(…);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…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</a:t>
            </a:r>
            <a:r>
              <a:rPr lang="en-US" dirty="0" err="1" smtClean="0">
                <a:latin typeface="Consolas"/>
              </a:rPr>
              <a:t>funcn</a:t>
            </a:r>
            <a:r>
              <a:rPr lang="en-US" dirty="0" smtClean="0">
                <a:latin typeface="Consolas"/>
              </a:rPr>
              <a:t>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35700" y="1204624"/>
            <a:ext cx="254635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6869" y="465900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source2.cpp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79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2300" y="5410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Forget it. Pretty sure you can make more money as a business major anyways.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6550" y="1275872"/>
            <a:ext cx="259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func1(…)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… 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func2(…)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… 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func3(…)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… }</a:t>
            </a:r>
          </a:p>
          <a:p>
            <a:r>
              <a:rPr lang="en-US" dirty="0" smtClean="0">
                <a:latin typeface="Consolas"/>
              </a:rPr>
              <a:t>…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funcn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(…)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…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970587"/>
            <a:ext cx="1828800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994" y="44249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source1.cpp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406409" y="1177726"/>
            <a:ext cx="182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sFunc1()</a:t>
            </a: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   func1(…);</a:t>
            </a:r>
          </a:p>
          <a:p>
            <a:r>
              <a:rPr lang="en-US" dirty="0" smtClean="0">
                <a:latin typeface="Consolas"/>
              </a:rPr>
              <a:t>   func2(…);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func3(…);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…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</a:t>
            </a:r>
            <a:r>
              <a:rPr lang="en-US" dirty="0" err="1" smtClean="0">
                <a:latin typeface="Consolas"/>
              </a:rPr>
              <a:t>funcn</a:t>
            </a:r>
            <a:r>
              <a:rPr lang="en-US" dirty="0" smtClean="0">
                <a:latin typeface="Consolas"/>
              </a:rPr>
              <a:t>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34200" y="970587"/>
            <a:ext cx="2045181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75803" y="443704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source2.cpp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97881" y="1177726"/>
            <a:ext cx="182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sFunc2()</a:t>
            </a: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   func1(…);</a:t>
            </a:r>
          </a:p>
          <a:p>
            <a:r>
              <a:rPr lang="en-US" dirty="0" smtClean="0">
                <a:latin typeface="Consolas"/>
              </a:rPr>
              <a:t>   func2(…);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func3(…);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…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</a:t>
            </a:r>
            <a:r>
              <a:rPr lang="en-US" dirty="0" err="1" smtClean="0">
                <a:latin typeface="Consolas"/>
              </a:rPr>
              <a:t>funcn</a:t>
            </a:r>
            <a:r>
              <a:rPr lang="en-US" dirty="0" smtClean="0">
                <a:latin typeface="Consolas"/>
              </a:rPr>
              <a:t>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08500" y="970587"/>
            <a:ext cx="2045181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9084" y="443033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source2.cpp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042390" y="1177726"/>
            <a:ext cx="182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sFuncN</a:t>
            </a:r>
            <a:r>
              <a:rPr lang="en-US" dirty="0" smtClean="0">
                <a:latin typeface="Consolas"/>
              </a:rPr>
              <a:t>()</a:t>
            </a: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   func1(…);</a:t>
            </a:r>
          </a:p>
          <a:p>
            <a:r>
              <a:rPr lang="en-US" dirty="0" smtClean="0">
                <a:latin typeface="Consolas"/>
              </a:rPr>
              <a:t>   func2(…);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func3(…);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…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</a:t>
            </a:r>
            <a:r>
              <a:rPr lang="en-US" dirty="0" err="1" smtClean="0">
                <a:latin typeface="Consolas"/>
              </a:rPr>
              <a:t>funcn</a:t>
            </a:r>
            <a:r>
              <a:rPr lang="en-US" dirty="0" smtClean="0">
                <a:latin typeface="Consolas"/>
              </a:rPr>
              <a:t>(…);</a:t>
            </a:r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98219" y="970587"/>
            <a:ext cx="2045181" cy="32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61957" y="4416390"/>
            <a:ext cx="1589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sourceN.cpp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29841" y="2264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4000" y="1399418"/>
            <a:ext cx="1739900" cy="11021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1944" y="25016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source1.cpp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1351562"/>
            <a:ext cx="2818557" cy="1905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79119" y="1592862"/>
            <a:ext cx="199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func1(…);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func2(…);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func3(…);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latin typeface="Consolas"/>
              </a:rPr>
              <a:t>…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funcn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(…)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4722" y="3406429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source1.h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254000" y="3109286"/>
            <a:ext cx="1739900" cy="11021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1944" y="421146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source2.cpp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266700" y="4988647"/>
            <a:ext cx="1739900" cy="11021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4644" y="6090829"/>
            <a:ext cx="1589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sourceN.cpp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644" y="1485937"/>
            <a:ext cx="153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Contains Function Defines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0994" y="3152544"/>
            <a:ext cx="153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Calls functions from</a:t>
            </a:r>
          </a:p>
          <a:p>
            <a:r>
              <a:rPr lang="en-US" sz="2000" dirty="0" smtClean="0"/>
              <a:t>source1.cpp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94" y="5031905"/>
            <a:ext cx="153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Calls functions from</a:t>
            </a:r>
          </a:p>
          <a:p>
            <a:r>
              <a:rPr lang="en-US" sz="2000" dirty="0" smtClean="0"/>
              <a:t>source1.cpp</a:t>
            </a:r>
            <a:endParaRPr lang="en-US" sz="2000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895600" y="3962400"/>
            <a:ext cx="6019800" cy="2590094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centralize our prototypes?</a:t>
            </a:r>
          </a:p>
          <a:p>
            <a:pPr lvl="1"/>
            <a:r>
              <a:rPr lang="en-US" dirty="0" smtClean="0"/>
              <a:t>We will only have to write them once</a:t>
            </a:r>
          </a:p>
          <a:p>
            <a:pPr lvl="1"/>
            <a:endParaRPr lang="en-US" dirty="0"/>
          </a:p>
          <a:p>
            <a:r>
              <a:rPr lang="en-US" dirty="0" smtClean="0"/>
              <a:t>But all the source files are still unaware of the prototypes in source1.h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14892</TotalTime>
  <Words>1604</Words>
  <Application>Microsoft Office PowerPoint</Application>
  <PresentationFormat>On-screen Show (4:3)</PresentationFormat>
  <Paragraphs>432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Franklin Gothic Book</vt:lpstr>
      <vt:lpstr>Perpetua</vt:lpstr>
      <vt:lpstr>Wingdings 2</vt:lpstr>
      <vt:lpstr>Equity</vt:lpstr>
      <vt:lpstr>Multi-File Programming</vt:lpstr>
      <vt:lpstr>What we know</vt:lpstr>
      <vt:lpstr>Study Case</vt:lpstr>
      <vt:lpstr>Study Case</vt:lpstr>
      <vt:lpstr>Study Case</vt:lpstr>
      <vt:lpstr>Study Case</vt:lpstr>
      <vt:lpstr>Study Case</vt:lpstr>
      <vt:lpstr>Study Case</vt:lpstr>
      <vt:lpstr>Header Files</vt:lpstr>
      <vt:lpstr>Header Files</vt:lpstr>
      <vt:lpstr>Header Files</vt:lpstr>
      <vt:lpstr>Header Files</vt:lpstr>
      <vt:lpstr>Example 13.1</vt:lpstr>
      <vt:lpstr>Classes and Multi-File Compilation</vt:lpstr>
      <vt:lpstr>Rectangle Class</vt:lpstr>
      <vt:lpstr>Rectangle Class</vt:lpstr>
      <vt:lpstr>Rectangle Class</vt:lpstr>
      <vt:lpstr>Visiting the Family</vt:lpstr>
      <vt:lpstr>Solution 1: Remove Include</vt:lpstr>
      <vt:lpstr>Solution 2: Header Guards</vt:lpstr>
      <vt:lpstr>Solution 2: Header Guards</vt:lpstr>
      <vt:lpstr>Solution 2: Header Guards</vt:lpstr>
      <vt:lpstr>Solution 2: Header Guards</vt:lpstr>
      <vt:lpstr>Strategy of Multi-File Programming</vt:lpstr>
      <vt:lpstr>Example 13.2</vt:lpstr>
      <vt:lpstr>Example 13.3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315</cp:revision>
  <dcterms:created xsi:type="dcterms:W3CDTF">2006-08-16T00:00:00Z</dcterms:created>
  <dcterms:modified xsi:type="dcterms:W3CDTF">2014-10-29T16:21:51Z</dcterms:modified>
</cp:coreProperties>
</file>