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7" r:id="rId3"/>
    <p:sldId id="25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55" r:id="rId14"/>
    <p:sldId id="347" r:id="rId15"/>
    <p:sldId id="356" r:id="rId16"/>
    <p:sldId id="354" r:id="rId17"/>
    <p:sldId id="357" r:id="rId18"/>
    <p:sldId id="348" r:id="rId19"/>
    <p:sldId id="358" r:id="rId20"/>
    <p:sldId id="350" r:id="rId21"/>
    <p:sldId id="351" r:id="rId22"/>
    <p:sldId id="352" r:id="rId23"/>
    <p:sldId id="35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5</a:t>
            </a:r>
          </a:p>
          <a:p>
            <a:r>
              <a:rPr lang="en-US" dirty="0" smtClean="0"/>
              <a:t>2d, 3d, nested 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 Dimensional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9.2 – Adding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en-US" dirty="0" smtClean="0"/>
              <a:t>Create two arrays as shown below: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74485"/>
              </p:ext>
            </p:extLst>
          </p:nvPr>
        </p:nvGraphicFramePr>
        <p:xfrm>
          <a:off x="1066800" y="2209800"/>
          <a:ext cx="2194560" cy="110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9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 anchor="ctr"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16052"/>
              </p:ext>
            </p:extLst>
          </p:nvPr>
        </p:nvGraphicFramePr>
        <p:xfrm>
          <a:off x="4876800" y="2209800"/>
          <a:ext cx="2194560" cy="1107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/>
                <a:gridCol w="548640"/>
                <a:gridCol w="548640"/>
                <a:gridCol w="548640"/>
              </a:tblGrid>
              <a:tr h="369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429000"/>
            <a:ext cx="7772400" cy="91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Add the two arrays together as if they were matrices (element by element) and store them into a third matrix</a:t>
            </a:r>
          </a:p>
          <a:p>
            <a:pPr marL="0" indent="0">
              <a:buFont typeface="Wingdings 2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51723"/>
              </p:ext>
            </p:extLst>
          </p:nvPr>
        </p:nvGraphicFramePr>
        <p:xfrm>
          <a:off x="609600" y="4800600"/>
          <a:ext cx="3352800" cy="117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939800"/>
                <a:gridCol w="939800"/>
                <a:gridCol w="939800"/>
              </a:tblGrid>
              <a:tr h="3691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+ 7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 + 41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+ 34</a:t>
                      </a:r>
                      <a:endParaRPr lang="en-US" dirty="0"/>
                    </a:p>
                  </a:txBody>
                  <a:tcPr anchor="ctr"/>
                </a:tc>
              </a:tr>
              <a:tr h="3691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+ 3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 + 6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+ 4</a:t>
                      </a:r>
                      <a:endParaRPr lang="en-US" dirty="0"/>
                    </a:p>
                  </a:txBody>
                  <a:tcPr anchor="ctr"/>
                </a:tc>
              </a:tr>
              <a:tr h="43857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 + 55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+ 75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 + 2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5466"/>
              </p:ext>
            </p:extLst>
          </p:nvPr>
        </p:nvGraphicFramePr>
        <p:xfrm>
          <a:off x="5410200" y="4800600"/>
          <a:ext cx="2798620" cy="1176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655"/>
                <a:gridCol w="699655"/>
                <a:gridCol w="699655"/>
                <a:gridCol w="699655"/>
              </a:tblGrid>
              <a:tr h="392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 anchor="ctr"/>
                </a:tc>
              </a:tr>
              <a:tr h="3922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4381500" y="5181600"/>
            <a:ext cx="10287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9.2 –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9882" y="2667000"/>
            <a:ext cx="83439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x[3][3] = {{3, 54, 32}, {4, 98, 64}, {6, 23, 78}};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y[3][3] = {{7, 41, 34}, {3, 6, 4}, {55, 75, 2}};</a:t>
            </a:r>
          </a:p>
          <a:p>
            <a:r>
              <a:rPr lang="pl-PL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pl-PL" dirty="0">
                <a:solidFill>
                  <a:prstClr val="black"/>
                </a:solidFill>
                <a:latin typeface="Consolas"/>
              </a:rPr>
              <a:t> z[3][3], row, col;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Traversing 2D Array Element by Element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(row = 0; row &lt; 3; row++)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(col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= 0; col &lt; 3; col++)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z[row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][col] = x[row][col] + y[row][col];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725632" y="1524000"/>
            <a:ext cx="7772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Using the same traversal as printing the 2D array in example 9.1 we do the following: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9.3 – Tic-Tac-Toe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Assume you have a tic-tac-toe board represented as a 2D array of characters. </a:t>
            </a:r>
          </a:p>
          <a:p>
            <a:pPr lvl="1"/>
            <a:r>
              <a:rPr lang="en-US" dirty="0" smtClean="0"/>
              <a:t>A space represents a open position on the board</a:t>
            </a:r>
          </a:p>
          <a:p>
            <a:pPr lvl="1"/>
            <a:r>
              <a:rPr lang="en-US" dirty="0" smtClean="0"/>
              <a:t>An ‘X’ as player </a:t>
            </a:r>
            <a:r>
              <a:rPr lang="en-US" i="1" dirty="0" smtClean="0"/>
              <a:t>x</a:t>
            </a:r>
            <a:r>
              <a:rPr lang="en-US" dirty="0" smtClean="0"/>
              <a:t>’s piece</a:t>
            </a:r>
          </a:p>
          <a:p>
            <a:pPr lvl="1"/>
            <a:r>
              <a:rPr lang="en-US" dirty="0" smtClean="0"/>
              <a:t>An ‘O’ as player </a:t>
            </a:r>
            <a:r>
              <a:rPr lang="en-US" i="1" dirty="0" smtClean="0"/>
              <a:t>o</a:t>
            </a:r>
            <a:r>
              <a:rPr lang="en-US" dirty="0" smtClean="0"/>
              <a:t>’s piece</a:t>
            </a:r>
          </a:p>
          <a:p>
            <a:pPr lvl="1"/>
            <a:endParaRPr lang="en-US" dirty="0"/>
          </a:p>
          <a:p>
            <a:r>
              <a:rPr lang="en-US" dirty="0" smtClean="0"/>
              <a:t>Write routines to do the following:</a:t>
            </a:r>
          </a:p>
          <a:p>
            <a:pPr lvl="1"/>
            <a:r>
              <a:rPr lang="en-US" dirty="0" smtClean="0"/>
              <a:t>Check if player x has a row filled with x’s</a:t>
            </a:r>
          </a:p>
          <a:p>
            <a:pPr lvl="1"/>
            <a:r>
              <a:rPr lang="en-US" dirty="0" smtClean="0"/>
              <a:t>Check if player x has a column filled with x’s</a:t>
            </a:r>
          </a:p>
          <a:p>
            <a:pPr lvl="1"/>
            <a:r>
              <a:rPr lang="en-US" dirty="0" smtClean="0"/>
              <a:t>Check if player x has a diagonal filled with x’s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981" y="2743200"/>
            <a:ext cx="4336474" cy="838200"/>
          </a:xfrm>
        </p:spPr>
        <p:txBody>
          <a:bodyPr/>
          <a:lstStyle/>
          <a:p>
            <a:r>
              <a:rPr lang="en-US" dirty="0" smtClean="0"/>
              <a:t>Below is code testing Row 0: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60840"/>
              </p:ext>
            </p:extLst>
          </p:nvPr>
        </p:nvGraphicFramePr>
        <p:xfrm>
          <a:off x="5486400" y="617079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126" y="3429000"/>
            <a:ext cx="7384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(col = 0, won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; col &lt; 3 &amp;&amp; won; col++)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(board[0][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col]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    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908" y="4572000"/>
            <a:ext cx="8125692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start with the assumption that player X has won, and then iterate through the columns determining if the assumption holds true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908" y="1818409"/>
            <a:ext cx="4336474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of game board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58934" y="1889413"/>
            <a:ext cx="1527465" cy="39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Example 9.3 – Tic-Tac-Toe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r>
              <a:rPr lang="en-US" dirty="0" smtClean="0"/>
              <a:t>Testing Multiple Rows: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board[3][3]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‘X'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‘X'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‘X'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}, 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row, col;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won;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Testing Row for Filled X’s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(row 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row &lt; 3 &amp;&amp; !won; row++)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(col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= 0, won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; col &lt; 3 &amp;&amp; won; col++)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][col]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won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(won)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has not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2904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981" y="2743200"/>
            <a:ext cx="4336474" cy="838200"/>
          </a:xfrm>
        </p:spPr>
        <p:txBody>
          <a:bodyPr/>
          <a:lstStyle/>
          <a:p>
            <a:r>
              <a:rPr lang="en-US" dirty="0" smtClean="0"/>
              <a:t>Below is code testing Column 0: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18007"/>
              </p:ext>
            </p:extLst>
          </p:nvPr>
        </p:nvGraphicFramePr>
        <p:xfrm>
          <a:off x="5486400" y="617079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4126" y="3429000"/>
            <a:ext cx="7384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(row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= 0, won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; 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row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&lt; 3 &amp;&amp; won; 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row++)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(board[row][0]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    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4908" y="4572000"/>
            <a:ext cx="8125692" cy="1676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before we start with an assumption</a:t>
            </a:r>
          </a:p>
          <a:p>
            <a:r>
              <a:rPr lang="en-US" dirty="0" smtClean="0"/>
              <a:t>Here the row iterates while the column remains fixed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908" y="1818409"/>
            <a:ext cx="4336474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of game board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58934" y="1889413"/>
            <a:ext cx="1527465" cy="39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4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Example 9.3 – Tic-Tac-Toe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r>
              <a:rPr lang="en-US" dirty="0" smtClean="0"/>
              <a:t>Testing  Columns: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board[3][3]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‘X'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row, col;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won;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Testing Row for Filled X’s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(col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col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 3 &amp;&amp; !won;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col++)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(row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= 0, won = </a:t>
            </a:r>
            <a:r>
              <a:rPr lang="it-IT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; 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row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&lt; 3 &amp;&amp; won; 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row++)</a:t>
            </a:r>
            <a:endParaRPr lang="it-IT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][col]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won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(won)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has not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34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52400"/>
            <a:ext cx="7772400" cy="1143000"/>
          </a:xfrm>
        </p:spPr>
        <p:txBody>
          <a:bodyPr/>
          <a:lstStyle/>
          <a:p>
            <a:r>
              <a:rPr lang="en-US" dirty="0" smtClean="0"/>
              <a:t>Testing A Diagonal UL to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908" y="2353275"/>
            <a:ext cx="4336474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Locations (row, col)</a:t>
            </a:r>
          </a:p>
          <a:p>
            <a:pPr marL="0" indent="0">
              <a:buNone/>
            </a:pPr>
            <a:r>
              <a:rPr lang="en-US" dirty="0" smtClean="0"/>
              <a:t>(0,0), (1,1), (2,2)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419523"/>
              </p:ext>
            </p:extLst>
          </p:nvPr>
        </p:nvGraphicFramePr>
        <p:xfrm>
          <a:off x="5486400" y="617079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X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3155" y="4724400"/>
            <a:ext cx="7384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  <a:latin typeface="Consolas"/>
              </a:rPr>
              <a:t>// Testing Diagonal NW to SE for X's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3 &amp;&amp; won;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(board[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 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3137" y="3276600"/>
            <a:ext cx="8125692" cy="144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Notice the index of the columns and rows stay the same</a:t>
            </a:r>
          </a:p>
          <a:p>
            <a:pPr lvl="1"/>
            <a:r>
              <a:rPr lang="en-US" dirty="0" smtClean="0"/>
              <a:t>Thus we can represent both the row and column as a single variable</a:t>
            </a:r>
          </a:p>
          <a:p>
            <a:pPr lvl="1"/>
            <a:r>
              <a:rPr lang="en-US" dirty="0" smtClean="0"/>
              <a:t>Only one loop is required in this case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908" y="1818409"/>
            <a:ext cx="4336474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 of game board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958934" y="1889413"/>
            <a:ext cx="1527465" cy="39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Example 9.3 – Tic-Tac-Toe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r>
              <a:rPr lang="en-US" dirty="0" smtClean="0"/>
              <a:t>Testing  Diagonal from Upper Left to Lower Right: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board[3][3] = {{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won;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Testing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Diagonal 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NW to SE for X's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 3 &amp;&amp; won;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won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(won)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has not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995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2" y="152400"/>
            <a:ext cx="7772400" cy="1143000"/>
          </a:xfrm>
        </p:spPr>
        <p:txBody>
          <a:bodyPr/>
          <a:lstStyle/>
          <a:p>
            <a:r>
              <a:rPr lang="en-US" dirty="0" smtClean="0"/>
              <a:t>Testing A Diagonal LL to 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77340"/>
            <a:ext cx="4592782" cy="83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 Locations (row, col)</a:t>
            </a:r>
          </a:p>
          <a:p>
            <a:pPr marL="0" indent="0">
              <a:buNone/>
            </a:pPr>
            <a:r>
              <a:rPr lang="en-US" dirty="0" smtClean="0"/>
              <a:t>(2,0), (1,1), (0,2)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666053"/>
              </p:ext>
            </p:extLst>
          </p:nvPr>
        </p:nvGraphicFramePr>
        <p:xfrm>
          <a:off x="5486400" y="617079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O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28599" y="3124200"/>
            <a:ext cx="86868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34817"/>
              </a:buClr>
            </a:pPr>
            <a:r>
              <a:rPr lang="en-US" dirty="0" smtClean="0">
                <a:solidFill>
                  <a:prstClr val="black"/>
                </a:solidFill>
              </a:rPr>
              <a:t>Notice the index of the </a:t>
            </a:r>
            <a:r>
              <a:rPr lang="en-US" dirty="0" smtClean="0">
                <a:solidFill>
                  <a:prstClr val="black"/>
                </a:solidFill>
              </a:rPr>
              <a:t>column increases while the row decreases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en-US" dirty="0" smtClean="0">
                <a:solidFill>
                  <a:prstClr val="black"/>
                </a:solidFill>
              </a:rPr>
              <a:t>We can represent these as two variables (if </a:t>
            </a:r>
            <a:r>
              <a:rPr lang="en-US" dirty="0" err="1" smtClean="0">
                <a:solidFill>
                  <a:prstClr val="black"/>
                </a:solidFill>
              </a:rPr>
              <a:t>ur</a:t>
            </a:r>
            <a:r>
              <a:rPr lang="en-US" dirty="0" smtClean="0">
                <a:solidFill>
                  <a:prstClr val="black"/>
                </a:solidFill>
              </a:rPr>
              <a:t> clever as one variable)</a:t>
            </a:r>
            <a:endParaRPr lang="en-US" dirty="0" smtClean="0">
              <a:solidFill>
                <a:prstClr val="black"/>
              </a:solidFill>
            </a:endParaRPr>
          </a:p>
          <a:p>
            <a:pPr lvl="1">
              <a:buClr>
                <a:srgbClr val="9B2D1F"/>
              </a:buClr>
            </a:pPr>
            <a:r>
              <a:rPr lang="en-US" dirty="0" smtClean="0">
                <a:solidFill>
                  <a:prstClr val="black"/>
                </a:solidFill>
              </a:rPr>
              <a:t>For each row there is only one column to visit therefore a nested loop is not required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4908" y="1818409"/>
            <a:ext cx="4336474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34817"/>
              </a:buClr>
              <a:buFont typeface="Wingdings 2"/>
              <a:buNone/>
            </a:pPr>
            <a:r>
              <a:rPr lang="en-US" dirty="0" smtClean="0">
                <a:solidFill>
                  <a:prstClr val="black"/>
                </a:solidFill>
              </a:rPr>
              <a:t>Example of game board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958934" y="1889413"/>
            <a:ext cx="1527465" cy="391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608" y="4876800"/>
            <a:ext cx="84027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8000"/>
                </a:solidFill>
                <a:latin typeface="Consolas"/>
              </a:rPr>
              <a:t>// Testing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Diagnol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SW to NE for X's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(row = 2, col 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col &lt; 3 &amp;&amp; won; row--, col++)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dirty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(board[row][col]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      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285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20" y="156865"/>
            <a:ext cx="7772400" cy="1143000"/>
          </a:xfrm>
        </p:spPr>
        <p:txBody>
          <a:bodyPr/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7325710"/>
              </p:ext>
            </p:extLst>
          </p:nvPr>
        </p:nvGraphicFramePr>
        <p:xfrm>
          <a:off x="609600" y="1219200"/>
          <a:ext cx="754380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table[0][0]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table[0][1]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table[0][2]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table[0][3]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table[1][0]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table[1][1]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table[1][2]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table[1][3]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table[2][0]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table[2][1]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table[2][2]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table[2][3]</a:t>
                      </a:r>
                    </a:p>
                  </a:txBody>
                  <a:tcPr anchor="ctr"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table[3][0]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table[3][1]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table[3][2]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table[3][3]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6803" y="6091625"/>
            <a:ext cx="1691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table[4][4]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2509" y="3657599"/>
            <a:ext cx="704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6629" y="83820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Example 9.3 – Tic-Tac-Toe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914400"/>
            <a:ext cx="7772400" cy="609600"/>
          </a:xfrm>
        </p:spPr>
        <p:txBody>
          <a:bodyPr/>
          <a:lstStyle/>
          <a:p>
            <a:r>
              <a:rPr lang="en-US" dirty="0" smtClean="0"/>
              <a:t>Testing  Diagonal from Lower Left to Upper Right: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447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board[3][3] =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 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}, {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‘O'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‘ '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}};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row, col;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won;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Testing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Diagnol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SW to NE for X's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(row = 2, col = 0, won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col &lt; 3 &amp;&amp; won; row--, col++)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(board[row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][col] !=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won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(won)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"X has not won"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898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Multi-Dimensional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219200"/>
            <a:ext cx="77724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3D    2x2x2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x[2][2][2];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4D  2x2x2x2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x[2][2][2][2];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nD</a:t>
            </a:r>
            <a:r>
              <a:rPr lang="en-US" dirty="0" smtClean="0"/>
              <a:t> 2x2x … x2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x[2][2]…[2];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Beware: Size of the array increases exponentially with respect to the number of dimensions as such so does the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the contents of a 3D 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/>
              </a:rPr>
              <a:t>// Declaration with Initialization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cube[3][3][3];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depth, row, col;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(depth = 0; depth &lt; 3; depth++)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for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(row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= 0; row &lt; 3; row++)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it-IT" dirty="0" smtClean="0">
                <a:solidFill>
                  <a:srgbClr val="0000FF"/>
                </a:solidFill>
                <a:latin typeface="Consolas"/>
              </a:rPr>
              <a:t>        for</a:t>
            </a:r>
            <a:r>
              <a:rPr lang="it-IT" dirty="0" smtClean="0">
                <a:solidFill>
                  <a:prstClr val="black"/>
                </a:solidFill>
                <a:latin typeface="Consolas"/>
              </a:rPr>
              <a:t>(col </a:t>
            </a:r>
            <a:r>
              <a:rPr lang="it-IT" dirty="0">
                <a:solidFill>
                  <a:prstClr val="black"/>
                </a:solidFill>
                <a:latin typeface="Consolas"/>
              </a:rPr>
              <a:t>= 0; col &lt; 3; col++)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cout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&lt;&lt; cube[depth][row][col] &lt;&lt;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34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n-dimensional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Requires n nested for loops</a:t>
            </a:r>
          </a:p>
          <a:p>
            <a:pPr marL="0" indent="0">
              <a:buNone/>
            </a:pPr>
            <a:r>
              <a:rPr lang="en-US" dirty="0" smtClean="0"/>
              <a:t>for(x1)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for(x2)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for(x3)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for(n)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pointers you can flatten the array to 1D and use a single loop but that is a topic for another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2D Arrays can be used for the following applications:</a:t>
            </a:r>
          </a:p>
          <a:p>
            <a:pPr lvl="1"/>
            <a:r>
              <a:rPr lang="en-US" dirty="0" smtClean="0"/>
              <a:t>Spreadsheet</a:t>
            </a:r>
          </a:p>
          <a:p>
            <a:pPr lvl="1"/>
            <a:r>
              <a:rPr lang="en-US" dirty="0" smtClean="0"/>
              <a:t>Storing Photos</a:t>
            </a:r>
          </a:p>
          <a:p>
            <a:pPr lvl="1"/>
            <a:r>
              <a:rPr lang="en-US" dirty="0" smtClean="0"/>
              <a:t>Grade Books</a:t>
            </a:r>
          </a:p>
          <a:p>
            <a:pPr lvl="1"/>
            <a:r>
              <a:rPr lang="en-US" dirty="0" smtClean="0"/>
              <a:t>Mathematic Matrix Operations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8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09"/>
            <a:ext cx="7772400" cy="1143000"/>
          </a:xfrm>
        </p:spPr>
        <p:txBody>
          <a:bodyPr/>
          <a:lstStyle/>
          <a:p>
            <a:r>
              <a:rPr lang="en-US" dirty="0" smtClean="0"/>
              <a:t>2D Array Declaration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58117481"/>
              </p:ext>
            </p:extLst>
          </p:nvPr>
        </p:nvGraphicFramePr>
        <p:xfrm>
          <a:off x="685800" y="1913138"/>
          <a:ext cx="2247800" cy="1481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50"/>
                <a:gridCol w="561950"/>
                <a:gridCol w="561950"/>
                <a:gridCol w="561950"/>
              </a:tblGrid>
              <a:tr h="4939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91490" y="1193117"/>
            <a:ext cx="4950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datatype</a:t>
            </a:r>
            <a:r>
              <a:rPr lang="en-US" sz="2800" dirty="0" smtClean="0"/>
              <a:t> </a:t>
            </a:r>
            <a:r>
              <a:rPr lang="en-US" sz="2800" dirty="0" err="1" smtClean="0"/>
              <a:t>var_name</a:t>
            </a:r>
            <a:r>
              <a:rPr lang="en-US" sz="2800" dirty="0" smtClean="0"/>
              <a:t>[# rows][# cols];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49379" y="3605019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x1[2][3]</a:t>
            </a:r>
            <a:endParaRPr lang="en-US" sz="24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248023"/>
              </p:ext>
            </p:extLst>
          </p:nvPr>
        </p:nvGraphicFramePr>
        <p:xfrm>
          <a:off x="5943600" y="1894079"/>
          <a:ext cx="1685850" cy="1975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50"/>
                <a:gridCol w="561950"/>
                <a:gridCol w="561950"/>
              </a:tblGrid>
              <a:tr h="4939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24600" y="4040602"/>
            <a:ext cx="16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float x2[3][</a:t>
            </a:r>
            <a:r>
              <a:rPr lang="en-US" sz="2400" dirty="0"/>
              <a:t>2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57375"/>
              </p:ext>
            </p:extLst>
          </p:nvPr>
        </p:nvGraphicFramePr>
        <p:xfrm>
          <a:off x="1191490" y="4294218"/>
          <a:ext cx="4752110" cy="16279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0422"/>
                <a:gridCol w="950422"/>
                <a:gridCol w="950422"/>
                <a:gridCol w="950422"/>
                <a:gridCol w="950422"/>
              </a:tblGrid>
              <a:tr h="4939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some text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939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59179" y="5986099"/>
            <a:ext cx="177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string x3[2][4]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94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772400" cy="1018309"/>
          </a:xfrm>
        </p:spPr>
        <p:txBody>
          <a:bodyPr/>
          <a:lstStyle/>
          <a:p>
            <a:r>
              <a:rPr lang="en-US" dirty="0" smtClean="0"/>
              <a:t>Storing and Fetching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1265815"/>
              </p:ext>
            </p:extLst>
          </p:nvPr>
        </p:nvGraphicFramePr>
        <p:xfrm>
          <a:off x="4953000" y="1340170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1905000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x[3][3];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612004"/>
            <a:ext cx="18854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x[0][</a:t>
            </a:r>
            <a:r>
              <a:rPr lang="en-US" sz="2800" dirty="0"/>
              <a:t>0</a:t>
            </a:r>
            <a:r>
              <a:rPr lang="en-US" sz="2800" dirty="0" smtClean="0"/>
              <a:t>] = 11;</a:t>
            </a:r>
          </a:p>
          <a:p>
            <a:r>
              <a:rPr lang="en-US" sz="2800" dirty="0" smtClean="0"/>
              <a:t>x[1][0] = 23;</a:t>
            </a:r>
          </a:p>
          <a:p>
            <a:r>
              <a:rPr lang="en-US" sz="2800" dirty="0" smtClean="0"/>
              <a:t>x[2][2] = 5;</a:t>
            </a:r>
          </a:p>
          <a:p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191000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cout</a:t>
            </a:r>
            <a:r>
              <a:rPr lang="en-US" sz="2800" dirty="0" smtClean="0"/>
              <a:t> &lt;&lt; x[0][0]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 // Prints: 11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x[1][0]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//  Prints: 23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x[2][2]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//  Prints: 5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x[0]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// Prints a memory address</a:t>
            </a:r>
          </a:p>
          <a:p>
            <a:r>
              <a:rPr lang="en-US" sz="2800" dirty="0" err="1" smtClean="0"/>
              <a:t>cout</a:t>
            </a:r>
            <a:r>
              <a:rPr lang="en-US" sz="2800" dirty="0" smtClean="0"/>
              <a:t> &lt;&lt; x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 //Prints a memory address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35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772400" cy="1018309"/>
          </a:xfrm>
        </p:spPr>
        <p:txBody>
          <a:bodyPr/>
          <a:lstStyle/>
          <a:p>
            <a:r>
              <a:rPr lang="en-US" dirty="0" smtClean="0"/>
              <a:t>Traversing 2D Array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2876783"/>
              </p:ext>
            </p:extLst>
          </p:nvPr>
        </p:nvGraphicFramePr>
        <p:xfrm>
          <a:off x="5354782" y="1905000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x[3][3] = {{11, 2, 5</a:t>
            </a:r>
            <a:r>
              <a:rPr lang="en-US" sz="2800" dirty="0"/>
              <a:t>}, </a:t>
            </a:r>
            <a:r>
              <a:rPr lang="en-US" sz="2800" dirty="0" smtClean="0"/>
              <a:t>{23, 90, 10}, {12, 26, </a:t>
            </a:r>
            <a:r>
              <a:rPr lang="en-US" sz="2800" dirty="0"/>
              <a:t>5</a:t>
            </a:r>
            <a:r>
              <a:rPr lang="en-US" sz="2800" dirty="0" smtClean="0"/>
              <a:t>}};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18" y="1828800"/>
            <a:ext cx="5202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Now lets print the array as a table in the console to look like the following:</a:t>
            </a:r>
          </a:p>
          <a:p>
            <a:endParaRPr lang="en-US" sz="2800" dirty="0"/>
          </a:p>
          <a:p>
            <a:r>
              <a:rPr lang="en-US" sz="2800" dirty="0" smtClean="0"/>
              <a:t>Table: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449070"/>
              </p:ext>
            </p:extLst>
          </p:nvPr>
        </p:nvGraphicFramePr>
        <p:xfrm>
          <a:off x="427759" y="3657600"/>
          <a:ext cx="2457450" cy="1907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0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772400" cy="1018309"/>
          </a:xfrm>
        </p:spPr>
        <p:txBody>
          <a:bodyPr/>
          <a:lstStyle/>
          <a:p>
            <a:r>
              <a:rPr lang="en-US" dirty="0" smtClean="0"/>
              <a:t>Traversing 2D Array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19196516"/>
              </p:ext>
            </p:extLst>
          </p:nvPr>
        </p:nvGraphicFramePr>
        <p:xfrm>
          <a:off x="5354782" y="1905000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x[3][3] = {{11, 2, 5</a:t>
            </a:r>
            <a:r>
              <a:rPr lang="en-US" sz="2800" dirty="0"/>
              <a:t>}, </a:t>
            </a:r>
            <a:r>
              <a:rPr lang="en-US" sz="2800" dirty="0" smtClean="0"/>
              <a:t>{23, 90, 10}, {12, 26, </a:t>
            </a:r>
            <a:r>
              <a:rPr lang="en-US" sz="2800" dirty="0"/>
              <a:t>5</a:t>
            </a:r>
            <a:r>
              <a:rPr lang="en-US" sz="2800" dirty="0" smtClean="0"/>
              <a:t>}};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18" y="1828800"/>
            <a:ext cx="5202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Lets simplify the problem to one that is familiar, printing a single row.</a:t>
            </a:r>
          </a:p>
          <a:p>
            <a:endParaRPr lang="en-US" sz="2800" dirty="0"/>
          </a:p>
          <a:p>
            <a:r>
              <a:rPr lang="en-US" sz="2800" dirty="0" smtClean="0"/>
              <a:t>Printing row 0: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08709" y="3770309"/>
            <a:ext cx="5202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for(j = 0; j &lt; 3; j++)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setw</a:t>
            </a:r>
            <a:r>
              <a:rPr lang="en-US" sz="2800" dirty="0" smtClean="0"/>
              <a:t>(3) &lt;&lt; x[0][j];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9" y="5105400"/>
            <a:ext cx="5202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11  2  5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79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772400" cy="1018309"/>
          </a:xfrm>
        </p:spPr>
        <p:txBody>
          <a:bodyPr/>
          <a:lstStyle/>
          <a:p>
            <a:r>
              <a:rPr lang="en-US" dirty="0" smtClean="0"/>
              <a:t>Traversing 2D Array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097206"/>
              </p:ext>
            </p:extLst>
          </p:nvPr>
        </p:nvGraphicFramePr>
        <p:xfrm>
          <a:off x="5354782" y="1905000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x[3][3] = {{11, 2, 5</a:t>
            </a:r>
            <a:r>
              <a:rPr lang="en-US" sz="2800" dirty="0"/>
              <a:t>}, </a:t>
            </a:r>
            <a:r>
              <a:rPr lang="en-US" sz="2800" dirty="0" smtClean="0"/>
              <a:t>{23, 90, 10}, {12, 26, </a:t>
            </a:r>
            <a:r>
              <a:rPr lang="en-US" sz="2800" dirty="0"/>
              <a:t>5</a:t>
            </a:r>
            <a:r>
              <a:rPr lang="en-US" sz="2800" dirty="0" smtClean="0"/>
              <a:t>}};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18" y="1680075"/>
            <a:ext cx="520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Generalize to All Rows: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709" y="2199144"/>
            <a:ext cx="520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3;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/>
              <a:t>{</a:t>
            </a:r>
            <a:endParaRPr lang="en-US" sz="2800" dirty="0" smtClean="0"/>
          </a:p>
          <a:p>
            <a:r>
              <a:rPr lang="en-US" sz="2800" dirty="0" smtClean="0"/>
              <a:t>    for(j = 0; j &lt; 3; j++)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setw</a:t>
            </a:r>
            <a:r>
              <a:rPr lang="en-US" sz="2800" dirty="0" smtClean="0"/>
              <a:t>(3) &lt;&lt; x[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9" y="4876800"/>
            <a:ext cx="5202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11  2  5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23 90 10</a:t>
            </a:r>
            <a:endParaRPr lang="en-US" sz="2800" dirty="0"/>
          </a:p>
          <a:p>
            <a:r>
              <a:rPr lang="en-US" sz="2800" dirty="0" smtClean="0"/>
              <a:t> 12 26  5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24600" y="30480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24600" y="3048000"/>
            <a:ext cx="1905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0018" y="36576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80018" y="42672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62700" y="3657600"/>
            <a:ext cx="1905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2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772400" cy="1018309"/>
          </a:xfrm>
        </p:spPr>
        <p:txBody>
          <a:bodyPr/>
          <a:lstStyle/>
          <a:p>
            <a:r>
              <a:rPr lang="en-US" dirty="0" smtClean="0"/>
              <a:t>Example 9.1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29596934"/>
              </p:ext>
            </p:extLst>
          </p:nvPr>
        </p:nvGraphicFramePr>
        <p:xfrm>
          <a:off x="5354782" y="1905000"/>
          <a:ext cx="3276600" cy="2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150"/>
                <a:gridCol w="819150"/>
                <a:gridCol w="819150"/>
                <a:gridCol w="819150"/>
              </a:tblGrid>
              <a:tr h="6359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6359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" y="11430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 x[3][3] = {{11, 2, 5</a:t>
            </a:r>
            <a:r>
              <a:rPr lang="en-US" sz="2800" dirty="0"/>
              <a:t>}, </a:t>
            </a:r>
            <a:r>
              <a:rPr lang="en-US" sz="2800" dirty="0" smtClean="0"/>
              <a:t>{23, 90, 10}, {12, 26, </a:t>
            </a:r>
            <a:r>
              <a:rPr lang="en-US" sz="2800" dirty="0"/>
              <a:t>5</a:t>
            </a:r>
            <a:r>
              <a:rPr lang="en-US" sz="2800" dirty="0" smtClean="0"/>
              <a:t>}};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18" y="1680075"/>
            <a:ext cx="520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Generalize to All Rows: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709" y="2199144"/>
            <a:ext cx="5202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3; </a:t>
            </a:r>
            <a:r>
              <a:rPr lang="en-US" sz="2800" dirty="0" err="1" smtClean="0"/>
              <a:t>i</a:t>
            </a:r>
            <a:r>
              <a:rPr lang="en-US" sz="2800" dirty="0" smtClean="0"/>
              <a:t>++)</a:t>
            </a:r>
          </a:p>
          <a:p>
            <a:r>
              <a:rPr lang="en-US" sz="2800" dirty="0"/>
              <a:t>{</a:t>
            </a:r>
            <a:endParaRPr lang="en-US" sz="2800" dirty="0" smtClean="0"/>
          </a:p>
          <a:p>
            <a:r>
              <a:rPr lang="en-US" sz="2800" dirty="0" smtClean="0"/>
              <a:t>    for(j = 0; j &lt; 3; j++)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setw</a:t>
            </a:r>
            <a:r>
              <a:rPr lang="en-US" sz="2800" dirty="0" smtClean="0"/>
              <a:t>(3) &lt;&lt; x[</a:t>
            </a:r>
            <a:r>
              <a:rPr lang="en-US" sz="2800" dirty="0" err="1" smtClean="0"/>
              <a:t>i</a:t>
            </a:r>
            <a:r>
              <a:rPr lang="en-US" sz="2800" dirty="0" smtClean="0"/>
              <a:t>][j];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408709" y="4876800"/>
            <a:ext cx="5202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Output: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11  2  5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23 90 10</a:t>
            </a:r>
            <a:endParaRPr lang="en-US" sz="2800" dirty="0"/>
          </a:p>
          <a:p>
            <a:r>
              <a:rPr lang="en-US" sz="2800" dirty="0" smtClean="0"/>
              <a:t> 12 26  5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24600" y="30480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324600" y="3048000"/>
            <a:ext cx="1905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80018" y="36576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80018" y="4267200"/>
            <a:ext cx="1981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62700" y="3657600"/>
            <a:ext cx="1905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8629</TotalTime>
  <Words>1985</Words>
  <Application>Microsoft Office PowerPoint</Application>
  <PresentationFormat>On-screen Show (4:3)</PresentationFormat>
  <Paragraphs>450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Multi Dimensional Arrays</vt:lpstr>
      <vt:lpstr>2D Array</vt:lpstr>
      <vt:lpstr>Applications</vt:lpstr>
      <vt:lpstr>2D Array Declaration</vt:lpstr>
      <vt:lpstr>Storing and Fetching</vt:lpstr>
      <vt:lpstr>Traversing 2D Array</vt:lpstr>
      <vt:lpstr>Traversing 2D Array</vt:lpstr>
      <vt:lpstr>Traversing 2D Array</vt:lpstr>
      <vt:lpstr>Example 9.1</vt:lpstr>
      <vt:lpstr>Example 9.2 – Adding Matrices</vt:lpstr>
      <vt:lpstr>Example 9.2 – Solution</vt:lpstr>
      <vt:lpstr>Example 9.3 – Tic-Tac-Toe</vt:lpstr>
      <vt:lpstr>Testing A Row</vt:lpstr>
      <vt:lpstr>Example 9.3 – Tic-Tac-Toe</vt:lpstr>
      <vt:lpstr>Testing A Column</vt:lpstr>
      <vt:lpstr>Example 9.3 – Tic-Tac-Toe</vt:lpstr>
      <vt:lpstr>Testing A Diagonal UL to LR</vt:lpstr>
      <vt:lpstr>Example 9.3 – Tic-Tac-Toe</vt:lpstr>
      <vt:lpstr>Testing A Diagonal LL to UR</vt:lpstr>
      <vt:lpstr>Example 9.3 – Tic-Tac-Toe</vt:lpstr>
      <vt:lpstr>Multi-Dimensional Arrays</vt:lpstr>
      <vt:lpstr>Printing the contents of a 3D Array</vt:lpstr>
      <vt:lpstr>Printing n-dimensional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</dc:title>
  <dc:creator>lukepier</dc:creator>
  <cp:lastModifiedBy>lukepier</cp:lastModifiedBy>
  <cp:revision>225</cp:revision>
  <dcterms:created xsi:type="dcterms:W3CDTF">2006-08-16T00:00:00Z</dcterms:created>
  <dcterms:modified xsi:type="dcterms:W3CDTF">2013-03-25T20:36:16Z</dcterms:modified>
</cp:coreProperties>
</file>