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97" r:id="rId5"/>
    <p:sldId id="276" r:id="rId6"/>
    <p:sldId id="298" r:id="rId7"/>
    <p:sldId id="27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6" r:id="rId41"/>
    <p:sldId id="331" r:id="rId42"/>
    <p:sldId id="333" r:id="rId43"/>
    <p:sldId id="332" r:id="rId44"/>
    <p:sldId id="334" r:id="rId45"/>
    <p:sldId id="33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4, 5</a:t>
            </a:r>
          </a:p>
          <a:p>
            <a:r>
              <a:rPr lang="en-US" dirty="0" smtClean="0"/>
              <a:t>String Algorithms, Sort Algorithms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to Example 8.1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581400"/>
            <a:ext cx="7772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inner algorithm?</a:t>
            </a:r>
          </a:p>
          <a:p>
            <a:pPr lvl="1"/>
            <a:r>
              <a:rPr lang="en-US" dirty="0" smtClean="0"/>
              <a:t>Printing a line of numbers until a threshold is reached</a:t>
            </a:r>
          </a:p>
          <a:p>
            <a:pPr lvl="1"/>
            <a:r>
              <a:rPr lang="en-US" dirty="0" smtClean="0"/>
              <a:t>Forgetting about the pyramid, lets solve printing 1234 algorithmically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496291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12</a:t>
            </a:r>
          </a:p>
          <a:p>
            <a:r>
              <a:rPr lang="en-US" sz="2800" dirty="0"/>
              <a:t>123</a:t>
            </a:r>
          </a:p>
          <a:p>
            <a:r>
              <a:rPr lang="en-US" sz="2800" dirty="0"/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val="305206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Steps 1,2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09600"/>
          </a:xfrm>
        </p:spPr>
        <p:txBody>
          <a:bodyPr/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/>
              <a:t>1.) Solve </a:t>
            </a:r>
            <a:r>
              <a:rPr lang="en-US" dirty="0"/>
              <a:t>the inner algorithm first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81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1; j &lt;= 4; 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j;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6745" y="3864622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/>
              <a:t>2.) </a:t>
            </a:r>
            <a:r>
              <a:rPr lang="en-US" dirty="0"/>
              <a:t>Generalize the inner algorithm</a:t>
            </a: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447422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1; j &lt;=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j;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6745" y="5234311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/>
              <a:t>Allows for printing of any line of numbers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27432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/>
              <a:t>Here we solve for printing 1234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Steps 3,4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077200" cy="914400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 smtClean="0"/>
              <a:t>3.) Form </a:t>
            </a:r>
            <a:r>
              <a:rPr lang="en-US" dirty="0"/>
              <a:t>outer loop by determining how many times the inner algorithm will be repeated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343400"/>
            <a:ext cx="8063345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en-US" dirty="0" smtClean="0"/>
              <a:t>4.) </a:t>
            </a:r>
            <a:r>
              <a:rPr lang="en-US" dirty="0"/>
              <a:t>Place the inner loop inside the outer loop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2362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1; i &lt;= 9;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4672" y="3493256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9 lines to be printed, therefore we repeat the inner algorithm 9 times. Print newline after each.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267690" y="4941700"/>
            <a:ext cx="6199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1; i &lt;= 9;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1; j &lt;= n; 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j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17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077200" cy="914400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5</a:t>
            </a:r>
            <a:r>
              <a:rPr lang="en-US" dirty="0" smtClean="0"/>
              <a:t>.) </a:t>
            </a:r>
            <a:r>
              <a:rPr lang="en-US" dirty="0"/>
              <a:t>Using the variables and known execution pattern of the outer loop, set the variables of the inner loop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2362200"/>
            <a:ext cx="6199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1; i &lt;= 9;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1; j &lt;=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j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4419600"/>
            <a:ext cx="8077200" cy="14166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Font typeface="Wingdings 2"/>
              <a:buNone/>
            </a:pPr>
            <a:r>
              <a:rPr lang="en-US" dirty="0" smtClean="0"/>
              <a:t>The start of each line is always at 1 and counts up to whatever line we are on. Therefore, the threshold </a:t>
            </a:r>
            <a:r>
              <a:rPr lang="en-US" i="1" dirty="0" smtClean="0"/>
              <a:t>n</a:t>
            </a:r>
            <a:r>
              <a:rPr lang="en-US" dirty="0" smtClean="0"/>
              <a:t> becomes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. Thus on line 2, the inner algorithm will count up to 2 and stop.</a:t>
            </a:r>
          </a:p>
          <a:p>
            <a:pPr marL="320040" lvl="1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the start location of a </a:t>
            </a:r>
            <a:r>
              <a:rPr lang="en-US" dirty="0"/>
              <a:t>substring within another </a:t>
            </a:r>
            <a:r>
              <a:rPr lang="en-US" dirty="0" smtClean="0"/>
              <a:t>string. If the string cannot be found then return -1;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String:</a:t>
            </a:r>
          </a:p>
          <a:p>
            <a:pPr marL="0" indent="0">
              <a:buNone/>
            </a:pPr>
            <a:r>
              <a:rPr lang="en-US" dirty="0" smtClean="0"/>
              <a:t>“Sometimes you need to find a string inside another”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substring “time” should return 4</a:t>
            </a:r>
          </a:p>
          <a:p>
            <a:pPr marL="0" indent="0">
              <a:buNone/>
            </a:pPr>
            <a:r>
              <a:rPr lang="en-US" dirty="0" smtClean="0"/>
              <a:t>Find substring “doesn’t exist” should return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inner algorithm that the outer loop relies on?</a:t>
            </a:r>
          </a:p>
          <a:p>
            <a:pPr lvl="1"/>
            <a:r>
              <a:rPr lang="en-US" dirty="0" smtClean="0"/>
              <a:t>Matching if one string is equivalent for another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2673" y="2667000"/>
            <a:ext cx="7772400" cy="1066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r>
              <a:rPr lang="en-US" dirty="0" smtClean="0"/>
              <a:t>1.) Solve the inner algorithm first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Suppose we want to compare the two strings below; write an algorithm to do this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31816"/>
              </p:ext>
            </p:extLst>
          </p:nvPr>
        </p:nvGraphicFramePr>
        <p:xfrm>
          <a:off x="834735" y="3962400"/>
          <a:ext cx="7308275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655"/>
                <a:gridCol w="1461655"/>
                <a:gridCol w="1461655"/>
                <a:gridCol w="1461655"/>
                <a:gridCol w="1461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word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</a:t>
                      </a:r>
                      <a:endParaRPr lang="en-US" sz="20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cmpWord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i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94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 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72315"/>
              </p:ext>
            </p:extLst>
          </p:nvPr>
        </p:nvGraphicFramePr>
        <p:xfrm>
          <a:off x="838200" y="1524000"/>
          <a:ext cx="7308275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655"/>
                <a:gridCol w="1437410"/>
                <a:gridCol w="1485900"/>
                <a:gridCol w="1461655"/>
                <a:gridCol w="1461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word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</a:t>
                      </a:r>
                      <a:endParaRPr lang="en-US" sz="20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cmpWord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i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3588327"/>
            <a:ext cx="8686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match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true;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0; 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cmpWord.length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&amp;&amp;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j++)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cmpWord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[j]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word[j])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  <a:latin typeface="Consolas"/>
              </a:rPr>
              <a:t>	match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3048000"/>
            <a:ext cx="77724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r>
              <a:rPr lang="en-US" dirty="0" smtClean="0"/>
              <a:t>1.) Solve the inner algorithm first</a:t>
            </a:r>
          </a:p>
        </p:txBody>
      </p:sp>
    </p:spTree>
    <p:extLst>
      <p:ext uri="{BB962C8B-B14F-4D97-AF65-F5344CB8AC3E}">
        <p14:creationId xmlns:p14="http://schemas.microsoft.com/office/powerpoint/2010/main" val="23557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549600"/>
            <a:ext cx="7772400" cy="2003600"/>
          </a:xfrm>
        </p:spPr>
        <p:txBody>
          <a:bodyPr>
            <a:normAutofit/>
          </a:bodyPr>
          <a:lstStyle/>
          <a:p>
            <a:r>
              <a:rPr lang="en-US" dirty="0" smtClean="0"/>
              <a:t>Knowing that it is not always the case we start comparing word at index 0, we generalize the start of the comparison</a:t>
            </a:r>
          </a:p>
          <a:p>
            <a:pPr lvl="1"/>
            <a:r>
              <a:rPr lang="en-US" dirty="0" smtClean="0"/>
              <a:t>Accomplished by using two counters instead of one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5240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/>
              <a:t>2.) </a:t>
            </a:r>
            <a:r>
              <a:rPr lang="en-US" dirty="0"/>
              <a:t>Generalize the inner algorithm</a:t>
            </a: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981200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match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true;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0, k =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strW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j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cmpWord.length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&amp;&amp;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k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word.length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j++, k++)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cmpWord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[j]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word[k])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  <a:latin typeface="Consolas"/>
              </a:rPr>
              <a:t>	match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6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733800"/>
            <a:ext cx="77724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Algorithm starts comparison always at the start of </a:t>
            </a:r>
            <a:r>
              <a:rPr lang="en-US" i="1" dirty="0" smtClean="0"/>
              <a:t>word</a:t>
            </a:r>
          </a:p>
          <a:p>
            <a:r>
              <a:rPr lang="en-US" dirty="0" smtClean="0"/>
              <a:t>Algorithm goes up till </a:t>
            </a:r>
            <a:r>
              <a:rPr lang="en-US" dirty="0" err="1" smtClean="0"/>
              <a:t>word.length</a:t>
            </a:r>
            <a:r>
              <a:rPr lang="en-US" dirty="0" smtClean="0"/>
              <a:t>() – </a:t>
            </a:r>
            <a:r>
              <a:rPr lang="en-US" dirty="0" err="1" smtClean="0"/>
              <a:t>cmpWord.length</a:t>
            </a:r>
            <a:r>
              <a:rPr lang="en-US" dirty="0" smtClean="0"/>
              <a:t>() since if there are only 3 letters left in word and there are 4 letters in </a:t>
            </a:r>
            <a:r>
              <a:rPr lang="en-US" dirty="0" err="1" smtClean="0"/>
              <a:t>cmpWord</a:t>
            </a:r>
            <a:r>
              <a:rPr lang="en-US" dirty="0" smtClean="0"/>
              <a:t>, it can be said that </a:t>
            </a:r>
            <a:r>
              <a:rPr lang="en-US" dirty="0" err="1" smtClean="0"/>
              <a:t>cmpWord</a:t>
            </a:r>
            <a:r>
              <a:rPr lang="en-US" dirty="0" smtClean="0"/>
              <a:t> cannot be contained within word</a:t>
            </a:r>
          </a:p>
          <a:p>
            <a:r>
              <a:rPr lang="en-US" dirty="0" smtClean="0"/>
              <a:t>The algorithm will also stop if a match occurs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524000"/>
            <a:ext cx="77724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en-US" dirty="0"/>
              <a:t>3</a:t>
            </a:r>
            <a:r>
              <a:rPr lang="en-US" dirty="0" smtClean="0"/>
              <a:t>.) </a:t>
            </a:r>
            <a:r>
              <a:rPr lang="en-US" dirty="0"/>
              <a:t>Form outer loop by determining how many times the inner algorithm will be repeated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3622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0, match = false;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word.length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–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cmpWord.length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!match;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8531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241"/>
            <a:ext cx="7772400" cy="1143000"/>
          </a:xfrm>
        </p:spPr>
        <p:txBody>
          <a:bodyPr/>
          <a:lstStyle/>
          <a:p>
            <a:r>
              <a:rPr lang="en-US" dirty="0" smtClean="0"/>
              <a:t>Application of Step 4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240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en-US" dirty="0"/>
              <a:t>4.) Place the inner loop inside the outer loop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133600"/>
            <a:ext cx="8915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0, match = false;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-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cmpWord.length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&amp;&amp;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!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match;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0, k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strW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j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cmpWord.length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&amp;&amp; k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++, k++)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cmpWord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!= word[k])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match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0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programs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Printing: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12</a:t>
            </a:r>
          </a:p>
          <a:p>
            <a:pPr marL="0" indent="0">
              <a:buNone/>
            </a:pPr>
            <a:r>
              <a:rPr lang="en-US" dirty="0" smtClean="0"/>
              <a:t>123</a:t>
            </a:r>
          </a:p>
          <a:p>
            <a:pPr marL="0" indent="0">
              <a:buNone/>
            </a:pPr>
            <a:r>
              <a:rPr lang="en-US" dirty="0" smtClean="0"/>
              <a:t>1234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r>
              <a:rPr lang="en-US" dirty="0"/>
              <a:t>Finding a substring within another string</a:t>
            </a:r>
          </a:p>
          <a:p>
            <a:r>
              <a:rPr lang="en-US" dirty="0" smtClean="0"/>
              <a:t>Printing multiplication table</a:t>
            </a:r>
            <a:endParaRPr lang="en-US" dirty="0"/>
          </a:p>
          <a:p>
            <a:r>
              <a:rPr lang="en-US" dirty="0" smtClean="0"/>
              <a:t>Sorting an array of random numbers</a:t>
            </a:r>
          </a:p>
          <a:p>
            <a:endParaRPr lang="en-US" dirty="0"/>
          </a:p>
          <a:p>
            <a:r>
              <a:rPr lang="en-US" dirty="0" smtClean="0"/>
              <a:t>All Require a loop nested in another loop to accomplish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8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915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0, match = false;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-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cmpWord.length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	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!match;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0, k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cmpWord.length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&amp;&amp; k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++, k++)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cmpWord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!= word[k])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match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864120"/>
            <a:ext cx="8382000" cy="1612880"/>
          </a:xfrm>
        </p:spPr>
        <p:txBody>
          <a:bodyPr>
            <a:normAutofit/>
          </a:bodyPr>
          <a:lstStyle/>
          <a:p>
            <a:r>
              <a:rPr lang="en-US" dirty="0" smtClean="0"/>
              <a:t>Changed </a:t>
            </a:r>
            <a:r>
              <a:rPr lang="en-US" dirty="0" err="1" smtClean="0"/>
              <a:t>strW</a:t>
            </a:r>
            <a:r>
              <a:rPr lang="en-US" dirty="0" smtClean="0"/>
              <a:t> to </a:t>
            </a:r>
            <a:r>
              <a:rPr lang="en-US" dirty="0" err="1" smtClean="0"/>
              <a:t>i</a:t>
            </a:r>
            <a:r>
              <a:rPr lang="en-US" dirty="0" smtClean="0"/>
              <a:t>, since the outer loop dictates where the comparison starts</a:t>
            </a:r>
          </a:p>
        </p:txBody>
      </p:sp>
    </p:spTree>
    <p:extLst>
      <p:ext uri="{BB962C8B-B14F-4D97-AF65-F5344CB8AC3E}">
        <p14:creationId xmlns:p14="http://schemas.microsoft.com/office/powerpoint/2010/main" val="19496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0, match = false;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-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cmpWord.length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!match;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0, k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cmpWord.length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 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++, k++)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cmpWord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!= word[k])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match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864120"/>
            <a:ext cx="8382000" cy="1612880"/>
          </a:xfrm>
        </p:spPr>
        <p:txBody>
          <a:bodyPr>
            <a:normAutofit/>
          </a:bodyPr>
          <a:lstStyle/>
          <a:p>
            <a:r>
              <a:rPr lang="en-US" dirty="0"/>
              <a:t>k &lt; </a:t>
            </a:r>
            <a:r>
              <a:rPr lang="en-US" dirty="0" err="1"/>
              <a:t>word.length</a:t>
            </a:r>
            <a:r>
              <a:rPr lang="en-US" dirty="0" smtClean="0"/>
              <a:t>() is made redundant </a:t>
            </a:r>
            <a:r>
              <a:rPr lang="en-US" dirty="0"/>
              <a:t>by </a:t>
            </a:r>
            <a:r>
              <a:rPr lang="en-US" dirty="0" err="1" smtClean="0"/>
              <a:t>i</a:t>
            </a:r>
            <a:r>
              <a:rPr lang="en-US" dirty="0" smtClean="0"/>
              <a:t> &lt;= </a:t>
            </a:r>
            <a:r>
              <a:rPr lang="en-US" dirty="0" err="1" smtClean="0"/>
              <a:t>word.length</a:t>
            </a:r>
            <a:r>
              <a:rPr lang="en-US" dirty="0"/>
              <a:t>() - </a:t>
            </a:r>
            <a:r>
              <a:rPr lang="en-US" dirty="0" err="1"/>
              <a:t>cmpWord.length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Therefore it is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6152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Code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715000"/>
            <a:ext cx="8382000" cy="1003280"/>
          </a:xfrm>
        </p:spPr>
        <p:txBody>
          <a:bodyPr>
            <a:normAutofit/>
          </a:bodyPr>
          <a:lstStyle/>
          <a:p>
            <a:r>
              <a:rPr lang="en-US" dirty="0" smtClean="0"/>
              <a:t>We add a final if to reduce the </a:t>
            </a:r>
            <a:r>
              <a:rPr lang="en-US" dirty="0" err="1" smtClean="0"/>
              <a:t>i</a:t>
            </a:r>
            <a:r>
              <a:rPr lang="en-US" dirty="0" smtClean="0"/>
              <a:t> by one since it will be overshot</a:t>
            </a:r>
          </a:p>
          <a:p>
            <a:r>
              <a:rPr lang="en-US" dirty="0" smtClean="0"/>
              <a:t>Otherwise, if no match occurs we set </a:t>
            </a:r>
            <a:r>
              <a:rPr lang="en-US" dirty="0" err="1" smtClean="0"/>
              <a:t>idx</a:t>
            </a:r>
            <a:r>
              <a:rPr lang="en-US" dirty="0" smtClean="0"/>
              <a:t> = -1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889844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0, match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-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cmpWord.length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&amp;&amp; !match;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match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0, k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j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cmpWord.length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j++, k++)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cmpWord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!= word[k])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match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if(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match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- 1;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-1;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95600" y="4724400"/>
            <a:ext cx="5715000" cy="83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idx</a:t>
            </a:r>
            <a:r>
              <a:rPr lang="en-US" dirty="0" smtClean="0"/>
              <a:t> represents the location of the substring for the final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Unguided Example 8.3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66800"/>
          </a:xfrm>
        </p:spPr>
        <p:txBody>
          <a:bodyPr/>
          <a:lstStyle/>
          <a:p>
            <a:r>
              <a:rPr lang="en-US" dirty="0" smtClean="0"/>
              <a:t>Using loops, print a multiplication table that looks like the one shown below: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7743" y="5638800"/>
            <a:ext cx="7924800" cy="97872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Hint: for formatting lookup the function </a:t>
            </a:r>
            <a:r>
              <a:rPr lang="en-US" dirty="0" err="1" smtClean="0"/>
              <a:t>setw</a:t>
            </a:r>
            <a:r>
              <a:rPr lang="en-US" dirty="0" smtClean="0"/>
              <a:t>() which controls padding between numbers. Include </a:t>
            </a:r>
            <a:r>
              <a:rPr lang="en-US" dirty="0" err="1" smtClean="0"/>
              <a:t>iomanip</a:t>
            </a:r>
            <a:r>
              <a:rPr lang="en-US" dirty="0" smtClean="0"/>
              <a:t> library.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t="8638" r="57421" b="43023"/>
          <a:stretch/>
        </p:blipFill>
        <p:spPr bwMode="auto">
          <a:xfrm>
            <a:off x="1905000" y="2362200"/>
            <a:ext cx="5370286" cy="316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7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 1,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1335" y="27432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>
                <a:latin typeface="Consolas"/>
              </a:rPr>
              <a:t>setw</a:t>
            </a:r>
            <a:r>
              <a:rPr lang="en-US" dirty="0">
                <a:latin typeface="Consolas"/>
              </a:rPr>
              <a:t>(3) &lt;&lt; </a:t>
            </a:r>
            <a:r>
              <a:rPr lang="en-US" dirty="0" smtClean="0">
                <a:latin typeface="Consolas"/>
              </a:rPr>
              <a:t>3;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Get the repeat of first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column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1; j &lt;= 9; 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(3) &lt;&lt;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3*j;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0272" y="1371600"/>
            <a:ext cx="8388927" cy="1219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r>
              <a:rPr lang="en-US" dirty="0" smtClean="0"/>
              <a:t>1.) Solve the inner algorithm first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endParaRPr lang="en-US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r>
              <a:rPr lang="en-US" dirty="0" smtClean="0"/>
              <a:t>Printing a line of multiplication with a given number, i.e. 3*1, 3*2, 3*3, …</a:t>
            </a:r>
            <a:endParaRPr lang="en-US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Font typeface="Wingdings 2"/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0272" y="4038600"/>
            <a:ext cx="7772400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/>
              <a:t>2.) </a:t>
            </a:r>
            <a:r>
              <a:rPr lang="en-US" dirty="0"/>
              <a:t>Generalize the inner algorithm</a:t>
            </a:r>
            <a:endParaRPr lang="en-US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9043" y="46482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>
                <a:latin typeface="Consolas"/>
              </a:rPr>
              <a:t>setw</a:t>
            </a:r>
            <a:r>
              <a:rPr lang="en-US" dirty="0">
                <a:latin typeface="Consolas"/>
              </a:rPr>
              <a:t>(3) &lt;&lt; </a:t>
            </a:r>
            <a:r>
              <a:rPr lang="en-US" dirty="0" smtClean="0">
                <a:latin typeface="Consolas"/>
              </a:rPr>
              <a:t>n;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Get the repeat of first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column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1; j &lt;= 9; 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(3) &lt;&lt;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n*j;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84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733800"/>
            <a:ext cx="7772400" cy="2286000"/>
          </a:xfrm>
        </p:spPr>
        <p:txBody>
          <a:bodyPr/>
          <a:lstStyle/>
          <a:p>
            <a:r>
              <a:rPr lang="en-US" dirty="0" smtClean="0"/>
              <a:t>We print 9 lines so this code is a trivial counter up to 9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524000"/>
            <a:ext cx="77724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en-US" dirty="0"/>
              <a:t>3</a:t>
            </a:r>
            <a:r>
              <a:rPr lang="en-US" dirty="0" smtClean="0"/>
              <a:t>.) </a:t>
            </a:r>
            <a:r>
              <a:rPr lang="en-US" dirty="0"/>
              <a:t>Form outer loop by determining how many times the inner algorithm will be repeated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23622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1; i &lt;= 9;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241"/>
            <a:ext cx="7772400" cy="1143000"/>
          </a:xfrm>
        </p:spPr>
        <p:txBody>
          <a:bodyPr/>
          <a:lstStyle/>
          <a:p>
            <a:r>
              <a:rPr lang="en-US" dirty="0" smtClean="0"/>
              <a:t>Application of Step 4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74618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en-US" dirty="0"/>
              <a:t>4.) Place the inner loop inside the outer loop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136338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Print Table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1; i &lt;= 9;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(3) &lt;&lt;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n;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Get the repeat of first column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1; j &lt;=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(3) &lt;&lt;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n*j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254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241"/>
            <a:ext cx="7772400" cy="1143000"/>
          </a:xfrm>
        </p:spPr>
        <p:txBody>
          <a:bodyPr/>
          <a:lstStyle/>
          <a:p>
            <a:r>
              <a:rPr lang="en-US" dirty="0" smtClean="0"/>
              <a:t>Application of Step 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Print Table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1; i &lt;= 9;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(3) &lt;&lt;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Get the repeat of first column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1; j &lt;=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(3) &lt;&lt;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*j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5011"/>
            <a:ext cx="8077200" cy="914400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5</a:t>
            </a:r>
            <a:r>
              <a:rPr lang="en-US" dirty="0" smtClean="0"/>
              <a:t>.) </a:t>
            </a:r>
            <a:r>
              <a:rPr lang="en-US" dirty="0"/>
              <a:t>Using the variables and known execution pattern of the outer loop, set the variables of the inner loop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953000"/>
            <a:ext cx="8382000" cy="146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Change </a:t>
            </a:r>
            <a:r>
              <a:rPr lang="en-US" i="1" dirty="0" smtClean="0"/>
              <a:t>n</a:t>
            </a:r>
            <a:r>
              <a:rPr lang="en-US" dirty="0" smtClean="0"/>
              <a:t> to </a:t>
            </a:r>
            <a:r>
              <a:rPr lang="en-US" i="1" dirty="0" err="1" smtClean="0"/>
              <a:t>i</a:t>
            </a:r>
            <a:r>
              <a:rPr lang="en-US" dirty="0" smtClean="0"/>
              <a:t>, so that </a:t>
            </a:r>
            <a:r>
              <a:rPr lang="en-US" i="1" dirty="0" err="1" smtClean="0"/>
              <a:t>i</a:t>
            </a:r>
            <a:r>
              <a:rPr lang="en-US" dirty="0" smtClean="0"/>
              <a:t> controls the number being multiplied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241"/>
            <a:ext cx="7772400" cy="1143000"/>
          </a:xfrm>
        </p:spPr>
        <p:txBody>
          <a:bodyPr/>
          <a:lstStyle/>
          <a:p>
            <a:r>
              <a:rPr lang="en-US" dirty="0" smtClean="0"/>
              <a:t>Finalize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143000"/>
            <a:ext cx="8382000" cy="1460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are still missing the top line of our table therefore we add some additional code to print 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1336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"Multiplication Table:"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Repeat of Top Line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(3)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1; i &lt;=9;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(3)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Print Table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1; i &lt;= 9;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(3)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Get the repeat of first column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1; j &lt;= 9; 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(3)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*j;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5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8.4 (Selection 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495800"/>
          </a:xfrm>
        </p:spPr>
        <p:txBody>
          <a:bodyPr/>
          <a:lstStyle/>
          <a:p>
            <a:r>
              <a:rPr lang="en-US" dirty="0" smtClean="0"/>
              <a:t>Write a program to do the following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Create a 20 element array of integers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Fill the array with random numbers between 0 to 100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Print the random array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Sort the array using the selection sort method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Print the sorted array</a:t>
            </a:r>
          </a:p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Loop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4800600"/>
            <a:ext cx="83058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(0, 0)  (0,1) </a:t>
            </a:r>
          </a:p>
          <a:p>
            <a:pPr marL="0" indent="0">
              <a:buNone/>
            </a:pPr>
            <a:r>
              <a:rPr lang="en-US" dirty="0" smtClean="0"/>
              <a:t>(1, </a:t>
            </a:r>
            <a:r>
              <a:rPr lang="en-US" dirty="0"/>
              <a:t>0)  </a:t>
            </a:r>
            <a:r>
              <a:rPr lang="en-US" dirty="0" smtClean="0"/>
              <a:t>(1,1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(2, </a:t>
            </a:r>
            <a:r>
              <a:rPr lang="en-US" dirty="0"/>
              <a:t>0)  </a:t>
            </a:r>
            <a:r>
              <a:rPr lang="en-US" dirty="0" smtClean="0"/>
              <a:t>(2,1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j;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3;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0; j &lt; 2; 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"("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","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j &lt;&lt;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") 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66700" y="4109323"/>
            <a:ext cx="8305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the output of the above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1447800"/>
            <a:ext cx="64770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Selection sort starts at the first index and finds the lowest number in the array</a:t>
            </a:r>
          </a:p>
          <a:p>
            <a:pPr lvl="1"/>
            <a:r>
              <a:rPr lang="en-US" dirty="0" smtClean="0"/>
              <a:t>When the lowest number is found the numbers are swapped placing the smallest number in the first position</a:t>
            </a:r>
          </a:p>
          <a:p>
            <a:endParaRPr lang="en-US" dirty="0" smtClean="0"/>
          </a:p>
          <a:p>
            <a:r>
              <a:rPr lang="en-US" dirty="0" smtClean="0"/>
              <a:t>The index then moves to the right and then the lowest number is searched for again excluding the numbers already sorted</a:t>
            </a:r>
          </a:p>
          <a:p>
            <a:endParaRPr lang="en-US" dirty="0"/>
          </a:p>
          <a:p>
            <a:r>
              <a:rPr lang="en-US" dirty="0" smtClean="0"/>
              <a:t>Executes in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 where n is the number of elements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  <p:pic>
        <p:nvPicPr>
          <p:cNvPr id="2050" name="Picture 2" descr="C:\Users\lukepier\Downloads\Selection-Sort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1905000"/>
            <a:ext cx="9525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8513" y="5802868"/>
            <a:ext cx="298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Animation Courtesy of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49906494"/>
              </p:ext>
            </p:extLst>
          </p:nvPr>
        </p:nvGraphicFramePr>
        <p:xfrm>
          <a:off x="228600" y="304800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831211"/>
              </p:ext>
            </p:extLst>
          </p:nvPr>
        </p:nvGraphicFramePr>
        <p:xfrm>
          <a:off x="4876800" y="1600200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721176"/>
              </p:ext>
            </p:extLst>
          </p:nvPr>
        </p:nvGraphicFramePr>
        <p:xfrm>
          <a:off x="304800" y="2971800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738354"/>
              </p:ext>
            </p:extLst>
          </p:nvPr>
        </p:nvGraphicFramePr>
        <p:xfrm>
          <a:off x="4648200" y="4800600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44634" y="4170218"/>
            <a:ext cx="86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Swap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44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41450473"/>
              </p:ext>
            </p:extLst>
          </p:nvPr>
        </p:nvGraphicFramePr>
        <p:xfrm>
          <a:off x="228600" y="304800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24600" y="4170218"/>
            <a:ext cx="86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Swap</a:t>
            </a:r>
            <a:endParaRPr lang="en-US" sz="28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851252"/>
              </p:ext>
            </p:extLst>
          </p:nvPr>
        </p:nvGraphicFramePr>
        <p:xfrm>
          <a:off x="4637807" y="1981200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775555"/>
              </p:ext>
            </p:extLst>
          </p:nvPr>
        </p:nvGraphicFramePr>
        <p:xfrm>
          <a:off x="304800" y="2976177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800525"/>
              </p:ext>
            </p:extLst>
          </p:nvPr>
        </p:nvGraphicFramePr>
        <p:xfrm>
          <a:off x="4876800" y="4800600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4975507"/>
              </p:ext>
            </p:extLst>
          </p:nvPr>
        </p:nvGraphicFramePr>
        <p:xfrm>
          <a:off x="228600" y="304800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0" y="4191000"/>
            <a:ext cx="86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Swap</a:t>
            </a:r>
            <a:endParaRPr lang="en-US" sz="28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269910"/>
              </p:ext>
            </p:extLst>
          </p:nvPr>
        </p:nvGraphicFramePr>
        <p:xfrm>
          <a:off x="4953000" y="2362200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564620"/>
              </p:ext>
            </p:extLst>
          </p:nvPr>
        </p:nvGraphicFramePr>
        <p:xfrm>
          <a:off x="457200" y="4800600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2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609600"/>
          </a:xfrm>
        </p:spPr>
        <p:txBody>
          <a:bodyPr/>
          <a:lstStyle/>
          <a:p>
            <a:r>
              <a:rPr lang="en-US" dirty="0" smtClean="0"/>
              <a:t>List is now in order, sorting is complete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07085"/>
              </p:ext>
            </p:extLst>
          </p:nvPr>
        </p:nvGraphicFramePr>
        <p:xfrm>
          <a:off x="2667000" y="1752600"/>
          <a:ext cx="3879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855"/>
                <a:gridCol w="775855"/>
                <a:gridCol w="775855"/>
                <a:gridCol w="775855"/>
                <a:gridCol w="775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1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Swap two numbers</a:t>
            </a:r>
          </a:p>
          <a:p>
            <a:endParaRPr lang="en-US" dirty="0" smtClean="0"/>
          </a:p>
          <a:p>
            <a:r>
              <a:rPr lang="en-US" dirty="0" smtClean="0"/>
              <a:t>Search for the Lowest Number</a:t>
            </a:r>
          </a:p>
          <a:p>
            <a:endParaRPr lang="en-US" dirty="0" smtClean="0"/>
          </a:p>
          <a:p>
            <a:r>
              <a:rPr lang="en-US" dirty="0" smtClean="0"/>
              <a:t>Move the divide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 two Numbers in an Array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5925741"/>
              </p:ext>
            </p:extLst>
          </p:nvPr>
        </p:nvGraphicFramePr>
        <p:xfrm>
          <a:off x="1219200" y="16764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19200"/>
                <a:gridCol w="13716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25146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Swap x[0] with x[2]</a:t>
            </a:r>
          </a:p>
          <a:p>
            <a:pPr marL="320040" lvl="1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0" y="37487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/>
              </a:rPr>
              <a:t>x[0] = x[2];</a:t>
            </a:r>
          </a:p>
          <a:p>
            <a:r>
              <a:rPr lang="en-US" dirty="0">
                <a:latin typeface="Consolas"/>
              </a:rPr>
              <a:t>x[2] = x[0]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8600" y="5181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</a:rPr>
              <a:t>tmp</a:t>
            </a:r>
            <a:r>
              <a:rPr lang="en-US" dirty="0">
                <a:latin typeface="Consolas"/>
              </a:rPr>
              <a:t> = x[0];</a:t>
            </a:r>
          </a:p>
          <a:p>
            <a:r>
              <a:rPr lang="en-US" dirty="0">
                <a:latin typeface="Consolas"/>
              </a:rPr>
              <a:t>x[0] = x[2];</a:t>
            </a:r>
          </a:p>
          <a:p>
            <a:r>
              <a:rPr lang="en-US" dirty="0">
                <a:latin typeface="Consolas"/>
              </a:rPr>
              <a:t>x[2] = </a:t>
            </a:r>
            <a:r>
              <a:rPr lang="en-US" dirty="0" err="1">
                <a:latin typeface="Consolas"/>
              </a:rPr>
              <a:t>tmp</a:t>
            </a:r>
            <a:r>
              <a:rPr lang="en-US" dirty="0">
                <a:latin typeface="Consolas"/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3142788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Bad Method (Loses Value)</a:t>
            </a:r>
          </a:p>
          <a:p>
            <a:pPr marL="320040" lvl="1" indent="0">
              <a:buNone/>
            </a:pP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45720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Must Introduce Third Variable</a:t>
            </a:r>
          </a:p>
          <a:p>
            <a:pPr marL="32004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5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1905000"/>
          </a:xfrm>
        </p:spPr>
        <p:txBody>
          <a:bodyPr/>
          <a:lstStyle/>
          <a:p>
            <a:r>
              <a:rPr lang="en-US" dirty="0" smtClean="0"/>
              <a:t>Find the index of the Lowest Number</a:t>
            </a:r>
          </a:p>
          <a:p>
            <a:pPr lvl="1"/>
            <a:r>
              <a:rPr lang="en-US" dirty="0" smtClean="0"/>
              <a:t>Requires two indices</a:t>
            </a:r>
          </a:p>
          <a:p>
            <a:pPr lvl="2"/>
            <a:r>
              <a:rPr lang="en-US" dirty="0" smtClean="0"/>
              <a:t>Track Lowest #</a:t>
            </a:r>
          </a:p>
          <a:p>
            <a:pPr lvl="2"/>
            <a:r>
              <a:rPr lang="en-US" dirty="0" smtClean="0"/>
              <a:t>Track Location of Search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376057"/>
              </p:ext>
            </p:extLst>
          </p:nvPr>
        </p:nvGraphicFramePr>
        <p:xfrm>
          <a:off x="1219200" y="14478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19200"/>
                <a:gridCol w="13716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4343400"/>
            <a:ext cx="647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0, lowIdx = 0;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j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&lt; 4;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j++)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(x[j]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j;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23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Index moves from the start of the array to n-2, where n is the length</a:t>
            </a:r>
          </a:p>
          <a:p>
            <a:pPr lvl="1"/>
            <a:r>
              <a:rPr lang="en-US" dirty="0" smtClean="0"/>
              <a:t>If the index reaches n-1 (in this case 3), the array can be assumed to be sorted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361827"/>
              </p:ext>
            </p:extLst>
          </p:nvPr>
        </p:nvGraphicFramePr>
        <p:xfrm>
          <a:off x="1219200" y="14478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1219200"/>
                <a:gridCol w="13716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idx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43434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(idx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0; idx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4 - 1; idx++)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48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Example 8.4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program to do the following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Create a 20 element array of integers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Fill the array with random numbers between 0 to 100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Print the random array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Sort the array using the selection sort method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Print the sorted array</a:t>
            </a:r>
          </a:p>
          <a:p>
            <a:pPr marL="788670" lvl="1" indent="-514350">
              <a:buFont typeface="+mj-lt"/>
              <a:buAutoNum type="arabicPeriod"/>
            </a:pP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Loop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j;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3;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0; j &lt; 2; 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"("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","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j &lt;&lt;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") 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66700" y="4109322"/>
            <a:ext cx="8420100" cy="22914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Inner loop executes multiple times for each iteration of the outer loop</a:t>
            </a:r>
          </a:p>
          <a:p>
            <a:r>
              <a:rPr lang="en-US" dirty="0" smtClean="0"/>
              <a:t>For every iteration of the outer loop, the inner loop is initialized as if it’s the first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1-3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20 element array of </a:t>
            </a:r>
            <a:r>
              <a:rPr lang="en-US" dirty="0" smtClean="0"/>
              <a:t>integers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       </a:t>
            </a: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x[20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pPr marL="0" indent="0">
              <a:buNone/>
            </a:pPr>
            <a:endParaRPr lang="en-US" sz="1800" dirty="0"/>
          </a:p>
          <a:p>
            <a:pPr marL="788670" lvl="1" indent="-514350">
              <a:buFont typeface="+mj-lt"/>
              <a:buAutoNum type="arabicPeriod" startAt="2"/>
            </a:pPr>
            <a:r>
              <a:rPr lang="en-US" dirty="0"/>
              <a:t>Fill the array with random numbers between 0 to </a:t>
            </a:r>
            <a:r>
              <a:rPr lang="en-US" dirty="0" smtClean="0"/>
              <a:t>100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	</a:t>
            </a:r>
            <a:r>
              <a:rPr lang="en-US" sz="1800" dirty="0" err="1" smtClean="0">
                <a:latin typeface="Consolas"/>
              </a:rPr>
              <a:t>srand</a:t>
            </a:r>
            <a:r>
              <a:rPr lang="en-US" sz="1800" dirty="0">
                <a:latin typeface="Consolas"/>
              </a:rPr>
              <a:t>((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)time(NULL));</a:t>
            </a:r>
          </a:p>
          <a:p>
            <a:pPr marL="0" indent="0">
              <a:buNone/>
            </a:pPr>
            <a:r>
              <a:rPr lang="nn-NO" sz="1800" dirty="0" smtClean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= 0; i &lt; 20; i++)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   x[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] = rand() %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101;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 startAt="3"/>
            </a:pPr>
            <a:r>
              <a:rPr lang="en-US" dirty="0"/>
              <a:t>Print the random array</a:t>
            </a:r>
          </a:p>
          <a:p>
            <a:pPr marL="0" indent="0">
              <a:buNone/>
            </a:pPr>
            <a:r>
              <a:rPr lang="nn-NO" sz="1800" dirty="0" smtClean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1800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= 0; i &lt; 20; i++)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  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&lt;&lt; x[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] &lt;&lt; </a:t>
            </a:r>
            <a:r>
              <a:rPr lang="en-US" sz="1800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18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 – Sorting, App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31805"/>
            <a:ext cx="7772400" cy="9074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1.) Inner algorithm</a:t>
            </a:r>
          </a:p>
          <a:p>
            <a:pPr marL="788670" lvl="1" indent="-514350"/>
            <a:r>
              <a:rPr lang="en-US" dirty="0" smtClean="0"/>
              <a:t>Search for lowest number and swap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2402961"/>
            <a:ext cx="6435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(j = 0,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 j &lt; 20;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(x[j] &lt; 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j;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x[0];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x[0] = 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23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78478" y="2057400"/>
            <a:ext cx="6435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(j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strIdx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strIdx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 &lt; 20; j++)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(x[j] &lt; 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j;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strIdx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strIdx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459852"/>
            <a:ext cx="7772400" cy="9074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2.) Generalize Inner Algorithm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4648200"/>
            <a:ext cx="7924800" cy="762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Swapping and searching does not start at the same location each time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665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924800" cy="129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.) Form outer loop by determining how many times the inner algorithm will be repeated</a:t>
            </a:r>
          </a:p>
          <a:p>
            <a:pPr lvl="1"/>
            <a:r>
              <a:rPr lang="en-US" dirty="0" smtClean="0"/>
              <a:t>Moving the index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18309" y="28194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0; i &lt; 20; i++)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38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924800" cy="762000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4.) Place the inner loop inside the outer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133600"/>
            <a:ext cx="6324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20;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strIdx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strIdx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j &lt; 20; 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(x[j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&lt; 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j;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strIdx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x[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strIdx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x[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98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924800" cy="762000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dirty="0"/>
              <a:t>5.) Using the variables and known execution pattern of the outer loop, set the variables of the inner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286000"/>
            <a:ext cx="49737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20;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 &lt; 20; 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(x[j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&lt; 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j;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x[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x[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x[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x[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lowIdx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562600"/>
            <a:ext cx="7924800" cy="762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Outer loop controls start of search</a:t>
            </a:r>
          </a:p>
          <a:p>
            <a:pPr lvl="2"/>
            <a:r>
              <a:rPr lang="en-US" dirty="0" smtClean="0"/>
              <a:t>Replace </a:t>
            </a:r>
            <a:r>
              <a:rPr lang="en-US" i="1" dirty="0" err="1" smtClean="0">
                <a:solidFill>
                  <a:prstClr val="black"/>
                </a:solidFill>
              </a:rPr>
              <a:t>strIdx</a:t>
            </a:r>
            <a:r>
              <a:rPr lang="en-US" dirty="0" smtClean="0">
                <a:solidFill>
                  <a:prstClr val="black"/>
                </a:solidFill>
              </a:rPr>
              <a:t> with </a:t>
            </a:r>
            <a:r>
              <a:rPr lang="en-US" i="1" dirty="0" err="1" smtClean="0">
                <a:solidFill>
                  <a:prstClr val="black"/>
                </a:solidFill>
              </a:rPr>
              <a:t>i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1555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smtClean="0"/>
              <a:t>Iterations of Nested Loop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95596281"/>
              </p:ext>
            </p:extLst>
          </p:nvPr>
        </p:nvGraphicFramePr>
        <p:xfrm>
          <a:off x="4038600" y="1295400"/>
          <a:ext cx="4572000" cy="518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1524000"/>
            <a:ext cx="350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j, k;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2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(j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0; j &lt; 2; j++)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(k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k &lt; 2; k++)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83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Print the following pyramid using nested loops: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12</a:t>
            </a:r>
          </a:p>
          <a:p>
            <a:pPr marL="0" indent="0">
              <a:buNone/>
            </a:pPr>
            <a:r>
              <a:rPr lang="en-US" dirty="0"/>
              <a:t>123</a:t>
            </a:r>
          </a:p>
          <a:p>
            <a:pPr marL="0" indent="0">
              <a:buNone/>
            </a:pPr>
            <a:r>
              <a:rPr lang="en-US" dirty="0"/>
              <a:t>1234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123456789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 smtClean="0"/>
              <a:t>Strategy for Nested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600200"/>
            <a:ext cx="7772400" cy="48767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dirty="0" smtClean="0"/>
              <a:t>ested loops is inherently more difficult to write code for than non-nested loops</a:t>
            </a:r>
          </a:p>
          <a:p>
            <a:pPr lvl="1"/>
            <a:r>
              <a:rPr lang="en-US" dirty="0" smtClean="0"/>
              <a:t>Loops inside of loops, inside of other loops</a:t>
            </a:r>
          </a:p>
          <a:p>
            <a:pPr lvl="1"/>
            <a:r>
              <a:rPr lang="en-US" dirty="0" smtClean="0"/>
              <a:t>Iterations within iterations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 the right strategy the nested loops become easy to solve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 smtClean="0"/>
              <a:t>Strategy for Nested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600200"/>
            <a:ext cx="7772400" cy="48767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a nested loop actually executing?</a:t>
            </a:r>
          </a:p>
          <a:p>
            <a:pPr lvl="1"/>
            <a:r>
              <a:rPr lang="en-US" dirty="0" smtClean="0"/>
              <a:t>In general it can be said the inner loop represents an algorithm that will be repeated by the outer loop</a:t>
            </a:r>
          </a:p>
          <a:p>
            <a:pPr lvl="1"/>
            <a:r>
              <a:rPr lang="en-US" dirty="0" smtClean="0"/>
              <a:t>The outer loop will often </a:t>
            </a:r>
            <a:r>
              <a:rPr lang="en-US" dirty="0" smtClean="0"/>
              <a:t>initialize values and set constraints </a:t>
            </a:r>
            <a:r>
              <a:rPr lang="en-US" dirty="0" smtClean="0"/>
              <a:t>for the inner algorithm</a:t>
            </a:r>
          </a:p>
          <a:p>
            <a:pPr lvl="1"/>
            <a:r>
              <a:rPr lang="en-US" dirty="0" smtClean="0"/>
              <a:t>Often the outer loop may use the result from the inner algorithm to perform some other action between the next iteration</a:t>
            </a:r>
          </a:p>
          <a:p>
            <a:pPr lvl="1"/>
            <a:endParaRPr lang="en-US" dirty="0"/>
          </a:p>
          <a:p>
            <a:r>
              <a:rPr lang="en-US" dirty="0" smtClean="0"/>
              <a:t>How does this help us?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r>
              <a:rPr lang="en-US" dirty="0" smtClean="0"/>
              <a:t>Strategy for Nested Loops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600200"/>
            <a:ext cx="7772400" cy="48767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Given the inner algorithm is to be repeated by the outer algorithm, the approach should be the following: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Solve the inner algorithm first for a specific example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Generalize the inner algorithm (make initialization, and conditions </a:t>
            </a:r>
            <a:r>
              <a:rPr lang="en-US" dirty="0" smtClean="0"/>
              <a:t>variables </a:t>
            </a:r>
            <a:r>
              <a:rPr lang="en-US" dirty="0" smtClean="0"/>
              <a:t>instead of constants)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Form outer loop by determining how many times the inner algorithm will be repeated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Place the inner loop inside the outer loop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Using the variables and known execution pattern of the outer loop, set the variables of the inner loop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3107</TotalTime>
  <Words>2603</Words>
  <Application>Microsoft Office PowerPoint</Application>
  <PresentationFormat>On-screen Show (4:3)</PresentationFormat>
  <Paragraphs>598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Cambria</vt:lpstr>
      <vt:lpstr>Consolas</vt:lpstr>
      <vt:lpstr>Franklin Gothic Book</vt:lpstr>
      <vt:lpstr>Perpetua</vt:lpstr>
      <vt:lpstr>Wingdings 2</vt:lpstr>
      <vt:lpstr>Equity</vt:lpstr>
      <vt:lpstr>Nested Loops</vt:lpstr>
      <vt:lpstr>Consider the following programs</vt:lpstr>
      <vt:lpstr>Nested Loop Example</vt:lpstr>
      <vt:lpstr>Nested Loop Example</vt:lpstr>
      <vt:lpstr>Iterations of Nested Loop</vt:lpstr>
      <vt:lpstr>Example 8.1</vt:lpstr>
      <vt:lpstr>Strategy for Nested Loops</vt:lpstr>
      <vt:lpstr>Strategy for Nested Loops</vt:lpstr>
      <vt:lpstr>Strategy for Nested Loops</vt:lpstr>
      <vt:lpstr>Applying to Example 8.1</vt:lpstr>
      <vt:lpstr>Application of Steps 1,2</vt:lpstr>
      <vt:lpstr>Application of Steps 3,4</vt:lpstr>
      <vt:lpstr>Application of Step 5</vt:lpstr>
      <vt:lpstr>Example 8.2</vt:lpstr>
      <vt:lpstr>Application of Steps</vt:lpstr>
      <vt:lpstr>Application of Step 1</vt:lpstr>
      <vt:lpstr>Application of Step 2</vt:lpstr>
      <vt:lpstr>Application of Step 3</vt:lpstr>
      <vt:lpstr>Application of Step 4</vt:lpstr>
      <vt:lpstr>Application 5</vt:lpstr>
      <vt:lpstr>Application 5</vt:lpstr>
      <vt:lpstr>Final Code</vt:lpstr>
      <vt:lpstr>Unguided Example 8.3</vt:lpstr>
      <vt:lpstr>Application of Step 1, 2</vt:lpstr>
      <vt:lpstr>Application of Step 3</vt:lpstr>
      <vt:lpstr>Application of Step 4</vt:lpstr>
      <vt:lpstr>Application of Step 5</vt:lpstr>
      <vt:lpstr>Finalize</vt:lpstr>
      <vt:lpstr>Example 8.4 (Selection Sort)</vt:lpstr>
      <vt:lpstr>Visualization of Selection Sort</vt:lpstr>
      <vt:lpstr>PowerPoint Presentation</vt:lpstr>
      <vt:lpstr>PowerPoint Presentation</vt:lpstr>
      <vt:lpstr>PowerPoint Presentation</vt:lpstr>
      <vt:lpstr>PowerPoint Presentation</vt:lpstr>
      <vt:lpstr>Components of Algorithm</vt:lpstr>
      <vt:lpstr>Swapping two Numbers in an Array</vt:lpstr>
      <vt:lpstr>Searching Array</vt:lpstr>
      <vt:lpstr>Moving the index</vt:lpstr>
      <vt:lpstr>Back to Example 8.4</vt:lpstr>
      <vt:lpstr>Tasks 1-3</vt:lpstr>
      <vt:lpstr>Task 4 – Sorting, App Step 1</vt:lpstr>
      <vt:lpstr>Application of Step 2</vt:lpstr>
      <vt:lpstr>Application of Step 3</vt:lpstr>
      <vt:lpstr>Application of Step 4</vt:lpstr>
      <vt:lpstr>Application of Step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205</cp:revision>
  <dcterms:created xsi:type="dcterms:W3CDTF">2006-08-16T00:00:00Z</dcterms:created>
  <dcterms:modified xsi:type="dcterms:W3CDTF">2013-10-09T15:00:33Z</dcterms:modified>
</cp:coreProperties>
</file>