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1" r:id="rId4"/>
    <p:sldId id="279" r:id="rId5"/>
    <p:sldId id="282" r:id="rId6"/>
    <p:sldId id="284" r:id="rId7"/>
    <p:sldId id="285" r:id="rId8"/>
    <p:sldId id="287" r:id="rId9"/>
    <p:sldId id="280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1" r:id="rId23"/>
    <p:sldId id="302" r:id="rId24"/>
    <p:sldId id="303" r:id="rId25"/>
    <p:sldId id="304" r:id="rId26"/>
    <p:sldId id="305" r:id="rId27"/>
    <p:sldId id="307" r:id="rId28"/>
    <p:sldId id="30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</a:p>
          <a:p>
            <a:r>
              <a:rPr lang="en-US" dirty="0" smtClean="0"/>
              <a:t>Pages 153-167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Dereference Operator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524000"/>
            <a:ext cx="8077200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(*) operator can have entirely different meanings depending on how it is used:</a:t>
            </a:r>
          </a:p>
          <a:p>
            <a:pPr lvl="1"/>
            <a:r>
              <a:rPr lang="en-US" dirty="0" smtClean="0"/>
              <a:t>In Declaration: pointer variable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*a = b;</a:t>
            </a:r>
          </a:p>
          <a:p>
            <a:pPr lvl="1"/>
            <a:r>
              <a:rPr lang="en-US" dirty="0" smtClean="0"/>
              <a:t>Applied to a single operand: deference operator</a:t>
            </a:r>
          </a:p>
          <a:p>
            <a:pPr lvl="2"/>
            <a:r>
              <a:rPr lang="en-US" dirty="0" smtClean="0"/>
              <a:t>*</a:t>
            </a:r>
            <a:r>
              <a:rPr lang="en-US" dirty="0" err="1" smtClean="0"/>
              <a:t>ptrA</a:t>
            </a:r>
            <a:endParaRPr lang="en-US" dirty="0" smtClean="0"/>
          </a:p>
          <a:p>
            <a:pPr lvl="1"/>
            <a:r>
              <a:rPr lang="en-US" dirty="0" smtClean="0"/>
              <a:t>Applied to two operands: multiplication</a:t>
            </a:r>
          </a:p>
          <a:p>
            <a:pPr lvl="2"/>
            <a:r>
              <a:rPr lang="en-US" dirty="0" smtClean="0"/>
              <a:t>a * b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can be confusing, but we will review of few examples</a:t>
            </a:r>
          </a:p>
        </p:txBody>
      </p:sp>
    </p:spTree>
    <p:extLst>
      <p:ext uri="{BB962C8B-B14F-4D97-AF65-F5344CB8AC3E}">
        <p14:creationId xmlns:p14="http://schemas.microsoft.com/office/powerpoint/2010/main" val="5158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Dereference Operator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1524000"/>
            <a:ext cx="8077200" cy="4800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(*) operator can have entirely different meanings depending on how it is used:</a:t>
            </a:r>
          </a:p>
          <a:p>
            <a:pPr lvl="1"/>
            <a:r>
              <a:rPr lang="en-US" dirty="0" smtClean="0"/>
              <a:t>In Declaration: pointer variable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*a = b;</a:t>
            </a:r>
          </a:p>
          <a:p>
            <a:pPr lvl="1"/>
            <a:r>
              <a:rPr lang="en-US" dirty="0" smtClean="0"/>
              <a:t>Applied to a single operand: deference operator</a:t>
            </a:r>
          </a:p>
          <a:p>
            <a:pPr lvl="2"/>
            <a:r>
              <a:rPr lang="en-US" dirty="0" smtClean="0"/>
              <a:t>*</a:t>
            </a:r>
            <a:r>
              <a:rPr lang="en-US" dirty="0" err="1" smtClean="0"/>
              <a:t>ptrA</a:t>
            </a:r>
            <a:endParaRPr lang="en-US" dirty="0" smtClean="0"/>
          </a:p>
          <a:p>
            <a:pPr lvl="1"/>
            <a:r>
              <a:rPr lang="en-US" dirty="0" smtClean="0"/>
              <a:t>Applied to two operands: multiplication</a:t>
            </a:r>
          </a:p>
          <a:p>
            <a:pPr lvl="2"/>
            <a:r>
              <a:rPr lang="en-US" dirty="0" smtClean="0"/>
              <a:t>a * b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This can be confusing, but we will review of few examples</a:t>
            </a:r>
          </a:p>
        </p:txBody>
      </p:sp>
    </p:spTree>
    <p:extLst>
      <p:ext uri="{BB962C8B-B14F-4D97-AF65-F5344CB8AC3E}">
        <p14:creationId xmlns:p14="http://schemas.microsoft.com/office/powerpoint/2010/main" val="33169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358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862669"/>
              </p:ext>
            </p:extLst>
          </p:nvPr>
        </p:nvGraphicFramePr>
        <p:xfrm>
          <a:off x="5867400" y="41148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myVar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588361"/>
              </p:ext>
            </p:extLst>
          </p:nvPr>
        </p:nvGraphicFramePr>
        <p:xfrm>
          <a:off x="838200" y="41148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3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358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657309"/>
              </p:ext>
            </p:extLst>
          </p:nvPr>
        </p:nvGraphicFramePr>
        <p:xfrm>
          <a:off x="5867400" y="41148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myVar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236878"/>
              </p:ext>
            </p:extLst>
          </p:nvPr>
        </p:nvGraphicFramePr>
        <p:xfrm>
          <a:off x="838200" y="41148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810000" y="1778000"/>
            <a:ext cx="5029200" cy="508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Assign 10 into </a:t>
            </a:r>
            <a:r>
              <a:rPr lang="en-US" dirty="0" err="1" smtClean="0"/>
              <a:t>myVar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20040" lvl="1" indent="0">
              <a:buFont typeface="Wingdings 2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7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358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41905"/>
              </p:ext>
            </p:extLst>
          </p:nvPr>
        </p:nvGraphicFramePr>
        <p:xfrm>
          <a:off x="5867400" y="41148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myVar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118451"/>
              </p:ext>
            </p:extLst>
          </p:nvPr>
        </p:nvGraphicFramePr>
        <p:xfrm>
          <a:off x="838200" y="41148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343400" y="1600200"/>
            <a:ext cx="4191000" cy="15727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Store address of </a:t>
            </a:r>
            <a:r>
              <a:rPr lang="en-US" dirty="0" err="1" smtClean="0"/>
              <a:t>myVar</a:t>
            </a:r>
            <a:r>
              <a:rPr lang="en-US" dirty="0" smtClean="0"/>
              <a:t> into </a:t>
            </a:r>
            <a:r>
              <a:rPr lang="en-US" dirty="0" err="1" smtClean="0"/>
              <a:t>ptrA</a:t>
            </a:r>
            <a:endParaRPr lang="en-US" dirty="0" smtClean="0"/>
          </a:p>
          <a:p>
            <a:r>
              <a:rPr lang="en-US" dirty="0" err="1" smtClean="0"/>
              <a:t>ptrA</a:t>
            </a:r>
            <a:r>
              <a:rPr lang="en-US" dirty="0" smtClean="0"/>
              <a:t> now points to </a:t>
            </a:r>
            <a:r>
              <a:rPr lang="en-US" dirty="0" err="1" smtClean="0"/>
              <a:t>myVar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20040" lvl="1" indent="0">
              <a:buFont typeface="Wingdings 2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426720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0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Dereference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358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&lt;&lt; *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1728797"/>
              </p:ext>
            </p:extLst>
          </p:nvPr>
        </p:nvGraphicFramePr>
        <p:xfrm>
          <a:off x="5867400" y="41148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myVar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103529"/>
              </p:ext>
            </p:extLst>
          </p:nvPr>
        </p:nvGraphicFramePr>
        <p:xfrm>
          <a:off x="838200" y="41148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343400" y="1600200"/>
            <a:ext cx="41910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Dereference called on </a:t>
            </a:r>
            <a:r>
              <a:rPr lang="en-US" dirty="0" err="1" smtClean="0"/>
              <a:t>ptrA</a:t>
            </a:r>
            <a:endParaRPr lang="en-US" dirty="0" smtClean="0"/>
          </a:p>
          <a:p>
            <a:pPr lvl="1"/>
            <a:r>
              <a:rPr lang="en-US" dirty="0" smtClean="0"/>
              <a:t>Fetch value at the location </a:t>
            </a:r>
            <a:r>
              <a:rPr lang="en-US" dirty="0" err="1" smtClean="0"/>
              <a:t>ptrA</a:t>
            </a:r>
            <a:r>
              <a:rPr lang="en-US" dirty="0" smtClean="0"/>
              <a:t> points to</a:t>
            </a:r>
          </a:p>
          <a:p>
            <a:r>
              <a:rPr lang="en-US" dirty="0" smtClean="0"/>
              <a:t>Prints 10 to the console</a:t>
            </a:r>
          </a:p>
          <a:p>
            <a:pPr lvl="1"/>
            <a:endParaRPr lang="en-US" dirty="0" smtClean="0"/>
          </a:p>
          <a:p>
            <a:pPr marL="320040" lvl="1" indent="0">
              <a:buFont typeface="Wingdings 2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62400" y="426720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47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14.1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447800"/>
            <a:ext cx="4800600" cy="1136829"/>
          </a:xfrm>
        </p:spPr>
        <p:txBody>
          <a:bodyPr/>
          <a:lstStyle/>
          <a:p>
            <a:r>
              <a:rPr lang="en-US" dirty="0" smtClean="0"/>
              <a:t>Here we use the dereference to store the value 10 in 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3843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 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*a = &amp;b;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*a = 10;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b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997990"/>
              </p:ext>
            </p:extLst>
          </p:nvPr>
        </p:nvGraphicFramePr>
        <p:xfrm>
          <a:off x="5791200" y="367792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774384"/>
              </p:ext>
            </p:extLst>
          </p:nvPr>
        </p:nvGraphicFramePr>
        <p:xfrm>
          <a:off x="762000" y="367792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886200" y="3830320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000" y="3040389"/>
            <a:ext cx="27767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Step 1: </a:t>
            </a:r>
            <a:r>
              <a:rPr lang="en-US" sz="2800" dirty="0" err="1">
                <a:solidFill>
                  <a:srgbClr val="0000FF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*a = &amp;b;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891628"/>
              </p:ext>
            </p:extLst>
          </p:nvPr>
        </p:nvGraphicFramePr>
        <p:xfrm>
          <a:off x="5850607" y="5285731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876114"/>
              </p:ext>
            </p:extLst>
          </p:nvPr>
        </p:nvGraphicFramePr>
        <p:xfrm>
          <a:off x="821407" y="5285731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945607" y="5438131"/>
            <a:ext cx="1676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67100" y="4648200"/>
            <a:ext cx="22942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Step 2: </a:t>
            </a:r>
            <a:r>
              <a:rPr lang="en-US" sz="2800" dirty="0">
                <a:solidFill>
                  <a:prstClr val="black"/>
                </a:solidFill>
              </a:rPr>
              <a:t>*a = 10;</a:t>
            </a:r>
          </a:p>
          <a:p>
            <a:endParaRPr lang="en-US" sz="2800" dirty="0">
              <a:solidFill>
                <a:prstClr val="black"/>
              </a:solidFill>
            </a:endParaRP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2203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14.2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447800"/>
            <a:ext cx="4800600" cy="1136829"/>
          </a:xfrm>
        </p:spPr>
        <p:txBody>
          <a:bodyPr/>
          <a:lstStyle/>
          <a:p>
            <a:r>
              <a:rPr lang="en-US" dirty="0" smtClean="0"/>
              <a:t>Store 12 into C</a:t>
            </a:r>
          </a:p>
          <a:p>
            <a:r>
              <a:rPr lang="en-US" dirty="0" smtClean="0"/>
              <a:t>Store address of C into a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947571"/>
              </p:ext>
            </p:extLst>
          </p:nvPr>
        </p:nvGraphicFramePr>
        <p:xfrm>
          <a:off x="5943600" y="47244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03602"/>
              </p:ext>
            </p:extLst>
          </p:nvPr>
        </p:nvGraphicFramePr>
        <p:xfrm>
          <a:off x="431800" y="4742171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15630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*a, *b;</a:t>
            </a:r>
          </a:p>
          <a:p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c = 12;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a = &amp;c;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b = a;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*b = 15;</a:t>
            </a: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396750"/>
              </p:ext>
            </p:extLst>
          </p:nvPr>
        </p:nvGraphicFramePr>
        <p:xfrm>
          <a:off x="3200400" y="35052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3276600" y="4038601"/>
            <a:ext cx="914400" cy="5333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25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14.2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447800"/>
            <a:ext cx="4800600" cy="1136829"/>
          </a:xfrm>
        </p:spPr>
        <p:txBody>
          <a:bodyPr/>
          <a:lstStyle/>
          <a:p>
            <a:r>
              <a:rPr lang="en-US" dirty="0" smtClean="0"/>
              <a:t>Copy contents of a into b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955745"/>
              </p:ext>
            </p:extLst>
          </p:nvPr>
        </p:nvGraphicFramePr>
        <p:xfrm>
          <a:off x="5943600" y="47244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365191"/>
              </p:ext>
            </p:extLst>
          </p:nvPr>
        </p:nvGraphicFramePr>
        <p:xfrm>
          <a:off x="431800" y="4742171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15630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*a, *b;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 = 12;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 = &amp;c;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b = a;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*b = 15;</a:t>
            </a: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792678"/>
              </p:ext>
            </p:extLst>
          </p:nvPr>
        </p:nvGraphicFramePr>
        <p:xfrm>
          <a:off x="3200400" y="35052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3276600" y="4038601"/>
            <a:ext cx="914400" cy="5333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19800" y="4038601"/>
            <a:ext cx="914400" cy="5333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48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14.2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447800"/>
            <a:ext cx="4800600" cy="1136829"/>
          </a:xfrm>
        </p:spPr>
        <p:txBody>
          <a:bodyPr/>
          <a:lstStyle/>
          <a:p>
            <a:r>
              <a:rPr lang="en-US" dirty="0" smtClean="0"/>
              <a:t>Store 15 at the location pointer b points to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951511"/>
              </p:ext>
            </p:extLst>
          </p:nvPr>
        </p:nvGraphicFramePr>
        <p:xfrm>
          <a:off x="5943600" y="47244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063360"/>
              </p:ext>
            </p:extLst>
          </p:nvPr>
        </p:nvGraphicFramePr>
        <p:xfrm>
          <a:off x="431800" y="4742171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156306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*a, *b;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 = 12;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a = &amp;c;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b = a;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*b = 15;</a:t>
            </a: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980347"/>
              </p:ext>
            </p:extLst>
          </p:nvPr>
        </p:nvGraphicFramePr>
        <p:xfrm>
          <a:off x="3200400" y="35052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V="1">
            <a:off x="3276600" y="4038601"/>
            <a:ext cx="914400" cy="5333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6019800" y="4038601"/>
            <a:ext cx="914400" cy="5333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2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Pointer:</a:t>
            </a:r>
          </a:p>
          <a:p>
            <a:pPr lvl="1"/>
            <a:r>
              <a:rPr lang="en-US" dirty="0" smtClean="0"/>
              <a:t>A variable whose purpose is to store a memory address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21937"/>
              </p:ext>
            </p:extLst>
          </p:nvPr>
        </p:nvGraphicFramePr>
        <p:xfrm>
          <a:off x="4953000" y="2667000"/>
          <a:ext cx="3733800" cy="3250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965"/>
                <a:gridCol w="951753"/>
                <a:gridCol w="1757082"/>
              </a:tblGrid>
              <a:tr h="459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9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prstClr val="black"/>
                          </a:solidFill>
                          <a:latin typeface="Consolas"/>
                        </a:rPr>
                        <a:t>myVar</a:t>
                      </a:r>
                      <a:r>
                        <a:rPr lang="en-US" dirty="0" smtClean="0">
                          <a:solidFill>
                            <a:prstClr val="black"/>
                          </a:solidFill>
                          <a:latin typeface="Consolas"/>
                        </a:rPr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2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2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2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2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625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66800" y="2667000"/>
            <a:ext cx="3162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*p;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Fetches and Stores </a:t>
            </a:r>
            <a:endParaRPr lang="en-US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// Address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of Number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p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&amp;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239000" y="3352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10400" y="3352800"/>
            <a:ext cx="228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086600" y="4343400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342900" y="4421326"/>
            <a:ext cx="4533900" cy="21318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Every variable is stored in a unique memory location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 is a pointer which stores the memory location of</a:t>
            </a:r>
            <a:r>
              <a:rPr lang="en-US" i="1" dirty="0" smtClean="0"/>
              <a:t> </a:t>
            </a:r>
            <a:r>
              <a:rPr lang="en-US" i="1" dirty="0" err="1" smtClean="0"/>
              <a:t>myVar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25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14.3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563061"/>
            <a:ext cx="4800600" cy="1865939"/>
          </a:xfrm>
        </p:spPr>
        <p:txBody>
          <a:bodyPr>
            <a:normAutofit/>
          </a:bodyPr>
          <a:lstStyle/>
          <a:p>
            <a:r>
              <a:rPr lang="en-US" dirty="0" smtClean="0"/>
              <a:t>What is wrong with the code to the left?</a:t>
            </a:r>
          </a:p>
          <a:p>
            <a:r>
              <a:rPr lang="en-US" dirty="0" smtClean="0"/>
              <a:t>How can it be corrected?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6306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12;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*b;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b = a;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*b = *b + 1;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3352800"/>
            <a:ext cx="81534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 = a</a:t>
            </a:r>
          </a:p>
          <a:p>
            <a:r>
              <a:rPr lang="en-US" dirty="0" smtClean="0"/>
              <a:t>b cannot store a integer value, only an address of an integer variable</a:t>
            </a:r>
          </a:p>
          <a:p>
            <a:r>
              <a:rPr lang="en-US" dirty="0" smtClean="0"/>
              <a:t>therefore b cannot store 12</a:t>
            </a:r>
          </a:p>
          <a:p>
            <a:r>
              <a:rPr lang="en-US" dirty="0" smtClean="0"/>
              <a:t>Corrected code: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5334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12;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*b;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b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&amp;a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*b = *b + 1;</a:t>
            </a:r>
          </a:p>
        </p:txBody>
      </p:sp>
    </p:spTree>
    <p:extLst>
      <p:ext uri="{BB962C8B-B14F-4D97-AF65-F5344CB8AC3E}">
        <p14:creationId xmlns:p14="http://schemas.microsoft.com/office/powerpoint/2010/main" val="43374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14.4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200" y="1563061"/>
            <a:ext cx="4800600" cy="1865939"/>
          </a:xfrm>
        </p:spPr>
        <p:txBody>
          <a:bodyPr>
            <a:normAutofit/>
          </a:bodyPr>
          <a:lstStyle/>
          <a:p>
            <a:r>
              <a:rPr lang="en-US" dirty="0" smtClean="0"/>
              <a:t>What is wrong with the code to the left?</a:t>
            </a:r>
          </a:p>
          <a:p>
            <a:r>
              <a:rPr lang="en-US" dirty="0" smtClean="0"/>
              <a:t>How can it be corrected?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563061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12;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*b;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*b = &amp;a;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*b = *b + 1;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2895600"/>
            <a:ext cx="8153400" cy="27432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*b = &amp;a</a:t>
            </a:r>
          </a:p>
          <a:p>
            <a:r>
              <a:rPr lang="en-US" dirty="0" smtClean="0"/>
              <a:t>Here we are trying to store the address of </a:t>
            </a:r>
            <a:r>
              <a:rPr lang="en-US" i="1" dirty="0" smtClean="0"/>
              <a:t>a</a:t>
            </a:r>
            <a:r>
              <a:rPr lang="en-US" dirty="0" smtClean="0"/>
              <a:t> into the location to which b points at </a:t>
            </a:r>
          </a:p>
          <a:p>
            <a:r>
              <a:rPr lang="en-US" dirty="0" smtClean="0"/>
              <a:t>There are two problems with this:</a:t>
            </a:r>
          </a:p>
          <a:p>
            <a:pPr lvl="1"/>
            <a:r>
              <a:rPr lang="en-US" dirty="0" smtClean="0"/>
              <a:t>pointer b is uninitialized (likely will crash the program)</a:t>
            </a:r>
          </a:p>
          <a:p>
            <a:pPr lvl="1"/>
            <a:r>
              <a:rPr lang="en-US" dirty="0" smtClean="0"/>
              <a:t>a dereference of a integer pointer will be expecting an integer, not a memory address</a:t>
            </a:r>
          </a:p>
          <a:p>
            <a:r>
              <a:rPr lang="en-US" dirty="0" smtClean="0"/>
              <a:t>Corrected code: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5562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 = 12;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*b;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b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&amp;a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*b = *b + 1;</a:t>
            </a:r>
          </a:p>
        </p:txBody>
      </p:sp>
    </p:spTree>
    <p:extLst>
      <p:ext uri="{BB962C8B-B14F-4D97-AF65-F5344CB8AC3E}">
        <p14:creationId xmlns:p14="http://schemas.microsoft.com/office/powerpoint/2010/main" val="219724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86200" cy="1407636"/>
          </a:xfrm>
        </p:spPr>
        <p:txBody>
          <a:bodyPr/>
          <a:lstStyle/>
          <a:p>
            <a:r>
              <a:rPr lang="en-US" dirty="0" smtClean="0"/>
              <a:t>An array is stored as consecutive addresses as shown to the right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158017"/>
              </p:ext>
            </p:extLst>
          </p:nvPr>
        </p:nvGraphicFramePr>
        <p:xfrm>
          <a:off x="4953000" y="1676400"/>
          <a:ext cx="3733800" cy="4572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965"/>
                <a:gridCol w="951753"/>
                <a:gridCol w="1757082"/>
              </a:tblGrid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  <a:latin typeface="+mn-lt"/>
                        </a:rPr>
                        <a:t>x[0]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66800" y="2855436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x[4] = {2, 4, 8, 10};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3429000"/>
            <a:ext cx="3886200" cy="3200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happens when we </a:t>
            </a:r>
            <a:r>
              <a:rPr lang="en-US" dirty="0" err="1" smtClean="0"/>
              <a:t>cout</a:t>
            </a:r>
            <a:r>
              <a:rPr lang="en-US" dirty="0" smtClean="0"/>
              <a:t> x?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x &lt;&lt; 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The address of x[0] is printed (0x1000)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 Array through Pointer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886200" cy="1407636"/>
          </a:xfrm>
        </p:spPr>
        <p:txBody>
          <a:bodyPr/>
          <a:lstStyle/>
          <a:p>
            <a:r>
              <a:rPr lang="en-US" dirty="0" smtClean="0"/>
              <a:t>Using the previous fact what will the following print?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934"/>
              </p:ext>
            </p:extLst>
          </p:nvPr>
        </p:nvGraphicFramePr>
        <p:xfrm>
          <a:off x="4953000" y="1676400"/>
          <a:ext cx="3733800" cy="4572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965"/>
                <a:gridCol w="951753"/>
                <a:gridCol w="1757082"/>
              </a:tblGrid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  <a:latin typeface="+mn-lt"/>
                        </a:rPr>
                        <a:t>x[0]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11903" y="2514600"/>
            <a:ext cx="338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*x 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52500" y="3124200"/>
            <a:ext cx="3886200" cy="152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x[0] will be printed, 2</a:t>
            </a:r>
          </a:p>
          <a:p>
            <a:endParaRPr lang="en-US" dirty="0"/>
          </a:p>
          <a:p>
            <a:r>
              <a:rPr lang="en-US" dirty="0" smtClean="0"/>
              <a:t>What about the following?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01251" y="4800600"/>
            <a:ext cx="338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smtClean="0">
                <a:latin typeface="Consolas"/>
              </a:rPr>
              <a:t>*(x+1) </a:t>
            </a:r>
            <a:r>
              <a:rPr lang="en-US" dirty="0">
                <a:latin typeface="Consolas"/>
              </a:rPr>
              <a:t>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70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 Array through Pointer Notation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90682"/>
              </p:ext>
            </p:extLst>
          </p:nvPr>
        </p:nvGraphicFramePr>
        <p:xfrm>
          <a:off x="4953000" y="1676400"/>
          <a:ext cx="3733800" cy="4572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965"/>
                <a:gridCol w="951753"/>
                <a:gridCol w="1757082"/>
              </a:tblGrid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  <a:latin typeface="+mn-lt"/>
                        </a:rPr>
                        <a:t>x[0]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14400" y="1676400"/>
            <a:ext cx="338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smtClean="0">
                <a:latin typeface="Consolas"/>
              </a:rPr>
              <a:t>*(x+1) </a:t>
            </a:r>
            <a:r>
              <a:rPr lang="en-US" dirty="0">
                <a:latin typeface="Consolas"/>
              </a:rPr>
              <a:t>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5648" y="2286000"/>
            <a:ext cx="3886200" cy="426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(x+1) adds one integer’s worth of bytes to the address of x</a:t>
            </a:r>
          </a:p>
          <a:p>
            <a:r>
              <a:rPr lang="en-US" dirty="0" smtClean="0"/>
              <a:t>Thus (x+1) evaluates to 0x1004</a:t>
            </a:r>
          </a:p>
          <a:p>
            <a:r>
              <a:rPr lang="en-US" dirty="0" smtClean="0"/>
              <a:t>*(0x1004) will return 4</a:t>
            </a:r>
            <a:endParaRPr lang="en-US" dirty="0"/>
          </a:p>
          <a:p>
            <a:r>
              <a:rPr lang="en-US" dirty="0" smtClean="0"/>
              <a:t>Therefore 4 will be printed</a:t>
            </a:r>
          </a:p>
          <a:p>
            <a:r>
              <a:rPr lang="en-US" dirty="0" smtClean="0"/>
              <a:t>Equivalent to x[1]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 Array through Pointer Notation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93380"/>
              </p:ext>
            </p:extLst>
          </p:nvPr>
        </p:nvGraphicFramePr>
        <p:xfrm>
          <a:off x="4953000" y="1676400"/>
          <a:ext cx="3733800" cy="4572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965"/>
                <a:gridCol w="951753"/>
                <a:gridCol w="1757082"/>
              </a:tblGrid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  <a:latin typeface="+mn-lt"/>
                        </a:rPr>
                        <a:t>x[0]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9799" y="2227302"/>
            <a:ext cx="338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smtClean="0">
                <a:latin typeface="Consolas"/>
              </a:rPr>
              <a:t>*(x+2) </a:t>
            </a:r>
            <a:r>
              <a:rPr lang="en-US" dirty="0">
                <a:latin typeface="Consolas"/>
              </a:rPr>
              <a:t>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5648" y="1649968"/>
            <a:ext cx="38862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about?</a:t>
            </a:r>
          </a:p>
        </p:txBody>
      </p:sp>
      <p:sp>
        <p:nvSpPr>
          <p:cNvPr id="6" name="Rectangle 5"/>
          <p:cNvSpPr/>
          <p:nvPr/>
        </p:nvSpPr>
        <p:spPr>
          <a:xfrm>
            <a:off x="939799" y="3319502"/>
            <a:ext cx="338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smtClean="0">
                <a:latin typeface="Consolas"/>
              </a:rPr>
              <a:t>*(x+3) </a:t>
            </a:r>
            <a:r>
              <a:rPr lang="en-US" dirty="0">
                <a:latin typeface="Consolas"/>
              </a:rPr>
              <a:t>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5648" y="2742168"/>
            <a:ext cx="3886200" cy="457200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5648" y="4114800"/>
            <a:ext cx="38862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8 and 10 will be printed respectively</a:t>
            </a:r>
          </a:p>
        </p:txBody>
      </p:sp>
    </p:spTree>
    <p:extLst>
      <p:ext uri="{BB962C8B-B14F-4D97-AF65-F5344CB8AC3E}">
        <p14:creationId xmlns:p14="http://schemas.microsoft.com/office/powerpoint/2010/main" val="11607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 Array through Pointer Notation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98988"/>
              </p:ext>
            </p:extLst>
          </p:nvPr>
        </p:nvGraphicFramePr>
        <p:xfrm>
          <a:off x="4953000" y="1676400"/>
          <a:ext cx="3733800" cy="4572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965"/>
                <a:gridCol w="951753"/>
                <a:gridCol w="1757082"/>
              </a:tblGrid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  <a:latin typeface="+mn-lt"/>
                        </a:rPr>
                        <a:t>x[0]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9799" y="2227302"/>
            <a:ext cx="338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/>
              </a:rPr>
              <a:t>cout</a:t>
            </a:r>
            <a:r>
              <a:rPr lang="en-US" dirty="0">
                <a:latin typeface="Consolas"/>
              </a:rPr>
              <a:t> &lt;&lt; </a:t>
            </a:r>
            <a:r>
              <a:rPr lang="en-US" dirty="0" smtClean="0">
                <a:latin typeface="Consolas"/>
              </a:rPr>
              <a:t>*x + 1 </a:t>
            </a:r>
            <a:r>
              <a:rPr lang="en-US" dirty="0">
                <a:latin typeface="Consolas"/>
              </a:rPr>
              <a:t>&lt;&lt; </a:t>
            </a:r>
            <a:r>
              <a:rPr lang="en-US" dirty="0" err="1">
                <a:latin typeface="Consolas"/>
              </a:rPr>
              <a:t>endl</a:t>
            </a:r>
            <a:r>
              <a:rPr lang="en-US" dirty="0">
                <a:latin typeface="Consolas"/>
              </a:rPr>
              <a:t>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65648" y="1649968"/>
            <a:ext cx="38862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about?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5648" y="2743200"/>
            <a:ext cx="3886200" cy="335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 will be printed</a:t>
            </a:r>
          </a:p>
          <a:p>
            <a:r>
              <a:rPr lang="en-US" dirty="0" smtClean="0"/>
              <a:t>The above code first dereferences at x yielding 2</a:t>
            </a:r>
          </a:p>
          <a:p>
            <a:r>
              <a:rPr lang="en-US" dirty="0" smtClean="0"/>
              <a:t>Thus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2 + 1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700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Print arrays through address notation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33742"/>
              </p:ext>
            </p:extLst>
          </p:nvPr>
        </p:nvGraphicFramePr>
        <p:xfrm>
          <a:off x="4953000" y="1676400"/>
          <a:ext cx="3733800" cy="4572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965"/>
                <a:gridCol w="951753"/>
                <a:gridCol w="1757082"/>
              </a:tblGrid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 Name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67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black"/>
                          </a:solidFill>
                          <a:latin typeface="+mn-lt"/>
                        </a:rPr>
                        <a:t>x[0]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57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65648" y="1524000"/>
            <a:ext cx="3886200" cy="106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we write a loop to print this array?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2639536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x[4] = {2, 4, 8, 10};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prstClr val="black"/>
                </a:solidFill>
                <a:latin typeface="Consolas"/>
              </a:rPr>
              <a:t>(i = 0; i &lt; 4; i++)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*(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x+i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65648" y="4572000"/>
            <a:ext cx="38862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compiled assembly language closely reflects the above operation which you use x[</a:t>
            </a:r>
            <a:r>
              <a:rPr lang="en-US" dirty="0" err="1" smtClean="0"/>
              <a:t>i</a:t>
            </a:r>
            <a:r>
              <a:rPr lang="en-US" dirty="0" smtClean="0"/>
              <a:t>]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8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 of pointers?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Clearly pointers are fascinating but I already have ways to access arrays, and to store information into variables</a:t>
            </a:r>
          </a:p>
          <a:p>
            <a:endParaRPr lang="en-US" dirty="0"/>
          </a:p>
          <a:p>
            <a:r>
              <a:rPr lang="en-US" dirty="0" smtClean="0"/>
              <a:t>Pointers allow for some non-obvious powerful operations which include the following:</a:t>
            </a:r>
          </a:p>
          <a:p>
            <a:pPr lvl="1"/>
            <a:r>
              <a:rPr lang="en-US" dirty="0" smtClean="0"/>
              <a:t>Dynamic Memory</a:t>
            </a:r>
          </a:p>
          <a:p>
            <a:pPr lvl="1"/>
            <a:r>
              <a:rPr lang="en-US" dirty="0" smtClean="0"/>
              <a:t>Pass by Reference</a:t>
            </a:r>
          </a:p>
          <a:p>
            <a:pPr lvl="1"/>
            <a:r>
              <a:rPr lang="en-US" dirty="0" smtClean="0"/>
              <a:t>Function Pointers</a:t>
            </a:r>
          </a:p>
          <a:p>
            <a:pPr lvl="1"/>
            <a:r>
              <a:rPr lang="en-US" dirty="0" smtClean="0"/>
              <a:t>Aliasing</a:t>
            </a:r>
          </a:p>
          <a:p>
            <a:pPr lvl="1"/>
            <a:r>
              <a:rPr lang="en-US" dirty="0" smtClean="0"/>
              <a:t>Linked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657600" cy="1219200"/>
          </a:xfrm>
        </p:spPr>
        <p:txBody>
          <a:bodyPr/>
          <a:lstStyle/>
          <a:p>
            <a:r>
              <a:rPr lang="en-US" dirty="0" smtClean="0"/>
              <a:t>General Case</a:t>
            </a:r>
          </a:p>
          <a:p>
            <a:pPr marL="0" indent="0"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*</a:t>
            </a:r>
            <a:r>
              <a:rPr lang="en-US" dirty="0" err="1" smtClean="0"/>
              <a:t>pointer_name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1447800"/>
            <a:ext cx="36576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Specific Case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myPtr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2895600"/>
            <a:ext cx="6781800" cy="3657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asterisk must go before the pointer name</a:t>
            </a:r>
          </a:p>
          <a:p>
            <a:pPr lvl="1"/>
            <a:r>
              <a:rPr lang="en-US" dirty="0" smtClean="0"/>
              <a:t>It denotes the variable to be a pointer</a:t>
            </a:r>
          </a:p>
          <a:p>
            <a:r>
              <a:rPr lang="en-US" dirty="0" smtClean="0"/>
              <a:t>The data type of the pointer must match the </a:t>
            </a:r>
            <a:r>
              <a:rPr lang="en-US" dirty="0" err="1" smtClean="0"/>
              <a:t>datatype</a:t>
            </a:r>
            <a:r>
              <a:rPr lang="en-US" dirty="0" smtClean="0"/>
              <a:t> of the variable’s address your are storing</a:t>
            </a:r>
          </a:p>
          <a:p>
            <a:pPr lvl="1"/>
            <a:r>
              <a:rPr lang="en-US" dirty="0" smtClean="0"/>
              <a:t>i.e. if your storing an address of a float, you must use a float pointer</a:t>
            </a:r>
            <a:endParaRPr lang="en-US" dirty="0"/>
          </a:p>
          <a:p>
            <a:r>
              <a:rPr lang="en-US" dirty="0" smtClean="0"/>
              <a:t>You can store the address of any data type</a:t>
            </a:r>
          </a:p>
          <a:p>
            <a:pPr lvl="1"/>
            <a:r>
              <a:rPr lang="en-US" dirty="0" smtClean="0"/>
              <a:t>even user defined structures</a:t>
            </a:r>
          </a:p>
        </p:txBody>
      </p:sp>
    </p:spTree>
    <p:extLst>
      <p:ext uri="{BB962C8B-B14F-4D97-AF65-F5344CB8AC3E}">
        <p14:creationId xmlns:p14="http://schemas.microsoft.com/office/powerpoint/2010/main" val="151775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400"/>
            <a:ext cx="7772400" cy="1143000"/>
          </a:xfrm>
        </p:spPr>
        <p:txBody>
          <a:bodyPr/>
          <a:lstStyle/>
          <a:p>
            <a:r>
              <a:rPr lang="en-US" dirty="0" smtClean="0"/>
              <a:t>Address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7100" y="1066800"/>
            <a:ext cx="77724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Address Operator (&amp;)</a:t>
            </a:r>
          </a:p>
          <a:p>
            <a:pPr lvl="1"/>
            <a:r>
              <a:rPr lang="en-US" dirty="0" smtClean="0"/>
              <a:t>Fetches the memory address of the operand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65300" y="25145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03300" y="3160930"/>
            <a:ext cx="7772400" cy="346847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en-US" dirty="0" smtClean="0"/>
              <a:t>Prints the memory address of </a:t>
            </a:r>
            <a:r>
              <a:rPr lang="en-US" i="1" dirty="0" err="1" smtClean="0"/>
              <a:t>myVar</a:t>
            </a:r>
            <a:endParaRPr lang="en-US" i="1" dirty="0" smtClean="0"/>
          </a:p>
          <a:p>
            <a:r>
              <a:rPr lang="en-US" dirty="0" smtClean="0"/>
              <a:t>The (&amp;) operator can have entirely different meanings depending on how it is used:</a:t>
            </a:r>
          </a:p>
          <a:p>
            <a:pPr lvl="1"/>
            <a:r>
              <a:rPr lang="en-US" dirty="0" smtClean="0"/>
              <a:t>In Declaration: aliasing</a:t>
            </a:r>
          </a:p>
          <a:p>
            <a:pPr lvl="2"/>
            <a:r>
              <a:rPr lang="en-US" dirty="0" err="1" smtClean="0"/>
              <a:t>int</a:t>
            </a:r>
            <a:r>
              <a:rPr lang="en-US" dirty="0" smtClean="0"/>
              <a:t> &amp;a = b;</a:t>
            </a:r>
          </a:p>
          <a:p>
            <a:pPr lvl="1"/>
            <a:r>
              <a:rPr lang="en-US" dirty="0" smtClean="0"/>
              <a:t>Applied to a single operand: address operator   </a:t>
            </a:r>
          </a:p>
          <a:p>
            <a:pPr lvl="2"/>
            <a:r>
              <a:rPr lang="en-US" dirty="0" smtClean="0"/>
              <a:t>&amp;</a:t>
            </a:r>
            <a:r>
              <a:rPr lang="en-US" dirty="0" err="1" smtClean="0"/>
              <a:t>myVar</a:t>
            </a:r>
            <a:endParaRPr lang="en-US" dirty="0" smtClean="0"/>
          </a:p>
          <a:p>
            <a:pPr lvl="1"/>
            <a:r>
              <a:rPr lang="en-US" dirty="0" smtClean="0"/>
              <a:t>Applied to two operands: bitwise And</a:t>
            </a:r>
          </a:p>
          <a:p>
            <a:pPr lvl="2"/>
            <a:r>
              <a:rPr lang="en-US" dirty="0" smtClean="0"/>
              <a:t>a &amp; 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an Address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28605384"/>
              </p:ext>
            </p:extLst>
          </p:nvPr>
        </p:nvGraphicFramePr>
        <p:xfrm>
          <a:off x="3060700" y="38862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myVar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160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ptrB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84770"/>
              </p:ext>
            </p:extLst>
          </p:nvPr>
        </p:nvGraphicFramePr>
        <p:xfrm>
          <a:off x="762000" y="54864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7153653"/>
              </p:ext>
            </p:extLst>
          </p:nvPr>
        </p:nvGraphicFramePr>
        <p:xfrm>
          <a:off x="5943600" y="54864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3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Address Operator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2770864"/>
              </p:ext>
            </p:extLst>
          </p:nvPr>
        </p:nvGraphicFramePr>
        <p:xfrm>
          <a:off x="3060700" y="38862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myVar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160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ptrB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059960"/>
              </p:ext>
            </p:extLst>
          </p:nvPr>
        </p:nvGraphicFramePr>
        <p:xfrm>
          <a:off x="762000" y="54864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200348"/>
              </p:ext>
            </p:extLst>
          </p:nvPr>
        </p:nvGraphicFramePr>
        <p:xfrm>
          <a:off x="5943600" y="54864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Address Operator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45672176"/>
              </p:ext>
            </p:extLst>
          </p:nvPr>
        </p:nvGraphicFramePr>
        <p:xfrm>
          <a:off x="3060700" y="38862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myVar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160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ptrB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289945"/>
              </p:ext>
            </p:extLst>
          </p:nvPr>
        </p:nvGraphicFramePr>
        <p:xfrm>
          <a:off x="762000" y="54864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976766"/>
              </p:ext>
            </p:extLst>
          </p:nvPr>
        </p:nvGraphicFramePr>
        <p:xfrm>
          <a:off x="5943600" y="54864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590800" y="4419600"/>
            <a:ext cx="12954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391537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ptrA</a:t>
            </a:r>
            <a:r>
              <a:rPr lang="en-US" sz="2000" dirty="0" smtClean="0"/>
              <a:t> now points</a:t>
            </a:r>
          </a:p>
          <a:p>
            <a:pPr algn="ctr"/>
            <a:r>
              <a:rPr lang="en-US" sz="2000" dirty="0" smtClean="0"/>
              <a:t>to </a:t>
            </a:r>
            <a:r>
              <a:rPr lang="en-US" sz="2000" dirty="0" err="1" smtClean="0"/>
              <a:t>myVar</a:t>
            </a:r>
            <a:r>
              <a:rPr lang="en-US" sz="2000" dirty="0" smtClean="0"/>
              <a:t> since it</a:t>
            </a:r>
          </a:p>
          <a:p>
            <a:pPr algn="ctr"/>
            <a:r>
              <a:rPr lang="en-US" sz="2000" dirty="0" smtClean="0"/>
              <a:t>has stored its address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0" y="1778000"/>
            <a:ext cx="5029200" cy="1498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Here the memory location of </a:t>
            </a:r>
            <a:r>
              <a:rPr lang="en-US" dirty="0" err="1" smtClean="0"/>
              <a:t>myVar</a:t>
            </a:r>
            <a:r>
              <a:rPr lang="en-US" dirty="0" smtClean="0"/>
              <a:t> is fetched using the address operator</a:t>
            </a:r>
          </a:p>
          <a:p>
            <a:r>
              <a:rPr lang="en-US" dirty="0" smtClean="0"/>
              <a:t>The value is then stored into a pointer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20040" lvl="1" indent="0">
              <a:buFont typeface="Wingdings 2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Using Address Operator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825820"/>
              </p:ext>
            </p:extLst>
          </p:nvPr>
        </p:nvGraphicFramePr>
        <p:xfrm>
          <a:off x="3060700" y="38862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myVar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62000" y="160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err="1">
                <a:solidFill>
                  <a:prstClr val="black"/>
                </a:solidFill>
                <a:latin typeface="Consolas"/>
              </a:rPr>
              <a:t>ptrB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50393"/>
              </p:ext>
            </p:extLst>
          </p:nvPr>
        </p:nvGraphicFramePr>
        <p:xfrm>
          <a:off x="762000" y="54864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971980"/>
              </p:ext>
            </p:extLst>
          </p:nvPr>
        </p:nvGraphicFramePr>
        <p:xfrm>
          <a:off x="5943600" y="5486400"/>
          <a:ext cx="259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ptrB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590800" y="4419600"/>
            <a:ext cx="12954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24600" y="35814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both </a:t>
            </a:r>
            <a:r>
              <a:rPr lang="en-US" sz="2000" dirty="0" err="1" smtClean="0"/>
              <a:t>ptrA</a:t>
            </a:r>
            <a:r>
              <a:rPr lang="en-US" sz="2000" dirty="0" smtClean="0"/>
              <a:t> and </a:t>
            </a:r>
            <a:r>
              <a:rPr lang="en-US" sz="2000" dirty="0" err="1" smtClean="0"/>
              <a:t>ptrB</a:t>
            </a:r>
            <a:r>
              <a:rPr lang="en-US" sz="2000" dirty="0" smtClean="0"/>
              <a:t> now point to the same </a:t>
            </a:r>
            <a:r>
              <a:rPr lang="en-US" sz="2000" dirty="0" err="1" smtClean="0"/>
              <a:t>var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867400" y="4343400"/>
            <a:ext cx="175260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810000" y="1778000"/>
            <a:ext cx="5029200" cy="10479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value contained in a pointer can be copied just like any other variable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320040" lvl="1" indent="0">
              <a:buFont typeface="Wingdings 2"/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Deference Operator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27100" y="1066800"/>
            <a:ext cx="77724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Deference Operator (*)</a:t>
            </a:r>
          </a:p>
          <a:p>
            <a:pPr lvl="1"/>
            <a:r>
              <a:rPr lang="en-US" dirty="0" smtClean="0"/>
              <a:t>Returns the value at the pointer address</a:t>
            </a:r>
          </a:p>
          <a:p>
            <a:pPr lvl="1"/>
            <a:r>
              <a:rPr lang="en-US" dirty="0" smtClean="0"/>
              <a:t>Example: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2004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5300" y="25145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3681124"/>
            <a:ext cx="7772400" cy="5860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None/>
            </a:pPr>
            <a:r>
              <a:rPr lang="en-US" dirty="0" smtClean="0"/>
              <a:t>Prints the contents of </a:t>
            </a:r>
            <a:r>
              <a:rPr lang="en-US" dirty="0" err="1" smtClean="0"/>
              <a:t>myVar</a:t>
            </a:r>
            <a:r>
              <a:rPr lang="en-US" dirty="0" smtClean="0"/>
              <a:t>, which is 10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5300" y="2438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&amp;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myVar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*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ptrA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61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12120</TotalTime>
  <Words>1588</Words>
  <Application>Microsoft Office PowerPoint</Application>
  <PresentationFormat>On-screen Show (4:3)</PresentationFormat>
  <Paragraphs>454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Equity</vt:lpstr>
      <vt:lpstr>Pointers</vt:lpstr>
      <vt:lpstr>Pointer</vt:lpstr>
      <vt:lpstr>Declaring a Pointer</vt:lpstr>
      <vt:lpstr>Address Operator</vt:lpstr>
      <vt:lpstr>Storing an Address</vt:lpstr>
      <vt:lpstr>Example of Using Address Operator</vt:lpstr>
      <vt:lpstr>Example of Using Address Operator</vt:lpstr>
      <vt:lpstr>Example of Using Address Operator</vt:lpstr>
      <vt:lpstr>Deference Operator</vt:lpstr>
      <vt:lpstr>Dereference Operator</vt:lpstr>
      <vt:lpstr>Dereference Operator</vt:lpstr>
      <vt:lpstr>Dereference Example</vt:lpstr>
      <vt:lpstr>Dereference Example</vt:lpstr>
      <vt:lpstr>Dereference Example</vt:lpstr>
      <vt:lpstr>Dereference Example</vt:lpstr>
      <vt:lpstr>Example 14.1</vt:lpstr>
      <vt:lpstr>Example 14.2</vt:lpstr>
      <vt:lpstr>Example 14.2</vt:lpstr>
      <vt:lpstr>Example 14.2</vt:lpstr>
      <vt:lpstr>Example 14.3 </vt:lpstr>
      <vt:lpstr>Example 14.4 </vt:lpstr>
      <vt:lpstr>Arrays and Pointers</vt:lpstr>
      <vt:lpstr>Access Array through Pointer Notation</vt:lpstr>
      <vt:lpstr>Access Array through Pointer Notation</vt:lpstr>
      <vt:lpstr>Access Array through Pointer Notation</vt:lpstr>
      <vt:lpstr>Access Array through Pointer Notation</vt:lpstr>
      <vt:lpstr>Print arrays through address notation</vt:lpstr>
      <vt:lpstr>What’s the point of pointers?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lukepier</cp:lastModifiedBy>
  <cp:revision>324</cp:revision>
  <dcterms:created xsi:type="dcterms:W3CDTF">2006-08-16T00:00:00Z</dcterms:created>
  <dcterms:modified xsi:type="dcterms:W3CDTF">2013-04-17T15:22:00Z</dcterms:modified>
</cp:coreProperties>
</file>