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5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88" r:id="rId14"/>
    <p:sldId id="270" r:id="rId15"/>
    <p:sldId id="272" r:id="rId16"/>
    <p:sldId id="274" r:id="rId17"/>
    <p:sldId id="273" r:id="rId18"/>
    <p:sldId id="277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9" r:id="rId30"/>
    <p:sldId id="291" r:id="rId31"/>
    <p:sldId id="292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293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01" r:id="rId50"/>
    <p:sldId id="312" r:id="rId51"/>
    <p:sldId id="314" r:id="rId52"/>
    <p:sldId id="313" r:id="rId53"/>
    <p:sldId id="311" r:id="rId54"/>
  </p:sldIdLst>
  <p:sldSz cx="9144000" cy="6858000" type="screen4x3"/>
  <p:notesSz cx="9144000" cy="6980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F72C-01AF-4D4D-BCF8-4E726D773963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2D36-EC62-4124-9FCC-8E05F84F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 smtClean="0"/>
              <a:t>Pages 153-167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program enters func2() again through main()</a:t>
            </a:r>
          </a:p>
          <a:p>
            <a:r>
              <a:rPr lang="en-US" dirty="0" smtClean="0"/>
              <a:t>Add variables back in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22354"/>
              </p:ext>
            </p:extLst>
          </p:nvPr>
        </p:nvGraphicFramePr>
        <p:xfrm>
          <a:off x="5334001" y="2593732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z[0]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z[1]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62400" y="4114800"/>
            <a:ext cx="1295400" cy="420132"/>
            <a:chOff x="4737100" y="6115110"/>
            <a:chExt cx="1295400" cy="420132"/>
          </a:xfrm>
        </p:grpSpPr>
        <p:sp>
          <p:nvSpPr>
            <p:cNvPr id="11" name="Right Arrow 10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7708127" y="42672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61031" y="43063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func2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exits func2() </a:t>
            </a:r>
          </a:p>
          <a:p>
            <a:r>
              <a:rPr lang="en-US" dirty="0" smtClean="0"/>
              <a:t>Data from func2() is removed from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7757"/>
              </p:ext>
            </p:extLst>
          </p:nvPr>
        </p:nvGraphicFramePr>
        <p:xfrm>
          <a:off x="5334001" y="2593732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962400" y="3214707"/>
            <a:ext cx="1295400" cy="420132"/>
            <a:chOff x="4737100" y="6115110"/>
            <a:chExt cx="1295400" cy="420132"/>
          </a:xfrm>
        </p:grpSpPr>
        <p:sp>
          <p:nvSpPr>
            <p:cNvPr id="19" name="Right Arrow 18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21" name="Right Brace 20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exits main()</a:t>
            </a:r>
          </a:p>
          <a:p>
            <a:r>
              <a:rPr lang="en-US" dirty="0" smtClean="0"/>
              <a:t>Main data is removed leaving the stack empty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77886"/>
              </p:ext>
            </p:extLst>
          </p:nvPr>
        </p:nvGraphicFramePr>
        <p:xfrm>
          <a:off x="5486400" y="2618629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25900" y="2694830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60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functions are entered the variables are placed on the stack, the stack pointer decreases</a:t>
            </a:r>
          </a:p>
          <a:p>
            <a:r>
              <a:rPr lang="en-US" dirty="0" smtClean="0"/>
              <a:t>As functions are exited the variables are removed from the stack and the stack pointer increases</a:t>
            </a:r>
          </a:p>
          <a:p>
            <a:endParaRPr lang="en-US" dirty="0"/>
          </a:p>
          <a:p>
            <a:r>
              <a:rPr lang="en-US" b="1" dirty="0" smtClean="0"/>
              <a:t>Variable locations are hardcoded into the assembly based on its relative location with respect to the stack pointer</a:t>
            </a:r>
          </a:p>
          <a:p>
            <a:pPr lvl="1"/>
            <a:r>
              <a:rPr lang="en-US" b="1" dirty="0" smtClean="0"/>
              <a:t>Fixed at compile time!!!</a:t>
            </a:r>
          </a:p>
          <a:p>
            <a:endParaRPr lang="en-US" dirty="0"/>
          </a:p>
          <a:p>
            <a:r>
              <a:rPr lang="en-US" dirty="0" smtClean="0"/>
              <a:t>What are the implications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Implications of referring to </a:t>
            </a:r>
            <a:r>
              <a:rPr lang="en-US" dirty="0" err="1" smtClean="0"/>
              <a:t>stkPtr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Lets jump to the first call of func1(2)</a:t>
            </a:r>
          </a:p>
          <a:p>
            <a:r>
              <a:rPr lang="en-US" dirty="0" smtClean="0"/>
              <a:t>What is the address of </a:t>
            </a:r>
            <a:r>
              <a:rPr lang="en-US" i="1" dirty="0" smtClean="0"/>
              <a:t>z?</a:t>
            </a:r>
          </a:p>
          <a:p>
            <a:pPr lvl="1"/>
            <a:r>
              <a:rPr lang="en-US" dirty="0" err="1" smtClean="0"/>
              <a:t>stkPtr</a:t>
            </a:r>
            <a:r>
              <a:rPr lang="en-US" dirty="0" smtClean="0"/>
              <a:t> + 8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00" y="2667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func1(a);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func1(a);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){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y[size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39637"/>
              </p:ext>
            </p:extLst>
          </p:nvPr>
        </p:nvGraphicFramePr>
        <p:xfrm>
          <a:off x="5410200" y="2617960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y[0]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y[1]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955556" y="3770868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black"/>
                  </a:solidFill>
                </a:rPr>
                <a:t>stkPtr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Right Brace 8"/>
          <p:cNvSpPr/>
          <p:nvPr/>
        </p:nvSpPr>
        <p:spPr>
          <a:xfrm>
            <a:off x="7842564" y="3352800"/>
            <a:ext cx="177800" cy="304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01505" y="318203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7848600" y="3828365"/>
            <a:ext cx="171764" cy="122937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94715" y="4114800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func1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1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Implications of referring to </a:t>
            </a:r>
            <a:r>
              <a:rPr lang="en-US" dirty="0" err="1" smtClean="0"/>
              <a:t>stkPtr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Now the second call of func1(3)</a:t>
            </a:r>
          </a:p>
          <a:p>
            <a:r>
              <a:rPr lang="en-US" dirty="0" smtClean="0"/>
              <a:t>What is the address of </a:t>
            </a:r>
            <a:r>
              <a:rPr lang="en-US" i="1" dirty="0" smtClean="0"/>
              <a:t>z?</a:t>
            </a:r>
          </a:p>
          <a:p>
            <a:pPr lvl="1"/>
            <a:r>
              <a:rPr lang="en-US" dirty="0" err="1" smtClean="0"/>
              <a:t>stkPtr</a:t>
            </a:r>
            <a:r>
              <a:rPr lang="en-US" dirty="0" smtClean="0"/>
              <a:t> + 12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900" y="26670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func1(a);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func1(a);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y[size];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77877"/>
              </p:ext>
            </p:extLst>
          </p:nvPr>
        </p:nvGraphicFramePr>
        <p:xfrm>
          <a:off x="5453959" y="2590800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y[0]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y[1]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y[2]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</a:t>
                      </a:r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76700" y="3681256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black"/>
                  </a:solidFill>
                </a:rPr>
                <a:t>stkPtr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Right Brace 8"/>
          <p:cNvSpPr/>
          <p:nvPr/>
        </p:nvSpPr>
        <p:spPr>
          <a:xfrm>
            <a:off x="7848600" y="3276600"/>
            <a:ext cx="177800" cy="304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90942" y="3034925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7848600" y="3681257"/>
            <a:ext cx="177800" cy="17871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90941" y="425168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func1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Implications of referring to </a:t>
            </a:r>
            <a:r>
              <a:rPr lang="en-US" dirty="0" err="1" smtClean="0"/>
              <a:t>stkPtr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the two examples the address of </a:t>
            </a:r>
            <a:r>
              <a:rPr lang="en-US" i="1" dirty="0" smtClean="0"/>
              <a:t>z</a:t>
            </a:r>
            <a:r>
              <a:rPr lang="en-US" dirty="0" smtClean="0"/>
              <a:t> was:</a:t>
            </a:r>
            <a:endParaRPr lang="en-US" i="1" dirty="0" smtClean="0"/>
          </a:p>
          <a:p>
            <a:pPr lvl="1"/>
            <a:r>
              <a:rPr lang="en-US" dirty="0" err="1" smtClean="0"/>
              <a:t>strPtr</a:t>
            </a:r>
            <a:r>
              <a:rPr lang="en-US" dirty="0" smtClean="0"/>
              <a:t> + 8</a:t>
            </a:r>
          </a:p>
          <a:p>
            <a:pPr lvl="1"/>
            <a:r>
              <a:rPr lang="en-US" dirty="0" err="1" smtClean="0"/>
              <a:t>strPtr</a:t>
            </a:r>
            <a:r>
              <a:rPr lang="en-US" dirty="0" smtClean="0"/>
              <a:t> + 12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the size of the array is determined at runtime is it possible to hardcode the addresses of variables based on its relative position to the stack pointer?</a:t>
            </a:r>
          </a:p>
          <a:p>
            <a:pPr lvl="1"/>
            <a:r>
              <a:rPr lang="en-US" dirty="0" smtClean="0"/>
              <a:t>No, because the relative position will also change at runtime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The size of the array must be known at compile time if it is to be placed on the stack</a:t>
            </a:r>
          </a:p>
        </p:txBody>
      </p:sp>
    </p:spTree>
    <p:extLst>
      <p:ext uri="{BB962C8B-B14F-4D97-AF65-F5344CB8AC3E}">
        <p14:creationId xmlns:p14="http://schemas.microsoft.com/office/powerpoint/2010/main" val="11258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 (Dynamic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heap is a less rigid memory storage structure</a:t>
            </a:r>
            <a:endParaRPr lang="en-US" dirty="0"/>
          </a:p>
          <a:p>
            <a:r>
              <a:rPr lang="en-US" dirty="0" smtClean="0"/>
              <a:t>Unlike the stack, individual memory allocations are </a:t>
            </a:r>
            <a:r>
              <a:rPr lang="en-US" b="1" dirty="0" smtClean="0"/>
              <a:t>not</a:t>
            </a:r>
            <a:r>
              <a:rPr lang="en-US" dirty="0" smtClean="0"/>
              <a:t> guaranteed to be in sequential order</a:t>
            </a:r>
          </a:p>
          <a:p>
            <a:r>
              <a:rPr lang="en-US" dirty="0" smtClean="0"/>
              <a:t>Bookkeeping is performed by a heap memory manager</a:t>
            </a:r>
          </a:p>
          <a:p>
            <a:pPr lvl="1"/>
            <a:r>
              <a:rPr lang="en-US" dirty="0" smtClean="0"/>
              <a:t>A search must be performed to find a memory location large enough to store the information</a:t>
            </a:r>
          </a:p>
          <a:p>
            <a:endParaRPr lang="en-US" dirty="0"/>
          </a:p>
          <a:p>
            <a:r>
              <a:rPr lang="en-US" dirty="0" smtClean="0"/>
              <a:t>The heap offers greater flexibility since the size of the memory allocations only need to be known at runtime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Heap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Allocation:</a:t>
            </a:r>
          </a:p>
          <a:p>
            <a:pPr lvl="1"/>
            <a:r>
              <a:rPr lang="en-US" dirty="0" smtClean="0"/>
              <a:t>A reservation of one or several consecutive memory locations in the heap for data storage</a:t>
            </a:r>
          </a:p>
          <a:p>
            <a:r>
              <a:rPr lang="en-US" dirty="0" err="1" smtClean="0"/>
              <a:t>Deallocation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Freeing of a previous memory allocation (reservation) to allow for future reservations of the same location by different data</a:t>
            </a:r>
          </a:p>
          <a:p>
            <a:pPr lvl="1"/>
            <a:endParaRPr lang="en-US" dirty="0"/>
          </a:p>
          <a:p>
            <a:r>
              <a:rPr lang="en-US" dirty="0" smtClean="0"/>
              <a:t>Memory Leak:</a:t>
            </a:r>
          </a:p>
          <a:p>
            <a:pPr lvl="1"/>
            <a:r>
              <a:rPr lang="en-US" dirty="0" smtClean="0"/>
              <a:t>An allocation of memory that is never </a:t>
            </a:r>
            <a:r>
              <a:rPr lang="en-US" dirty="0" err="1" smtClean="0"/>
              <a:t>deallocated</a:t>
            </a:r>
            <a:r>
              <a:rPr lang="en-US" dirty="0" smtClean="0"/>
              <a:t> throughout the life of the program</a:t>
            </a:r>
          </a:p>
          <a:p>
            <a:pPr lvl="1"/>
            <a:r>
              <a:rPr lang="en-US" dirty="0" smtClean="0"/>
              <a:t>For every allocation, there should always be a </a:t>
            </a:r>
            <a:r>
              <a:rPr lang="en-US" dirty="0" err="1" smtClean="0"/>
              <a:t>deallocation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5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Up until now we have exclusively used the stack with some exceptions:</a:t>
            </a:r>
          </a:p>
          <a:p>
            <a:pPr lvl="1"/>
            <a:r>
              <a:rPr lang="en-US" dirty="0" smtClean="0"/>
              <a:t>C++ strings </a:t>
            </a:r>
          </a:p>
          <a:p>
            <a:pPr lvl="2"/>
            <a:r>
              <a:rPr lang="en-US" dirty="0" smtClean="0"/>
              <a:t>ever wondered why the library could get away with runtime sizing of character arrays but you couldn’t?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,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fstreams</a:t>
            </a:r>
            <a:endParaRPr lang="en-US" dirty="0" smtClean="0"/>
          </a:p>
          <a:p>
            <a:r>
              <a:rPr lang="en-US" dirty="0" smtClean="0"/>
              <a:t>Allocations to the heap can be performed using the following:</a:t>
            </a:r>
          </a:p>
          <a:p>
            <a:pPr lvl="1"/>
            <a:r>
              <a:rPr lang="en-US" dirty="0" smtClean="0"/>
              <a:t>C++: keyword </a:t>
            </a:r>
            <a:r>
              <a:rPr lang="en-US" i="1" dirty="0" smtClean="0"/>
              <a:t>new</a:t>
            </a:r>
          </a:p>
          <a:p>
            <a:pPr lvl="1"/>
            <a:r>
              <a:rPr lang="en-US" dirty="0" smtClean="0"/>
              <a:t>C: function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Deallocations</a:t>
            </a:r>
            <a:r>
              <a:rPr lang="en-US" dirty="0" smtClean="0"/>
              <a:t> to the heap can be performed using:</a:t>
            </a:r>
          </a:p>
          <a:p>
            <a:pPr lvl="1"/>
            <a:r>
              <a:rPr lang="en-US" dirty="0" smtClean="0"/>
              <a:t>C++: keyword </a:t>
            </a:r>
            <a:r>
              <a:rPr lang="en-US" i="1" dirty="0" smtClean="0"/>
              <a:t>delete</a:t>
            </a:r>
          </a:p>
          <a:p>
            <a:pPr lvl="1"/>
            <a:r>
              <a:rPr lang="en-US" i="1" dirty="0" smtClean="0"/>
              <a:t>C:</a:t>
            </a:r>
            <a:r>
              <a:rPr lang="en-US" dirty="0" smtClean="0"/>
              <a:t> function free()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Shallow Dive into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191000" cy="4572000"/>
          </a:xfrm>
        </p:spPr>
        <p:txBody>
          <a:bodyPr/>
          <a:lstStyle/>
          <a:p>
            <a:r>
              <a:rPr lang="en-US" dirty="0" smtClean="0"/>
              <a:t>There are two memory pools for programs running in a modern OS</a:t>
            </a:r>
          </a:p>
          <a:p>
            <a:endParaRPr lang="en-US" dirty="0" smtClean="0"/>
          </a:p>
          <a:p>
            <a:r>
              <a:rPr lang="en-US" dirty="0" smtClean="0"/>
              <a:t>Static Memory Pool:</a:t>
            </a:r>
          </a:p>
          <a:p>
            <a:pPr lvl="1"/>
            <a:r>
              <a:rPr lang="en-US" dirty="0" smtClean="0"/>
              <a:t>Referred to as the stack</a:t>
            </a:r>
          </a:p>
          <a:p>
            <a:r>
              <a:rPr lang="en-US" dirty="0" smtClean="0"/>
              <a:t>Dynamic Memory Pool:</a:t>
            </a:r>
          </a:p>
          <a:p>
            <a:pPr lvl="1"/>
            <a:r>
              <a:rPr lang="en-US" dirty="0" smtClean="0"/>
              <a:t>Referred to as the heap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76800" y="1266855"/>
            <a:ext cx="3886200" cy="4953000"/>
            <a:chOff x="4876800" y="1600200"/>
            <a:chExt cx="3886200" cy="4953000"/>
          </a:xfrm>
        </p:grpSpPr>
        <p:sp>
          <p:nvSpPr>
            <p:cNvPr id="4" name="Rounded Rectangle 3"/>
            <p:cNvSpPr/>
            <p:nvPr/>
          </p:nvSpPr>
          <p:spPr>
            <a:xfrm>
              <a:off x="4876800" y="1600200"/>
              <a:ext cx="3886200" cy="4953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105400" y="1743045"/>
              <a:ext cx="3429000" cy="1390710"/>
              <a:chOff x="5105400" y="1905000"/>
              <a:chExt cx="3429000" cy="139071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5105400" y="1905000"/>
                <a:ext cx="34290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3340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Static Memory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9342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Dynamic Memory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36755" y="2895600"/>
                <a:ext cx="1054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Process 1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18100" y="3248055"/>
              <a:ext cx="3429000" cy="1390710"/>
              <a:chOff x="5105400" y="1905000"/>
              <a:chExt cx="3429000" cy="139071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105400" y="1905000"/>
                <a:ext cx="34290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Static Memory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342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Dynamic Memory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36755" y="2895600"/>
                <a:ext cx="1054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Process 2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49354" y="5029200"/>
              <a:ext cx="3429000" cy="1390710"/>
              <a:chOff x="5105400" y="1905000"/>
              <a:chExt cx="3429000" cy="139071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105400" y="1905000"/>
                <a:ext cx="34290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340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Static Memory</a:t>
                </a:r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934200" y="2057400"/>
                <a:ext cx="1409700" cy="838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Dynamic Memory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36755" y="2895600"/>
                <a:ext cx="11087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Process 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612151" y="467045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…</a:t>
              </a:r>
              <a:endParaRPr 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9151" y="6292334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OS Processes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587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312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Given the unstructured nature, the heap can be visualized as a cloud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8868"/>
            <a:ext cx="5486618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29200" y="3674267"/>
            <a:ext cx="867137" cy="27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4931567"/>
            <a:ext cx="1495063" cy="27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y[2]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62750" y="4131467"/>
            <a:ext cx="867137" cy="27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67000"/>
            <a:ext cx="2895600" cy="36210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there are complex algorithms to allocate memory we shall assume near random assignment of allocating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752600"/>
            <a:ext cx="3810000" cy="4572000"/>
          </a:xfrm>
        </p:spPr>
        <p:txBody>
          <a:bodyPr/>
          <a:lstStyle/>
          <a:p>
            <a:r>
              <a:rPr lang="en-US" dirty="0" smtClean="0"/>
              <a:t>To the right is an example of a dynamic allocation of an integer, and </a:t>
            </a:r>
            <a:r>
              <a:rPr lang="en-US" dirty="0" err="1" smtClean="0"/>
              <a:t>deallocation</a:t>
            </a:r>
            <a:r>
              <a:rPr lang="en-US" dirty="0" smtClean="0"/>
              <a:t> of an integer</a:t>
            </a:r>
          </a:p>
          <a:p>
            <a:endParaRPr lang="en-US" dirty="0" smtClean="0"/>
          </a:p>
          <a:p>
            <a:r>
              <a:rPr lang="en-US" dirty="0" smtClean="0"/>
              <a:t>Notice we are working with a pointer</a:t>
            </a:r>
          </a:p>
          <a:p>
            <a:endParaRPr lang="en-US" dirty="0"/>
          </a:p>
          <a:p>
            <a:r>
              <a:rPr lang="en-US" dirty="0" smtClean="0"/>
              <a:t>Lets step through 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358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delete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92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14773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351865"/>
            <a:ext cx="3810000" cy="990600"/>
          </a:xfrm>
        </p:spPr>
        <p:txBody>
          <a:bodyPr/>
          <a:lstStyle/>
          <a:p>
            <a:r>
              <a:rPr lang="en-US" dirty="0" smtClean="0"/>
              <a:t>Start with a pointer on the stack and an empty heap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2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92674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351864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The keyword </a:t>
            </a:r>
            <a:r>
              <a:rPr lang="en-US" i="1" dirty="0" smtClean="0"/>
              <a:t>new</a:t>
            </a:r>
            <a:r>
              <a:rPr lang="en-US" dirty="0" smtClean="0"/>
              <a:t> returns the memory address of the allocated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3445"/>
              </p:ext>
            </p:extLst>
          </p:nvPr>
        </p:nvGraphicFramePr>
        <p:xfrm>
          <a:off x="5535480" y="342900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0x411C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58015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351864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Thus we have a pointer on the stack pointing to our reserved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30205"/>
              </p:ext>
            </p:extLst>
          </p:nvPr>
        </p:nvGraphicFramePr>
        <p:xfrm>
          <a:off x="5535480" y="342900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0x411C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= 5;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40121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351864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Now lets put some data in there using a dereference operator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99697"/>
              </p:ext>
            </p:extLst>
          </p:nvPr>
        </p:nvGraphicFramePr>
        <p:xfrm>
          <a:off x="5535480" y="342900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0x411C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= 5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42912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351864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The data can be fetched using the </a:t>
            </a:r>
            <a:r>
              <a:rPr lang="en-US" dirty="0" err="1" smtClean="0"/>
              <a:t>deref</a:t>
            </a:r>
            <a:r>
              <a:rPr lang="en-US" dirty="0" smtClean="0"/>
              <a:t> op.</a:t>
            </a:r>
          </a:p>
          <a:p>
            <a:r>
              <a:rPr lang="en-US" dirty="0" smtClean="0"/>
              <a:t>5 will be printed to console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2227"/>
              </p:ext>
            </p:extLst>
          </p:nvPr>
        </p:nvGraphicFramePr>
        <p:xfrm>
          <a:off x="5535480" y="342900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0x411C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= 5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25095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59026"/>
            <a:ext cx="3810000" cy="1696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Finally the delete frees the memory in our heap</a:t>
            </a:r>
          </a:p>
          <a:p>
            <a:r>
              <a:rPr lang="en-US" dirty="0" smtClean="0"/>
              <a:t>Notice our pointer still points to 0x411C though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Using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27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err="1" smtClean="0">
                <a:latin typeface="Consolas"/>
              </a:rPr>
              <a:t>num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= 5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*</a:t>
            </a:r>
            <a:r>
              <a:rPr lang="en-US" dirty="0" err="1">
                <a:latin typeface="Consolas"/>
              </a:rPr>
              <a:t>num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22549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= 0x411C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59026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Once the memory is freed, it would be a terrible idea to continue to try and use it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14800" y="3657600"/>
            <a:ext cx="12954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new operator returns a pointer to the allocated memory</a:t>
            </a:r>
          </a:p>
          <a:p>
            <a:r>
              <a:rPr lang="en-US" dirty="0" smtClean="0"/>
              <a:t>Steps for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pointer of data type of allocated memory</a:t>
            </a:r>
          </a:p>
          <a:p>
            <a:pPr marL="788670" lvl="1" indent="-514350"/>
            <a:r>
              <a:rPr lang="en-US" dirty="0" smtClean="0"/>
              <a:t>float *x;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memory using new keyword and the data type to allocate</a:t>
            </a:r>
          </a:p>
          <a:p>
            <a:pPr marL="788670" lvl="1" indent="-514350"/>
            <a:r>
              <a:rPr lang="en-US" dirty="0" smtClean="0"/>
              <a:t>x = new float;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r>
              <a:rPr lang="en-US" dirty="0" smtClean="0"/>
              <a:t>Stack Memory:</a:t>
            </a:r>
          </a:p>
          <a:p>
            <a:pPr lvl="1"/>
            <a:r>
              <a:rPr lang="en-US" dirty="0" smtClean="0"/>
              <a:t>On each encounter of a function or new scope declared variables are placed on top of the stack.</a:t>
            </a:r>
          </a:p>
          <a:p>
            <a:pPr lvl="1"/>
            <a:r>
              <a:rPr lang="en-US" dirty="0" smtClean="0"/>
              <a:t>On exiting the scope variables are popped off the stack</a:t>
            </a:r>
            <a:endParaRPr lang="en-US" dirty="0"/>
          </a:p>
          <a:p>
            <a:pPr lvl="1"/>
            <a:r>
              <a:rPr lang="en-US" dirty="0"/>
              <a:t>The top of the stack is tracked by the stack pointer which is a simple counter</a:t>
            </a:r>
          </a:p>
          <a:p>
            <a:pPr lvl="1"/>
            <a:r>
              <a:rPr lang="en-US" dirty="0" smtClean="0"/>
              <a:t>Variables can only be popped from the top of the stack, not at any other location</a:t>
            </a:r>
          </a:p>
        </p:txBody>
      </p:sp>
    </p:spTree>
    <p:extLst>
      <p:ext uri="{BB962C8B-B14F-4D97-AF65-F5344CB8AC3E}">
        <p14:creationId xmlns:p14="http://schemas.microsoft.com/office/powerpoint/2010/main" val="30431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04598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num2</a:t>
                      </a:r>
                      <a:r>
                        <a:rPr lang="en-US" baseline="0" dirty="0" smtClean="0"/>
                        <a:t> = 0x800A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num1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59026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Multiple allocations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38600" y="3505200"/>
            <a:ext cx="12954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1000" y="1447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*num1;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*num2;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num1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num2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*num1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5.134;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*num2 = 10;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1833"/>
              </p:ext>
            </p:extLst>
          </p:nvPr>
        </p:nvGraphicFramePr>
        <p:xfrm>
          <a:off x="5535480" y="328676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11518"/>
              </p:ext>
            </p:extLst>
          </p:nvPr>
        </p:nvGraphicFramePr>
        <p:xfrm>
          <a:off x="5535480" y="4953000"/>
          <a:ext cx="2819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Consolas"/>
                        </a:rPr>
                        <a:t>5.134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err="1" smtClean="0"/>
              <a:t>Deallocations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60179"/>
              </p:ext>
            </p:extLst>
          </p:nvPr>
        </p:nvGraphicFramePr>
        <p:xfrm>
          <a:off x="368300" y="43078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num2</a:t>
                      </a:r>
                      <a:r>
                        <a:rPr lang="en-US" baseline="0" dirty="0" smtClean="0"/>
                        <a:t> = 0x800A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num1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1259026"/>
            <a:ext cx="38100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deallocations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51300" y="4267200"/>
            <a:ext cx="12954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1000" y="1447800"/>
            <a:ext cx="335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*num1;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*num2;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num1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num2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*num1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5.134;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*num2 = 10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num1;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num2;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1300" y="5486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2209800"/>
          </a:xfrm>
        </p:spPr>
        <p:txBody>
          <a:bodyPr/>
          <a:lstStyle/>
          <a:p>
            <a:r>
              <a:rPr lang="en-US" dirty="0" smtClean="0"/>
              <a:t>An array can be allocated on the heap by requesting a larger allocation</a:t>
            </a:r>
          </a:p>
          <a:p>
            <a:r>
              <a:rPr lang="en-US" dirty="0" smtClean="0"/>
              <a:t>This can be achieved by altering the syntax of the allocation</a:t>
            </a:r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782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5600" y="4267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/>
              </a:rPr>
              <a:t>datatype</a:t>
            </a:r>
            <a:r>
              <a:rPr lang="en-US" dirty="0">
                <a:latin typeface="Consolas"/>
              </a:rPr>
              <a:t> *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datatype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[#_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of_elements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808631"/>
            <a:ext cx="7772400" cy="12967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generically</a:t>
            </a:r>
          </a:p>
          <a:p>
            <a:pPr marL="320040" lvl="1" indent="0">
              <a:buFont typeface="Wingdings 2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334000"/>
            <a:ext cx="7772400" cy="12205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Since the heap is dynamic, the number of elements can be a variable</a:t>
            </a:r>
          </a:p>
          <a:p>
            <a:pPr marL="320040" lvl="1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9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Array Allocation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8040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Here we have pointer to an allocation of 4 consecutive floats in our heap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1510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67640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84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Dynamic Array Assignment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99028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Once the allocated, assigning values into a dynamic array is identical to that of a static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23729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6764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 = l.337;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79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Dynamic Array Access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42714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Again, fetching from a dynamic array does not differ to that of a static</a:t>
            </a:r>
          </a:p>
          <a:p>
            <a:r>
              <a:rPr lang="en-US" dirty="0" smtClean="0"/>
              <a:t>Here our code will print 1.337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01227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676400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 = l.337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22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err="1" smtClean="0"/>
              <a:t>Deallocation</a:t>
            </a:r>
            <a:r>
              <a:rPr lang="en-US" dirty="0" smtClean="0"/>
              <a:t> of Dynamic Array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91139"/>
              </p:ext>
            </p:extLst>
          </p:nvPr>
        </p:nvGraphicFramePr>
        <p:xfrm>
          <a:off x="381000" y="350520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0x7224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05200" y="1259026"/>
            <a:ext cx="5410200" cy="18651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Empty brackets are used to indicate a </a:t>
            </a:r>
            <a:r>
              <a:rPr lang="en-US" dirty="0" err="1" smtClean="0"/>
              <a:t>deallocation</a:t>
            </a:r>
            <a:r>
              <a:rPr lang="en-US" dirty="0" smtClean="0"/>
              <a:t> of an array</a:t>
            </a:r>
            <a:endParaRPr lang="en-US" dirty="0"/>
          </a:p>
          <a:p>
            <a:r>
              <a:rPr lang="en-US" dirty="0" smtClean="0"/>
              <a:t>Brackets must be placed before the array name</a:t>
            </a:r>
          </a:p>
          <a:p>
            <a:r>
              <a:rPr lang="en-US" dirty="0" smtClean="0"/>
              <a:t>Do not place a size inside the brackets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676400"/>
            <a:ext cx="373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 = l.337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>
                <a:latin typeface="Consolas"/>
              </a:rPr>
              <a:t>arr</a:t>
            </a:r>
            <a:r>
              <a:rPr lang="en-US" dirty="0">
                <a:latin typeface="Consolas"/>
              </a:rPr>
              <a:t>[0]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52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Dynamic Array with Variable Size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42535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Here we have the user select the size of the array</a:t>
            </a:r>
          </a:p>
          <a:p>
            <a:r>
              <a:rPr lang="en-US" dirty="0" smtClean="0"/>
              <a:t>Allocation is based on the variable size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08950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369874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*grades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grades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[size];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grades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89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Dynamic Array with Variable Size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27286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= 0x8000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Notice the allocation can occur at any time</a:t>
            </a:r>
          </a:p>
          <a:p>
            <a:r>
              <a:rPr lang="en-US" dirty="0" smtClean="0"/>
              <a:t>This time it must at least be after size is initialized to a value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28319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4724400"/>
            <a:ext cx="13716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369874"/>
            <a:ext cx="373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*grades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&gt;&gt; 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grades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[size];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grades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17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00200"/>
          </a:xfrm>
        </p:spPr>
        <p:txBody>
          <a:bodyPr/>
          <a:lstStyle/>
          <a:p>
            <a:r>
              <a:rPr lang="en-US" dirty="0" smtClean="0"/>
              <a:t>Create a program which calculates the mean and variance of a set of numbers</a:t>
            </a:r>
          </a:p>
          <a:p>
            <a:r>
              <a:rPr lang="en-US" dirty="0" smtClean="0"/>
              <a:t>Mean and Variance are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00600" y="3083766"/>
                <a:ext cx="273972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083766"/>
                <a:ext cx="273972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3071066"/>
                <a:ext cx="220265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71066"/>
                <a:ext cx="2202654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4343400"/>
            <a:ext cx="7772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Prompt the user for how many numbers they wish to enter</a:t>
            </a:r>
          </a:p>
          <a:p>
            <a:pPr lvl="1"/>
            <a:r>
              <a:rPr lang="en-US" dirty="0" smtClean="0"/>
              <a:t>Create an array that will accommodate the requested numbers</a:t>
            </a:r>
          </a:p>
          <a:p>
            <a:r>
              <a:rPr lang="en-US" dirty="0" smtClean="0"/>
              <a:t>Fill the array through user input</a:t>
            </a:r>
          </a:p>
          <a:p>
            <a:r>
              <a:rPr lang="en-US" dirty="0" smtClean="0"/>
              <a:t>Print the mean, and variance</a:t>
            </a:r>
          </a:p>
        </p:txBody>
      </p:sp>
    </p:spTree>
    <p:extLst>
      <p:ext uri="{BB962C8B-B14F-4D97-AF65-F5344CB8AC3E}">
        <p14:creationId xmlns:p14="http://schemas.microsoft.com/office/powerpoint/2010/main" val="40805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3600" y="1143000"/>
            <a:ext cx="77724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Lets investigate the stack allocation of the code below:</a:t>
            </a:r>
          </a:p>
          <a:p>
            <a:r>
              <a:rPr lang="en-US" dirty="0" smtClean="0"/>
              <a:t>Here we start with an empty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8270"/>
              </p:ext>
            </p:extLst>
          </p:nvPr>
        </p:nvGraphicFramePr>
        <p:xfrm>
          <a:off x="5105400" y="2657861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505200" y="2734062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Reusing Pointers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85486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Allocate an array and place number 5 into it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1686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518160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74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Reusing Pointers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45370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Deallocate</a:t>
            </a:r>
            <a:r>
              <a:rPr lang="en-US" dirty="0" smtClean="0"/>
              <a:t> the array after we are finished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518160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99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Reusing Pointers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09716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0x6544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Pointer </a:t>
            </a:r>
            <a:r>
              <a:rPr lang="en-US" i="1" dirty="0" err="1" smtClean="0"/>
              <a:t>arr</a:t>
            </a:r>
            <a:r>
              <a:rPr lang="en-US" dirty="0" smtClean="0"/>
              <a:t> is reused to create another array</a:t>
            </a:r>
            <a:r>
              <a:rPr lang="en-US" i="1" dirty="0"/>
              <a:t> </a:t>
            </a:r>
            <a:r>
              <a:rPr lang="en-US" dirty="0" smtClean="0"/>
              <a:t>of a different size</a:t>
            </a:r>
          </a:p>
          <a:p>
            <a:r>
              <a:rPr lang="en-US" dirty="0" smtClean="0"/>
              <a:t>Notice </a:t>
            </a:r>
            <a:r>
              <a:rPr lang="en-US" i="1" dirty="0" err="1" smtClean="0"/>
              <a:t>arr</a:t>
            </a:r>
            <a:r>
              <a:rPr lang="en-US" dirty="0" smtClean="0"/>
              <a:t> points to a new location now</a:t>
            </a:r>
            <a:endParaRPr lang="en-US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38600" y="5181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07139"/>
              </p:ext>
            </p:extLst>
          </p:nvPr>
        </p:nvGraphicFramePr>
        <p:xfrm>
          <a:off x="5535480" y="3581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2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Reusing Pointers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45235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0x6544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Pointer </a:t>
            </a:r>
            <a:r>
              <a:rPr lang="en-US" i="1" dirty="0" err="1" smtClean="0"/>
              <a:t>arr</a:t>
            </a:r>
            <a:r>
              <a:rPr lang="en-US" dirty="0" smtClean="0"/>
              <a:t> is reused to create another array</a:t>
            </a:r>
            <a:r>
              <a:rPr lang="en-US" i="1" dirty="0"/>
              <a:t> </a:t>
            </a:r>
            <a:r>
              <a:rPr lang="en-US" dirty="0" smtClean="0"/>
              <a:t>of a different size</a:t>
            </a:r>
          </a:p>
          <a:p>
            <a:r>
              <a:rPr lang="en-US" dirty="0" smtClean="0"/>
              <a:t>Notice </a:t>
            </a:r>
            <a:r>
              <a:rPr lang="en-US" i="1" dirty="0" err="1" smtClean="0"/>
              <a:t>arr</a:t>
            </a:r>
            <a:r>
              <a:rPr lang="en-US" dirty="0" smtClean="0"/>
              <a:t> points to a new location now</a:t>
            </a:r>
            <a:endParaRPr lang="en-US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38600" y="5181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42051"/>
              </p:ext>
            </p:extLst>
          </p:nvPr>
        </p:nvGraphicFramePr>
        <p:xfrm>
          <a:off x="5535480" y="3581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Reusing Pointers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83884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0x6544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Finally we </a:t>
            </a:r>
            <a:r>
              <a:rPr lang="en-US" dirty="0" err="1" smtClean="0"/>
              <a:t>deallocate</a:t>
            </a:r>
            <a:r>
              <a:rPr lang="en-US" dirty="0" smtClean="0"/>
              <a:t> the array</a:t>
            </a:r>
            <a:endParaRPr lang="en-US" i="1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38600" y="5181600"/>
            <a:ext cx="1371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93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58398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0x8000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Here we modify the code to forget a </a:t>
            </a:r>
            <a:r>
              <a:rPr lang="en-US" dirty="0" err="1" smtClean="0"/>
              <a:t>deallocaton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36415"/>
              </p:ext>
            </p:extLst>
          </p:nvPr>
        </p:nvGraphicFramePr>
        <p:xfrm>
          <a:off x="5535480" y="392430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38600" y="518160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51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65079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0x6554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696135"/>
          </a:xfrm>
        </p:spPr>
        <p:txBody>
          <a:bodyPr>
            <a:normAutofit/>
          </a:bodyPr>
          <a:lstStyle/>
          <a:p>
            <a:r>
              <a:rPr lang="en-US" dirty="0" smtClean="0"/>
              <a:t>Here we perform another allocation but our previous allocation still exists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31965"/>
              </p:ext>
            </p:extLst>
          </p:nvPr>
        </p:nvGraphicFramePr>
        <p:xfrm>
          <a:off x="5535480" y="443992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41148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38844"/>
              </p:ext>
            </p:extLst>
          </p:nvPr>
        </p:nvGraphicFramePr>
        <p:xfrm>
          <a:off x="5535480" y="2435661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0x6544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8107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0x6554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8651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is possible to delete the newest allocation but we have lost the pointer to our older one</a:t>
            </a:r>
          </a:p>
          <a:p>
            <a:r>
              <a:rPr lang="en-US" dirty="0" smtClean="0"/>
              <a:t>For the rest of the process’s life the memory at 0x8000 will be reserved and unusable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93406"/>
              </p:ext>
            </p:extLst>
          </p:nvPr>
        </p:nvGraphicFramePr>
        <p:xfrm>
          <a:off x="5535480" y="443992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41148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48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700"/>
            <a:ext cx="7772400" cy="1143000"/>
          </a:xfrm>
        </p:spPr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49131"/>
              </p:ext>
            </p:extLst>
          </p:nvPr>
        </p:nvGraphicFramePr>
        <p:xfrm>
          <a:off x="380999" y="40792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0x6554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259026"/>
            <a:ext cx="5105400" cy="1865174"/>
          </a:xfrm>
        </p:spPr>
        <p:txBody>
          <a:bodyPr>
            <a:normAutofit/>
          </a:bodyPr>
          <a:lstStyle/>
          <a:p>
            <a:r>
              <a:rPr lang="en-US" dirty="0" smtClean="0"/>
              <a:t>This is an example of a memory leak</a:t>
            </a:r>
          </a:p>
          <a:p>
            <a:r>
              <a:rPr lang="en-US" dirty="0" smtClean="0"/>
              <a:t>Rule of Allocations:</a:t>
            </a:r>
          </a:p>
          <a:p>
            <a:pPr lvl="1"/>
            <a:r>
              <a:rPr lang="en-US" dirty="0" smtClean="0"/>
              <a:t>For every allocation there should be a </a:t>
            </a:r>
            <a:r>
              <a:rPr lang="en-US" dirty="0" err="1" smtClean="0"/>
              <a:t>deallocation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3124200"/>
            <a:ext cx="0" cy="3200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83635"/>
              </p:ext>
            </p:extLst>
          </p:nvPr>
        </p:nvGraphicFramePr>
        <p:xfrm>
          <a:off x="5535480" y="4439920"/>
          <a:ext cx="2819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41148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1430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b="1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[5];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[4] = 3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00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can a memory leak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77200" cy="609600"/>
          </a:xfrm>
        </p:spPr>
        <p:txBody>
          <a:bodyPr/>
          <a:lstStyle/>
          <a:p>
            <a:r>
              <a:rPr lang="en-US" dirty="0" smtClean="0"/>
              <a:t>Consider the following: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844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10000;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[1000];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61661"/>
              </p:ext>
            </p:extLst>
          </p:nvPr>
        </p:nvGraphicFramePr>
        <p:xfrm>
          <a:off x="381000" y="4612640"/>
          <a:ext cx="3581401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26289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</a:t>
                      </a:r>
                      <a:r>
                        <a:rPr lang="en-US" baseline="0" dirty="0" smtClean="0"/>
                        <a:t> = …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Stack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95800" y="4648200"/>
            <a:ext cx="0" cy="16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613410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Heap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73473"/>
              </p:ext>
            </p:extLst>
          </p:nvPr>
        </p:nvGraphicFramePr>
        <p:xfrm>
          <a:off x="5334000" y="1524000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26385"/>
              </p:ext>
            </p:extLst>
          </p:nvPr>
        </p:nvGraphicFramePr>
        <p:xfrm>
          <a:off x="5334000" y="2552224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22565"/>
              </p:ext>
            </p:extLst>
          </p:nvPr>
        </p:nvGraphicFramePr>
        <p:xfrm>
          <a:off x="5334000" y="3581400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00952"/>
              </p:ext>
            </p:extLst>
          </p:nvPr>
        </p:nvGraphicFramePr>
        <p:xfrm>
          <a:off x="5334000" y="5115560"/>
          <a:ext cx="2819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920"/>
                <a:gridCol w="1725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0x####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04282" y="4648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38600" y="5638800"/>
            <a:ext cx="11430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1026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a, b are </a:t>
            </a:r>
            <a:r>
              <a:rPr lang="en-US" dirty="0" smtClean="0"/>
              <a:t>allocated by </a:t>
            </a:r>
            <a:r>
              <a:rPr lang="en-US" dirty="0" smtClean="0"/>
              <a:t>placing them on the </a:t>
            </a:r>
            <a:r>
              <a:rPr lang="en-US" dirty="0" smtClean="0"/>
              <a:t>stack within a function frame</a:t>
            </a:r>
            <a:endParaRPr lang="en-US" dirty="0" smtClean="0"/>
          </a:p>
          <a:p>
            <a:r>
              <a:rPr lang="en-US" dirty="0" smtClean="0"/>
              <a:t>The stack </a:t>
            </a:r>
            <a:r>
              <a:rPr lang="en-US" dirty="0" smtClean="0"/>
              <a:t>pointer decreases accordingly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700"/>
              </p:ext>
            </p:extLst>
          </p:nvPr>
        </p:nvGraphicFramePr>
        <p:xfrm>
          <a:off x="5181600" y="2661633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57600" y="3352800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80790" y="339193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func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can a memory leak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077200" cy="609600"/>
          </a:xfrm>
        </p:spPr>
        <p:txBody>
          <a:bodyPr/>
          <a:lstStyle/>
          <a:p>
            <a:r>
              <a:rPr lang="en-US" dirty="0" smtClean="0"/>
              <a:t>Consider the following: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184400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10000;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[1000];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9600" y="3810000"/>
            <a:ext cx="80772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much memory is lost?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is 32 bytes, each array is then 32 * 1000, 32000 bytes</a:t>
            </a:r>
          </a:p>
          <a:p>
            <a:pPr lvl="1"/>
            <a:r>
              <a:rPr lang="en-US" dirty="0" smtClean="0"/>
              <a:t>10000 – 1 arrays were allocated without a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lvl="1"/>
            <a:r>
              <a:rPr lang="en-US" dirty="0" smtClean="0"/>
              <a:t>Therefore 32000 * 99999 = 319968000 bytes</a:t>
            </a:r>
          </a:p>
          <a:p>
            <a:pPr lvl="2"/>
            <a:r>
              <a:rPr lang="en-US" dirty="0" smtClean="0"/>
              <a:t>≈ 320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the example given may seem far fetched, often in practice memory allocation is performed in loops</a:t>
            </a:r>
          </a:p>
          <a:p>
            <a:endParaRPr lang="en-US" dirty="0" smtClean="0"/>
          </a:p>
          <a:p>
            <a:r>
              <a:rPr lang="en-US" dirty="0" smtClean="0"/>
              <a:t>Such loops maybe executed millions of times</a:t>
            </a:r>
          </a:p>
          <a:p>
            <a:endParaRPr lang="en-US" dirty="0" smtClean="0"/>
          </a:p>
          <a:p>
            <a:r>
              <a:rPr lang="en-US" dirty="0" smtClean="0"/>
              <a:t>Single instances of a memory leak are typically not an issue, however many repetitions of a single memory leak can spell disaster for your program </a:t>
            </a:r>
          </a:p>
          <a:p>
            <a:endParaRPr lang="en-US" dirty="0"/>
          </a:p>
          <a:p>
            <a:r>
              <a:rPr lang="en-US" dirty="0" smtClean="0"/>
              <a:t>Your program may run out of memory or worse effect the stability of your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7791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leaks are very hard to detect manually for the following reasons</a:t>
            </a:r>
          </a:p>
          <a:p>
            <a:pPr lvl="1"/>
            <a:r>
              <a:rPr lang="en-US" dirty="0" smtClean="0"/>
              <a:t>They do not effect the functionality of your program</a:t>
            </a:r>
          </a:p>
          <a:p>
            <a:pPr lvl="1"/>
            <a:r>
              <a:rPr lang="en-US" dirty="0" smtClean="0"/>
              <a:t>Only large leaks can be found by monitoring the memory footprint</a:t>
            </a:r>
          </a:p>
          <a:p>
            <a:pPr lvl="1"/>
            <a:r>
              <a:rPr lang="en-US" dirty="0" smtClean="0"/>
              <a:t>Even if you know a leak is exists it is very difficult to determine which code is the culprit</a:t>
            </a:r>
          </a:p>
          <a:p>
            <a:pPr lvl="1"/>
            <a:endParaRPr lang="en-US" dirty="0"/>
          </a:p>
          <a:p>
            <a:r>
              <a:rPr lang="en-US" dirty="0" smtClean="0"/>
              <a:t>This is such an issue that many languages such as java will not allow the programmer to control memory allocation and </a:t>
            </a:r>
            <a:r>
              <a:rPr lang="en-US" dirty="0" err="1" smtClean="0"/>
              <a:t>deallocation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Besides being a perfect programmer there are tools to help solve this memory leak issue</a:t>
            </a:r>
          </a:p>
          <a:p>
            <a:endParaRPr lang="en-US" dirty="0" smtClean="0"/>
          </a:p>
          <a:p>
            <a:r>
              <a:rPr lang="en-US" dirty="0" smtClean="0"/>
              <a:t>For Visual Studio there is a memory leak detection tool</a:t>
            </a:r>
          </a:p>
          <a:p>
            <a:pPr lvl="1"/>
            <a:r>
              <a:rPr lang="en-US" dirty="0" smtClean="0"/>
              <a:t>Requires an additional define</a:t>
            </a:r>
          </a:p>
          <a:p>
            <a:pPr lvl="1"/>
            <a:r>
              <a:rPr lang="en-US" dirty="0" smtClean="0"/>
              <a:t>Use through the debugger tool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howTo</a:t>
            </a:r>
            <a:r>
              <a:rPr lang="en-US" dirty="0" smtClean="0"/>
              <a:t> for leak detection is uploaded to this lecture set</a:t>
            </a:r>
          </a:p>
          <a:p>
            <a:pPr lvl="1"/>
            <a:r>
              <a:rPr lang="en-US" dirty="0" smtClean="0"/>
              <a:t>The tool is very limited compared to </a:t>
            </a:r>
            <a:r>
              <a:rPr lang="en-US" dirty="0" err="1" smtClean="0"/>
              <a:t>Valgrind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g++ based compilers (</a:t>
            </a:r>
            <a:r>
              <a:rPr lang="en-US" dirty="0" err="1" smtClean="0"/>
              <a:t>linux</a:t>
            </a:r>
            <a:r>
              <a:rPr lang="en-US" dirty="0" smtClean="0"/>
              <a:t>, mac)</a:t>
            </a:r>
          </a:p>
          <a:p>
            <a:pPr lvl="1"/>
            <a:r>
              <a:rPr lang="en-US" dirty="0" err="1" smtClean="0"/>
              <a:t>Valgrind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Here we enter func1() through a call</a:t>
            </a:r>
          </a:p>
          <a:p>
            <a:r>
              <a:rPr lang="en-US" dirty="0" smtClean="0"/>
              <a:t>Parameters and declared variables of func1() are added to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func1(a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46788"/>
              </p:ext>
            </p:extLst>
          </p:nvPr>
        </p:nvGraphicFramePr>
        <p:xfrm>
          <a:off x="5257800" y="2634473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810000" y="4191000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7696200" y="4295742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49106" y="433487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func1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we enter func2() through func1()</a:t>
            </a:r>
          </a:p>
          <a:p>
            <a:r>
              <a:rPr lang="en-US" dirty="0" smtClean="0"/>
              <a:t>Parameters and declared variables of func2() are added to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05801"/>
              </p:ext>
            </p:extLst>
          </p:nvPr>
        </p:nvGraphicFramePr>
        <p:xfrm>
          <a:off x="5334001" y="2593732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z[0]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z[1]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000501" y="5108332"/>
            <a:ext cx="1295400" cy="420132"/>
            <a:chOff x="4737100" y="6115110"/>
            <a:chExt cx="1295400" cy="420132"/>
          </a:xfrm>
        </p:grpSpPr>
        <p:sp>
          <p:nvSpPr>
            <p:cNvPr id="6" name="Right Arrow 5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9" name="Right Brace 8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7696200" y="4295742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49106" y="433487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func1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708125" y="5149263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61031" y="5188395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func2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func2() is left returning to func1()</a:t>
            </a:r>
          </a:p>
          <a:p>
            <a:r>
              <a:rPr lang="en-US" dirty="0" smtClean="0"/>
              <a:t>Variables on the stack are popped accordingly increasing our </a:t>
            </a:r>
            <a:r>
              <a:rPr lang="en-US" dirty="0" err="1" smtClean="0"/>
              <a:t>stkPtr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70123"/>
              </p:ext>
            </p:extLst>
          </p:nvPr>
        </p:nvGraphicFramePr>
        <p:xfrm>
          <a:off x="5334001" y="2593732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62400" y="4124808"/>
            <a:ext cx="1295400" cy="420132"/>
            <a:chOff x="4737100" y="6115110"/>
            <a:chExt cx="1295400" cy="420132"/>
          </a:xfrm>
        </p:grpSpPr>
        <p:sp>
          <p:nvSpPr>
            <p:cNvPr id="11" name="Right Arrow 10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7696200" y="4295742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49106" y="433487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func1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The Stack (Static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772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 func1() is left returning to main()</a:t>
            </a:r>
          </a:p>
          <a:p>
            <a:r>
              <a:rPr lang="en-US" dirty="0" smtClean="0"/>
              <a:t>This bring our stack to our original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81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 = 2, b;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func1(a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func1(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func2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func2(){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z[2];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54807"/>
              </p:ext>
            </p:extLst>
          </p:nvPr>
        </p:nvGraphicFramePr>
        <p:xfrm>
          <a:off x="5334001" y="2593732"/>
          <a:ext cx="2362199" cy="387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447800"/>
              </a:tblGrid>
              <a:tr h="5313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= 2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615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962400" y="3201881"/>
            <a:ext cx="1295400" cy="420132"/>
            <a:chOff x="4737100" y="6115110"/>
            <a:chExt cx="1295400" cy="420132"/>
          </a:xfrm>
        </p:grpSpPr>
        <p:sp>
          <p:nvSpPr>
            <p:cNvPr id="21" name="Right Arrow 20"/>
            <p:cNvSpPr/>
            <p:nvPr/>
          </p:nvSpPr>
          <p:spPr>
            <a:xfrm>
              <a:off x="5575300" y="615424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37100" y="6115110"/>
              <a:ext cx="86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stkPtr</a:t>
              </a:r>
              <a:endParaRPr lang="en-US" sz="2000" dirty="0"/>
            </a:p>
          </p:txBody>
        </p:sp>
      </p:grpSp>
      <p:sp>
        <p:nvSpPr>
          <p:cNvPr id="23" name="Right Brace 22"/>
          <p:cNvSpPr/>
          <p:nvPr/>
        </p:nvSpPr>
        <p:spPr>
          <a:xfrm>
            <a:off x="7696200" y="3352800"/>
            <a:ext cx="177800" cy="76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9104" y="339193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en-US" dirty="0"/>
          </a:p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13705</TotalTime>
  <Words>3409</Words>
  <Application>Microsoft Office PowerPoint</Application>
  <PresentationFormat>On-screen Show (4:3)</PresentationFormat>
  <Paragraphs>1045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Cambria Math</vt:lpstr>
      <vt:lpstr>Consolas</vt:lpstr>
      <vt:lpstr>Franklin Gothic Book</vt:lpstr>
      <vt:lpstr>Perpetua</vt:lpstr>
      <vt:lpstr>Wingdings 2</vt:lpstr>
      <vt:lpstr>Equity</vt:lpstr>
      <vt:lpstr>Dynamic Memory</vt:lpstr>
      <vt:lpstr>Shallow Dive into Memory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The Stack (Static Memory)</vt:lpstr>
      <vt:lpstr>Some Fundamentals</vt:lpstr>
      <vt:lpstr>Implications of referring to stkPtr</vt:lpstr>
      <vt:lpstr>Implications of referring to stkPtr</vt:lpstr>
      <vt:lpstr>Implications of referring to stkPtr</vt:lpstr>
      <vt:lpstr>The Heap (Dynamic Memory)</vt:lpstr>
      <vt:lpstr>A Heap of Terms</vt:lpstr>
      <vt:lpstr>The Heap</vt:lpstr>
      <vt:lpstr>Heap Visualization</vt:lpstr>
      <vt:lpstr>Using Dynamic Memory</vt:lpstr>
      <vt:lpstr>Using Dynamic Memory</vt:lpstr>
      <vt:lpstr>Using Dynamic Memory</vt:lpstr>
      <vt:lpstr>Using Dynamic Memory</vt:lpstr>
      <vt:lpstr>Using Dynamic Memory</vt:lpstr>
      <vt:lpstr>Using Dynamic Memory</vt:lpstr>
      <vt:lpstr>Using Dynamic Memory</vt:lpstr>
      <vt:lpstr>Using Dynamic Memory</vt:lpstr>
      <vt:lpstr>Dynamic Memory Assignment</vt:lpstr>
      <vt:lpstr>Allocations</vt:lpstr>
      <vt:lpstr>Deallocations</vt:lpstr>
      <vt:lpstr>Dynamic Allocation of Arrays</vt:lpstr>
      <vt:lpstr>Array Allocation</vt:lpstr>
      <vt:lpstr>Dynamic Array Assignment</vt:lpstr>
      <vt:lpstr>Dynamic Array Access</vt:lpstr>
      <vt:lpstr>Deallocation of Dynamic Array</vt:lpstr>
      <vt:lpstr>Dynamic Array with Variable Size</vt:lpstr>
      <vt:lpstr>Dynamic Array with Variable Size</vt:lpstr>
      <vt:lpstr>Example 15.1</vt:lpstr>
      <vt:lpstr>Reusing Pointers</vt:lpstr>
      <vt:lpstr>Reusing Pointers</vt:lpstr>
      <vt:lpstr>Reusing Pointers</vt:lpstr>
      <vt:lpstr>Reusing Pointers</vt:lpstr>
      <vt:lpstr>Reusing Pointers</vt:lpstr>
      <vt:lpstr>Memory Leak</vt:lpstr>
      <vt:lpstr>Memory Leak</vt:lpstr>
      <vt:lpstr>Memory Leak</vt:lpstr>
      <vt:lpstr>Memory Leak</vt:lpstr>
      <vt:lpstr>How bad can a memory leak be?</vt:lpstr>
      <vt:lpstr>How bad can a memory leak be?</vt:lpstr>
      <vt:lpstr>Memory Leaks</vt:lpstr>
      <vt:lpstr>Memory Leaks</vt:lpstr>
      <vt:lpstr>Memory Leak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352</cp:revision>
  <cp:lastPrinted>2013-04-17T15:27:23Z</cp:lastPrinted>
  <dcterms:created xsi:type="dcterms:W3CDTF">2006-08-16T00:00:00Z</dcterms:created>
  <dcterms:modified xsi:type="dcterms:W3CDTF">2015-04-22T14:13:54Z</dcterms:modified>
</cp:coreProperties>
</file>